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Lst>
  <p:notesMasterIdLst>
    <p:notesMasterId r:id="rId95"/>
  </p:notesMasterIdLst>
  <p:sldIdLst>
    <p:sldId id="2845" r:id="rId9"/>
    <p:sldId id="2785" r:id="rId10"/>
    <p:sldId id="2786" r:id="rId11"/>
    <p:sldId id="2262" r:id="rId12"/>
    <p:sldId id="417" r:id="rId13"/>
    <p:sldId id="418" r:id="rId14"/>
    <p:sldId id="498" r:id="rId15"/>
    <p:sldId id="421" r:id="rId16"/>
    <p:sldId id="499" r:id="rId17"/>
    <p:sldId id="500" r:id="rId18"/>
    <p:sldId id="424" r:id="rId19"/>
    <p:sldId id="2843" r:id="rId20"/>
    <p:sldId id="428" r:id="rId21"/>
    <p:sldId id="2693" r:id="rId22"/>
    <p:sldId id="2844" r:id="rId23"/>
    <p:sldId id="256" r:id="rId24"/>
    <p:sldId id="2847" r:id="rId25"/>
    <p:sldId id="2848" r:id="rId26"/>
    <p:sldId id="2846" r:id="rId27"/>
    <p:sldId id="258" r:id="rId28"/>
    <p:sldId id="280" r:id="rId29"/>
    <p:sldId id="275" r:id="rId30"/>
    <p:sldId id="277" r:id="rId31"/>
    <p:sldId id="259" r:id="rId32"/>
    <p:sldId id="2849" r:id="rId33"/>
    <p:sldId id="260" r:id="rId34"/>
    <p:sldId id="261" r:id="rId35"/>
    <p:sldId id="2864" r:id="rId36"/>
    <p:sldId id="2850" r:id="rId37"/>
    <p:sldId id="2851" r:id="rId38"/>
    <p:sldId id="286" r:id="rId39"/>
    <p:sldId id="284" r:id="rId40"/>
    <p:sldId id="278" r:id="rId41"/>
    <p:sldId id="279" r:id="rId42"/>
    <p:sldId id="264" r:id="rId43"/>
    <p:sldId id="263" r:id="rId44"/>
    <p:sldId id="265" r:id="rId45"/>
    <p:sldId id="285" r:id="rId46"/>
    <p:sldId id="2853" r:id="rId47"/>
    <p:sldId id="266" r:id="rId48"/>
    <p:sldId id="2854" r:id="rId49"/>
    <p:sldId id="2855" r:id="rId50"/>
    <p:sldId id="267" r:id="rId51"/>
    <p:sldId id="268" r:id="rId52"/>
    <p:sldId id="289" r:id="rId53"/>
    <p:sldId id="290" r:id="rId54"/>
    <p:sldId id="2865" r:id="rId55"/>
    <p:sldId id="291" r:id="rId56"/>
    <p:sldId id="269" r:id="rId57"/>
    <p:sldId id="307" r:id="rId58"/>
    <p:sldId id="2856" r:id="rId59"/>
    <p:sldId id="294" r:id="rId60"/>
    <p:sldId id="292" r:id="rId61"/>
    <p:sldId id="293" r:id="rId62"/>
    <p:sldId id="297" r:id="rId63"/>
    <p:sldId id="299" r:id="rId64"/>
    <p:sldId id="2857" r:id="rId65"/>
    <p:sldId id="295" r:id="rId66"/>
    <p:sldId id="2858" r:id="rId67"/>
    <p:sldId id="2859" r:id="rId68"/>
    <p:sldId id="272" r:id="rId69"/>
    <p:sldId id="2860" r:id="rId70"/>
    <p:sldId id="2861" r:id="rId71"/>
    <p:sldId id="273" r:id="rId72"/>
    <p:sldId id="2866" r:id="rId73"/>
    <p:sldId id="274" r:id="rId74"/>
    <p:sldId id="300" r:id="rId75"/>
    <p:sldId id="2862" r:id="rId76"/>
    <p:sldId id="310" r:id="rId77"/>
    <p:sldId id="301" r:id="rId78"/>
    <p:sldId id="308" r:id="rId79"/>
    <p:sldId id="296" r:id="rId80"/>
    <p:sldId id="302" r:id="rId81"/>
    <p:sldId id="303" r:id="rId82"/>
    <p:sldId id="304" r:id="rId83"/>
    <p:sldId id="305" r:id="rId84"/>
    <p:sldId id="306" r:id="rId85"/>
    <p:sldId id="2863" r:id="rId86"/>
    <p:sldId id="2852" r:id="rId87"/>
    <p:sldId id="311" r:id="rId88"/>
    <p:sldId id="312" r:id="rId89"/>
    <p:sldId id="283" r:id="rId90"/>
    <p:sldId id="282" r:id="rId91"/>
    <p:sldId id="952" r:id="rId92"/>
    <p:sldId id="478" r:id="rId93"/>
    <p:sldId id="684" r:id="rId9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FF99"/>
    <a:srgbClr val="F0D300"/>
    <a:srgbClr val="F38191"/>
    <a:srgbClr val="0CC09E"/>
    <a:srgbClr val="CCFF33"/>
    <a:srgbClr val="FA817E"/>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3987" autoAdjust="0"/>
  </p:normalViewPr>
  <p:slideViewPr>
    <p:cSldViewPr snapToGrid="0">
      <p:cViewPr varScale="1">
        <p:scale>
          <a:sx n="100" d="100"/>
          <a:sy n="100" d="100"/>
        </p:scale>
        <p:origin x="738" y="90"/>
      </p:cViewPr>
      <p:guideLst/>
    </p:cSldViewPr>
  </p:slideViewPr>
  <p:notesTextViewPr>
    <p:cViewPr>
      <p:scale>
        <a:sx n="1" d="1"/>
        <a:sy n="1" d="1"/>
      </p:scale>
      <p:origin x="0" y="0"/>
    </p:cViewPr>
  </p:notesTextViewPr>
  <p:sorterViewPr>
    <p:cViewPr>
      <p:scale>
        <a:sx n="100" d="100"/>
        <a:sy n="100" d="100"/>
      </p:scale>
      <p:origin x="0" y="-444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notesMaster" Target="notesMasters/notesMaster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EDBFCA6-0E46-425A-BE6A-1B14BBD305AD}" type="datetimeFigureOut">
              <a:rPr lang="en-US" smtClean="0"/>
              <a:t>10/1/2025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00FDCD5-98AB-4FCD-AE9E-DD73EBE0CD1A}" type="slidenum">
              <a:rPr lang="en-US" smtClean="0"/>
              <a:t>‹#›</a:t>
            </a:fld>
            <a:endParaRPr lang="en-US"/>
          </a:p>
        </p:txBody>
      </p:sp>
    </p:spTree>
    <p:extLst>
      <p:ext uri="{BB962C8B-B14F-4D97-AF65-F5344CB8AC3E}">
        <p14:creationId xmlns:p14="http://schemas.microsoft.com/office/powerpoint/2010/main" val="150457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5881D-689F-78F4-C590-849DD8BEF3B5}"/>
            </a:ext>
          </a:extLst>
        </p:cNvPr>
        <p:cNvGrpSpPr/>
        <p:nvPr/>
      </p:nvGrpSpPr>
      <p:grpSpPr>
        <a:xfrm>
          <a:off x="0" y="0"/>
          <a:ext cx="0" cy="0"/>
          <a:chOff x="0" y="0"/>
          <a:chExt cx="0" cy="0"/>
        </a:xfrm>
      </p:grpSpPr>
      <p:sp>
        <p:nvSpPr>
          <p:cNvPr id="556034" name="Rectangle 7">
            <a:extLst>
              <a:ext uri="{FF2B5EF4-FFF2-40B4-BE49-F238E27FC236}">
                <a16:creationId xmlns:a16="http://schemas.microsoft.com/office/drawing/2014/main" id="{7917D564-D719-8FAE-DF45-B6D21A4481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urier New" pitchFamily="49" charset="0"/>
              </a:defRPr>
            </a:lvl1pPr>
            <a:lvl2pPr marL="760094" indent="-292344" eaLnBrk="0" hangingPunct="0">
              <a:defRPr sz="2400">
                <a:solidFill>
                  <a:schemeClr val="tx1"/>
                </a:solidFill>
                <a:latin typeface="Courier New" pitchFamily="49" charset="0"/>
              </a:defRPr>
            </a:lvl2pPr>
            <a:lvl3pPr marL="1169376" indent="-233875" eaLnBrk="0" hangingPunct="0">
              <a:defRPr sz="2400">
                <a:solidFill>
                  <a:schemeClr val="tx1"/>
                </a:solidFill>
                <a:latin typeface="Courier New" pitchFamily="49" charset="0"/>
              </a:defRPr>
            </a:lvl3pPr>
            <a:lvl4pPr marL="1637125" indent="-233875" eaLnBrk="0" hangingPunct="0">
              <a:defRPr sz="2400">
                <a:solidFill>
                  <a:schemeClr val="tx1"/>
                </a:solidFill>
                <a:latin typeface="Courier New" pitchFamily="49" charset="0"/>
              </a:defRPr>
            </a:lvl4pPr>
            <a:lvl5pPr marL="2104877" indent="-233875" eaLnBrk="0" hangingPunct="0">
              <a:defRPr sz="2400">
                <a:solidFill>
                  <a:schemeClr val="tx1"/>
                </a:solidFill>
                <a:latin typeface="Courier New" pitchFamily="49" charset="0"/>
              </a:defRPr>
            </a:lvl5pPr>
            <a:lvl6pPr marL="2572626" indent="-233875" eaLnBrk="0" fontAlgn="base" hangingPunct="0">
              <a:spcBef>
                <a:spcPct val="0"/>
              </a:spcBef>
              <a:spcAft>
                <a:spcPct val="0"/>
              </a:spcAft>
              <a:defRPr sz="2400">
                <a:solidFill>
                  <a:schemeClr val="tx1"/>
                </a:solidFill>
                <a:latin typeface="Courier New" pitchFamily="49" charset="0"/>
              </a:defRPr>
            </a:lvl6pPr>
            <a:lvl7pPr marL="3040376" indent="-233875" eaLnBrk="0" fontAlgn="base" hangingPunct="0">
              <a:spcBef>
                <a:spcPct val="0"/>
              </a:spcBef>
              <a:spcAft>
                <a:spcPct val="0"/>
              </a:spcAft>
              <a:defRPr sz="2400">
                <a:solidFill>
                  <a:schemeClr val="tx1"/>
                </a:solidFill>
                <a:latin typeface="Courier New" pitchFamily="49" charset="0"/>
              </a:defRPr>
            </a:lvl7pPr>
            <a:lvl8pPr marL="3508127" indent="-233875" eaLnBrk="0" fontAlgn="base" hangingPunct="0">
              <a:spcBef>
                <a:spcPct val="0"/>
              </a:spcBef>
              <a:spcAft>
                <a:spcPct val="0"/>
              </a:spcAft>
              <a:defRPr sz="2400">
                <a:solidFill>
                  <a:schemeClr val="tx1"/>
                </a:solidFill>
                <a:latin typeface="Courier New" pitchFamily="49" charset="0"/>
              </a:defRPr>
            </a:lvl8pPr>
            <a:lvl9pPr marL="3975877" indent="-233875" eaLnBrk="0" fontAlgn="base" hangingPunct="0">
              <a:spcBef>
                <a:spcPct val="0"/>
              </a:spcBef>
              <a:spcAft>
                <a:spcPct val="0"/>
              </a:spcAft>
              <a:defRPr sz="2400">
                <a:solidFill>
                  <a:schemeClr val="tx1"/>
                </a:solidFill>
                <a:latin typeface="Courier New" pitchFamily="49" charset="0"/>
              </a:defRPr>
            </a:lvl9pPr>
          </a:lstStyle>
          <a:p>
            <a:pPr defTabSz="935553" eaLnBrk="1" hangingPunct="1">
              <a:defRPr/>
            </a:pPr>
            <a:fld id="{D162319B-AE36-4E9A-86C0-60906F14719A}" type="slidenum">
              <a:rPr lang="en-US" altLang="en-US" sz="1200">
                <a:solidFill>
                  <a:srgbClr val="000000"/>
                </a:solidFill>
                <a:latin typeface="Times New Roman" pitchFamily="18" charset="0"/>
              </a:rPr>
              <a:pPr defTabSz="935553" eaLnBrk="1" hangingPunct="1">
                <a:defRPr/>
              </a:pPr>
              <a:t>1</a:t>
            </a:fld>
            <a:endParaRPr lang="en-US" altLang="en-US" sz="1200">
              <a:solidFill>
                <a:srgbClr val="000000"/>
              </a:solidFill>
              <a:latin typeface="Times New Roman" pitchFamily="18" charset="0"/>
            </a:endParaRPr>
          </a:p>
        </p:txBody>
      </p:sp>
      <p:sp>
        <p:nvSpPr>
          <p:cNvPr id="556035" name="Rectangle 2">
            <a:extLst>
              <a:ext uri="{FF2B5EF4-FFF2-40B4-BE49-F238E27FC236}">
                <a16:creationId xmlns:a16="http://schemas.microsoft.com/office/drawing/2014/main" id="{ABCC0189-BF58-47F7-F676-64F0F2A94559}"/>
              </a:ext>
            </a:extLst>
          </p:cNvPr>
          <p:cNvSpPr>
            <a:spLocks noGrp="1" noRot="1" noChangeAspect="1" noChangeArrowheads="1" noTextEdit="1"/>
          </p:cNvSpPr>
          <p:nvPr>
            <p:ph type="sldImg"/>
          </p:nvPr>
        </p:nvSpPr>
        <p:spPr>
          <a:ln/>
        </p:spPr>
      </p:sp>
      <p:sp>
        <p:nvSpPr>
          <p:cNvPr id="556036" name="Rectangle 3">
            <a:extLst>
              <a:ext uri="{FF2B5EF4-FFF2-40B4-BE49-F238E27FC236}">
                <a16:creationId xmlns:a16="http://schemas.microsoft.com/office/drawing/2014/main" id="{69D06783-5740-8ABB-4C0B-DB5CD60C3D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Hello My name is Ted Perkins</a:t>
            </a:r>
          </a:p>
        </p:txBody>
      </p:sp>
    </p:spTree>
    <p:extLst>
      <p:ext uri="{BB962C8B-B14F-4D97-AF65-F5344CB8AC3E}">
        <p14:creationId xmlns:p14="http://schemas.microsoft.com/office/powerpoint/2010/main" val="2688690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0FDCD5-98AB-4FCD-AE9E-DD73EBE0CD1A}" type="slidenum">
              <a:rPr lang="en-US" smtClean="0"/>
              <a:t>26</a:t>
            </a:fld>
            <a:endParaRPr lang="en-US"/>
          </a:p>
        </p:txBody>
      </p:sp>
    </p:spTree>
    <p:extLst>
      <p:ext uri="{BB962C8B-B14F-4D97-AF65-F5344CB8AC3E}">
        <p14:creationId xmlns:p14="http://schemas.microsoft.com/office/powerpoint/2010/main" val="416441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79337" rtl="0" eaLnBrk="1" fontAlgn="auto" latinLnBrk="0" hangingPunct="1">
              <a:lnSpc>
                <a:spcPct val="100000"/>
              </a:lnSpc>
              <a:spcBef>
                <a:spcPts val="0"/>
              </a:spcBef>
              <a:spcAft>
                <a:spcPts val="0"/>
              </a:spcAft>
              <a:buClrTx/>
              <a:buSzTx/>
              <a:buFontTx/>
              <a:buNone/>
              <a:tabLst/>
              <a:defRPr/>
            </a:pPr>
            <a:fld id="{07D3279B-6A4A-4AE6-ADB7-DBC7CEA5D31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933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34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0FDCD5-98AB-4FCD-AE9E-DD73EBE0CD1A}" type="slidenum">
              <a:rPr lang="en-US" smtClean="0"/>
              <a:t>40</a:t>
            </a:fld>
            <a:endParaRPr lang="en-US"/>
          </a:p>
        </p:txBody>
      </p:sp>
    </p:spTree>
    <p:extLst>
      <p:ext uri="{BB962C8B-B14F-4D97-AF65-F5344CB8AC3E}">
        <p14:creationId xmlns:p14="http://schemas.microsoft.com/office/powerpoint/2010/main" val="4173508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79337" rtl="0" eaLnBrk="1" fontAlgn="auto" latinLnBrk="0" hangingPunct="1">
              <a:lnSpc>
                <a:spcPct val="100000"/>
              </a:lnSpc>
              <a:spcBef>
                <a:spcPts val="0"/>
              </a:spcBef>
              <a:spcAft>
                <a:spcPts val="0"/>
              </a:spcAft>
              <a:buClrTx/>
              <a:buSzTx/>
              <a:buFontTx/>
              <a:buNone/>
              <a:tabLst/>
              <a:defRPr/>
            </a:pPr>
            <a:fld id="{07D3279B-6A4A-4AE6-ADB7-DBC7CEA5D31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9337"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34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79EDF-BFA5-A41B-4CBC-7482DEAB5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85355-9F1B-467B-E7B5-AF6159EF1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6146D1-8580-471C-1D2D-7117382317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9DF18B-F7C3-D6B7-4B4E-B025EF757BD9}"/>
              </a:ext>
            </a:extLst>
          </p:cNvPr>
          <p:cNvSpPr>
            <a:spLocks noGrp="1"/>
          </p:cNvSpPr>
          <p:nvPr>
            <p:ph type="sldNum" sz="quarter" idx="5"/>
          </p:nvPr>
        </p:nvSpPr>
        <p:spPr/>
        <p:txBody>
          <a:bodyPr/>
          <a:lstStyle/>
          <a:p>
            <a:fld id="{100FDCD5-98AB-4FCD-AE9E-DD73EBE0CD1A}" type="slidenum">
              <a:rPr lang="en-US" smtClean="0"/>
              <a:t>63</a:t>
            </a:fld>
            <a:endParaRPr lang="en-US"/>
          </a:p>
        </p:txBody>
      </p:sp>
    </p:spTree>
    <p:extLst>
      <p:ext uri="{BB962C8B-B14F-4D97-AF65-F5344CB8AC3E}">
        <p14:creationId xmlns:p14="http://schemas.microsoft.com/office/powerpoint/2010/main" val="2515911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0FDCD5-98AB-4FCD-AE9E-DD73EBE0CD1A}" type="slidenum">
              <a:rPr lang="en-US" smtClean="0"/>
              <a:t>64</a:t>
            </a:fld>
            <a:endParaRPr lang="en-US"/>
          </a:p>
        </p:txBody>
      </p:sp>
    </p:spTree>
    <p:extLst>
      <p:ext uri="{BB962C8B-B14F-4D97-AF65-F5344CB8AC3E}">
        <p14:creationId xmlns:p14="http://schemas.microsoft.com/office/powerpoint/2010/main" val="3410737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79337" rtl="0" eaLnBrk="1" fontAlgn="auto" latinLnBrk="0" hangingPunct="1">
              <a:lnSpc>
                <a:spcPct val="100000"/>
              </a:lnSpc>
              <a:spcBef>
                <a:spcPts val="0"/>
              </a:spcBef>
              <a:spcAft>
                <a:spcPts val="0"/>
              </a:spcAft>
              <a:buClrTx/>
              <a:buSzTx/>
              <a:buFontTx/>
              <a:buNone/>
              <a:tabLst/>
              <a:defRPr/>
            </a:pPr>
            <a:fld id="{07D3279B-6A4A-4AE6-ADB7-DBC7CEA5D31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79337"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34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0FDCD5-98AB-4FCD-AE9E-DD73EBE0CD1A}" type="slidenum">
              <a:rPr lang="en-US" smtClean="0"/>
              <a:t>74</a:t>
            </a:fld>
            <a:endParaRPr lang="en-US"/>
          </a:p>
        </p:txBody>
      </p:sp>
    </p:spTree>
    <p:extLst>
      <p:ext uri="{BB962C8B-B14F-4D97-AF65-F5344CB8AC3E}">
        <p14:creationId xmlns:p14="http://schemas.microsoft.com/office/powerpoint/2010/main" val="2738968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8203" rtl="0" eaLnBrk="1" fontAlgn="auto" latinLnBrk="0" hangingPunct="1">
              <a:lnSpc>
                <a:spcPct val="100000"/>
              </a:lnSpc>
              <a:spcBef>
                <a:spcPts val="0"/>
              </a:spcBef>
              <a:spcAft>
                <a:spcPts val="0"/>
              </a:spcAft>
              <a:buClrTx/>
              <a:buSzTx/>
              <a:buFontTx/>
              <a:buNone/>
              <a:tabLst/>
              <a:defRPr/>
            </a:pPr>
            <a:fld id="{07D3279B-6A4A-4AE6-ADB7-DBC7CEA5D31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8203"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62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57195">
              <a:defRPr/>
            </a:pPr>
            <a:fld id="{ECB5FAA0-DA90-435B-AF94-2EAAA4BEE556}" type="slidenum">
              <a:rPr lang="en-US">
                <a:solidFill>
                  <a:prstClr val="black"/>
                </a:solidFill>
                <a:latin typeface="Calibri" panose="020F0502020204030204"/>
              </a:rPr>
              <a:pPr defTabSz="957195">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78164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7072">
              <a:defRPr/>
            </a:pPr>
            <a:fld id="{ADE015BC-75D4-443D-A8F3-534279909228}" type="slidenum">
              <a:rPr lang="en-US">
                <a:solidFill>
                  <a:prstClr val="black"/>
                </a:solidFill>
                <a:latin typeface="Calibri" panose="020F0502020204030204"/>
              </a:rPr>
              <a:pPr defTabSz="957072">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67088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0" y="741363"/>
            <a:ext cx="6581775"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9244">
              <a:defRPr/>
            </a:pPr>
            <a:fld id="{88BE6BA3-E703-46E0-B6D4-79A1391FA8DE}" type="slidenum">
              <a:rPr lang="en-US">
                <a:solidFill>
                  <a:prstClr val="black"/>
                </a:solidFill>
                <a:latin typeface="Calibri"/>
              </a:rPr>
              <a:pPr defTabSz="979244">
                <a:defRPr/>
              </a:pPr>
              <a:t>7</a:t>
            </a:fld>
            <a:endParaRPr lang="en-US">
              <a:solidFill>
                <a:prstClr val="black"/>
              </a:solidFill>
              <a:latin typeface="Calibri"/>
            </a:endParaRPr>
          </a:p>
        </p:txBody>
      </p:sp>
    </p:spTree>
    <p:extLst>
      <p:ext uri="{BB962C8B-B14F-4D97-AF65-F5344CB8AC3E}">
        <p14:creationId xmlns:p14="http://schemas.microsoft.com/office/powerpoint/2010/main" val="390275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xfrm>
            <a:off x="836613" y="1235075"/>
            <a:ext cx="5921375"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0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0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10752" indent="-311826">
              <a:defRPr>
                <a:solidFill>
                  <a:schemeClr val="tx1"/>
                </a:solidFill>
                <a:latin typeface="Arial" panose="020B0604020202020204" pitchFamily="34" charset="0"/>
                <a:cs typeface="Arial" panose="020B0604020202020204" pitchFamily="34" charset="0"/>
              </a:defRPr>
            </a:lvl2pPr>
            <a:lvl3pPr marL="1247311" indent="-249462">
              <a:defRPr>
                <a:solidFill>
                  <a:schemeClr val="tx1"/>
                </a:solidFill>
                <a:latin typeface="Arial" panose="020B0604020202020204" pitchFamily="34" charset="0"/>
                <a:cs typeface="Arial" panose="020B0604020202020204" pitchFamily="34" charset="0"/>
              </a:defRPr>
            </a:lvl3pPr>
            <a:lvl4pPr marL="1746235" indent="-249462">
              <a:defRPr>
                <a:solidFill>
                  <a:schemeClr val="tx1"/>
                </a:solidFill>
                <a:latin typeface="Arial" panose="020B0604020202020204" pitchFamily="34" charset="0"/>
                <a:cs typeface="Arial" panose="020B0604020202020204" pitchFamily="34" charset="0"/>
              </a:defRPr>
            </a:lvl4pPr>
            <a:lvl5pPr marL="2245159" indent="-249462">
              <a:defRPr>
                <a:solidFill>
                  <a:schemeClr val="tx1"/>
                </a:solidFill>
                <a:latin typeface="Arial" panose="020B0604020202020204" pitchFamily="34" charset="0"/>
                <a:cs typeface="Arial" panose="020B0604020202020204" pitchFamily="34" charset="0"/>
              </a:defRPr>
            </a:lvl5pPr>
            <a:lvl6pPr marL="2744081" indent="-2494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43007" indent="-2494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41930" indent="-2494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40854" indent="-2494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79244">
              <a:defRPr/>
            </a:pPr>
            <a:fld id="{2239F6F3-BCC9-49B1-817F-3C2B49599BD0}" type="slidenum">
              <a:rPr lang="en-US" altLang="en-US">
                <a:solidFill>
                  <a:prstClr val="black"/>
                </a:solidFill>
                <a:latin typeface="Calibri" panose="020F0502020204030204" pitchFamily="34" charset="0"/>
              </a:rPr>
              <a:pPr defTabSz="979244">
                <a:defRPr/>
              </a:pPr>
              <a:t>10</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81142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xfrm>
            <a:off x="836613" y="1235075"/>
            <a:ext cx="5921375"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1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10752" indent="-311826">
              <a:defRPr>
                <a:solidFill>
                  <a:schemeClr val="tx1"/>
                </a:solidFill>
                <a:latin typeface="Arial" panose="020B0604020202020204" pitchFamily="34" charset="0"/>
                <a:cs typeface="Arial" panose="020B0604020202020204" pitchFamily="34" charset="0"/>
              </a:defRPr>
            </a:lvl2pPr>
            <a:lvl3pPr marL="1247311" indent="-249462">
              <a:defRPr>
                <a:solidFill>
                  <a:schemeClr val="tx1"/>
                </a:solidFill>
                <a:latin typeface="Arial" panose="020B0604020202020204" pitchFamily="34" charset="0"/>
                <a:cs typeface="Arial" panose="020B0604020202020204" pitchFamily="34" charset="0"/>
              </a:defRPr>
            </a:lvl3pPr>
            <a:lvl4pPr marL="1746235" indent="-249462">
              <a:defRPr>
                <a:solidFill>
                  <a:schemeClr val="tx1"/>
                </a:solidFill>
                <a:latin typeface="Arial" panose="020B0604020202020204" pitchFamily="34" charset="0"/>
                <a:cs typeface="Arial" panose="020B0604020202020204" pitchFamily="34" charset="0"/>
              </a:defRPr>
            </a:lvl4pPr>
            <a:lvl5pPr marL="2245159" indent="-249462">
              <a:defRPr>
                <a:solidFill>
                  <a:schemeClr val="tx1"/>
                </a:solidFill>
                <a:latin typeface="Arial" panose="020B0604020202020204" pitchFamily="34" charset="0"/>
                <a:cs typeface="Arial" panose="020B0604020202020204" pitchFamily="34" charset="0"/>
              </a:defRPr>
            </a:lvl5pPr>
            <a:lvl6pPr marL="2744081" indent="-2494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43007" indent="-2494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41930" indent="-2494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40854" indent="-2494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79244">
              <a:defRPr/>
            </a:pPr>
            <a:fld id="{2A685415-B560-4765-A89E-AB11D189AF3A}" type="slidenum">
              <a:rPr lang="en-US" altLang="en-US">
                <a:solidFill>
                  <a:prstClr val="black"/>
                </a:solidFill>
                <a:latin typeface="Calibri" panose="020F0502020204030204" pitchFamily="34" charset="0"/>
              </a:rPr>
              <a:pPr defTabSz="979244">
                <a:defRPr/>
              </a:pPr>
              <a:t>11</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711426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90599">
              <a:defRPr/>
            </a:pPr>
            <a:fld id="{07D3279B-6A4A-4AE6-ADB7-DBC7CEA5D31C}" type="slidenum">
              <a:rPr lang="en-US">
                <a:solidFill>
                  <a:prstClr val="black"/>
                </a:solidFill>
                <a:latin typeface="Calibri" panose="020F0502020204030204"/>
              </a:rPr>
              <a:pPr defTabSz="990599">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74334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xfrm>
            <a:off x="836613" y="1235075"/>
            <a:ext cx="5921375"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4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10752" indent="-311826">
              <a:defRPr>
                <a:solidFill>
                  <a:schemeClr val="tx1"/>
                </a:solidFill>
                <a:latin typeface="Arial" panose="020B0604020202020204" pitchFamily="34" charset="0"/>
                <a:cs typeface="Arial" panose="020B0604020202020204" pitchFamily="34" charset="0"/>
              </a:defRPr>
            </a:lvl2pPr>
            <a:lvl3pPr marL="1247311" indent="-249462">
              <a:defRPr>
                <a:solidFill>
                  <a:schemeClr val="tx1"/>
                </a:solidFill>
                <a:latin typeface="Arial" panose="020B0604020202020204" pitchFamily="34" charset="0"/>
                <a:cs typeface="Arial" panose="020B0604020202020204" pitchFamily="34" charset="0"/>
              </a:defRPr>
            </a:lvl3pPr>
            <a:lvl4pPr marL="1746235" indent="-249462">
              <a:defRPr>
                <a:solidFill>
                  <a:schemeClr val="tx1"/>
                </a:solidFill>
                <a:latin typeface="Arial" panose="020B0604020202020204" pitchFamily="34" charset="0"/>
                <a:cs typeface="Arial" panose="020B0604020202020204" pitchFamily="34" charset="0"/>
              </a:defRPr>
            </a:lvl4pPr>
            <a:lvl5pPr marL="2245159" indent="-249462">
              <a:defRPr>
                <a:solidFill>
                  <a:schemeClr val="tx1"/>
                </a:solidFill>
                <a:latin typeface="Arial" panose="020B0604020202020204" pitchFamily="34" charset="0"/>
                <a:cs typeface="Arial" panose="020B0604020202020204" pitchFamily="34" charset="0"/>
              </a:defRPr>
            </a:lvl5pPr>
            <a:lvl6pPr marL="2744081" indent="-2494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43007" indent="-2494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41930" indent="-2494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40854" indent="-2494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79244">
              <a:defRPr/>
            </a:pPr>
            <a:fld id="{0A18D298-4453-4368-B7D8-98F580763E09}" type="slidenum">
              <a:rPr lang="en-US" altLang="en-US">
                <a:solidFill>
                  <a:prstClr val="black"/>
                </a:solidFill>
                <a:latin typeface="Calibri" panose="020F0502020204030204" pitchFamily="34" charset="0"/>
              </a:rPr>
              <a:pPr defTabSz="979244">
                <a:defRPr/>
              </a:pPr>
              <a:t>13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98599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AAF29-5F97-0FE8-6F1E-EC663C5C4ED7}"/>
            </a:ext>
          </a:extLst>
        </p:cNvPr>
        <p:cNvGrpSpPr/>
        <p:nvPr/>
      </p:nvGrpSpPr>
      <p:grpSpPr>
        <a:xfrm>
          <a:off x="0" y="0"/>
          <a:ext cx="0" cy="0"/>
          <a:chOff x="0" y="0"/>
          <a:chExt cx="0" cy="0"/>
        </a:xfrm>
      </p:grpSpPr>
      <p:sp>
        <p:nvSpPr>
          <p:cNvPr id="556034" name="Rectangle 7">
            <a:extLst>
              <a:ext uri="{FF2B5EF4-FFF2-40B4-BE49-F238E27FC236}">
                <a16:creationId xmlns:a16="http://schemas.microsoft.com/office/drawing/2014/main" id="{5045938C-BA14-0512-A253-D72AC4A3A3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urier New" pitchFamily="49" charset="0"/>
              </a:defRPr>
            </a:lvl1pPr>
            <a:lvl2pPr marL="760094" indent="-292344" eaLnBrk="0" hangingPunct="0">
              <a:defRPr sz="2400">
                <a:solidFill>
                  <a:schemeClr val="tx1"/>
                </a:solidFill>
                <a:latin typeface="Courier New" pitchFamily="49" charset="0"/>
              </a:defRPr>
            </a:lvl2pPr>
            <a:lvl3pPr marL="1169376" indent="-233875" eaLnBrk="0" hangingPunct="0">
              <a:defRPr sz="2400">
                <a:solidFill>
                  <a:schemeClr val="tx1"/>
                </a:solidFill>
                <a:latin typeface="Courier New" pitchFamily="49" charset="0"/>
              </a:defRPr>
            </a:lvl3pPr>
            <a:lvl4pPr marL="1637125" indent="-233875" eaLnBrk="0" hangingPunct="0">
              <a:defRPr sz="2400">
                <a:solidFill>
                  <a:schemeClr val="tx1"/>
                </a:solidFill>
                <a:latin typeface="Courier New" pitchFamily="49" charset="0"/>
              </a:defRPr>
            </a:lvl4pPr>
            <a:lvl5pPr marL="2104877" indent="-233875" eaLnBrk="0" hangingPunct="0">
              <a:defRPr sz="2400">
                <a:solidFill>
                  <a:schemeClr val="tx1"/>
                </a:solidFill>
                <a:latin typeface="Courier New" pitchFamily="49" charset="0"/>
              </a:defRPr>
            </a:lvl5pPr>
            <a:lvl6pPr marL="2572626" indent="-233875" eaLnBrk="0" fontAlgn="base" hangingPunct="0">
              <a:spcBef>
                <a:spcPct val="0"/>
              </a:spcBef>
              <a:spcAft>
                <a:spcPct val="0"/>
              </a:spcAft>
              <a:defRPr sz="2400">
                <a:solidFill>
                  <a:schemeClr val="tx1"/>
                </a:solidFill>
                <a:latin typeface="Courier New" pitchFamily="49" charset="0"/>
              </a:defRPr>
            </a:lvl6pPr>
            <a:lvl7pPr marL="3040376" indent="-233875" eaLnBrk="0" fontAlgn="base" hangingPunct="0">
              <a:spcBef>
                <a:spcPct val="0"/>
              </a:spcBef>
              <a:spcAft>
                <a:spcPct val="0"/>
              </a:spcAft>
              <a:defRPr sz="2400">
                <a:solidFill>
                  <a:schemeClr val="tx1"/>
                </a:solidFill>
                <a:latin typeface="Courier New" pitchFamily="49" charset="0"/>
              </a:defRPr>
            </a:lvl7pPr>
            <a:lvl8pPr marL="3508127" indent="-233875" eaLnBrk="0" fontAlgn="base" hangingPunct="0">
              <a:spcBef>
                <a:spcPct val="0"/>
              </a:spcBef>
              <a:spcAft>
                <a:spcPct val="0"/>
              </a:spcAft>
              <a:defRPr sz="2400">
                <a:solidFill>
                  <a:schemeClr val="tx1"/>
                </a:solidFill>
                <a:latin typeface="Courier New" pitchFamily="49" charset="0"/>
              </a:defRPr>
            </a:lvl8pPr>
            <a:lvl9pPr marL="3975877" indent="-233875" eaLnBrk="0" fontAlgn="base" hangingPunct="0">
              <a:spcBef>
                <a:spcPct val="0"/>
              </a:spcBef>
              <a:spcAft>
                <a:spcPct val="0"/>
              </a:spcAft>
              <a:defRPr sz="2400">
                <a:solidFill>
                  <a:schemeClr val="tx1"/>
                </a:solidFill>
                <a:latin typeface="Courier New" pitchFamily="49" charset="0"/>
              </a:defRPr>
            </a:lvl9pPr>
          </a:lstStyle>
          <a:p>
            <a:pPr defTabSz="935553" eaLnBrk="1" hangingPunct="1">
              <a:defRPr/>
            </a:pPr>
            <a:fld id="{D162319B-AE36-4E9A-86C0-60906F14719A}" type="slidenum">
              <a:rPr lang="en-US" altLang="en-US" sz="1200">
                <a:solidFill>
                  <a:srgbClr val="000000"/>
                </a:solidFill>
                <a:latin typeface="Times New Roman" pitchFamily="18" charset="0"/>
              </a:rPr>
              <a:pPr defTabSz="935553" eaLnBrk="1" hangingPunct="1">
                <a:defRPr/>
              </a:pPr>
              <a:t>15</a:t>
            </a:fld>
            <a:endParaRPr lang="en-US" altLang="en-US" sz="1200">
              <a:solidFill>
                <a:srgbClr val="000000"/>
              </a:solidFill>
              <a:latin typeface="Times New Roman" pitchFamily="18" charset="0"/>
            </a:endParaRPr>
          </a:p>
        </p:txBody>
      </p:sp>
      <p:sp>
        <p:nvSpPr>
          <p:cNvPr id="556035" name="Rectangle 2">
            <a:extLst>
              <a:ext uri="{FF2B5EF4-FFF2-40B4-BE49-F238E27FC236}">
                <a16:creationId xmlns:a16="http://schemas.microsoft.com/office/drawing/2014/main" id="{272D1251-7807-4F54-7808-61B0952348DA}"/>
              </a:ext>
            </a:extLst>
          </p:cNvPr>
          <p:cNvSpPr>
            <a:spLocks noGrp="1" noRot="1" noChangeAspect="1" noChangeArrowheads="1" noTextEdit="1"/>
          </p:cNvSpPr>
          <p:nvPr>
            <p:ph type="sldImg"/>
          </p:nvPr>
        </p:nvSpPr>
        <p:spPr>
          <a:ln/>
        </p:spPr>
      </p:sp>
      <p:sp>
        <p:nvSpPr>
          <p:cNvPr id="556036" name="Rectangle 3">
            <a:extLst>
              <a:ext uri="{FF2B5EF4-FFF2-40B4-BE49-F238E27FC236}">
                <a16:creationId xmlns:a16="http://schemas.microsoft.com/office/drawing/2014/main" id="{DE714918-55FE-81EA-613A-8D88FD6E77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Hello My name is Ted Perkins</a:t>
            </a:r>
          </a:p>
        </p:txBody>
      </p:sp>
    </p:spTree>
    <p:extLst>
      <p:ext uri="{BB962C8B-B14F-4D97-AF65-F5344CB8AC3E}">
        <p14:creationId xmlns:p14="http://schemas.microsoft.com/office/powerpoint/2010/main" val="338688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172F-A7AF-C791-C0AB-00A5C0296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4B0FEE-74C8-A9CC-0E3D-0DE4DA102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0BCA87-5759-0AFE-092B-F5EB31884E07}"/>
              </a:ext>
            </a:extLst>
          </p:cNvPr>
          <p:cNvSpPr>
            <a:spLocks noGrp="1"/>
          </p:cNvSpPr>
          <p:nvPr>
            <p:ph type="dt" sz="half" idx="10"/>
          </p:nvPr>
        </p:nvSpPr>
        <p:spPr/>
        <p:txBody>
          <a:bodyPr/>
          <a:lstStyle/>
          <a:p>
            <a:fld id="{554ED13C-9CD0-41F8-B12E-34CBB0F1D467}" type="datetimeFigureOut">
              <a:rPr lang="en-US" smtClean="0"/>
              <a:t>10/1/2025</a:t>
            </a:fld>
            <a:endParaRPr lang="en-US"/>
          </a:p>
        </p:txBody>
      </p:sp>
      <p:sp>
        <p:nvSpPr>
          <p:cNvPr id="5" name="Footer Placeholder 4">
            <a:extLst>
              <a:ext uri="{FF2B5EF4-FFF2-40B4-BE49-F238E27FC236}">
                <a16:creationId xmlns:a16="http://schemas.microsoft.com/office/drawing/2014/main" id="{A6C02001-0FFF-A7F6-AD85-086F6C3A9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79DB68-D1AF-0E05-10AA-81B3A44F5590}"/>
              </a:ext>
            </a:extLst>
          </p:cNvPr>
          <p:cNvSpPr>
            <a:spLocks noGrp="1"/>
          </p:cNvSpPr>
          <p:nvPr>
            <p:ph type="sldNum" sz="quarter" idx="12"/>
          </p:nvPr>
        </p:nvSpPr>
        <p:spPr/>
        <p:txBody>
          <a:bodyPr/>
          <a:lstStyle/>
          <a:p>
            <a:fld id="{30490AE1-FEAB-473F-93E2-722F0452D13C}" type="slidenum">
              <a:rPr lang="en-US" smtClean="0"/>
              <a:t>‹#›</a:t>
            </a:fld>
            <a:endParaRPr lang="en-US"/>
          </a:p>
        </p:txBody>
      </p:sp>
    </p:spTree>
    <p:extLst>
      <p:ext uri="{BB962C8B-B14F-4D97-AF65-F5344CB8AC3E}">
        <p14:creationId xmlns:p14="http://schemas.microsoft.com/office/powerpoint/2010/main" val="2183790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EFC9-7A29-7175-0099-01A1B4B83A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39CBD-A237-3932-FE5A-F694F89500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C2B22-40BF-1EB3-2CFA-4A4F74AD5E29}"/>
              </a:ext>
            </a:extLst>
          </p:cNvPr>
          <p:cNvSpPr>
            <a:spLocks noGrp="1"/>
          </p:cNvSpPr>
          <p:nvPr>
            <p:ph type="dt" sz="half" idx="10"/>
          </p:nvPr>
        </p:nvSpPr>
        <p:spPr/>
        <p:txBody>
          <a:bodyPr/>
          <a:lstStyle/>
          <a:p>
            <a:fld id="{554ED13C-9CD0-41F8-B12E-34CBB0F1D467}" type="datetimeFigureOut">
              <a:rPr lang="en-US" smtClean="0"/>
              <a:t>10/1/2025</a:t>
            </a:fld>
            <a:endParaRPr lang="en-US"/>
          </a:p>
        </p:txBody>
      </p:sp>
      <p:sp>
        <p:nvSpPr>
          <p:cNvPr id="5" name="Footer Placeholder 4">
            <a:extLst>
              <a:ext uri="{FF2B5EF4-FFF2-40B4-BE49-F238E27FC236}">
                <a16:creationId xmlns:a16="http://schemas.microsoft.com/office/drawing/2014/main" id="{CB23EA5F-EE23-9B12-0540-A4867B3C4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FBC23-07D6-02B2-E63E-6C68E96C61D5}"/>
              </a:ext>
            </a:extLst>
          </p:cNvPr>
          <p:cNvSpPr>
            <a:spLocks noGrp="1"/>
          </p:cNvSpPr>
          <p:nvPr>
            <p:ph type="sldNum" sz="quarter" idx="12"/>
          </p:nvPr>
        </p:nvSpPr>
        <p:spPr/>
        <p:txBody>
          <a:bodyPr/>
          <a:lstStyle/>
          <a:p>
            <a:fld id="{30490AE1-FEAB-473F-93E2-722F0452D13C}" type="slidenum">
              <a:rPr lang="en-US" smtClean="0"/>
              <a:t>‹#›</a:t>
            </a:fld>
            <a:endParaRPr lang="en-US"/>
          </a:p>
        </p:txBody>
      </p:sp>
    </p:spTree>
    <p:extLst>
      <p:ext uri="{BB962C8B-B14F-4D97-AF65-F5344CB8AC3E}">
        <p14:creationId xmlns:p14="http://schemas.microsoft.com/office/powerpoint/2010/main" val="320059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9ED0B-E670-A2CD-C004-CA44BFB394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D37FE-4E2F-E193-78EB-BF7D669075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DB3D7-55C6-E5E2-2F13-333BB9E1B690}"/>
              </a:ext>
            </a:extLst>
          </p:cNvPr>
          <p:cNvSpPr>
            <a:spLocks noGrp="1"/>
          </p:cNvSpPr>
          <p:nvPr>
            <p:ph type="dt" sz="half" idx="10"/>
          </p:nvPr>
        </p:nvSpPr>
        <p:spPr/>
        <p:txBody>
          <a:bodyPr/>
          <a:lstStyle/>
          <a:p>
            <a:fld id="{554ED13C-9CD0-41F8-B12E-34CBB0F1D467}" type="datetimeFigureOut">
              <a:rPr lang="en-US" smtClean="0"/>
              <a:t>10/1/2025</a:t>
            </a:fld>
            <a:endParaRPr lang="en-US"/>
          </a:p>
        </p:txBody>
      </p:sp>
      <p:sp>
        <p:nvSpPr>
          <p:cNvPr id="5" name="Footer Placeholder 4">
            <a:extLst>
              <a:ext uri="{FF2B5EF4-FFF2-40B4-BE49-F238E27FC236}">
                <a16:creationId xmlns:a16="http://schemas.microsoft.com/office/drawing/2014/main" id="{2A79053B-6932-365E-DFC5-AEF13ABDF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96F9A-7EFA-0A42-C451-424587D43574}"/>
              </a:ext>
            </a:extLst>
          </p:cNvPr>
          <p:cNvSpPr>
            <a:spLocks noGrp="1"/>
          </p:cNvSpPr>
          <p:nvPr>
            <p:ph type="sldNum" sz="quarter" idx="12"/>
          </p:nvPr>
        </p:nvSpPr>
        <p:spPr/>
        <p:txBody>
          <a:bodyPr/>
          <a:lstStyle/>
          <a:p>
            <a:fld id="{30490AE1-FEAB-473F-93E2-722F0452D13C}" type="slidenum">
              <a:rPr lang="en-US" smtClean="0"/>
              <a:t>‹#›</a:t>
            </a:fld>
            <a:endParaRPr lang="en-US"/>
          </a:p>
        </p:txBody>
      </p:sp>
    </p:spTree>
    <p:extLst>
      <p:ext uri="{BB962C8B-B14F-4D97-AF65-F5344CB8AC3E}">
        <p14:creationId xmlns:p14="http://schemas.microsoft.com/office/powerpoint/2010/main" val="385918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EA86-3EAE-98F1-D2E6-BA7CBDF153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50ECED-7899-A93E-1C18-6B78CFBC6B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BA5388-CB84-9C4E-38B0-25144991B7D9}"/>
              </a:ext>
            </a:extLst>
          </p:cNvPr>
          <p:cNvSpPr>
            <a:spLocks noGrp="1"/>
          </p:cNvSpPr>
          <p:nvPr>
            <p:ph type="dt" sz="half" idx="10"/>
          </p:nvPr>
        </p:nvSpPr>
        <p:spPr/>
        <p:txBody>
          <a:bodyPr/>
          <a:lstStyle/>
          <a:p>
            <a:fld id="{A373C20D-0F1B-41F6-8E10-492060BCECB3}" type="datetimeFigureOut">
              <a:rPr lang="en-US" smtClean="0"/>
              <a:t>10/1/2025</a:t>
            </a:fld>
            <a:endParaRPr lang="en-US"/>
          </a:p>
        </p:txBody>
      </p:sp>
      <p:sp>
        <p:nvSpPr>
          <p:cNvPr id="5" name="Footer Placeholder 4">
            <a:extLst>
              <a:ext uri="{FF2B5EF4-FFF2-40B4-BE49-F238E27FC236}">
                <a16:creationId xmlns:a16="http://schemas.microsoft.com/office/drawing/2014/main" id="{BF8523FA-6452-9F24-97B0-B14D40EEC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6FC0F-2BA4-4542-7F7B-9ABD020187D1}"/>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2412260177"/>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E8EA-0DFF-DF71-609C-430DF0D8A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F6B85-EE94-D0A6-BFA7-5BDE946F29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199A7-45A1-6C9C-D59E-198C2C3A92E8}"/>
              </a:ext>
            </a:extLst>
          </p:cNvPr>
          <p:cNvSpPr>
            <a:spLocks noGrp="1"/>
          </p:cNvSpPr>
          <p:nvPr>
            <p:ph type="dt" sz="half" idx="10"/>
          </p:nvPr>
        </p:nvSpPr>
        <p:spPr/>
        <p:txBody>
          <a:bodyPr/>
          <a:lstStyle/>
          <a:p>
            <a:fld id="{A373C20D-0F1B-41F6-8E10-492060BCECB3}" type="datetimeFigureOut">
              <a:rPr lang="en-US" smtClean="0"/>
              <a:t>10/1/2025</a:t>
            </a:fld>
            <a:endParaRPr lang="en-US"/>
          </a:p>
        </p:txBody>
      </p:sp>
      <p:sp>
        <p:nvSpPr>
          <p:cNvPr id="5" name="Footer Placeholder 4">
            <a:extLst>
              <a:ext uri="{FF2B5EF4-FFF2-40B4-BE49-F238E27FC236}">
                <a16:creationId xmlns:a16="http://schemas.microsoft.com/office/drawing/2014/main" id="{2792B87F-EABF-1DD3-B411-EF8D2730B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9EB49-9475-E596-9214-C7F53E70F7C5}"/>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2735105935"/>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1815-C5C5-153F-7918-4908B62C3D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82469C-C61A-4EFF-0221-D8453BAAFC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855423-912B-CB71-A8D4-78638792E113}"/>
              </a:ext>
            </a:extLst>
          </p:cNvPr>
          <p:cNvSpPr>
            <a:spLocks noGrp="1"/>
          </p:cNvSpPr>
          <p:nvPr>
            <p:ph type="dt" sz="half" idx="10"/>
          </p:nvPr>
        </p:nvSpPr>
        <p:spPr/>
        <p:txBody>
          <a:bodyPr/>
          <a:lstStyle/>
          <a:p>
            <a:fld id="{A373C20D-0F1B-41F6-8E10-492060BCECB3}" type="datetimeFigureOut">
              <a:rPr lang="en-US" smtClean="0"/>
              <a:t>10/1/2025</a:t>
            </a:fld>
            <a:endParaRPr lang="en-US"/>
          </a:p>
        </p:txBody>
      </p:sp>
      <p:sp>
        <p:nvSpPr>
          <p:cNvPr id="5" name="Footer Placeholder 4">
            <a:extLst>
              <a:ext uri="{FF2B5EF4-FFF2-40B4-BE49-F238E27FC236}">
                <a16:creationId xmlns:a16="http://schemas.microsoft.com/office/drawing/2014/main" id="{7B2ADCDD-2A50-86E1-86BA-B4839A68D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2B95C-85E1-268A-62C5-6807B738C6DD}"/>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3228475641"/>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023B-0671-64E6-419B-B71E685EC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1E1FB4-7955-9033-DC74-9EB6587BCD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D273C2-790B-D44A-71A4-F220923830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F2BEAC-DA3E-A669-5811-06B34DC8C91B}"/>
              </a:ext>
            </a:extLst>
          </p:cNvPr>
          <p:cNvSpPr>
            <a:spLocks noGrp="1"/>
          </p:cNvSpPr>
          <p:nvPr>
            <p:ph type="dt" sz="half" idx="10"/>
          </p:nvPr>
        </p:nvSpPr>
        <p:spPr/>
        <p:txBody>
          <a:bodyPr/>
          <a:lstStyle/>
          <a:p>
            <a:fld id="{A373C20D-0F1B-41F6-8E10-492060BCECB3}" type="datetimeFigureOut">
              <a:rPr lang="en-US" smtClean="0"/>
              <a:t>10/1/2025</a:t>
            </a:fld>
            <a:endParaRPr lang="en-US"/>
          </a:p>
        </p:txBody>
      </p:sp>
      <p:sp>
        <p:nvSpPr>
          <p:cNvPr id="6" name="Footer Placeholder 5">
            <a:extLst>
              <a:ext uri="{FF2B5EF4-FFF2-40B4-BE49-F238E27FC236}">
                <a16:creationId xmlns:a16="http://schemas.microsoft.com/office/drawing/2014/main" id="{A47B006A-539C-3824-F048-112E6A1EE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AD7D36-4002-EC2F-B26C-BB9C46048F29}"/>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1969063500"/>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11D2-5808-6BB1-771D-0E1837F255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0A21-1BAB-9337-0109-169DABA029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38FE5-05FB-09E9-FE64-3A8AFD8A58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60ED5E-EBE6-9FC2-EE69-0D4664576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6B012D-65CA-1620-C35A-2ABEAF81DC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5B5627-F11E-65AC-4ECC-F91701F0531C}"/>
              </a:ext>
            </a:extLst>
          </p:cNvPr>
          <p:cNvSpPr>
            <a:spLocks noGrp="1"/>
          </p:cNvSpPr>
          <p:nvPr>
            <p:ph type="dt" sz="half" idx="10"/>
          </p:nvPr>
        </p:nvSpPr>
        <p:spPr/>
        <p:txBody>
          <a:bodyPr/>
          <a:lstStyle/>
          <a:p>
            <a:fld id="{A373C20D-0F1B-41F6-8E10-492060BCECB3}" type="datetimeFigureOut">
              <a:rPr lang="en-US" smtClean="0"/>
              <a:t>10/1/2025</a:t>
            </a:fld>
            <a:endParaRPr lang="en-US"/>
          </a:p>
        </p:txBody>
      </p:sp>
      <p:sp>
        <p:nvSpPr>
          <p:cNvPr id="8" name="Footer Placeholder 7">
            <a:extLst>
              <a:ext uri="{FF2B5EF4-FFF2-40B4-BE49-F238E27FC236}">
                <a16:creationId xmlns:a16="http://schemas.microsoft.com/office/drawing/2014/main" id="{AEEE9AE5-3DD5-8B19-9D88-2806956FCD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606087-C385-9876-81E1-A168EE0333F6}"/>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3362358883"/>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C4C7-A306-2F18-22CC-FE59A6EF60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ADE803-4968-59B8-0EF0-1F2719528649}"/>
              </a:ext>
            </a:extLst>
          </p:cNvPr>
          <p:cNvSpPr>
            <a:spLocks noGrp="1"/>
          </p:cNvSpPr>
          <p:nvPr>
            <p:ph type="dt" sz="half" idx="10"/>
          </p:nvPr>
        </p:nvSpPr>
        <p:spPr/>
        <p:txBody>
          <a:bodyPr/>
          <a:lstStyle/>
          <a:p>
            <a:fld id="{A373C20D-0F1B-41F6-8E10-492060BCECB3}" type="datetimeFigureOut">
              <a:rPr lang="en-US" smtClean="0"/>
              <a:t>10/1/2025</a:t>
            </a:fld>
            <a:endParaRPr lang="en-US"/>
          </a:p>
        </p:txBody>
      </p:sp>
      <p:sp>
        <p:nvSpPr>
          <p:cNvPr id="4" name="Footer Placeholder 3">
            <a:extLst>
              <a:ext uri="{FF2B5EF4-FFF2-40B4-BE49-F238E27FC236}">
                <a16:creationId xmlns:a16="http://schemas.microsoft.com/office/drawing/2014/main" id="{3C556A2A-512E-C6E4-2DCF-0DF184816E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1B5792-F8E1-39B2-B493-604EBE242ADB}"/>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1783644361"/>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BD57E-E065-012D-9B9E-C7C4E6FE1E60}"/>
              </a:ext>
            </a:extLst>
          </p:cNvPr>
          <p:cNvSpPr>
            <a:spLocks noGrp="1"/>
          </p:cNvSpPr>
          <p:nvPr>
            <p:ph type="dt" sz="half" idx="10"/>
          </p:nvPr>
        </p:nvSpPr>
        <p:spPr/>
        <p:txBody>
          <a:bodyPr/>
          <a:lstStyle/>
          <a:p>
            <a:fld id="{A373C20D-0F1B-41F6-8E10-492060BCECB3}" type="datetimeFigureOut">
              <a:rPr lang="en-US" smtClean="0"/>
              <a:t>10/1/2025</a:t>
            </a:fld>
            <a:endParaRPr lang="en-US"/>
          </a:p>
        </p:txBody>
      </p:sp>
      <p:sp>
        <p:nvSpPr>
          <p:cNvPr id="3" name="Footer Placeholder 2">
            <a:extLst>
              <a:ext uri="{FF2B5EF4-FFF2-40B4-BE49-F238E27FC236}">
                <a16:creationId xmlns:a16="http://schemas.microsoft.com/office/drawing/2014/main" id="{46E76B78-6316-B80D-51E3-EB6D6BFD04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CF7FB5-87F4-95C7-4FF7-45C54B2F17DB}"/>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2328790945"/>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2DE2C-0186-922F-844C-635A5831BB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A9A66B-B325-28B6-7061-9E1E96331B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7BEDFC-B538-420E-1D2A-D6EED0E92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2B632-09E4-B2D1-31A5-84CB82A02FA1}"/>
              </a:ext>
            </a:extLst>
          </p:cNvPr>
          <p:cNvSpPr>
            <a:spLocks noGrp="1"/>
          </p:cNvSpPr>
          <p:nvPr>
            <p:ph type="dt" sz="half" idx="10"/>
          </p:nvPr>
        </p:nvSpPr>
        <p:spPr/>
        <p:txBody>
          <a:bodyPr/>
          <a:lstStyle/>
          <a:p>
            <a:fld id="{A373C20D-0F1B-41F6-8E10-492060BCECB3}" type="datetimeFigureOut">
              <a:rPr lang="en-US" smtClean="0"/>
              <a:t>10/1/2025</a:t>
            </a:fld>
            <a:endParaRPr lang="en-US"/>
          </a:p>
        </p:txBody>
      </p:sp>
      <p:sp>
        <p:nvSpPr>
          <p:cNvPr id="6" name="Footer Placeholder 5">
            <a:extLst>
              <a:ext uri="{FF2B5EF4-FFF2-40B4-BE49-F238E27FC236}">
                <a16:creationId xmlns:a16="http://schemas.microsoft.com/office/drawing/2014/main" id="{1A903405-575D-1412-6690-73740C127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44839F-BA57-1A9E-FB91-8ABB2DA44B63}"/>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400346247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4C53B-613B-AD26-7A0E-12BFC0D679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2D8150-9188-2614-684B-56436D2025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F5A21-3A40-CB56-50A5-79C018654E72}"/>
              </a:ext>
            </a:extLst>
          </p:cNvPr>
          <p:cNvSpPr>
            <a:spLocks noGrp="1"/>
          </p:cNvSpPr>
          <p:nvPr>
            <p:ph type="dt" sz="half" idx="10"/>
          </p:nvPr>
        </p:nvSpPr>
        <p:spPr/>
        <p:txBody>
          <a:bodyPr/>
          <a:lstStyle/>
          <a:p>
            <a:fld id="{554ED13C-9CD0-41F8-B12E-34CBB0F1D467}" type="datetimeFigureOut">
              <a:rPr lang="en-US" smtClean="0"/>
              <a:t>10/1/2025</a:t>
            </a:fld>
            <a:endParaRPr lang="en-US"/>
          </a:p>
        </p:txBody>
      </p:sp>
      <p:sp>
        <p:nvSpPr>
          <p:cNvPr id="5" name="Footer Placeholder 4">
            <a:extLst>
              <a:ext uri="{FF2B5EF4-FFF2-40B4-BE49-F238E27FC236}">
                <a16:creationId xmlns:a16="http://schemas.microsoft.com/office/drawing/2014/main" id="{012DAE3C-DA69-51FC-7C38-ADFECBEA9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9B2DF-EA95-9203-1EC8-F8F7EAC2C5FF}"/>
              </a:ext>
            </a:extLst>
          </p:cNvPr>
          <p:cNvSpPr>
            <a:spLocks noGrp="1"/>
          </p:cNvSpPr>
          <p:nvPr>
            <p:ph type="sldNum" sz="quarter" idx="12"/>
          </p:nvPr>
        </p:nvSpPr>
        <p:spPr/>
        <p:txBody>
          <a:bodyPr/>
          <a:lstStyle/>
          <a:p>
            <a:fld id="{30490AE1-FEAB-473F-93E2-722F0452D13C}" type="slidenum">
              <a:rPr lang="en-US" smtClean="0"/>
              <a:t>‹#›</a:t>
            </a:fld>
            <a:endParaRPr lang="en-US"/>
          </a:p>
        </p:txBody>
      </p:sp>
    </p:spTree>
    <p:extLst>
      <p:ext uri="{BB962C8B-B14F-4D97-AF65-F5344CB8AC3E}">
        <p14:creationId xmlns:p14="http://schemas.microsoft.com/office/powerpoint/2010/main" val="3227042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E0C7-DEE6-4123-A883-7EC304E2C5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AE674-D6C5-6D66-AD7D-B3AE87F08E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552064-9203-50BB-D453-C7ABC8384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5EDB97-59E5-9AFE-80EB-664754D25A35}"/>
              </a:ext>
            </a:extLst>
          </p:cNvPr>
          <p:cNvSpPr>
            <a:spLocks noGrp="1"/>
          </p:cNvSpPr>
          <p:nvPr>
            <p:ph type="dt" sz="half" idx="10"/>
          </p:nvPr>
        </p:nvSpPr>
        <p:spPr/>
        <p:txBody>
          <a:bodyPr/>
          <a:lstStyle/>
          <a:p>
            <a:fld id="{A373C20D-0F1B-41F6-8E10-492060BCECB3}" type="datetimeFigureOut">
              <a:rPr lang="en-US" smtClean="0"/>
              <a:t>10/1/2025</a:t>
            </a:fld>
            <a:endParaRPr lang="en-US"/>
          </a:p>
        </p:txBody>
      </p:sp>
      <p:sp>
        <p:nvSpPr>
          <p:cNvPr id="6" name="Footer Placeholder 5">
            <a:extLst>
              <a:ext uri="{FF2B5EF4-FFF2-40B4-BE49-F238E27FC236}">
                <a16:creationId xmlns:a16="http://schemas.microsoft.com/office/drawing/2014/main" id="{E38B453C-E54B-3066-C82E-5BB901877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BC7045-9594-0A7B-3935-5B6210573CA5}"/>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1290353941"/>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A0D0-B1E1-C401-4915-CE0C337EB8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184DAE-264B-BF44-EF24-7C9B3BA25F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D287E-96FE-6CFD-293B-2CE6DC989918}"/>
              </a:ext>
            </a:extLst>
          </p:cNvPr>
          <p:cNvSpPr>
            <a:spLocks noGrp="1"/>
          </p:cNvSpPr>
          <p:nvPr>
            <p:ph type="dt" sz="half" idx="10"/>
          </p:nvPr>
        </p:nvSpPr>
        <p:spPr/>
        <p:txBody>
          <a:bodyPr/>
          <a:lstStyle/>
          <a:p>
            <a:fld id="{A373C20D-0F1B-41F6-8E10-492060BCECB3}" type="datetimeFigureOut">
              <a:rPr lang="en-US" smtClean="0"/>
              <a:t>10/1/2025</a:t>
            </a:fld>
            <a:endParaRPr lang="en-US"/>
          </a:p>
        </p:txBody>
      </p:sp>
      <p:sp>
        <p:nvSpPr>
          <p:cNvPr id="5" name="Footer Placeholder 4">
            <a:extLst>
              <a:ext uri="{FF2B5EF4-FFF2-40B4-BE49-F238E27FC236}">
                <a16:creationId xmlns:a16="http://schemas.microsoft.com/office/drawing/2014/main" id="{ABB3FB81-CF4D-F83F-BCB3-BD0666E6E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7692A-D48F-4509-6922-AD148D6D0C56}"/>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349831887"/>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47753E-BA0A-A005-5DA5-91CA74A52C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03AC63-7205-A220-E544-90FF389222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68C37-AB13-9EB4-D1DE-B191AE25CAB1}"/>
              </a:ext>
            </a:extLst>
          </p:cNvPr>
          <p:cNvSpPr>
            <a:spLocks noGrp="1"/>
          </p:cNvSpPr>
          <p:nvPr>
            <p:ph type="dt" sz="half" idx="10"/>
          </p:nvPr>
        </p:nvSpPr>
        <p:spPr/>
        <p:txBody>
          <a:bodyPr/>
          <a:lstStyle/>
          <a:p>
            <a:fld id="{A373C20D-0F1B-41F6-8E10-492060BCECB3}" type="datetimeFigureOut">
              <a:rPr lang="en-US" smtClean="0"/>
              <a:t>10/1/2025</a:t>
            </a:fld>
            <a:endParaRPr lang="en-US"/>
          </a:p>
        </p:txBody>
      </p:sp>
      <p:sp>
        <p:nvSpPr>
          <p:cNvPr id="5" name="Footer Placeholder 4">
            <a:extLst>
              <a:ext uri="{FF2B5EF4-FFF2-40B4-BE49-F238E27FC236}">
                <a16:creationId xmlns:a16="http://schemas.microsoft.com/office/drawing/2014/main" id="{3C34E555-D571-620E-CA11-F7A70C0DB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8E957-2AA8-C0F2-DB2C-82B9DBB865E2}"/>
              </a:ext>
            </a:extLst>
          </p:cNvPr>
          <p:cNvSpPr>
            <a:spLocks noGrp="1"/>
          </p:cNvSpPr>
          <p:nvPr>
            <p:ph type="sldNum" sz="quarter" idx="12"/>
          </p:nvPr>
        </p:nvSpPr>
        <p:spPr/>
        <p:txBody>
          <a:bodyPr/>
          <a:lstStyle/>
          <a:p>
            <a:fld id="{DAD3055B-EA39-4900-BC12-E33B5F145C33}" type="slidenum">
              <a:rPr lang="en-US" smtClean="0"/>
              <a:t>‹#›</a:t>
            </a:fld>
            <a:endParaRPr lang="en-US"/>
          </a:p>
        </p:txBody>
      </p:sp>
    </p:spTree>
    <p:extLst>
      <p:ext uri="{BB962C8B-B14F-4D97-AF65-F5344CB8AC3E}">
        <p14:creationId xmlns:p14="http://schemas.microsoft.com/office/powerpoint/2010/main" val="4245127851"/>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58590A-9D7E-4E6C-95FF-D7F06C035544}"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544443769"/>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956536264"/>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8590A-9D7E-4E6C-95FF-D7F06C035544}"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806695691"/>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58590A-9D7E-4E6C-95FF-D7F06C035544}"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4158871315"/>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58590A-9D7E-4E6C-95FF-D7F06C035544}" type="datetimeFigureOut">
              <a:rPr lang="en-US" smtClean="0"/>
              <a:pPr/>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467653806"/>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58590A-9D7E-4E6C-95FF-D7F06C035544}" type="datetimeFigureOut">
              <a:rPr lang="en-US" smtClean="0"/>
              <a:pPr/>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572744344"/>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590A-9D7E-4E6C-95FF-D7F06C035544}" type="datetimeFigureOut">
              <a:rPr lang="en-US" smtClean="0"/>
              <a:pPr/>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462846416"/>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7C55-F930-1C62-2794-97C221E369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9A0AB0-FFA8-4B18-6B1A-A4147C5AE1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C27BF6-5DBD-CFD3-7C6C-E00C5A28FFB1}"/>
              </a:ext>
            </a:extLst>
          </p:cNvPr>
          <p:cNvSpPr>
            <a:spLocks noGrp="1"/>
          </p:cNvSpPr>
          <p:nvPr>
            <p:ph type="dt" sz="half" idx="10"/>
          </p:nvPr>
        </p:nvSpPr>
        <p:spPr/>
        <p:txBody>
          <a:bodyPr/>
          <a:lstStyle/>
          <a:p>
            <a:fld id="{554ED13C-9CD0-41F8-B12E-34CBB0F1D467}" type="datetimeFigureOut">
              <a:rPr lang="en-US" smtClean="0"/>
              <a:t>10/1/2025</a:t>
            </a:fld>
            <a:endParaRPr lang="en-US"/>
          </a:p>
        </p:txBody>
      </p:sp>
      <p:sp>
        <p:nvSpPr>
          <p:cNvPr id="5" name="Footer Placeholder 4">
            <a:extLst>
              <a:ext uri="{FF2B5EF4-FFF2-40B4-BE49-F238E27FC236}">
                <a16:creationId xmlns:a16="http://schemas.microsoft.com/office/drawing/2014/main" id="{4C670ABD-7CAE-BD9F-5A82-EAB0D0685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4CFB7-5EFA-5D21-56B0-321FBFB5C861}"/>
              </a:ext>
            </a:extLst>
          </p:cNvPr>
          <p:cNvSpPr>
            <a:spLocks noGrp="1"/>
          </p:cNvSpPr>
          <p:nvPr>
            <p:ph type="sldNum" sz="quarter" idx="12"/>
          </p:nvPr>
        </p:nvSpPr>
        <p:spPr/>
        <p:txBody>
          <a:bodyPr/>
          <a:lstStyle/>
          <a:p>
            <a:fld id="{30490AE1-FEAB-473F-93E2-722F0452D13C}" type="slidenum">
              <a:rPr lang="en-US" smtClean="0"/>
              <a:t>‹#›</a:t>
            </a:fld>
            <a:endParaRPr lang="en-US"/>
          </a:p>
        </p:txBody>
      </p:sp>
    </p:spTree>
    <p:extLst>
      <p:ext uri="{BB962C8B-B14F-4D97-AF65-F5344CB8AC3E}">
        <p14:creationId xmlns:p14="http://schemas.microsoft.com/office/powerpoint/2010/main" val="213013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304319472"/>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8590A-9D7E-4E6C-95FF-D7F06C035544}"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3633431236"/>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2878080738"/>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1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58590A-9D7E-4E6C-95FF-D7F06C035544}"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6607B-AFF0-4AE3-A106-86C7670E0507}" type="slidenum">
              <a:rPr lang="en-US" smtClean="0"/>
              <a:pPr/>
              <a:t>‹#›</a:t>
            </a:fld>
            <a:endParaRPr lang="en-US"/>
          </a:p>
        </p:txBody>
      </p:sp>
    </p:spTree>
    <p:extLst>
      <p:ext uri="{BB962C8B-B14F-4D97-AF65-F5344CB8AC3E}">
        <p14:creationId xmlns:p14="http://schemas.microsoft.com/office/powerpoint/2010/main" val="1954873960"/>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10/1/2025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063050"/>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10/1/2025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045237"/>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5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8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10/1/2025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552963"/>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10/1/2025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903247"/>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816C12-E8C4-48D8-8FAE-E15AC55AD3BC}" type="datetimeFigureOut">
              <a:rPr lang="en-US" smtClean="0">
                <a:solidFill>
                  <a:prstClr val="black">
                    <a:tint val="75000"/>
                  </a:prstClr>
                </a:solidFill>
              </a:rPr>
              <a:pPr/>
              <a:t>10/1/2025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52589"/>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816C12-E8C4-48D8-8FAE-E15AC55AD3BC}" type="datetimeFigureOut">
              <a:rPr lang="en-US" smtClean="0">
                <a:solidFill>
                  <a:prstClr val="black">
                    <a:tint val="75000"/>
                  </a:prstClr>
                </a:solidFill>
              </a:rPr>
              <a:pPr/>
              <a:t>10/1/2025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1015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7637A-A62C-B9A5-8277-66266B3B5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630D2-43FD-ED60-9970-D433E36864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395EB7-5809-4ADE-DF55-0D27627D2D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C6B5D4-0973-2ECC-BC3C-C40B5E408817}"/>
              </a:ext>
            </a:extLst>
          </p:cNvPr>
          <p:cNvSpPr>
            <a:spLocks noGrp="1"/>
          </p:cNvSpPr>
          <p:nvPr>
            <p:ph type="dt" sz="half" idx="10"/>
          </p:nvPr>
        </p:nvSpPr>
        <p:spPr/>
        <p:txBody>
          <a:bodyPr/>
          <a:lstStyle/>
          <a:p>
            <a:fld id="{554ED13C-9CD0-41F8-B12E-34CBB0F1D467}" type="datetimeFigureOut">
              <a:rPr lang="en-US" smtClean="0"/>
              <a:t>10/1/2025</a:t>
            </a:fld>
            <a:endParaRPr lang="en-US"/>
          </a:p>
        </p:txBody>
      </p:sp>
      <p:sp>
        <p:nvSpPr>
          <p:cNvPr id="6" name="Footer Placeholder 5">
            <a:extLst>
              <a:ext uri="{FF2B5EF4-FFF2-40B4-BE49-F238E27FC236}">
                <a16:creationId xmlns:a16="http://schemas.microsoft.com/office/drawing/2014/main" id="{2110F1D8-43C0-733B-F325-014732AF82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D4CC0-5A08-8E33-BA06-CBC20C1785F4}"/>
              </a:ext>
            </a:extLst>
          </p:cNvPr>
          <p:cNvSpPr>
            <a:spLocks noGrp="1"/>
          </p:cNvSpPr>
          <p:nvPr>
            <p:ph type="sldNum" sz="quarter" idx="12"/>
          </p:nvPr>
        </p:nvSpPr>
        <p:spPr/>
        <p:txBody>
          <a:bodyPr/>
          <a:lstStyle/>
          <a:p>
            <a:fld id="{30490AE1-FEAB-473F-93E2-722F0452D13C}" type="slidenum">
              <a:rPr lang="en-US" smtClean="0"/>
              <a:t>‹#›</a:t>
            </a:fld>
            <a:endParaRPr lang="en-US"/>
          </a:p>
        </p:txBody>
      </p:sp>
    </p:spTree>
    <p:extLst>
      <p:ext uri="{BB962C8B-B14F-4D97-AF65-F5344CB8AC3E}">
        <p14:creationId xmlns:p14="http://schemas.microsoft.com/office/powerpoint/2010/main" val="1076992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16C12-E8C4-48D8-8FAE-E15AC55AD3BC}" type="datetimeFigureOut">
              <a:rPr lang="en-US" smtClean="0">
                <a:solidFill>
                  <a:prstClr val="black">
                    <a:tint val="75000"/>
                  </a:prstClr>
                </a:solidFill>
              </a:rPr>
              <a:pPr/>
              <a:t>10/1/2025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550853"/>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5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10/1/2025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835197"/>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5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816C12-E8C4-48D8-8FAE-E15AC55AD3BC}" type="datetimeFigureOut">
              <a:rPr lang="en-US" smtClean="0">
                <a:solidFill>
                  <a:prstClr val="black">
                    <a:tint val="75000"/>
                  </a:prstClr>
                </a:solidFill>
              </a:rPr>
              <a:pPr/>
              <a:t>10/1/2025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59620"/>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10/1/2025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459692"/>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16C12-E8C4-48D8-8FAE-E15AC55AD3BC}" type="datetimeFigureOut">
              <a:rPr lang="en-US" smtClean="0">
                <a:solidFill>
                  <a:prstClr val="black">
                    <a:tint val="75000"/>
                  </a:prstClr>
                </a:solidFill>
              </a:rPr>
              <a:pPr/>
              <a:t>10/1/2025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390450"/>
      </p:ext>
    </p:extLst>
  </p:cSld>
  <p:clrMapOvr>
    <a:masterClrMapping/>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4E0915-2977-4891-8EF1-E9FEB61E78A0}" type="slidenum">
              <a:rPr lang="en-US"/>
              <a:pPr>
                <a:defRPr/>
              </a:pPr>
              <a:t>‹#›</a:t>
            </a:fld>
            <a:endParaRPr lang="en-US"/>
          </a:p>
        </p:txBody>
      </p:sp>
    </p:spTree>
    <p:extLst>
      <p:ext uri="{BB962C8B-B14F-4D97-AF65-F5344CB8AC3E}">
        <p14:creationId xmlns:p14="http://schemas.microsoft.com/office/powerpoint/2010/main" val="1188459169"/>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CB435E-A49E-4162-AF42-8B81422E2A98}" type="slidenum">
              <a:rPr lang="en-US"/>
              <a:pPr>
                <a:defRPr/>
              </a:pPr>
              <a:t>‹#›</a:t>
            </a:fld>
            <a:endParaRPr lang="en-US"/>
          </a:p>
        </p:txBody>
      </p:sp>
    </p:spTree>
    <p:extLst>
      <p:ext uri="{BB962C8B-B14F-4D97-AF65-F5344CB8AC3E}">
        <p14:creationId xmlns:p14="http://schemas.microsoft.com/office/powerpoint/2010/main" val="1042350014"/>
      </p:ext>
    </p:extLst>
  </p:cSld>
  <p:clrMapOvr>
    <a:masterClrMapping/>
  </p:clrMapOvr>
  <p:transition spd="slow">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165AF-F49E-4680-BEC3-61F8434AAFA9}" type="slidenum">
              <a:rPr lang="en-US"/>
              <a:pPr>
                <a:defRPr/>
              </a:pPr>
              <a:t>‹#›</a:t>
            </a:fld>
            <a:endParaRPr lang="en-US"/>
          </a:p>
        </p:txBody>
      </p:sp>
    </p:spTree>
    <p:extLst>
      <p:ext uri="{BB962C8B-B14F-4D97-AF65-F5344CB8AC3E}">
        <p14:creationId xmlns:p14="http://schemas.microsoft.com/office/powerpoint/2010/main" val="1673735892"/>
      </p:ext>
    </p:extLst>
  </p:cSld>
  <p:clrMapOvr>
    <a:masterClrMapping/>
  </p:clrMapOvr>
  <p:transition spd="slow">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D2FAC9-4DBA-46EC-844D-F17317BB27F3}" type="slidenum">
              <a:rPr lang="en-US"/>
              <a:pPr>
                <a:defRPr/>
              </a:pPr>
              <a:t>‹#›</a:t>
            </a:fld>
            <a:endParaRPr lang="en-US"/>
          </a:p>
        </p:txBody>
      </p:sp>
    </p:spTree>
    <p:extLst>
      <p:ext uri="{BB962C8B-B14F-4D97-AF65-F5344CB8AC3E}">
        <p14:creationId xmlns:p14="http://schemas.microsoft.com/office/powerpoint/2010/main" val="4200719733"/>
      </p:ext>
    </p:extLst>
  </p:cSld>
  <p:clrMapOvr>
    <a:masterClrMapping/>
  </p:clrMapOvr>
  <p:transition spd="slow">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284333-22E5-4010-B23F-6D031FBE1943}" type="slidenum">
              <a:rPr lang="en-US"/>
              <a:pPr>
                <a:defRPr/>
              </a:pPr>
              <a:t>‹#›</a:t>
            </a:fld>
            <a:endParaRPr lang="en-US"/>
          </a:p>
        </p:txBody>
      </p:sp>
    </p:spTree>
    <p:extLst>
      <p:ext uri="{BB962C8B-B14F-4D97-AF65-F5344CB8AC3E}">
        <p14:creationId xmlns:p14="http://schemas.microsoft.com/office/powerpoint/2010/main" val="3873061520"/>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23013-F0FB-0B9A-08B1-CC08438064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2D8687-8B42-EFC5-2057-B7359845F6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D4FCD3-EA50-3D40-BAFD-E99401DACF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72460C-2B8A-3EDE-2EC2-FB9E7A4FD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5D8F8-67F2-0D45-9F3B-4427966BFB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282E03-6CA2-120E-D721-4751845DCD9F}"/>
              </a:ext>
            </a:extLst>
          </p:cNvPr>
          <p:cNvSpPr>
            <a:spLocks noGrp="1"/>
          </p:cNvSpPr>
          <p:nvPr>
            <p:ph type="dt" sz="half" idx="10"/>
          </p:nvPr>
        </p:nvSpPr>
        <p:spPr/>
        <p:txBody>
          <a:bodyPr/>
          <a:lstStyle/>
          <a:p>
            <a:fld id="{554ED13C-9CD0-41F8-B12E-34CBB0F1D467}" type="datetimeFigureOut">
              <a:rPr lang="en-US" smtClean="0"/>
              <a:t>10/1/2025</a:t>
            </a:fld>
            <a:endParaRPr lang="en-US"/>
          </a:p>
        </p:txBody>
      </p:sp>
      <p:sp>
        <p:nvSpPr>
          <p:cNvPr id="8" name="Footer Placeholder 7">
            <a:extLst>
              <a:ext uri="{FF2B5EF4-FFF2-40B4-BE49-F238E27FC236}">
                <a16:creationId xmlns:a16="http://schemas.microsoft.com/office/drawing/2014/main" id="{BF8C72D9-6D09-5A52-4EA6-F9F441B460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7D4DFE-1E10-1290-21B8-9FDB261A7313}"/>
              </a:ext>
            </a:extLst>
          </p:cNvPr>
          <p:cNvSpPr>
            <a:spLocks noGrp="1"/>
          </p:cNvSpPr>
          <p:nvPr>
            <p:ph type="sldNum" sz="quarter" idx="12"/>
          </p:nvPr>
        </p:nvSpPr>
        <p:spPr/>
        <p:txBody>
          <a:bodyPr/>
          <a:lstStyle/>
          <a:p>
            <a:fld id="{30490AE1-FEAB-473F-93E2-722F0452D13C}" type="slidenum">
              <a:rPr lang="en-US" smtClean="0"/>
              <a:t>‹#›</a:t>
            </a:fld>
            <a:endParaRPr lang="en-US"/>
          </a:p>
        </p:txBody>
      </p:sp>
    </p:spTree>
    <p:extLst>
      <p:ext uri="{BB962C8B-B14F-4D97-AF65-F5344CB8AC3E}">
        <p14:creationId xmlns:p14="http://schemas.microsoft.com/office/powerpoint/2010/main" val="1816815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961EA1-114D-40D9-9139-2FA404AF0D19}" type="slidenum">
              <a:rPr lang="en-US"/>
              <a:pPr>
                <a:defRPr/>
              </a:pPr>
              <a:t>‹#›</a:t>
            </a:fld>
            <a:endParaRPr lang="en-US"/>
          </a:p>
        </p:txBody>
      </p:sp>
    </p:spTree>
    <p:extLst>
      <p:ext uri="{BB962C8B-B14F-4D97-AF65-F5344CB8AC3E}">
        <p14:creationId xmlns:p14="http://schemas.microsoft.com/office/powerpoint/2010/main" val="252211419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0DBF0C-95F3-4DF0-BDDF-A3C9CCE1AEF6}" type="slidenum">
              <a:rPr lang="en-US"/>
              <a:pPr>
                <a:defRPr/>
              </a:pPr>
              <a:t>‹#›</a:t>
            </a:fld>
            <a:endParaRPr lang="en-US"/>
          </a:p>
        </p:txBody>
      </p:sp>
    </p:spTree>
    <p:extLst>
      <p:ext uri="{BB962C8B-B14F-4D97-AF65-F5344CB8AC3E}">
        <p14:creationId xmlns:p14="http://schemas.microsoft.com/office/powerpoint/2010/main" val="3076210040"/>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28B810-8839-4C11-A227-74065A9C5FAF}" type="slidenum">
              <a:rPr lang="en-US"/>
              <a:pPr>
                <a:defRPr/>
              </a:pPr>
              <a:t>‹#›</a:t>
            </a:fld>
            <a:endParaRPr lang="en-US"/>
          </a:p>
        </p:txBody>
      </p:sp>
    </p:spTree>
    <p:extLst>
      <p:ext uri="{BB962C8B-B14F-4D97-AF65-F5344CB8AC3E}">
        <p14:creationId xmlns:p14="http://schemas.microsoft.com/office/powerpoint/2010/main" val="3056342331"/>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A3E278-1DB2-458A-B8C0-EB6E33227D6A}" type="slidenum">
              <a:rPr lang="en-US"/>
              <a:pPr>
                <a:defRPr/>
              </a:pPr>
              <a:t>‹#›</a:t>
            </a:fld>
            <a:endParaRPr lang="en-US"/>
          </a:p>
        </p:txBody>
      </p:sp>
    </p:spTree>
    <p:extLst>
      <p:ext uri="{BB962C8B-B14F-4D97-AF65-F5344CB8AC3E}">
        <p14:creationId xmlns:p14="http://schemas.microsoft.com/office/powerpoint/2010/main" val="106981657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3CED94-8A62-4169-890C-87A84802614C}" type="slidenum">
              <a:rPr lang="en-US"/>
              <a:pPr>
                <a:defRPr/>
              </a:pPr>
              <a:t>‹#›</a:t>
            </a:fld>
            <a:endParaRPr lang="en-US"/>
          </a:p>
        </p:txBody>
      </p:sp>
    </p:spTree>
    <p:extLst>
      <p:ext uri="{BB962C8B-B14F-4D97-AF65-F5344CB8AC3E}">
        <p14:creationId xmlns:p14="http://schemas.microsoft.com/office/powerpoint/2010/main" val="3041124875"/>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AD1095-9D54-40B4-8A9D-692127AEBDB1}" type="slidenum">
              <a:rPr lang="en-US"/>
              <a:pPr>
                <a:defRPr/>
              </a:pPr>
              <a:t>‹#›</a:t>
            </a:fld>
            <a:endParaRPr lang="en-US"/>
          </a:p>
        </p:txBody>
      </p:sp>
    </p:spTree>
    <p:extLst>
      <p:ext uri="{BB962C8B-B14F-4D97-AF65-F5344CB8AC3E}">
        <p14:creationId xmlns:p14="http://schemas.microsoft.com/office/powerpoint/2010/main" val="3551250736"/>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1118-767E-ECFC-E36B-A09070BC51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537F62-B48D-0888-B220-4A5B43D89A49}"/>
              </a:ext>
            </a:extLst>
          </p:cNvPr>
          <p:cNvSpPr>
            <a:spLocks noGrp="1"/>
          </p:cNvSpPr>
          <p:nvPr>
            <p:ph type="dt" sz="half" idx="10"/>
          </p:nvPr>
        </p:nvSpPr>
        <p:spPr/>
        <p:txBody>
          <a:bodyPr/>
          <a:lstStyle/>
          <a:p>
            <a:fld id="{554ED13C-9CD0-41F8-B12E-34CBB0F1D467}" type="datetimeFigureOut">
              <a:rPr lang="en-US" smtClean="0"/>
              <a:t>10/1/2025</a:t>
            </a:fld>
            <a:endParaRPr lang="en-US"/>
          </a:p>
        </p:txBody>
      </p:sp>
      <p:sp>
        <p:nvSpPr>
          <p:cNvPr id="4" name="Footer Placeholder 3">
            <a:extLst>
              <a:ext uri="{FF2B5EF4-FFF2-40B4-BE49-F238E27FC236}">
                <a16:creationId xmlns:a16="http://schemas.microsoft.com/office/drawing/2014/main" id="{69764A73-149A-DC67-89A7-959495C24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9197F9-A574-F1F9-93C2-D2479FD6D749}"/>
              </a:ext>
            </a:extLst>
          </p:cNvPr>
          <p:cNvSpPr>
            <a:spLocks noGrp="1"/>
          </p:cNvSpPr>
          <p:nvPr>
            <p:ph type="sldNum" sz="quarter" idx="12"/>
          </p:nvPr>
        </p:nvSpPr>
        <p:spPr/>
        <p:txBody>
          <a:bodyPr/>
          <a:lstStyle/>
          <a:p>
            <a:fld id="{30490AE1-FEAB-473F-93E2-722F0452D13C}" type="slidenum">
              <a:rPr lang="en-US" smtClean="0"/>
              <a:t>‹#›</a:t>
            </a:fld>
            <a:endParaRPr lang="en-US"/>
          </a:p>
        </p:txBody>
      </p:sp>
    </p:spTree>
    <p:extLst>
      <p:ext uri="{BB962C8B-B14F-4D97-AF65-F5344CB8AC3E}">
        <p14:creationId xmlns:p14="http://schemas.microsoft.com/office/powerpoint/2010/main" val="340573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E76FA3-CC9B-FCF9-8D61-5A66B1BC5DBE}"/>
              </a:ext>
            </a:extLst>
          </p:cNvPr>
          <p:cNvSpPr>
            <a:spLocks noGrp="1"/>
          </p:cNvSpPr>
          <p:nvPr>
            <p:ph type="dt" sz="half" idx="10"/>
          </p:nvPr>
        </p:nvSpPr>
        <p:spPr/>
        <p:txBody>
          <a:bodyPr/>
          <a:lstStyle/>
          <a:p>
            <a:fld id="{554ED13C-9CD0-41F8-B12E-34CBB0F1D467}" type="datetimeFigureOut">
              <a:rPr lang="en-US" smtClean="0"/>
              <a:t>10/1/2025</a:t>
            </a:fld>
            <a:endParaRPr lang="en-US"/>
          </a:p>
        </p:txBody>
      </p:sp>
      <p:sp>
        <p:nvSpPr>
          <p:cNvPr id="3" name="Footer Placeholder 2">
            <a:extLst>
              <a:ext uri="{FF2B5EF4-FFF2-40B4-BE49-F238E27FC236}">
                <a16:creationId xmlns:a16="http://schemas.microsoft.com/office/drawing/2014/main" id="{6F1F7E39-41A1-B002-D6A9-06BADDE29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60DA27-13FC-0F8C-B846-71A7106D6F35}"/>
              </a:ext>
            </a:extLst>
          </p:cNvPr>
          <p:cNvSpPr>
            <a:spLocks noGrp="1"/>
          </p:cNvSpPr>
          <p:nvPr>
            <p:ph type="sldNum" sz="quarter" idx="12"/>
          </p:nvPr>
        </p:nvSpPr>
        <p:spPr/>
        <p:txBody>
          <a:bodyPr/>
          <a:lstStyle/>
          <a:p>
            <a:fld id="{30490AE1-FEAB-473F-93E2-722F0452D13C}" type="slidenum">
              <a:rPr lang="en-US" smtClean="0"/>
              <a:t>‹#›</a:t>
            </a:fld>
            <a:endParaRPr lang="en-US"/>
          </a:p>
        </p:txBody>
      </p:sp>
    </p:spTree>
    <p:extLst>
      <p:ext uri="{BB962C8B-B14F-4D97-AF65-F5344CB8AC3E}">
        <p14:creationId xmlns:p14="http://schemas.microsoft.com/office/powerpoint/2010/main" val="6445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EA81-554D-2FFF-2E4C-DAD211CE55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F9A641-E1F5-D35B-0538-0B14F9EB1E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494CA0-88E5-F08F-45F5-CA3531474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CF04F-0599-381A-B27B-00C0837C7B80}"/>
              </a:ext>
            </a:extLst>
          </p:cNvPr>
          <p:cNvSpPr>
            <a:spLocks noGrp="1"/>
          </p:cNvSpPr>
          <p:nvPr>
            <p:ph type="dt" sz="half" idx="10"/>
          </p:nvPr>
        </p:nvSpPr>
        <p:spPr/>
        <p:txBody>
          <a:bodyPr/>
          <a:lstStyle/>
          <a:p>
            <a:fld id="{554ED13C-9CD0-41F8-B12E-34CBB0F1D467}" type="datetimeFigureOut">
              <a:rPr lang="en-US" smtClean="0"/>
              <a:t>10/1/2025</a:t>
            </a:fld>
            <a:endParaRPr lang="en-US"/>
          </a:p>
        </p:txBody>
      </p:sp>
      <p:sp>
        <p:nvSpPr>
          <p:cNvPr id="6" name="Footer Placeholder 5">
            <a:extLst>
              <a:ext uri="{FF2B5EF4-FFF2-40B4-BE49-F238E27FC236}">
                <a16:creationId xmlns:a16="http://schemas.microsoft.com/office/drawing/2014/main" id="{169A0900-9C54-FE37-0652-E4E3604124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9E6165-3A20-C87B-7B23-EE417ABC17C8}"/>
              </a:ext>
            </a:extLst>
          </p:cNvPr>
          <p:cNvSpPr>
            <a:spLocks noGrp="1"/>
          </p:cNvSpPr>
          <p:nvPr>
            <p:ph type="sldNum" sz="quarter" idx="12"/>
          </p:nvPr>
        </p:nvSpPr>
        <p:spPr/>
        <p:txBody>
          <a:bodyPr/>
          <a:lstStyle/>
          <a:p>
            <a:fld id="{30490AE1-FEAB-473F-93E2-722F0452D13C}" type="slidenum">
              <a:rPr lang="en-US" smtClean="0"/>
              <a:t>‹#›</a:t>
            </a:fld>
            <a:endParaRPr lang="en-US"/>
          </a:p>
        </p:txBody>
      </p:sp>
    </p:spTree>
    <p:extLst>
      <p:ext uri="{BB962C8B-B14F-4D97-AF65-F5344CB8AC3E}">
        <p14:creationId xmlns:p14="http://schemas.microsoft.com/office/powerpoint/2010/main" val="2785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A3EB2-3363-F159-22AD-FE1F716540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04EDA4-A84B-BDF2-C134-8C83D401EB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09CEC4-FF76-2BE1-E62F-6DEF867ED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424FCE-E895-D855-81A9-7BDF807F3A09}"/>
              </a:ext>
            </a:extLst>
          </p:cNvPr>
          <p:cNvSpPr>
            <a:spLocks noGrp="1"/>
          </p:cNvSpPr>
          <p:nvPr>
            <p:ph type="dt" sz="half" idx="10"/>
          </p:nvPr>
        </p:nvSpPr>
        <p:spPr/>
        <p:txBody>
          <a:bodyPr/>
          <a:lstStyle/>
          <a:p>
            <a:fld id="{554ED13C-9CD0-41F8-B12E-34CBB0F1D467}" type="datetimeFigureOut">
              <a:rPr lang="en-US" smtClean="0"/>
              <a:t>10/1/2025</a:t>
            </a:fld>
            <a:endParaRPr lang="en-US"/>
          </a:p>
        </p:txBody>
      </p:sp>
      <p:sp>
        <p:nvSpPr>
          <p:cNvPr id="6" name="Footer Placeholder 5">
            <a:extLst>
              <a:ext uri="{FF2B5EF4-FFF2-40B4-BE49-F238E27FC236}">
                <a16:creationId xmlns:a16="http://schemas.microsoft.com/office/drawing/2014/main" id="{9ED35C40-FC17-3156-6BF8-0EEE10220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779E1E-3544-F693-3938-231BCCA02317}"/>
              </a:ext>
            </a:extLst>
          </p:cNvPr>
          <p:cNvSpPr>
            <a:spLocks noGrp="1"/>
          </p:cNvSpPr>
          <p:nvPr>
            <p:ph type="sldNum" sz="quarter" idx="12"/>
          </p:nvPr>
        </p:nvSpPr>
        <p:spPr/>
        <p:txBody>
          <a:bodyPr/>
          <a:lstStyle/>
          <a:p>
            <a:fld id="{30490AE1-FEAB-473F-93E2-722F0452D13C}" type="slidenum">
              <a:rPr lang="en-US" smtClean="0"/>
              <a:t>‹#›</a:t>
            </a:fld>
            <a:endParaRPr lang="en-US"/>
          </a:p>
        </p:txBody>
      </p:sp>
    </p:spTree>
    <p:extLst>
      <p:ext uri="{BB962C8B-B14F-4D97-AF65-F5344CB8AC3E}">
        <p14:creationId xmlns:p14="http://schemas.microsoft.com/office/powerpoint/2010/main" val="391550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AF0149-1F18-0769-101E-8EFD1E1A94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23A306-8745-2196-D279-45B40B3B3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8C678-4AD2-9756-05D7-B20010B8D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4ED13C-9CD0-41F8-B12E-34CBB0F1D467}" type="datetimeFigureOut">
              <a:rPr lang="en-US" smtClean="0"/>
              <a:t>10/1/2025</a:t>
            </a:fld>
            <a:endParaRPr lang="en-US"/>
          </a:p>
        </p:txBody>
      </p:sp>
      <p:sp>
        <p:nvSpPr>
          <p:cNvPr id="5" name="Footer Placeholder 4">
            <a:extLst>
              <a:ext uri="{FF2B5EF4-FFF2-40B4-BE49-F238E27FC236}">
                <a16:creationId xmlns:a16="http://schemas.microsoft.com/office/drawing/2014/main" id="{2A2998E9-61A3-40E5-DA39-B6074965F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CB0CB55-B41C-0BF7-F897-F2BE69B23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490AE1-FEAB-473F-93E2-722F0452D13C}" type="slidenum">
              <a:rPr lang="en-US" smtClean="0"/>
              <a:t>‹#›</a:t>
            </a:fld>
            <a:endParaRPr lang="en-US"/>
          </a:p>
        </p:txBody>
      </p:sp>
    </p:spTree>
    <p:extLst>
      <p:ext uri="{BB962C8B-B14F-4D97-AF65-F5344CB8AC3E}">
        <p14:creationId xmlns:p14="http://schemas.microsoft.com/office/powerpoint/2010/main" val="350677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59C926-B27C-7C2B-CF78-36F85769B0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E69C8C-B72F-7C17-45DC-8AF1F56D2F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67122-E120-9AF3-661D-45C185779D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3C20D-0F1B-41F6-8E10-492060BCECB3}" type="datetimeFigureOut">
              <a:rPr lang="en-US" smtClean="0"/>
              <a:t>10/1/2025</a:t>
            </a:fld>
            <a:endParaRPr lang="en-US"/>
          </a:p>
        </p:txBody>
      </p:sp>
      <p:sp>
        <p:nvSpPr>
          <p:cNvPr id="5" name="Footer Placeholder 4">
            <a:extLst>
              <a:ext uri="{FF2B5EF4-FFF2-40B4-BE49-F238E27FC236}">
                <a16:creationId xmlns:a16="http://schemas.microsoft.com/office/drawing/2014/main" id="{31DA6BC1-CEF3-5B6A-3E67-4B3AF2D4B9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A0F213-A8B2-1335-9041-1C42C69E17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3055B-EA39-4900-BC12-E33B5F145C33}" type="slidenum">
              <a:rPr lang="en-US" smtClean="0"/>
              <a:t>‹#›</a:t>
            </a:fld>
            <a:endParaRPr lang="en-US"/>
          </a:p>
        </p:txBody>
      </p:sp>
    </p:spTree>
    <p:extLst>
      <p:ext uri="{BB962C8B-B14F-4D97-AF65-F5344CB8AC3E}">
        <p14:creationId xmlns:p14="http://schemas.microsoft.com/office/powerpoint/2010/main" val="3263909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2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590A-9D7E-4E6C-95FF-D7F06C035544}" type="datetimeFigureOut">
              <a:rPr lang="en-US" smtClean="0"/>
              <a:pPr/>
              <a:t>10/1/2025</a:t>
            </a:fld>
            <a:endParaRPr lang="en-US"/>
          </a:p>
        </p:txBody>
      </p:sp>
      <p:sp>
        <p:nvSpPr>
          <p:cNvPr id="5" name="Footer Placeholder 4"/>
          <p:cNvSpPr>
            <a:spLocks noGrp="1"/>
          </p:cNvSpPr>
          <p:nvPr>
            <p:ph type="ftr" sz="quarter" idx="3"/>
          </p:nvPr>
        </p:nvSpPr>
        <p:spPr>
          <a:xfrm>
            <a:off x="4165600" y="635642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42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6607B-AFF0-4AE3-A106-86C7670E0507}" type="slidenum">
              <a:rPr lang="en-US" smtClean="0"/>
              <a:pPr/>
              <a:t>‹#›</a:t>
            </a:fld>
            <a:endParaRPr lang="en-US"/>
          </a:p>
        </p:txBody>
      </p:sp>
    </p:spTree>
    <p:extLst>
      <p:ext uri="{BB962C8B-B14F-4D97-AF65-F5344CB8AC3E}">
        <p14:creationId xmlns:p14="http://schemas.microsoft.com/office/powerpoint/2010/main" val="40308843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7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16C12-E8C4-48D8-8FAE-E15AC55AD3BC}" type="datetimeFigureOut">
              <a:rPr lang="en-US" smtClean="0">
                <a:solidFill>
                  <a:prstClr val="black">
                    <a:tint val="75000"/>
                  </a:prstClr>
                </a:solidFill>
              </a:rPr>
              <a:pPr/>
              <a:t>10/1/2025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47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4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384DF-262E-40B2-A7A6-548D58278B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6830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fontAlgn="base">
              <a:spcBef>
                <a:spcPct val="0"/>
              </a:spcBef>
              <a:spcAft>
                <a:spcPct val="0"/>
              </a:spcAft>
              <a:defRPr/>
            </a:pPr>
            <a:fld id="{7DE68816-E2CA-414B-A3C4-D0D7758E270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8167798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hyperlink" Target="mailto:tperkins@gibperk.com" TargetMode="External"/><Relationship Id="rId2" Type="http://schemas.openxmlformats.org/officeDocument/2006/relationships/hyperlink" Target="mailto:tedperkins@gibperk.com" TargetMode="External"/><Relationship Id="rId1" Type="http://schemas.openxmlformats.org/officeDocument/2006/relationships/slideLayout" Target="../slideLayouts/slideLayout17.xm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fellman@gibperk.com" TargetMode="External"/><Relationship Id="rId2" Type="http://schemas.openxmlformats.org/officeDocument/2006/relationships/notesSlide" Target="../notesSlides/notesSlide2.xml"/><Relationship Id="rId1" Type="http://schemas.openxmlformats.org/officeDocument/2006/relationships/slideLayout" Target="../slideLayouts/slideLayout45.xml"/><Relationship Id="rId5" Type="http://schemas.openxmlformats.org/officeDocument/2006/relationships/image" Target="../media/image1.jpeg"/><Relationship Id="rId4" Type="http://schemas.openxmlformats.org/officeDocument/2006/relationships/hyperlink" Target="mailto:tedperkins@gibperk.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mpezzner@gibperk.com" TargetMode="External"/><Relationship Id="rId2" Type="http://schemas.openxmlformats.org/officeDocument/2006/relationships/notesSlide" Target="../notesSlides/notesSlide3.xml"/><Relationship Id="rId1" Type="http://schemas.openxmlformats.org/officeDocument/2006/relationships/slideLayout" Target="../slideLayouts/slideLayout4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learningmarket.org/" TargetMode="Externa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2324826-57DC-2A81-8D57-9F14A19437B2}"/>
            </a:ext>
          </a:extLst>
        </p:cNvPr>
        <p:cNvGrpSpPr/>
        <p:nvPr/>
      </p:nvGrpSpPr>
      <p:grpSpPr>
        <a:xfrm>
          <a:off x="0" y="0"/>
          <a:ext cx="0" cy="0"/>
          <a:chOff x="0" y="0"/>
          <a:chExt cx="0" cy="0"/>
        </a:xfrm>
      </p:grpSpPr>
      <p:sp>
        <p:nvSpPr>
          <p:cNvPr id="2051" name="Rectangle 3">
            <a:extLst>
              <a:ext uri="{FF2B5EF4-FFF2-40B4-BE49-F238E27FC236}">
                <a16:creationId xmlns:a16="http://schemas.microsoft.com/office/drawing/2014/main" id="{91124C29-2D12-B46F-D4CE-7E6ADF3C9828}"/>
              </a:ext>
            </a:extLst>
          </p:cNvPr>
          <p:cNvSpPr>
            <a:spLocks noGrp="1" noChangeArrowheads="1"/>
          </p:cNvSpPr>
          <p:nvPr>
            <p:ph type="subTitle" idx="1"/>
          </p:nvPr>
        </p:nvSpPr>
        <p:spPr>
          <a:xfrm>
            <a:off x="2209800" y="2888477"/>
            <a:ext cx="7772400" cy="5016909"/>
          </a:xfrm>
          <a:ln w="12700">
            <a:noFill/>
          </a:ln>
        </p:spPr>
        <p:txBody>
          <a:bodyPr>
            <a:normAutofit/>
          </a:bodyPr>
          <a:lstStyle/>
          <a:p>
            <a:pPr eaLnBrk="1" hangingPunct="1">
              <a:defRPr/>
            </a:pPr>
            <a:r>
              <a:rPr lang="en-US" dirty="0">
                <a:solidFill>
                  <a:srgbClr val="FFC000"/>
                </a:solidFill>
                <a:latin typeface="Calibri Light" panose="020F0302020204030204" pitchFamily="34" charset="0"/>
                <a:cs typeface="Calibri Light" panose="020F0302020204030204" pitchFamily="34" charset="0"/>
              </a:rPr>
              <a:t>Presented by </a:t>
            </a:r>
          </a:p>
          <a:p>
            <a:pPr eaLnBrk="1" hangingPunct="1">
              <a:spcBef>
                <a:spcPts val="600"/>
              </a:spcBef>
              <a:spcAft>
                <a:spcPts val="600"/>
              </a:spcAft>
              <a:defRPr/>
            </a:pPr>
            <a:r>
              <a:rPr lang="en-US" b="1" spc="50" dirty="0">
                <a:ln w="0">
                  <a:solidFill>
                    <a:srgbClr val="FFC000"/>
                  </a:solidFill>
                </a:ln>
                <a:solidFill>
                  <a:schemeClr val="bg1"/>
                </a:solidFill>
                <a:effectLst>
                  <a:innerShdw blurRad="63500" dist="50800" dir="13500000">
                    <a:srgbClr val="000000">
                      <a:alpha val="50000"/>
                    </a:srgbClr>
                  </a:innerShdw>
                </a:effectLst>
                <a:latin typeface="Arial Nova" panose="020B0504020202020204" pitchFamily="34" charset="0"/>
                <a:cs typeface="Calibri Light" panose="020F0302020204030204" pitchFamily="34" charset="0"/>
              </a:rPr>
              <a:t>EDWARD L. PERKINS, JD, LLM (Tax)</a:t>
            </a:r>
            <a:r>
              <a:rPr lang="en-US" b="1" spc="50" dirty="0">
                <a:ln w="0">
                  <a:solidFill>
                    <a:sysClr val="windowText" lastClr="000000"/>
                  </a:solidFill>
                </a:ln>
                <a:solidFill>
                  <a:schemeClr val="bg2"/>
                </a:solidFill>
                <a:effectLst>
                  <a:innerShdw blurRad="63500" dist="50800" dir="13500000">
                    <a:srgbClr val="000000">
                      <a:alpha val="50000"/>
                    </a:srgbClr>
                  </a:innerShdw>
                </a:effectLst>
                <a:latin typeface="Arial Nova" panose="020B0504020202020204" pitchFamily="34" charset="0"/>
                <a:cs typeface="Calibri Light" panose="020F0302020204030204" pitchFamily="34" charset="0"/>
              </a:rPr>
              <a:t> </a:t>
            </a:r>
            <a:br>
              <a:rPr lang="en-US" b="1" dirty="0">
                <a:solidFill>
                  <a:srgbClr val="FFC000"/>
                </a:solidFill>
                <a:effectLst>
                  <a:outerShdw blurRad="38100" dist="38100" dir="2700000" algn="tl">
                    <a:srgbClr val="000000"/>
                  </a:outerShdw>
                </a:effectLst>
                <a:latin typeface="Calibri Light" panose="020F0302020204030204" pitchFamily="34" charset="0"/>
                <a:cs typeface="Calibri Light" panose="020F0302020204030204" pitchFamily="34" charset="0"/>
              </a:rPr>
            </a:br>
            <a:r>
              <a:rPr lang="en-US" sz="2400" dirty="0">
                <a:ln w="0"/>
                <a:solidFill>
                  <a:srgbClr val="FFC000"/>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Gibson &amp; Perkins, PC</a:t>
            </a:r>
            <a:endParaRPr lang="en-US" sz="2400" b="1" dirty="0">
              <a:solidFill>
                <a:srgbClr val="FFC000"/>
              </a:solidFill>
              <a:latin typeface="Calibri Light" panose="020F0302020204030204" pitchFamily="34" charset="0"/>
              <a:cs typeface="Calibri Light" panose="020F0302020204030204" pitchFamily="34" charset="0"/>
            </a:endParaRPr>
          </a:p>
          <a:p>
            <a:pPr eaLnBrk="1" hangingPunct="1">
              <a:spcBef>
                <a:spcPts val="1200"/>
              </a:spcBef>
              <a:spcAft>
                <a:spcPts val="600"/>
              </a:spcAft>
              <a:defRPr/>
            </a:pPr>
            <a:r>
              <a:rPr lang="en-US" b="1" spc="50" dirty="0">
                <a:ln w="0">
                  <a:solidFill>
                    <a:srgbClr val="FFC000"/>
                  </a:solidFill>
                </a:ln>
                <a:solidFill>
                  <a:schemeClr val="bg1"/>
                </a:solidFill>
                <a:effectLst>
                  <a:innerShdw blurRad="63500" dist="50800" dir="13500000">
                    <a:srgbClr val="000000">
                      <a:alpha val="50000"/>
                    </a:srgbClr>
                  </a:innerShdw>
                </a:effectLst>
                <a:latin typeface="Arial Nova" panose="020B0504020202020204" pitchFamily="34" charset="0"/>
                <a:cs typeface="Calibri Light" panose="020F0302020204030204" pitchFamily="34" charset="0"/>
              </a:rPr>
              <a:t>MARTIN PEZZNER, JD, CPA</a:t>
            </a:r>
            <a:br>
              <a:rPr lang="en-US" b="1" spc="50" dirty="0">
                <a:ln w="0">
                  <a:solidFill>
                    <a:srgbClr val="FFC000"/>
                  </a:solidFill>
                </a:ln>
                <a:solidFill>
                  <a:schemeClr val="bg1"/>
                </a:solidFill>
                <a:effectLst>
                  <a:innerShdw blurRad="63500" dist="50800" dir="13500000">
                    <a:srgbClr val="000000">
                      <a:alpha val="50000"/>
                    </a:srgbClr>
                  </a:innerShdw>
                </a:effectLst>
                <a:latin typeface="Arial Nova" panose="020B0504020202020204" pitchFamily="34" charset="0"/>
                <a:cs typeface="Calibri Light" panose="020F0302020204030204" pitchFamily="34" charset="0"/>
              </a:rPr>
            </a:br>
            <a:r>
              <a:rPr lang="en-US" sz="2400" dirty="0">
                <a:ln w="0"/>
                <a:solidFill>
                  <a:srgbClr val="FFC000"/>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Gibson &amp; Perkins, PC</a:t>
            </a:r>
            <a:endParaRPr lang="en-US" dirty="0">
              <a:ln w="0"/>
              <a:solidFill>
                <a:srgbClr val="FFC000"/>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2EE6882C-D8E9-A4DE-291C-421F5D9A3A7A}"/>
              </a:ext>
            </a:extLst>
          </p:cNvPr>
          <p:cNvSpPr txBox="1"/>
          <p:nvPr/>
        </p:nvSpPr>
        <p:spPr>
          <a:xfrm>
            <a:off x="122583" y="558026"/>
            <a:ext cx="11946834" cy="2123658"/>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srgbClr val="FFC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rPr>
              <a:t>Tax Planning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srgbClr val="FFC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rPr>
              <a:t>Taylor and Travis</a:t>
            </a:r>
            <a:endParaRPr kumimoji="0" lang="en-US" sz="6600" b="1" i="0" u="none" strike="noStrike" kern="1200" cap="none" spc="0" normalizeH="0" baseline="0" noProof="0" dirty="0">
              <a:ln w="22225">
                <a:solidFill>
                  <a:srgbClr val="7030A0"/>
                </a:solidFill>
                <a:prstDash val="solid"/>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8223776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0" y="457201"/>
            <a:ext cx="7543800"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ea typeface="+mn-ea"/>
                <a:cs typeface="Calibri" panose="020F0502020204030204" pitchFamily="34" charset="0"/>
              </a:rPr>
              <a:t>Refund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It is the policy of YourOnlineProfessor.net to satisfy participants and purchasers in a reasonable manner. Therefore, refunds to dissatisfied participants will be given in order to maintain good will. However, the reason for a participant's dissatisfaction and any resulting refund must be clearly indicated. Each refund request will be reviewed by a majority of the members of YourOnlineProfessor.net. A refund is always given if a course does not qualify for CPE credit in the state in which the purchaser seeks to apply it for credit.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ea typeface="+mn-ea"/>
                <a:cs typeface="Calibri" panose="020F0502020204030204" pitchFamily="34" charset="0"/>
              </a:rPr>
              <a:t>Program Cancellation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It is the policy of YourOnlineProfessor.net to refund any fees paid in full in the event that a scheduled program is cancelled or rescheduled.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ea typeface="+mn-ea"/>
                <a:cs typeface="Calibri" panose="020F0502020204030204" pitchFamily="34" charset="0"/>
              </a:rPr>
              <a:t>Complaint Resolution Policy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All evaluations are reviewed by Edward Perkins. Grievance complaints are directed to Mr. Perkins at (610) 565-1708 ext. 2 or via email to yop@youronlineprofessor.org. It is the policy of YourOnlineProfessor.net to respond to every grievance complaint. This response shall include when appropriate: reviewing the grievance complaint in conjunction with other participant evaluations and discussion of the grievance complaint with the course instructor or other employees.</a:t>
            </a:r>
          </a:p>
        </p:txBody>
      </p:sp>
    </p:spTree>
    <p:extLst>
      <p:ext uri="{BB962C8B-B14F-4D97-AF65-F5344CB8AC3E}">
        <p14:creationId xmlns:p14="http://schemas.microsoft.com/office/powerpoint/2010/main" val="10546468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3975" y="3400425"/>
            <a:ext cx="6858000" cy="5715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708" name="TextBox 3"/>
          <p:cNvSpPr txBox="1">
            <a:spLocks noChangeArrowheads="1"/>
          </p:cNvSpPr>
          <p:nvPr/>
        </p:nvSpPr>
        <p:spPr bwMode="auto">
          <a:xfrm>
            <a:off x="3295650" y="990775"/>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9" name="TextBox 8"/>
          <p:cNvSpPr txBox="1"/>
          <p:nvPr/>
        </p:nvSpPr>
        <p:spPr>
          <a:xfrm>
            <a:off x="5715000" y="304800"/>
            <a:ext cx="4114800" cy="6032421"/>
          </a:xfrm>
          <a:prstGeom prst="rect">
            <a:avLst/>
          </a:prstGeom>
          <a:solidFill>
            <a:schemeClr val="bg1"/>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Where Applicable, this program is</a:t>
            </a:r>
            <a:b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b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 YourOnlineProfessor.net - All Rights Reserved.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This material is designed for informational purposes. In providing this material, neither the author nor YourOnlineProfessor.net are engaged in rendering legal, accounting or professional service. If legal, accounting, or professional service is required, the service of a competent professional should be sought.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Inquiries regarding the use of the material contained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t>this Course should be addressed to:</a:t>
            </a:r>
            <a:b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Calibri" panose="020F0502020204030204" pitchFamily="34" charset="0"/>
              </a:rPr>
            </a:br>
            <a:endPar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66"/>
                </a:solidFill>
                <a:effectLst>
                  <a:outerShdw blurRad="38100" dist="38100" dir="2700000" algn="tl">
                    <a:srgbClr val="000000">
                      <a:alpha val="43137"/>
                    </a:srgbClr>
                  </a:outerShdw>
                </a:effectLst>
                <a:uLnTx/>
                <a:uFill>
                  <a:solidFill>
                    <a:srgbClr val="C00000"/>
                  </a:solidFill>
                </a:uFill>
                <a:latin typeface="Abadi Extra Light" panose="020B0204020104020204" pitchFamily="34" charset="0"/>
                <a:ea typeface="Tahoma" pitchFamily="34" charset="0"/>
                <a:cs typeface="Times New Roman" pitchFamily="18" charset="0"/>
              </a:rPr>
              <a:t>Ted Perkins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err="1">
                <a:ln>
                  <a:noFill/>
                </a:ln>
                <a:solidFill>
                  <a:srgbClr val="000066"/>
                </a:solidFill>
                <a:effectLst>
                  <a:outerShdw blurRad="38100" dist="38100" dir="2700000" algn="tl">
                    <a:srgbClr val="000000">
                      <a:alpha val="43137"/>
                    </a:srgbClr>
                  </a:outerShdw>
                </a:effectLst>
                <a:uLnTx/>
                <a:uFill>
                  <a:solidFill>
                    <a:srgbClr val="C00000"/>
                  </a:solidFill>
                </a:uFill>
                <a:latin typeface="Abadi Extra Light" panose="020B0204020104020204" pitchFamily="34" charset="0"/>
                <a:ea typeface="Tahoma" pitchFamily="34" charset="0"/>
                <a:cs typeface="Times New Roman" pitchFamily="18" charset="0"/>
              </a:rPr>
              <a:t>tperkins</a:t>
            </a:r>
            <a:r>
              <a:rPr kumimoji="0" lang="en-US" sz="1600" b="0" i="0" u="sng" strike="noStrike" kern="1200" cap="none" spc="0" normalizeH="0" baseline="0" noProof="0" dirty="0">
                <a:ln>
                  <a:noFill/>
                </a:ln>
                <a:solidFill>
                  <a:srgbClr val="000066"/>
                </a:solidFill>
                <a:effectLst>
                  <a:outerShdw blurRad="38100" dist="38100" dir="2700000" algn="tl">
                    <a:srgbClr val="000000">
                      <a:alpha val="43137"/>
                    </a:srgbClr>
                  </a:outerShdw>
                </a:effectLst>
                <a:uLnTx/>
                <a:uFill>
                  <a:solidFill>
                    <a:srgbClr val="C00000"/>
                  </a:solidFill>
                </a:uFill>
                <a:latin typeface="Abadi Extra Light" panose="020B0204020104020204" pitchFamily="34" charset="0"/>
                <a:ea typeface="Tahoma" pitchFamily="34" charset="0"/>
                <a:cs typeface="Times New Roman" pitchFamily="18" charset="0"/>
              </a:rPr>
              <a:t>@gibperk.com</a:t>
            </a:r>
            <a:br>
              <a:rPr kumimoji="0" lang="en-US" sz="1600" b="0" i="0" u="none" strike="noStrike" kern="1200" cap="none" spc="0" normalizeH="0" baseline="0" noProof="0" dirty="0">
                <a:ln>
                  <a:noFill/>
                </a:ln>
                <a:solidFill>
                  <a:srgbClr val="C00000"/>
                </a:solidFill>
                <a:effectLst>
                  <a:outerShdw blurRad="38100" dist="38100" dir="2700000" algn="tl">
                    <a:srgbClr val="C0C0C0"/>
                  </a:outerShdw>
                </a:effectLst>
                <a:uLnTx/>
                <a:uFillTx/>
                <a:latin typeface="Abadi Extra Light" panose="020B0204020104020204" pitchFamily="34" charset="0"/>
                <a:ea typeface="+mn-ea"/>
                <a:cs typeface="+mn-cs"/>
              </a:rPr>
            </a:br>
            <a: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t>Suite 204</a:t>
            </a:r>
            <a:b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br>
            <a: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t>100 W. Sixth Street</a:t>
            </a:r>
            <a:b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br>
            <a:r>
              <a:rPr kumimoji="0" lang="en-US" sz="16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badi Extra Light" panose="020B0204020104020204" pitchFamily="34" charset="0"/>
                <a:ea typeface="+mn-ea"/>
                <a:cs typeface="+mn-cs"/>
              </a:rPr>
              <a:t>Media, PA 19063</a:t>
            </a:r>
          </a:p>
        </p:txBody>
      </p:sp>
    </p:spTree>
    <p:extLst>
      <p:ext uri="{BB962C8B-B14F-4D97-AF65-F5344CB8AC3E}">
        <p14:creationId xmlns:p14="http://schemas.microsoft.com/office/powerpoint/2010/main" val="33758239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1000"/>
                                        <p:tgtEl>
                                          <p:spTgt spid="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1000"/>
                                        <p:tgtEl>
                                          <p:spTgt spid="9">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fade">
                                      <p:cBhvr>
                                        <p:cTn id="16" dur="1000"/>
                                        <p:tgtEl>
                                          <p:spTgt spid="9">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fade">
                                      <p:cBhvr>
                                        <p:cTn id="19" dur="1000"/>
                                        <p:tgtEl>
                                          <p:spTgt spid="9">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1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3"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3505200" y="-152400"/>
            <a:ext cx="7772400" cy="1470025"/>
          </a:xfrm>
        </p:spPr>
        <p:txBody>
          <a:bodyPr>
            <a:normAutofit/>
          </a:bodyPr>
          <a:lstStyle/>
          <a:p>
            <a:r>
              <a:rPr lang="en-US" sz="6000" dirty="0">
                <a:solidFill>
                  <a:schemeClr val="bg1">
                    <a:lumMod val="75000"/>
                  </a:schemeClr>
                </a:solidFill>
                <a:latin typeface="Bernard MT Condensed" pitchFamily="18" charset="0"/>
              </a:rPr>
              <a:t>TedPerkins</a:t>
            </a:r>
            <a:r>
              <a:rPr lang="en-US" sz="6000" dirty="0">
                <a:effectLst>
                  <a:outerShdw blurRad="38100" dist="38100" dir="2700000" algn="tl">
                    <a:srgbClr val="000000">
                      <a:alpha val="43137"/>
                    </a:srgbClr>
                  </a:outerShdw>
                </a:effectLst>
                <a:latin typeface="Bernard MT Condensed" pitchFamily="18" charset="0"/>
              </a:rPr>
              <a:t>Tax News</a:t>
            </a:r>
          </a:p>
        </p:txBody>
      </p:sp>
      <p:sp>
        <p:nvSpPr>
          <p:cNvPr id="4" name="TextBox 3"/>
          <p:cNvSpPr txBox="1"/>
          <p:nvPr/>
        </p:nvSpPr>
        <p:spPr>
          <a:xfrm>
            <a:off x="2362200" y="990601"/>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4648200" y="1905000"/>
            <a:ext cx="6526306" cy="42165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Verify Your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Please </a:t>
            </a:r>
            <a:r>
              <a:rPr lang="en-US" sz="2800" b="1" dirty="0">
                <a:solidFill>
                  <a:srgbClr val="000000"/>
                </a:solidFill>
                <a:latin typeface="Calibri"/>
              </a:rPr>
              <a:t>click </a:t>
            </a:r>
            <a:r>
              <a:rPr kumimoji="0" lang="en-US" sz="2800" b="1" i="0" u="none" strike="noStrike" kern="1200" cap="none" spc="0" normalizeH="0" baseline="0" noProof="0">
                <a:ln>
                  <a:noFill/>
                </a:ln>
                <a:solidFill>
                  <a:srgbClr val="000000"/>
                </a:solidFill>
                <a:effectLst/>
                <a:uLnTx/>
                <a:uFillTx/>
                <a:latin typeface="Calibri"/>
                <a:ea typeface="+mn-ea"/>
                <a:cs typeface="+mn-cs"/>
              </a:rPr>
              <a:t>“</a:t>
            </a:r>
            <a:r>
              <a:rPr kumimoji="0" lang="en-US" sz="2800" b="1" i="0" u="none" strike="noStrike" kern="1200" cap="none" spc="0" normalizeH="0" baseline="0" noProof="0" dirty="0">
                <a:ln>
                  <a:noFill/>
                </a:ln>
                <a:solidFill>
                  <a:srgbClr val="000000"/>
                </a:solidFill>
                <a:effectLst/>
                <a:uLnTx/>
                <a:uFillTx/>
                <a:latin typeface="Calibri"/>
                <a:ea typeface="+mn-ea"/>
                <a:cs typeface="+mn-cs"/>
              </a:rPr>
              <a:t>present” into </a:t>
            </a:r>
            <a:r>
              <a:rPr kumimoji="0" lang="en-US" sz="2800" b="1" i="0" u="none" strike="noStrike" kern="1200" cap="none" spc="0" normalizeH="0" baseline="0" noProof="0">
                <a:ln>
                  <a:noFill/>
                </a:ln>
                <a:solidFill>
                  <a:srgbClr val="000000"/>
                </a:solidFill>
                <a:effectLst/>
                <a:uLnTx/>
                <a:uFillTx/>
                <a:latin typeface="Calibri"/>
                <a:ea typeface="+mn-ea"/>
                <a:cs typeface="+mn-cs"/>
              </a:rPr>
              <a:t>the popup </a:t>
            </a:r>
            <a:r>
              <a:rPr kumimoji="0" lang="en-US" sz="2800" b="1" i="0" u="none" strike="noStrike" kern="1200" cap="none" spc="0" normalizeH="0" baseline="0" noProof="0" dirty="0">
                <a:ln>
                  <a:noFill/>
                </a:ln>
                <a:solidFill>
                  <a:srgbClr val="000000"/>
                </a:solidFill>
                <a:effectLst/>
                <a:uLnTx/>
                <a:uFillTx/>
                <a:latin typeface="Calibri"/>
                <a:ea typeface="+mn-ea"/>
                <a:cs typeface="+mn-cs"/>
              </a:rPr>
              <a:t>on your screen and hit 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This is an important step which verifies your attendance and assures that your credit is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Thank you.</a:t>
            </a:r>
          </a:p>
        </p:txBody>
      </p:sp>
    </p:spTree>
    <p:extLst>
      <p:ext uri="{BB962C8B-B14F-4D97-AF65-F5344CB8AC3E}">
        <p14:creationId xmlns:p14="http://schemas.microsoft.com/office/powerpoint/2010/main" val="3696262565"/>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3975" y="3400425"/>
            <a:ext cx="6858000" cy="5715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3295650" y="990729"/>
            <a:ext cx="324128" cy="83099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1" name="Rectangle 10"/>
          <p:cNvSpPr/>
          <p:nvPr/>
        </p:nvSpPr>
        <p:spPr>
          <a:xfrm flipH="1">
            <a:off x="4781550" y="1219200"/>
            <a:ext cx="30861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86172" y="1751244"/>
            <a:ext cx="4419600" cy="39087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Technical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you have issues during the presentation, please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stait@gibperk.com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real-time troubleshooting assistance</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High Tower Text" panose="02040502050506030303" pitchFamily="18" charset="0"/>
              <a:ea typeface="+mn-ea"/>
              <a:cs typeface="+mn-cs"/>
            </a:endParaRPr>
          </a:p>
        </p:txBody>
      </p:sp>
    </p:spTree>
    <p:extLst>
      <p:ext uri="{BB962C8B-B14F-4D97-AF65-F5344CB8AC3E}">
        <p14:creationId xmlns:p14="http://schemas.microsoft.com/office/powerpoint/2010/main" val="293163230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9" y="596900"/>
            <a:ext cx="7200900" cy="1485900"/>
          </a:xfrm>
        </p:spPr>
        <p:txBody>
          <a:bodyPr rtlCol="0">
            <a:normAutofit/>
          </a:bodyPr>
          <a:lstStyle/>
          <a:p>
            <a:pPr algn="ctr">
              <a:defRPr/>
            </a:pPr>
            <a:r>
              <a:rPr lang="en-US" sz="4800" b="1" dirty="0">
                <a:solidFill>
                  <a:srgbClr val="C00000"/>
                </a:solidFill>
                <a:effectLst>
                  <a:outerShdw blurRad="38100" dist="38100" dir="2700000" algn="tl">
                    <a:srgbClr val="000000">
                      <a:alpha val="43137"/>
                    </a:srgbClr>
                  </a:outerShdw>
                </a:effectLst>
                <a:latin typeface="Arial Nova Cond Light" panose="020B0604020202020204" pitchFamily="34" charset="0"/>
              </a:rPr>
              <a:t>Questions</a:t>
            </a:r>
          </a:p>
        </p:txBody>
      </p:sp>
      <p:sp>
        <p:nvSpPr>
          <p:cNvPr id="7" name="TextBox 6"/>
          <p:cNvSpPr txBox="1"/>
          <p:nvPr/>
        </p:nvSpPr>
        <p:spPr>
          <a:xfrm>
            <a:off x="3006727" y="1965385"/>
            <a:ext cx="6462712" cy="4585871"/>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t>If you have any questions regarding this Course please contact </a:t>
            </a:r>
            <a:br>
              <a:rPr kumimoji="0" lang="en-US" sz="2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br>
            <a:r>
              <a:rPr kumimoji="0" lang="en-US"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Paul Fellman</a:t>
            </a:r>
            <a:br>
              <a:rPr kumimoji="0" lang="en-US" sz="2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br>
            <a:r>
              <a:rPr kumimoji="0" lang="en-US" sz="2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t>at </a:t>
            </a:r>
            <a:r>
              <a:rPr kumimoji="0" lang="en-US" sz="28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hlinkClick r:id="rId2"/>
              </a:rPr>
              <a:t>pfellman@gibperk.com</a:t>
            </a:r>
            <a:br>
              <a:rPr kumimoji="0" lang="en-US" sz="28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br>
            <a:r>
              <a:rPr kumimoji="0" lang="en-US" sz="2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t>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Ted Perkins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t>at </a:t>
            </a:r>
            <a:r>
              <a:rPr kumimoji="0" lang="en-US" sz="28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hlinkClick r:id="rId3">
                  <a:extLst>
                    <a:ext uri="{A12FA001-AC4F-418D-AE19-62706E023703}">
                      <ahyp:hlinkClr xmlns:ahyp="http://schemas.microsoft.com/office/drawing/2018/hyperlinkcolor" val="tx"/>
                    </a:ext>
                  </a:extLst>
                </a:hlinkClick>
              </a:rPr>
              <a:t>tperkins@gibperk.com</a:t>
            </a:r>
            <a:endParaRPr kumimoji="0" lang="en-US" sz="28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t>or</a:t>
            </a:r>
            <a:br>
              <a:rPr kumimoji="0" lang="en-US" sz="2800" b="0" i="0" u="none" strike="noStrike" kern="1200" cap="none" spc="0" normalizeH="0" baseline="0" noProof="0" dirty="0">
                <a:ln>
                  <a:noFill/>
                </a:ln>
                <a:solidFill>
                  <a:prstClr val="black"/>
                </a:solidFill>
                <a:effectLst/>
                <a:uLnTx/>
                <a:uFillTx/>
                <a:latin typeface="Arial Nova Cond" panose="020B0506020202020204" pitchFamily="34" charset="0"/>
                <a:ea typeface="+mn-ea"/>
                <a:cs typeface="Aparajita" panose="020B0604020202020204" pitchFamily="34" charset="0"/>
              </a:rPr>
            </a:br>
            <a:r>
              <a:rPr kumimoji="0" lang="en-US"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ova Cond" panose="020B0506020202020204" pitchFamily="34" charset="0"/>
                <a:ea typeface="+mn-ea"/>
                <a:cs typeface="Aparajita" panose="020B0604020202020204" pitchFamily="34" charset="0"/>
              </a:rPr>
              <a:t>(610) 565-1708 Ext. 104 </a:t>
            </a:r>
            <a:b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arajita" panose="020B0604020202020204" pitchFamily="34" charset="0"/>
                <a:ea typeface="+mn-ea"/>
                <a:cs typeface="Aparajita" panose="020B0604020202020204" pitchFamily="34" charset="0"/>
              </a:rPr>
            </a:br>
            <a:endParaRPr kumimoji="0" lang="en-US" sz="4000" b="0" i="0" u="none" strike="noStrike" kern="1200" cap="none" spc="0" normalizeH="0" baseline="0" noProof="0" dirty="0">
              <a:ln>
                <a:noFill/>
              </a:ln>
              <a:solidFill>
                <a:prstClr val="black"/>
              </a:solidFill>
              <a:effectLst/>
              <a:uLnTx/>
              <a:uFillTx/>
              <a:latin typeface="Aparajita" panose="020B0604020202020204" pitchFamily="34" charset="0"/>
              <a:ea typeface="+mn-ea"/>
              <a:cs typeface="Aparajita" panose="020B0604020202020204" pitchFamily="34" charset="0"/>
            </a:endParaRPr>
          </a:p>
        </p:txBody>
      </p:sp>
      <p:sp>
        <p:nvSpPr>
          <p:cNvPr id="3" name="AutoShape 4" descr="http://downloads.animationfactory.com/download/question_md_clr.gif?t=1447862876&amp;m=32992063&amp;h=bda19fe6a9044b512d4721be56c0e5d5"/>
          <p:cNvSpPr>
            <a:spLocks noChangeAspect="1" noChangeArrowheads="1"/>
          </p:cNvSpPr>
          <p:nvPr/>
        </p:nvSpPr>
        <p:spPr bwMode="auto">
          <a:xfrm>
            <a:off x="1571625" y="-13652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pic>
        <p:nvPicPr>
          <p:cNvPr id="9221" name="Picture 5" descr="C:\Users\ted\Desktop\question_md_clr.gif"/>
          <p:cNvPicPr>
            <a:picLocks noChangeAspect="1" noChangeArrowheads="1" noCrop="1"/>
          </p:cNvPicPr>
          <p:nvPr/>
        </p:nvPicPr>
        <p:blipFill>
          <a:blip r:embed="rId4"/>
          <a:srcRect/>
          <a:stretch>
            <a:fillRect/>
          </a:stretch>
        </p:blipFill>
        <p:spPr bwMode="auto">
          <a:xfrm>
            <a:off x="7216777" y="912843"/>
            <a:ext cx="230188" cy="736600"/>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1704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9221"/>
                                        </p:tgtEl>
                                        <p:attrNameLst>
                                          <p:attrName>style.visibility</p:attrName>
                                        </p:attrNameLst>
                                      </p:cBhvr>
                                      <p:to>
                                        <p:strVal val="visible"/>
                                      </p:to>
                                    </p:set>
                                    <p:anim calcmode="lin" valueType="num">
                                      <p:cBhvr>
                                        <p:cTn id="11" dur="500" fill="hold"/>
                                        <p:tgtEl>
                                          <p:spTgt spid="9221"/>
                                        </p:tgtEl>
                                        <p:attrNameLst>
                                          <p:attrName>ppt_w</p:attrName>
                                        </p:attrNameLst>
                                      </p:cBhvr>
                                      <p:tavLst>
                                        <p:tav tm="0">
                                          <p:val>
                                            <p:fltVal val="0"/>
                                          </p:val>
                                        </p:tav>
                                        <p:tav tm="100000">
                                          <p:val>
                                            <p:strVal val="#ppt_w"/>
                                          </p:val>
                                        </p:tav>
                                      </p:tavLst>
                                    </p:anim>
                                    <p:anim calcmode="lin" valueType="num">
                                      <p:cBhvr>
                                        <p:cTn id="12" dur="500" fill="hold"/>
                                        <p:tgtEl>
                                          <p:spTgt spid="9221"/>
                                        </p:tgtEl>
                                        <p:attrNameLst>
                                          <p:attrName>ppt_h</p:attrName>
                                        </p:attrNameLst>
                                      </p:cBhvr>
                                      <p:tavLst>
                                        <p:tav tm="0">
                                          <p:val>
                                            <p:fltVal val="0"/>
                                          </p:val>
                                        </p:tav>
                                        <p:tav tm="100000">
                                          <p:val>
                                            <p:strVal val="#ppt_h"/>
                                          </p:val>
                                        </p:tav>
                                      </p:tavLst>
                                    </p:anim>
                                    <p:animEffect transition="in" filter="fade">
                                      <p:cBhvr>
                                        <p:cTn id="13" dur="500"/>
                                        <p:tgtEl>
                                          <p:spTgt spid="92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left)">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wipe(left)">
                                      <p:cBhvr>
                                        <p:cTn id="3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9F5F6E4-B774-EBD7-C214-5A4B53FB4339}"/>
            </a:ext>
          </a:extLst>
        </p:cNvPr>
        <p:cNvGrpSpPr/>
        <p:nvPr/>
      </p:nvGrpSpPr>
      <p:grpSpPr>
        <a:xfrm>
          <a:off x="0" y="0"/>
          <a:ext cx="0" cy="0"/>
          <a:chOff x="0" y="0"/>
          <a:chExt cx="0" cy="0"/>
        </a:xfrm>
      </p:grpSpPr>
      <p:sp>
        <p:nvSpPr>
          <p:cNvPr id="2051" name="Rectangle 3">
            <a:extLst>
              <a:ext uri="{FF2B5EF4-FFF2-40B4-BE49-F238E27FC236}">
                <a16:creationId xmlns:a16="http://schemas.microsoft.com/office/drawing/2014/main" id="{34C5A160-E589-9162-C145-FB494A645ABF}"/>
              </a:ext>
            </a:extLst>
          </p:cNvPr>
          <p:cNvSpPr>
            <a:spLocks noGrp="1" noChangeArrowheads="1"/>
          </p:cNvSpPr>
          <p:nvPr>
            <p:ph type="subTitle" idx="1"/>
          </p:nvPr>
        </p:nvSpPr>
        <p:spPr>
          <a:xfrm>
            <a:off x="2209800" y="2888477"/>
            <a:ext cx="7772400" cy="5016909"/>
          </a:xfrm>
          <a:ln w="12700">
            <a:noFill/>
          </a:ln>
        </p:spPr>
        <p:txBody>
          <a:bodyPr>
            <a:normAutofit/>
          </a:bodyPr>
          <a:lstStyle/>
          <a:p>
            <a:pPr eaLnBrk="1" hangingPunct="1">
              <a:defRPr/>
            </a:pPr>
            <a:r>
              <a:rPr lang="en-US" dirty="0">
                <a:solidFill>
                  <a:srgbClr val="FFC000"/>
                </a:solidFill>
                <a:latin typeface="Calibri Light" panose="020F0302020204030204" pitchFamily="34" charset="0"/>
                <a:cs typeface="Calibri Light" panose="020F0302020204030204" pitchFamily="34" charset="0"/>
              </a:rPr>
              <a:t>Presented by </a:t>
            </a:r>
          </a:p>
          <a:p>
            <a:pPr eaLnBrk="1" hangingPunct="1">
              <a:spcBef>
                <a:spcPts val="600"/>
              </a:spcBef>
              <a:spcAft>
                <a:spcPts val="600"/>
              </a:spcAft>
              <a:defRPr/>
            </a:pPr>
            <a:r>
              <a:rPr lang="en-US" b="1" spc="50" dirty="0">
                <a:ln w="0">
                  <a:solidFill>
                    <a:srgbClr val="FFC000"/>
                  </a:solidFill>
                </a:ln>
                <a:solidFill>
                  <a:schemeClr val="bg1"/>
                </a:solidFill>
                <a:effectLst>
                  <a:innerShdw blurRad="63500" dist="50800" dir="13500000">
                    <a:srgbClr val="000000">
                      <a:alpha val="50000"/>
                    </a:srgbClr>
                  </a:innerShdw>
                </a:effectLst>
                <a:latin typeface="Arial Nova" panose="020B0504020202020204" pitchFamily="34" charset="0"/>
                <a:cs typeface="Calibri Light" panose="020F0302020204030204" pitchFamily="34" charset="0"/>
              </a:rPr>
              <a:t>EDWARD L. PERKINS, JD, LLM (Tax)</a:t>
            </a:r>
            <a:r>
              <a:rPr lang="en-US" b="1" spc="50" dirty="0">
                <a:ln w="0">
                  <a:solidFill>
                    <a:sysClr val="windowText" lastClr="000000"/>
                  </a:solidFill>
                </a:ln>
                <a:solidFill>
                  <a:schemeClr val="bg2"/>
                </a:solidFill>
                <a:effectLst>
                  <a:innerShdw blurRad="63500" dist="50800" dir="13500000">
                    <a:srgbClr val="000000">
                      <a:alpha val="50000"/>
                    </a:srgbClr>
                  </a:innerShdw>
                </a:effectLst>
                <a:latin typeface="Arial Nova" panose="020B0504020202020204" pitchFamily="34" charset="0"/>
                <a:cs typeface="Calibri Light" panose="020F0302020204030204" pitchFamily="34" charset="0"/>
              </a:rPr>
              <a:t> </a:t>
            </a:r>
            <a:br>
              <a:rPr lang="en-US" b="1" dirty="0">
                <a:solidFill>
                  <a:srgbClr val="FFC000"/>
                </a:solidFill>
                <a:effectLst>
                  <a:outerShdw blurRad="38100" dist="38100" dir="2700000" algn="tl">
                    <a:srgbClr val="000000"/>
                  </a:outerShdw>
                </a:effectLst>
                <a:latin typeface="Calibri Light" panose="020F0302020204030204" pitchFamily="34" charset="0"/>
                <a:cs typeface="Calibri Light" panose="020F0302020204030204" pitchFamily="34" charset="0"/>
              </a:rPr>
            </a:br>
            <a:r>
              <a:rPr lang="en-US" sz="2400" dirty="0">
                <a:ln w="0"/>
                <a:solidFill>
                  <a:srgbClr val="FFC000"/>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Gibson &amp; Perkins, PC</a:t>
            </a:r>
            <a:endParaRPr lang="en-US" sz="2400" b="1" dirty="0">
              <a:solidFill>
                <a:srgbClr val="FFC000"/>
              </a:solidFill>
              <a:latin typeface="Calibri Light" panose="020F0302020204030204" pitchFamily="34" charset="0"/>
              <a:cs typeface="Calibri Light" panose="020F0302020204030204" pitchFamily="34" charset="0"/>
            </a:endParaRPr>
          </a:p>
          <a:p>
            <a:pPr eaLnBrk="1" hangingPunct="1">
              <a:spcBef>
                <a:spcPts val="1200"/>
              </a:spcBef>
              <a:spcAft>
                <a:spcPts val="600"/>
              </a:spcAft>
              <a:defRPr/>
            </a:pPr>
            <a:r>
              <a:rPr lang="en-US" b="1" spc="50" dirty="0">
                <a:ln w="0">
                  <a:solidFill>
                    <a:srgbClr val="FFC000"/>
                  </a:solidFill>
                </a:ln>
                <a:solidFill>
                  <a:schemeClr val="bg1"/>
                </a:solidFill>
                <a:effectLst>
                  <a:innerShdw blurRad="63500" dist="50800" dir="13500000">
                    <a:srgbClr val="000000">
                      <a:alpha val="50000"/>
                    </a:srgbClr>
                  </a:innerShdw>
                </a:effectLst>
                <a:latin typeface="Arial Nova" panose="020B0504020202020204" pitchFamily="34" charset="0"/>
                <a:cs typeface="Calibri Light" panose="020F0302020204030204" pitchFamily="34" charset="0"/>
              </a:rPr>
              <a:t>MARTIN PEZZNER, JD, CPA</a:t>
            </a:r>
            <a:br>
              <a:rPr lang="en-US" b="1" spc="50" dirty="0">
                <a:ln w="0">
                  <a:solidFill>
                    <a:srgbClr val="FFC000"/>
                  </a:solidFill>
                </a:ln>
                <a:solidFill>
                  <a:schemeClr val="bg1"/>
                </a:solidFill>
                <a:effectLst>
                  <a:innerShdw blurRad="63500" dist="50800" dir="13500000">
                    <a:srgbClr val="000000">
                      <a:alpha val="50000"/>
                    </a:srgbClr>
                  </a:innerShdw>
                </a:effectLst>
                <a:latin typeface="Arial Nova" panose="020B0504020202020204" pitchFamily="34" charset="0"/>
                <a:cs typeface="Calibri Light" panose="020F0302020204030204" pitchFamily="34" charset="0"/>
              </a:rPr>
            </a:br>
            <a:r>
              <a:rPr lang="en-US" sz="2400" dirty="0">
                <a:ln w="0"/>
                <a:solidFill>
                  <a:srgbClr val="FFC000"/>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Gibson &amp; Perkins, PC</a:t>
            </a:r>
            <a:endParaRPr lang="en-US" dirty="0">
              <a:ln w="0"/>
              <a:solidFill>
                <a:srgbClr val="FFC000"/>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16127B19-BE36-9878-EDC7-3865649C9354}"/>
              </a:ext>
            </a:extLst>
          </p:cNvPr>
          <p:cNvSpPr txBox="1"/>
          <p:nvPr/>
        </p:nvSpPr>
        <p:spPr>
          <a:xfrm>
            <a:off x="122583" y="558026"/>
            <a:ext cx="11946834" cy="2123658"/>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i="0" u="none" strike="noStrike" kern="1200" normalizeH="0" noProof="0" dirty="0">
                <a:ln w="0"/>
                <a:solidFill>
                  <a:srgbClr val="FFC000"/>
                </a:solidFill>
                <a:effectLst>
                  <a:outerShdw blurRad="38100" dist="19050" dir="2700000" algn="tl" rotWithShape="0">
                    <a:schemeClr val="dk1">
                      <a:alpha val="40000"/>
                    </a:schemeClr>
                  </a:outerShdw>
                </a:effectLst>
                <a:uLnTx/>
                <a:uFillTx/>
                <a:latin typeface="Tahoma" panose="020B0604030504040204" pitchFamily="34" charset="0"/>
                <a:ea typeface="Tahoma" panose="020B0604030504040204" pitchFamily="34" charset="0"/>
                <a:cs typeface="Tahoma" panose="020B0604030504040204" pitchFamily="34" charset="0"/>
              </a:rPr>
              <a:t>Tax Planning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i="0" u="none" strike="noStrike" kern="1200" normalizeH="0" noProof="0" dirty="0">
                <a:ln w="0"/>
                <a:solidFill>
                  <a:srgbClr val="FFC000"/>
                </a:solidFill>
                <a:effectLst>
                  <a:outerShdw blurRad="38100" dist="19050" dir="2700000" algn="tl" rotWithShape="0">
                    <a:schemeClr val="dk1">
                      <a:alpha val="40000"/>
                    </a:schemeClr>
                  </a:outerShdw>
                </a:effectLst>
                <a:uLnTx/>
                <a:uFillTx/>
                <a:latin typeface="Tahoma" panose="020B0604030504040204" pitchFamily="34" charset="0"/>
                <a:ea typeface="Tahoma" panose="020B0604030504040204" pitchFamily="34" charset="0"/>
                <a:cs typeface="Tahoma" panose="020B0604030504040204" pitchFamily="34" charset="0"/>
              </a:rPr>
              <a:t>Taylor and Travis</a:t>
            </a:r>
            <a:endParaRPr kumimoji="0" lang="en-US" sz="6600" b="1" i="0" u="none" strike="noStrike" kern="1200" cap="none" spc="0" normalizeH="0" noProof="0" dirty="0">
              <a:ln w="22225">
                <a:solidFill>
                  <a:srgbClr val="7030A0"/>
                </a:solidFill>
                <a:prstDash val="solid"/>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12998215"/>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0FCECA2-C8FF-89FA-B3EE-E3A13742BDF6}"/>
              </a:ext>
            </a:extLst>
          </p:cNvPr>
          <p:cNvSpPr>
            <a:spLocks noGrp="1"/>
          </p:cNvSpPr>
          <p:nvPr>
            <p:ph type="ctrTitle"/>
          </p:nvPr>
        </p:nvSpPr>
        <p:spPr/>
        <p:txBody>
          <a:bodyPr/>
          <a:lstStyle/>
          <a:p>
            <a:endParaRPr lang="en-US" dirty="0"/>
          </a:p>
        </p:txBody>
      </p:sp>
      <p:pic>
        <p:nvPicPr>
          <p:cNvPr id="2" name="Picture 1">
            <a:extLst>
              <a:ext uri="{FF2B5EF4-FFF2-40B4-BE49-F238E27FC236}">
                <a16:creationId xmlns:a16="http://schemas.microsoft.com/office/drawing/2014/main" id="{100101B8-C082-9FEE-A3DF-5CA76EC0E764}"/>
              </a:ext>
            </a:extLst>
          </p:cNvPr>
          <p:cNvPicPr>
            <a:picLocks noChangeAspect="1"/>
          </p:cNvPicPr>
          <p:nvPr/>
        </p:nvPicPr>
        <p:blipFill>
          <a:blip r:embed="rId2"/>
          <a:srcRect b="443"/>
          <a:stretch>
            <a:fillRect/>
          </a:stretch>
        </p:blipFill>
        <p:spPr>
          <a:xfrm>
            <a:off x="109165" y="-130453"/>
            <a:ext cx="12191980" cy="6857990"/>
          </a:xfrm>
          <a:prstGeom prst="rect">
            <a:avLst/>
          </a:prstGeom>
        </p:spPr>
      </p:pic>
    </p:spTree>
    <p:extLst>
      <p:ext uri="{BB962C8B-B14F-4D97-AF65-F5344CB8AC3E}">
        <p14:creationId xmlns:p14="http://schemas.microsoft.com/office/powerpoint/2010/main" val="3437421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0ED4C-EFC2-82B6-BE89-56C20B0CDA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A42B89-673E-EDC1-3BCA-A5C5CD7BA8FD}"/>
              </a:ext>
            </a:extLst>
          </p:cNvPr>
          <p:cNvSpPr>
            <a:spLocks noGrp="1"/>
          </p:cNvSpPr>
          <p:nvPr>
            <p:ph idx="1"/>
          </p:nvPr>
        </p:nvSpPr>
        <p:spPr>
          <a:xfrm>
            <a:off x="484413" y="606424"/>
            <a:ext cx="11223173" cy="5859689"/>
          </a:xfrm>
          <a:solidFill>
            <a:schemeClr val="accent6">
              <a:lumMod val="50000"/>
            </a:schemeClr>
          </a:solidFill>
        </p:spPr>
        <p:txBody>
          <a:bodyPr lIns="182880" tIns="182880" rIns="182880" bIns="182880">
            <a:noAutofit/>
          </a:bodyPr>
          <a:lstStyle/>
          <a:p>
            <a:pPr marL="0" indent="0">
              <a:buNone/>
            </a:pPr>
            <a:r>
              <a:rPr lang="en-US" sz="2200" b="1" dirty="0">
                <a:solidFill>
                  <a:schemeClr val="bg1"/>
                </a:solidFill>
              </a:rPr>
              <a:t>Taylor Swift's net worth is approximately $1.6 billion</a:t>
            </a:r>
            <a:r>
              <a:rPr lang="en-US" sz="2200" dirty="0">
                <a:solidFill>
                  <a:schemeClr val="bg1"/>
                </a:solidFill>
              </a:rPr>
              <a:t> as of August 2025, according to Forbes and other financial analysts. </a:t>
            </a:r>
          </a:p>
          <a:p>
            <a:pPr marL="0" indent="0">
              <a:buNone/>
            </a:pPr>
            <a:r>
              <a:rPr lang="en-US" sz="2200" dirty="0">
                <a:solidFill>
                  <a:schemeClr val="bg1"/>
                </a:solidFill>
              </a:rPr>
              <a:t>She became a billionaire primarily due to her highly successful Eras Tour and ownership of her extensive music catalog. </a:t>
            </a:r>
          </a:p>
          <a:p>
            <a:pPr marL="0" indent="0">
              <a:buNone/>
            </a:pPr>
            <a:r>
              <a:rPr lang="en-US" sz="2200" dirty="0">
                <a:solidFill>
                  <a:schemeClr val="bg1"/>
                </a:solidFill>
              </a:rPr>
              <a:t>She is the world's wealthiest female musician and was the first to reach the billionaire status based predominantly on her music and performances.  </a:t>
            </a:r>
          </a:p>
          <a:p>
            <a:pPr marL="0" indent="0">
              <a:buNone/>
            </a:pPr>
            <a:r>
              <a:rPr lang="en-US" sz="2200" dirty="0">
                <a:solidFill>
                  <a:schemeClr val="bg1"/>
                </a:solidFill>
              </a:rPr>
              <a:t>How Taylor Swift built her fortune</a:t>
            </a:r>
          </a:p>
          <a:p>
            <a:pPr marL="0" indent="0">
              <a:buNone/>
            </a:pPr>
            <a:r>
              <a:rPr lang="en-US" sz="2200" b="1" dirty="0">
                <a:solidFill>
                  <a:schemeClr val="bg1"/>
                </a:solidFill>
              </a:rPr>
              <a:t>The Eras Tour: </a:t>
            </a:r>
            <a:r>
              <a:rPr lang="en-US" sz="2200" dirty="0">
                <a:solidFill>
                  <a:schemeClr val="bg1"/>
                </a:solidFill>
              </a:rPr>
              <a:t>The tour's immense success and record-breaking revenue significantly contributed to her wealth. </a:t>
            </a:r>
          </a:p>
          <a:p>
            <a:pPr marL="0" indent="0">
              <a:buNone/>
            </a:pPr>
            <a:r>
              <a:rPr lang="en-US" sz="2200" b="1" dirty="0">
                <a:solidFill>
                  <a:schemeClr val="bg1"/>
                </a:solidFill>
              </a:rPr>
              <a:t>Music Catalog</a:t>
            </a:r>
            <a:r>
              <a:rPr lang="en-US" sz="2200" dirty="0">
                <a:solidFill>
                  <a:schemeClr val="bg1"/>
                </a:solidFill>
              </a:rPr>
              <a:t>: Swift owns the masters of her first six albums, which she repurchased from Shamrock, and the value of her entire music catalog is estimated to be around $600 million. </a:t>
            </a:r>
          </a:p>
          <a:p>
            <a:pPr marL="0" indent="0">
              <a:buNone/>
            </a:pPr>
            <a:r>
              <a:rPr lang="en-US" sz="2200" b="1" dirty="0">
                <a:solidFill>
                  <a:schemeClr val="bg1"/>
                </a:solidFill>
              </a:rPr>
              <a:t>Royalties:</a:t>
            </a:r>
            <a:r>
              <a:rPr lang="en-US" sz="2200" dirty="0">
                <a:solidFill>
                  <a:schemeClr val="bg1"/>
                </a:solidFill>
              </a:rPr>
              <a:t> Earnings from her past albums and other touring have generated substantial income. </a:t>
            </a:r>
          </a:p>
          <a:p>
            <a:pPr marL="0" indent="0">
              <a:buNone/>
            </a:pPr>
            <a:r>
              <a:rPr lang="en-US" sz="2200" b="1" dirty="0">
                <a:solidFill>
                  <a:schemeClr val="bg1"/>
                </a:solidFill>
              </a:rPr>
              <a:t>Real Estate</a:t>
            </a:r>
            <a:r>
              <a:rPr lang="en-US" sz="2200" dirty="0">
                <a:solidFill>
                  <a:schemeClr val="bg1"/>
                </a:solidFill>
              </a:rPr>
              <a:t>: Her portfolio includes properties valued at approximately $110 million</a:t>
            </a:r>
            <a:r>
              <a:rPr lang="en-US" sz="2200" dirty="0">
                <a:solidFill>
                  <a:srgbClr val="FFC000"/>
                </a:solidFill>
              </a:rPr>
              <a:t>. </a:t>
            </a:r>
          </a:p>
        </p:txBody>
      </p:sp>
    </p:spTree>
    <p:extLst>
      <p:ext uri="{BB962C8B-B14F-4D97-AF65-F5344CB8AC3E}">
        <p14:creationId xmlns:p14="http://schemas.microsoft.com/office/powerpoint/2010/main" val="37905260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1B7AC54-70F4-0B34-748E-FB5B11AEF0A7}"/>
              </a:ext>
            </a:extLst>
          </p:cNvPr>
          <p:cNvPicPr>
            <a:picLocks noGrp="1" noChangeAspect="1"/>
          </p:cNvPicPr>
          <p:nvPr>
            <p:ph idx="1"/>
          </p:nvPr>
        </p:nvPicPr>
        <p:blipFill>
          <a:blip r:embed="rId2"/>
          <a:stretch>
            <a:fillRect/>
          </a:stretch>
        </p:blipFill>
        <p:spPr>
          <a:xfrm>
            <a:off x="956700" y="228477"/>
            <a:ext cx="9619058" cy="6401046"/>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3442837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3CC3A-58B8-DF87-6A35-B538A7E9268C}"/>
              </a:ext>
            </a:extLst>
          </p:cNvPr>
          <p:cNvSpPr>
            <a:spLocks noGrp="1"/>
          </p:cNvSpPr>
          <p:nvPr>
            <p:ph idx="1"/>
          </p:nvPr>
        </p:nvSpPr>
        <p:spPr>
          <a:xfrm>
            <a:off x="674914" y="562882"/>
            <a:ext cx="11005457" cy="5990318"/>
          </a:xfrm>
          <a:solidFill>
            <a:schemeClr val="bg1"/>
          </a:solidFill>
        </p:spPr>
        <p:txBody>
          <a:bodyPr>
            <a:noAutofit/>
          </a:bodyPr>
          <a:lstStyle/>
          <a:p>
            <a:pPr marL="0" indent="0">
              <a:buNone/>
            </a:pPr>
            <a:r>
              <a:rPr lang="en-US" sz="2000" b="1" dirty="0"/>
              <a:t>Travis Kelce's net worth is estimated to be between $70 million and $90 million</a:t>
            </a:r>
            <a:r>
              <a:rPr lang="en-US" sz="2000" dirty="0"/>
              <a:t>, according to multiple financial and entertainment publications. </a:t>
            </a:r>
          </a:p>
          <a:p>
            <a:pPr marL="0" indent="0">
              <a:buNone/>
            </a:pPr>
            <a:r>
              <a:rPr lang="en-US" sz="2000" dirty="0"/>
              <a:t>This figure has significantly increased due to his football contracts, lucrative endorsement deals, and expanding business ventures. </a:t>
            </a:r>
          </a:p>
          <a:p>
            <a:pPr marL="0" indent="0">
              <a:buNone/>
            </a:pPr>
            <a:r>
              <a:rPr lang="en-US" sz="2000" dirty="0"/>
              <a:t>Sources of Kelce's wealth include:</a:t>
            </a:r>
          </a:p>
          <a:p>
            <a:pPr marL="0" indent="0">
              <a:buNone/>
            </a:pPr>
            <a:r>
              <a:rPr lang="en-US" sz="2000" b="1" dirty="0"/>
              <a:t>NFL contracts</a:t>
            </a:r>
            <a:r>
              <a:rPr lang="en-US" sz="2000" dirty="0"/>
              <a:t>: Through his career as a tight end for the Kansas City Chiefs, Kelce has earned over $111 million in salary and bonuses. In April 2024, he became the highest-paid tight end in the NFL after signing a two-year, $34.25 million extension.</a:t>
            </a:r>
          </a:p>
          <a:p>
            <a:pPr marL="0" indent="0">
              <a:buNone/>
            </a:pPr>
            <a:r>
              <a:rPr lang="en-US" sz="2000" b="1" dirty="0"/>
              <a:t>Podcast: </a:t>
            </a:r>
            <a:r>
              <a:rPr lang="en-US" sz="2000" dirty="0"/>
              <a:t>He co-hosts the popular New Heights podcast with his brother, Jason. In 2024, the duo signed an exclusive three-year deal with Wondery, reportedly worth more than $100 million.</a:t>
            </a:r>
          </a:p>
          <a:p>
            <a:pPr marL="0" indent="0">
              <a:buNone/>
            </a:pPr>
            <a:r>
              <a:rPr lang="en-US" sz="2000" b="1" dirty="0"/>
              <a:t>Endorsements:</a:t>
            </a:r>
            <a:r>
              <a:rPr lang="en-US" sz="2000" dirty="0"/>
              <a:t> Kelce earns millions from endorsement deals with major brands, including Nike, State Farm, Pfizer, and Bud Light.</a:t>
            </a:r>
          </a:p>
          <a:p>
            <a:pPr marL="0" indent="0">
              <a:buNone/>
            </a:pPr>
            <a:r>
              <a:rPr lang="en-US" sz="2000" b="1" dirty="0"/>
              <a:t>Business ventures and investments</a:t>
            </a:r>
            <a:r>
              <a:rPr lang="en-US" sz="2000" dirty="0"/>
              <a:t>: Kelce has made several strategic investments and launched his own businesses. This includes stakes in the Alpine Formula One racing team, the Garage Beer brand, and the clothing line Tru </a:t>
            </a:r>
            <a:r>
              <a:rPr lang="en-US" sz="2000" dirty="0" err="1"/>
              <a:t>Kolors</a:t>
            </a:r>
            <a:r>
              <a:rPr lang="en-US" sz="2000" dirty="0"/>
              <a:t>.</a:t>
            </a:r>
          </a:p>
          <a:p>
            <a:pPr marL="0" indent="0">
              <a:buNone/>
            </a:pPr>
            <a:r>
              <a:rPr lang="en-US" sz="2000" b="1" dirty="0"/>
              <a:t>Entertainment career</a:t>
            </a:r>
            <a:r>
              <a:rPr lang="en-US" sz="2000" dirty="0"/>
              <a:t>: He has taken on acting and hosting roles, including a recurring part in the series Grotesquerie and hosting the game show Are You Smarter Than a Celebrity? He has also appeared in movies and hosted Saturday Night Live. </a:t>
            </a:r>
          </a:p>
        </p:txBody>
      </p:sp>
    </p:spTree>
    <p:extLst>
      <p:ext uri="{BB962C8B-B14F-4D97-AF65-F5344CB8AC3E}">
        <p14:creationId xmlns:p14="http://schemas.microsoft.com/office/powerpoint/2010/main" val="14112267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3">
            <a:extLst>
              <a:ext uri="{FF2B5EF4-FFF2-40B4-BE49-F238E27FC236}">
                <a16:creationId xmlns:a16="http://schemas.microsoft.com/office/drawing/2014/main" id="{76F0FF20-D877-41E7-9312-81BEEAA4B248}"/>
              </a:ext>
            </a:extLst>
          </p:cNvPr>
          <p:cNvSpPr txBox="1">
            <a:spLocks noChangeArrowheads="1"/>
          </p:cNvSpPr>
          <p:nvPr/>
        </p:nvSpPr>
        <p:spPr bwMode="auto">
          <a:xfrm>
            <a:off x="1117600" y="990603"/>
            <a:ext cx="324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a:t>
            </a:r>
          </a:p>
        </p:txBody>
      </p:sp>
      <p:sp>
        <p:nvSpPr>
          <p:cNvPr id="13" name="TextBox 12">
            <a:extLst>
              <a:ext uri="{FF2B5EF4-FFF2-40B4-BE49-F238E27FC236}">
                <a16:creationId xmlns:a16="http://schemas.microsoft.com/office/drawing/2014/main" id="{0BE34527-3C17-498A-8391-3A518204F4DC}"/>
              </a:ext>
            </a:extLst>
          </p:cNvPr>
          <p:cNvSpPr txBox="1"/>
          <p:nvPr/>
        </p:nvSpPr>
        <p:spPr>
          <a:xfrm>
            <a:off x="3865245" y="840968"/>
            <a:ext cx="8128000" cy="6017032"/>
          </a:xfrm>
          <a:prstGeom prst="rect">
            <a:avLst/>
          </a:prstGeom>
          <a:noFill/>
          <a:ln w="31750">
            <a:noFill/>
          </a:ln>
        </p:spPr>
        <p:txBody>
          <a:bodyPr lIns="274320" tIns="182880" rIns="27432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EDWARD L. PERKINS, BA, JD, LLM(Tax), CPA</a:t>
            </a:r>
          </a:p>
          <a:p>
            <a:pPr marL="457200" marR="0" lvl="0" indent="0" algn="l" defTabSz="914400" rtl="0" eaLnBrk="1" fontAlgn="base" latinLnBrk="0" hangingPunct="1">
              <a:lnSpc>
                <a:spcPct val="100000"/>
              </a:lnSpc>
              <a:spcBef>
                <a:spcPct val="0"/>
              </a:spcBef>
              <a:spcAft>
                <a:spcPts val="600"/>
              </a:spcAft>
              <a:buClrTx/>
              <a:buSzTx/>
              <a:buFontTx/>
              <a:buNone/>
              <a:tabLst/>
              <a:defRPr/>
            </a:pPr>
            <a:r>
              <a:rPr kumimoji="0" lang="en-US" sz="2000" b="0" i="0" u="none" strike="noStrike" kern="1200" cap="none" spc="0" normalizeH="0" baseline="0" noProof="0" dirty="0">
                <a:ln>
                  <a:noFill/>
                </a:ln>
                <a:solidFill>
                  <a:srgbClr val="000000">
                    <a:lumMod val="50000"/>
                    <a:lumOff val="50000"/>
                  </a:srgbClr>
                </a:solidFill>
                <a:effectLst/>
                <a:uLnTx/>
                <a:uFillTx/>
                <a:latin typeface="Arial Narrow" panose="020B0606020202030204" pitchFamily="34" charset="0"/>
                <a:ea typeface="Tahoma" pitchFamily="34" charset="0"/>
                <a:cs typeface="Calibri" pitchFamily="34" charset="0"/>
              </a:rPr>
              <a:t>Founding Shareholder - </a:t>
            </a:r>
            <a:r>
              <a:rPr kumimoji="0" lang="en-US" sz="2000" b="0" i="0" u="none" strike="noStrike" kern="1200" cap="all" spc="0" normalizeH="0" baseline="0" noProof="0" dirty="0">
                <a:ln>
                  <a:noFill/>
                </a:ln>
                <a:solidFill>
                  <a:srgbClr val="000000">
                    <a:lumMod val="50000"/>
                    <a:lumOff val="50000"/>
                  </a:srgbClr>
                </a:solidFill>
                <a:effectLst/>
                <a:uLnTx/>
                <a:uFillTx/>
                <a:latin typeface="Gill Sans MT" panose="020B0502020104020203" pitchFamily="34" charset="0"/>
                <a:ea typeface="Tahoma" pitchFamily="34" charset="0"/>
                <a:cs typeface="Calibri" pitchFamily="34" charset="0"/>
              </a:rPr>
              <a:t>Gibson &amp; Perkins, PC</a:t>
            </a:r>
          </a:p>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5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marR="0" lvl="0" indent="0" algn="l" defTabSz="685800" rtl="0" eaLnBrk="1" fontAlgn="base" latinLnBrk="0" hangingPunct="1">
              <a:lnSpc>
                <a:spcPct val="100000"/>
              </a:lnSpc>
              <a:spcBef>
                <a:spcPct val="0"/>
              </a:spcBef>
              <a:spcAft>
                <a:spcPts val="600"/>
              </a:spcAft>
              <a:buClrTx/>
              <a:buSzTx/>
              <a:buFontTx/>
              <a:buNone/>
              <a:tabLst/>
              <a:defRPr/>
            </a:pPr>
            <a:r>
              <a:rPr kumimoji="0" lang="en-US" altLang="en-US" sz="15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tedperkins@gibperk.com</a:t>
            </a:r>
            <a:br>
              <a:rPr kumimoji="0" lang="en-US" altLang="en-US" sz="15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rPr>
            </a:b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 610.565.1708 ext. 102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Adjunct Professor</a:t>
            </a:r>
          </a:p>
          <a:p>
            <a:pPr marL="457200" marR="0" lvl="0" indent="0" algn="l" defTabSz="914400" rtl="0" eaLnBrk="1" fontAlgn="base"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000000">
                    <a:lumMod val="50000"/>
                    <a:lumOff val="50000"/>
                  </a:srgbClr>
                </a:solidFill>
                <a:effectLst/>
                <a:uLnTx/>
                <a:uFillTx/>
                <a:latin typeface="Arial Narrow" panose="020B0606020202030204" pitchFamily="34" charset="0"/>
                <a:ea typeface="Tahoma" pitchFamily="34" charset="0"/>
                <a:cs typeface="Calibri" pitchFamily="34" charset="0"/>
              </a:rPr>
              <a:t>Villanova University School of Law - </a:t>
            </a:r>
            <a:r>
              <a:rPr kumimoji="0" lang="en-US" sz="2000" b="0" i="1" u="none" strike="noStrike" kern="1200" cap="none" spc="0" normalizeH="0" baseline="0" noProof="0" dirty="0">
                <a:ln>
                  <a:noFill/>
                </a:ln>
                <a:solidFill>
                  <a:srgbClr val="000000">
                    <a:lumMod val="50000"/>
                    <a:lumOff val="50000"/>
                  </a:srgbClr>
                </a:solidFill>
                <a:effectLst/>
                <a:uLnTx/>
                <a:uFillTx/>
                <a:latin typeface="Arial Narrow" panose="020B0606020202030204" pitchFamily="34" charset="0"/>
                <a:ea typeface="Tahoma" pitchFamily="34" charset="0"/>
                <a:cs typeface="Calibri" pitchFamily="34" charset="0"/>
              </a:rPr>
              <a:t>Graduate Tax Program</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Author </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Arial Narrow" panose="020B0606020202030204" pitchFamily="34" charset="0"/>
                <a:ea typeface="Tahoma" pitchFamily="34" charset="0"/>
                <a:cs typeface="Calibri" pitchFamily="34" charset="0"/>
              </a:rPr>
              <a:t>AICPA’s – Taxation of Trusts and Estates</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Arial Narrow" panose="020B0606020202030204" pitchFamily="34" charset="0"/>
                <a:ea typeface="Tahoma" pitchFamily="34" charset="0"/>
                <a:cs typeface="Calibri" pitchFamily="34" charset="0"/>
              </a:rPr>
              <a:t>AICPA’s – Fundamentals of Trusts</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Drafting Wills That Work in Pennsylvania</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PBI - Special Needs Trusts in Pennsylvania</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PBI - The Pennsylvania Trusts Handbook</a:t>
            </a:r>
          </a:p>
          <a:p>
            <a:pPr marL="685800" marR="0" lvl="0" indent="-22860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PBI -  The ABCs of Will Contests – </a:t>
            </a:r>
            <a:r>
              <a:rPr kumimoji="0" lang="en-US" sz="1800" b="0" i="0" u="none" strike="noStrike" kern="1200" cap="none" spc="0" normalizeH="0" baseline="0" noProof="0" dirty="0">
                <a:ln>
                  <a:noFill/>
                </a:ln>
                <a:solidFill>
                  <a:srgbClr val="FFFFFF">
                    <a:lumMod val="65000"/>
                  </a:srgbClr>
                </a:solidFill>
                <a:effectLst/>
                <a:uLnTx/>
                <a:uFillTx/>
                <a:latin typeface="Arial Narrow" panose="020B0606020202030204" pitchFamily="34" charset="0"/>
                <a:ea typeface="Tahoma" pitchFamily="34" charset="0"/>
                <a:cs typeface="Calibri" pitchFamily="34" charset="0"/>
              </a:rPr>
              <a:t>Co-Author Paul Fellman</a:t>
            </a: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Founder </a:t>
            </a:r>
            <a:r>
              <a:rPr kumimoji="0" lang="en-US" sz="2000" b="1" i="0" u="none" strike="noStrike" kern="1200" cap="none" spc="0" normalizeH="0" baseline="0" noProof="0" dirty="0">
                <a:ln>
                  <a:noFill/>
                </a:ln>
                <a:solidFill>
                  <a:srgbClr val="C00000"/>
                </a:solidFill>
                <a:effectLst/>
                <a:uLnTx/>
                <a:uFillTx/>
                <a:latin typeface="Arial Narrow" panose="020B0606020202030204" pitchFamily="34" charset="0"/>
                <a:ea typeface="Tahoma" pitchFamily="34" charset="0"/>
                <a:cs typeface="Calibri" pitchFamily="34" charset="0"/>
              </a:rPr>
              <a:t>-</a:t>
            </a:r>
            <a:r>
              <a:rPr kumimoji="0" lang="en-US" sz="2000" b="1" i="0" u="none" strike="noStrike" kern="1200" cap="none" spc="0" normalizeH="0" baseline="0" noProof="0" dirty="0">
                <a:ln>
                  <a:noFill/>
                </a:ln>
                <a:solidFill>
                  <a:srgbClr val="1F497D">
                    <a:lumMod val="75000"/>
                  </a:srgbClr>
                </a:solidFill>
                <a:effectLst/>
                <a:uLnTx/>
                <a:uFillTx/>
                <a:latin typeface="Arial Narrow" panose="020B0606020202030204" pitchFamily="34" charset="0"/>
                <a:ea typeface="Tahoma" pitchFamily="34" charset="0"/>
                <a:cs typeface="Calibri" pitchFamily="34" charset="0"/>
              </a:rPr>
              <a:t> </a:t>
            </a:r>
            <a:r>
              <a:rPr kumimoji="0" lang="en-US" sz="2000" b="0" i="0" u="none" strike="noStrike" kern="1200" cap="none" spc="0" normalizeH="0" baseline="0" noProof="0" dirty="0">
                <a:ln>
                  <a:noFill/>
                </a:ln>
                <a:solidFill>
                  <a:srgbClr val="000000">
                    <a:lumMod val="50000"/>
                    <a:lumOff val="50000"/>
                  </a:srgbClr>
                </a:solidFill>
                <a:effectLst/>
                <a:uLnTx/>
                <a:uFillTx/>
                <a:latin typeface="Arial Narrow" panose="020B0606020202030204" pitchFamily="34" charset="0"/>
                <a:ea typeface="Tahoma" pitchFamily="34" charset="0"/>
                <a:cs typeface="Calibri" pitchFamily="34" charset="0"/>
              </a:rPr>
              <a:t>YourOnlineProfessor.net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Tahoma" pitchFamily="34" charset="0"/>
              <a:cs typeface="Times New Roman" pitchFamily="18" charset="0"/>
            </a:endParaRPr>
          </a:p>
        </p:txBody>
      </p:sp>
      <p:pic>
        <p:nvPicPr>
          <p:cNvPr id="58374" name="Picture 7" descr="K:\FIRM\GibPerk WebSite\Law Firm\untitled-695-Edit.jpg">
            <a:extLst>
              <a:ext uri="{FF2B5EF4-FFF2-40B4-BE49-F238E27FC236}">
                <a16:creationId xmlns:a16="http://schemas.microsoft.com/office/drawing/2014/main" id="{644D987F-3219-4C8B-9C35-7EFB5E0B10C4}"/>
              </a:ext>
            </a:extLst>
          </p:cNvPr>
          <p:cNvPicPr preferRelativeResize="0">
            <a:picLocks noChangeArrowheads="1"/>
          </p:cNvPicPr>
          <p:nvPr/>
        </p:nvPicPr>
        <p:blipFill>
          <a:blip r:embed="rId5"/>
          <a:srcRect/>
          <a:stretch>
            <a:fillRect/>
          </a:stretch>
        </p:blipFill>
        <p:spPr bwMode="auto">
          <a:xfrm>
            <a:off x="731520" y="1188720"/>
            <a:ext cx="2743200" cy="4206240"/>
          </a:xfrm>
          <a:prstGeom prst="rect">
            <a:avLst/>
          </a:prstGeom>
          <a:noFill/>
          <a:ln w="9525">
            <a:solidFill>
              <a:srgbClr val="FFC000"/>
            </a:solidFill>
            <a:miter lim="800000"/>
            <a:headEnd/>
            <a:tailEnd/>
          </a:ln>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8345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51C673-9853-CDE2-9B35-17817D498985}"/>
              </a:ext>
            </a:extLst>
          </p:cNvPr>
          <p:cNvPicPr>
            <a:picLocks noChangeAspect="1"/>
          </p:cNvPicPr>
          <p:nvPr/>
        </p:nvPicPr>
        <p:blipFill>
          <a:blip r:embed="rId2"/>
          <a:stretch>
            <a:fillRect/>
          </a:stretch>
        </p:blipFill>
        <p:spPr>
          <a:xfrm>
            <a:off x="485911" y="301466"/>
            <a:ext cx="11478578" cy="6255068"/>
          </a:xfrm>
          <a:prstGeom prst="rect">
            <a:avLst/>
          </a:prstGeom>
        </p:spPr>
      </p:pic>
      <p:sp>
        <p:nvSpPr>
          <p:cNvPr id="6" name="Thought Bubble: Cloud 5">
            <a:extLst>
              <a:ext uri="{FF2B5EF4-FFF2-40B4-BE49-F238E27FC236}">
                <a16:creationId xmlns:a16="http://schemas.microsoft.com/office/drawing/2014/main" id="{2A92690E-A4F6-D8B3-0351-CD99B34F10B2}"/>
              </a:ext>
            </a:extLst>
          </p:cNvPr>
          <p:cNvSpPr/>
          <p:nvPr/>
        </p:nvSpPr>
        <p:spPr>
          <a:xfrm flipH="1">
            <a:off x="1055913" y="696687"/>
            <a:ext cx="3385457" cy="2286000"/>
          </a:xfrm>
          <a:prstGeom prst="cloudCallout">
            <a:avLst>
              <a:gd name="adj1" fmla="val -106643"/>
              <a:gd name="adj2" fmla="val 14069"/>
            </a:avLst>
          </a:prstGeom>
          <a:effectLst>
            <a:outerShdw blurRad="50800" dist="50800" dir="5400000" algn="ctr" rotWithShape="0">
              <a:srgbClr val="000000">
                <a:alpha val="99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latin typeface="Bradley Hand ITC" panose="03070402050302030203" pitchFamily="66" charset="0"/>
              </a:rPr>
              <a:t>Umm - What’s the first thing I should</a:t>
            </a:r>
            <a:br>
              <a:rPr lang="en-US" sz="2400" b="1" i="1" dirty="0">
                <a:latin typeface="Bradley Hand ITC" panose="03070402050302030203" pitchFamily="66" charset="0"/>
              </a:rPr>
            </a:br>
            <a:r>
              <a:rPr lang="en-US" sz="2400" b="1" i="1" dirty="0">
                <a:latin typeface="Bradley Hand ITC" panose="03070402050302030203" pitchFamily="66" charset="0"/>
              </a:rPr>
              <a:t>recommend?</a:t>
            </a:r>
          </a:p>
        </p:txBody>
      </p:sp>
      <p:sp>
        <p:nvSpPr>
          <p:cNvPr id="8" name="TextBox 7">
            <a:extLst>
              <a:ext uri="{FF2B5EF4-FFF2-40B4-BE49-F238E27FC236}">
                <a16:creationId xmlns:a16="http://schemas.microsoft.com/office/drawing/2014/main" id="{18C7FCAD-EC0A-1166-8ECA-3C7C10C5D48D}"/>
              </a:ext>
            </a:extLst>
          </p:cNvPr>
          <p:cNvSpPr txBox="1"/>
          <p:nvPr/>
        </p:nvSpPr>
        <p:spPr>
          <a:xfrm rot="20857036">
            <a:off x="1657371" y="2597965"/>
            <a:ext cx="9863662" cy="769441"/>
          </a:xfrm>
          <a:prstGeom prst="rect">
            <a:avLst/>
          </a:prstGeom>
          <a:solidFill>
            <a:schemeClr val="accent2">
              <a:lumMod val="40000"/>
              <a:lumOff val="60000"/>
            </a:schemeClr>
          </a:solidFill>
          <a:effectLst>
            <a:outerShdw blurRad="50800" dist="50800" dir="5400000" algn="ctr" rotWithShape="0">
              <a:schemeClr val="tx2">
                <a:lumMod val="90000"/>
                <a:lumOff val="10000"/>
              </a:schemeClr>
            </a:outerShdw>
          </a:effectLst>
        </p:spPr>
        <p:txBody>
          <a:bodyPr wrap="none" rtlCol="0">
            <a:spAutoFit/>
          </a:bodyPr>
          <a:lstStyle/>
          <a:p>
            <a:r>
              <a:rPr lang="en-US" sz="4400" b="1" dirty="0"/>
              <a:t>How About a  Prenuptial Agreement !!!</a:t>
            </a:r>
          </a:p>
        </p:txBody>
      </p:sp>
    </p:spTree>
    <p:extLst>
      <p:ext uri="{BB962C8B-B14F-4D97-AF65-F5344CB8AC3E}">
        <p14:creationId xmlns:p14="http://schemas.microsoft.com/office/powerpoint/2010/main" val="3303429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50" fill="hold"/>
                                        <p:tgtEl>
                                          <p:spTgt spid="8"/>
                                        </p:tgtEl>
                                        <p:attrNameLst>
                                          <p:attrName>ppt_x</p:attrName>
                                        </p:attrNameLst>
                                      </p:cBhvr>
                                      <p:tavLst>
                                        <p:tav tm="0">
                                          <p:val>
                                            <p:strVal val="#ppt_x"/>
                                          </p:val>
                                        </p:tav>
                                        <p:tav tm="100000">
                                          <p:val>
                                            <p:strVal val="#ppt_x"/>
                                          </p:val>
                                        </p:tav>
                                      </p:tavLst>
                                    </p:anim>
                                    <p:anim calcmode="lin" valueType="num">
                                      <p:cBhvr additive="base">
                                        <p:cTn id="13" dur="2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3385" y="13128"/>
            <a:ext cx="3620802" cy="6844872"/>
          </a:xfrm>
          <a:prstGeom prst="rect">
            <a:avLst/>
          </a:prstGeom>
          <a:gradFill>
            <a:gsLst>
              <a:gs pos="0">
                <a:srgbClr val="000000">
                  <a:alpha val="72000"/>
                </a:srgbClr>
              </a:gs>
              <a:gs pos="98000">
                <a:schemeClr val="accent1">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7414" y="0"/>
            <a:ext cx="8584585" cy="6400798"/>
          </a:xfrm>
          <a:prstGeom prst="rect">
            <a:avLst/>
          </a:prstGeom>
          <a:gradFill>
            <a:gsLst>
              <a:gs pos="0">
                <a:schemeClr val="accent1">
                  <a:lumMod val="75000"/>
                  <a:alpha val="50000"/>
                </a:schemeClr>
              </a:gs>
              <a:gs pos="99000">
                <a:srgbClr val="000000">
                  <a:alpha val="65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5682F0-7BC6-4526-8BFA-58EA002C80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348001" y="892771"/>
            <a:ext cx="4675167" cy="5009112"/>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43000">
                <a:schemeClr val="accent1">
                  <a:lumMod val="60000"/>
                  <a:lumOff val="40000"/>
                  <a:alpha val="0"/>
                </a:schemeClr>
              </a:gs>
              <a:gs pos="100000">
                <a:schemeClr val="accent1">
                  <a:alpha val="2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a:extLst>
              <a:ext uri="{FF2B5EF4-FFF2-40B4-BE49-F238E27FC236}">
                <a16:creationId xmlns:a16="http://schemas.microsoft.com/office/drawing/2014/main" id="{CD76A6E1-E3AC-7D6E-6443-76342810DD56}"/>
              </a:ext>
            </a:extLst>
          </p:cNvPr>
          <p:cNvSpPr>
            <a:spLocks noGrp="1"/>
          </p:cNvSpPr>
          <p:nvPr>
            <p:ph type="body" idx="1"/>
          </p:nvPr>
        </p:nvSpPr>
        <p:spPr>
          <a:xfrm>
            <a:off x="4600407" y="2564789"/>
            <a:ext cx="7136322" cy="2238705"/>
          </a:xfrm>
        </p:spPr>
        <p:txBody>
          <a:bodyPr vert="horz" lIns="91440" tIns="45720" rIns="91440" bIns="45720" rtlCol="0">
            <a:normAutofit/>
          </a:bodyPr>
          <a:lstStyle/>
          <a:p>
            <a:r>
              <a:rPr lang="en-US" sz="4000" b="1" dirty="0">
                <a:solidFill>
                  <a:srgbClr val="FFFFFF"/>
                </a:solidFill>
                <a:effectLst>
                  <a:outerShdw blurRad="38100" dist="38100" dir="2700000" algn="tl">
                    <a:srgbClr val="000000">
                      <a:alpha val="43137"/>
                    </a:srgbClr>
                  </a:outerShdw>
                </a:effectLst>
              </a:rPr>
              <a:t>Division of Property </a:t>
            </a:r>
            <a:br>
              <a:rPr lang="en-US" sz="4000" b="1" dirty="0">
                <a:solidFill>
                  <a:srgbClr val="FFFFFF"/>
                </a:solidFill>
                <a:effectLst>
                  <a:outerShdw blurRad="38100" dist="38100" dir="2700000" algn="tl">
                    <a:srgbClr val="000000">
                      <a:alpha val="43137"/>
                    </a:srgbClr>
                  </a:outerShdw>
                </a:effectLst>
              </a:rPr>
            </a:br>
            <a:r>
              <a:rPr lang="en-US" sz="4000" b="1" dirty="0">
                <a:solidFill>
                  <a:srgbClr val="FFFFFF"/>
                </a:solidFill>
                <a:effectLst>
                  <a:outerShdw blurRad="38100" dist="38100" dir="2700000" algn="tl">
                    <a:srgbClr val="000000">
                      <a:alpha val="43137"/>
                    </a:srgbClr>
                  </a:outerShdw>
                </a:effectLst>
              </a:rPr>
              <a:t>Without a Premarital Agreement</a:t>
            </a:r>
          </a:p>
        </p:txBody>
      </p:sp>
      <p:sp>
        <p:nvSpPr>
          <p:cNvPr id="16" name="Rectangle 15">
            <a:extLst>
              <a:ext uri="{FF2B5EF4-FFF2-40B4-BE49-F238E27FC236}">
                <a16:creationId xmlns:a16="http://schemas.microsoft.com/office/drawing/2014/main" id="{1F0DF0F3-0179-4A8A-92E0-932C473DA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89" y="13127"/>
            <a:ext cx="3620804" cy="6387672"/>
          </a:xfrm>
          <a:prstGeom prst="rect">
            <a:avLst/>
          </a:prstGeom>
          <a:gradFill>
            <a:gsLst>
              <a:gs pos="25000">
                <a:schemeClr val="accent1">
                  <a:lumMod val="75000"/>
                  <a:alpha val="0"/>
                </a:schemeClr>
              </a:gs>
              <a:gs pos="100000">
                <a:srgbClr val="000000">
                  <a:alpha val="50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1B4E33A3-86A5-DB91-9BC1-8BBD576D48CA}"/>
              </a:ext>
            </a:extLst>
          </p:cNvPr>
          <p:cNvPicPr>
            <a:picLocks noChangeAspect="1"/>
          </p:cNvPicPr>
          <p:nvPr/>
        </p:nvPicPr>
        <p:blipFill>
          <a:blip r:embed="rId2"/>
          <a:srcRect t="4595" r="-1" b="4974"/>
          <a:stretch>
            <a:fillRect/>
          </a:stretch>
        </p:blipFill>
        <p:spPr>
          <a:xfrm>
            <a:off x="1037820" y="896184"/>
            <a:ext cx="2569597" cy="5051526"/>
          </a:xfrm>
          <a:custGeom>
            <a:avLst/>
            <a:gdLst/>
            <a:ahLst/>
            <a:cxnLst/>
            <a:rect l="l" t="t" r="r" b="b"/>
            <a:pathLst>
              <a:path w="2569597" h="5051526">
                <a:moveTo>
                  <a:pt x="2525763" y="0"/>
                </a:moveTo>
                <a:lnTo>
                  <a:pt x="2569597" y="2214"/>
                </a:lnTo>
                <a:lnTo>
                  <a:pt x="2569597" y="5049313"/>
                </a:lnTo>
                <a:lnTo>
                  <a:pt x="2525763" y="5051526"/>
                </a:lnTo>
                <a:cubicBezTo>
                  <a:pt x="1130823" y="5051526"/>
                  <a:pt x="0" y="3920703"/>
                  <a:pt x="0" y="2525763"/>
                </a:cubicBezTo>
                <a:cubicBezTo>
                  <a:pt x="0" y="1130823"/>
                  <a:pt x="1130823" y="0"/>
                  <a:pt x="2525763" y="0"/>
                </a:cubicBezTo>
                <a:close/>
              </a:path>
            </a:pathLst>
          </a:custGeom>
        </p:spPr>
      </p:pic>
    </p:spTree>
    <p:extLst>
      <p:ext uri="{BB962C8B-B14F-4D97-AF65-F5344CB8AC3E}">
        <p14:creationId xmlns:p14="http://schemas.microsoft.com/office/powerpoint/2010/main" val="1693197586"/>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77A61CB-E2A2-FA1E-FC8C-1337CC252ED1}"/>
              </a:ext>
            </a:extLst>
          </p:cNvPr>
          <p:cNvSpPr txBox="1"/>
          <p:nvPr/>
        </p:nvSpPr>
        <p:spPr>
          <a:xfrm>
            <a:off x="462478" y="1905506"/>
            <a:ext cx="7103094" cy="3416320"/>
          </a:xfrm>
          <a:prstGeom prst="rect">
            <a:avLst/>
          </a:prstGeom>
          <a:noFill/>
        </p:spPr>
        <p:txBody>
          <a:bodyPr wrap="square">
            <a:spAutoFit/>
          </a:bodyPr>
          <a:lstStyle/>
          <a:p>
            <a:pPr>
              <a:spcBef>
                <a:spcPts val="600"/>
              </a:spcBef>
              <a:spcAft>
                <a:spcPts val="600"/>
              </a:spcAft>
            </a:pPr>
            <a:r>
              <a:rPr kumimoji="0" lang="en-US" sz="2800" b="0" i="0" u="none" strike="noStrike" kern="1200" cap="none" spc="0" normalizeH="0" baseline="0" noProof="0" dirty="0">
                <a:ln>
                  <a:noFill/>
                </a:ln>
                <a:solidFill>
                  <a:schemeClr val="bg1"/>
                </a:solidFill>
                <a:effectLst/>
                <a:uLnTx/>
                <a:uFillTx/>
                <a:latin typeface="Aptos" panose="02110004020202020204"/>
              </a:rPr>
              <a:t>&gt; In a Pennsylvania divorce, a court divides </a:t>
            </a:r>
            <a:r>
              <a:rPr kumimoji="0" lang="en-US" sz="2800" b="0" i="0" u="none" strike="noStrike" kern="1200" cap="none" spc="0" normalizeH="0" baseline="0" noProof="0" dirty="0">
                <a:ln>
                  <a:noFill/>
                </a:ln>
                <a:solidFill>
                  <a:srgbClr val="FFC000"/>
                </a:solidFill>
                <a:effectLst/>
                <a:uLnTx/>
                <a:uFillTx/>
                <a:latin typeface="Aptos" panose="02110004020202020204"/>
              </a:rPr>
              <a:t>“marital property” </a:t>
            </a:r>
            <a:r>
              <a:rPr kumimoji="0" lang="en-US" sz="2800" b="0" i="0" u="none" strike="noStrike" kern="1200" cap="none" spc="0" normalizeH="0" baseline="0" noProof="0" dirty="0">
                <a:ln>
                  <a:noFill/>
                </a:ln>
                <a:solidFill>
                  <a:schemeClr val="bg1"/>
                </a:solidFill>
                <a:effectLst/>
                <a:uLnTx/>
                <a:uFillTx/>
                <a:latin typeface="Aptos" panose="02110004020202020204"/>
              </a:rPr>
              <a:t>and debts under the principle of </a:t>
            </a:r>
            <a:r>
              <a:rPr kumimoji="0" lang="en-US" sz="2800" b="0" i="0" u="none" strike="noStrike" kern="1200" cap="none" spc="0" normalizeH="0" baseline="0" noProof="0" dirty="0">
                <a:ln>
                  <a:noFill/>
                </a:ln>
                <a:solidFill>
                  <a:srgbClr val="FFC000"/>
                </a:solidFill>
                <a:effectLst/>
                <a:uLnTx/>
                <a:uFillTx/>
                <a:latin typeface="Aptos" panose="02110004020202020204"/>
              </a:rPr>
              <a:t>"equitable distribution".</a:t>
            </a:r>
          </a:p>
          <a:p>
            <a:pPr>
              <a:spcBef>
                <a:spcPts val="600"/>
              </a:spcBef>
              <a:spcAft>
                <a:spcPts val="600"/>
              </a:spcAft>
            </a:pPr>
            <a:r>
              <a:rPr lang="en-US" sz="2800" dirty="0">
                <a:solidFill>
                  <a:schemeClr val="bg1"/>
                </a:solidFill>
                <a:latin typeface="Aptos" panose="02110004020202020204"/>
              </a:rPr>
              <a:t>&gt; This means the court aims for a fair, but not necessarily equal, division of property based on various factors.</a:t>
            </a:r>
          </a:p>
          <a:p>
            <a:pPr>
              <a:spcBef>
                <a:spcPts val="600"/>
              </a:spcBef>
              <a:spcAft>
                <a:spcPts val="600"/>
              </a:spcAft>
            </a:pPr>
            <a:r>
              <a:rPr lang="en-US" sz="2800" dirty="0">
                <a:solidFill>
                  <a:srgbClr val="FFC000"/>
                </a:solidFill>
                <a:latin typeface="Aptos" panose="02110004020202020204"/>
              </a:rPr>
              <a:t>&gt; Separate property </a:t>
            </a:r>
            <a:r>
              <a:rPr lang="en-US" sz="2800" dirty="0">
                <a:solidFill>
                  <a:schemeClr val="bg1"/>
                </a:solidFill>
                <a:latin typeface="Aptos" panose="02110004020202020204"/>
              </a:rPr>
              <a:t>is not subject to division.</a:t>
            </a:r>
            <a:endParaRPr lang="en-US" sz="2800" dirty="0">
              <a:solidFill>
                <a:schemeClr val="bg1"/>
              </a:solidFill>
            </a:endParaRPr>
          </a:p>
        </p:txBody>
      </p:sp>
      <p:sp>
        <p:nvSpPr>
          <p:cNvPr id="2" name="TextBox 1">
            <a:extLst>
              <a:ext uri="{FF2B5EF4-FFF2-40B4-BE49-F238E27FC236}">
                <a16:creationId xmlns:a16="http://schemas.microsoft.com/office/drawing/2014/main" id="{18FFF753-50DA-3792-2B4F-AEC2182AF715}"/>
              </a:ext>
            </a:extLst>
          </p:cNvPr>
          <p:cNvSpPr txBox="1"/>
          <p:nvPr/>
        </p:nvSpPr>
        <p:spPr>
          <a:xfrm>
            <a:off x="462478" y="951399"/>
            <a:ext cx="9345552"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FFC000"/>
                </a:solidFill>
                <a:effectLst/>
                <a:uLnTx/>
                <a:uFillTx/>
                <a:latin typeface="Aptos" panose="02110004020202020204"/>
                <a:ea typeface="+mn-ea"/>
                <a:cs typeface="+mn-cs"/>
              </a:rPr>
              <a:t>How Does the Court Divide M</a:t>
            </a:r>
            <a:r>
              <a:rPr lang="en-US" sz="3200" dirty="0" err="1">
                <a:solidFill>
                  <a:srgbClr val="FFC000"/>
                </a:solidFill>
                <a:latin typeface="Aptos" panose="02110004020202020204"/>
              </a:rPr>
              <a:t>arital</a:t>
            </a:r>
            <a:r>
              <a:rPr lang="en-US" sz="3200" dirty="0">
                <a:solidFill>
                  <a:srgbClr val="FFC000"/>
                </a:solidFill>
                <a:latin typeface="Aptos" panose="02110004020202020204"/>
              </a:rPr>
              <a:t> Property?</a:t>
            </a:r>
            <a:endParaRPr lang="en-US" sz="3200" dirty="0">
              <a:solidFill>
                <a:srgbClr val="FFC000"/>
              </a:solidFill>
            </a:endParaRPr>
          </a:p>
        </p:txBody>
      </p:sp>
      <p:pic>
        <p:nvPicPr>
          <p:cNvPr id="1026" name="Picture 2" descr="Colorado Family Law ...">
            <a:extLst>
              <a:ext uri="{FF2B5EF4-FFF2-40B4-BE49-F238E27FC236}">
                <a16:creationId xmlns:a16="http://schemas.microsoft.com/office/drawing/2014/main" id="{C1872EBE-8C95-43D4-E6A2-B589F6E0E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0"/>
            <a:ext cx="36576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C01F531F-23CF-5956-5534-0A486F8B6C0D}"/>
              </a:ext>
            </a:extLst>
          </p:cNvPr>
          <p:cNvCxnSpPr>
            <a:cxnSpLocks/>
          </p:cNvCxnSpPr>
          <p:nvPr/>
        </p:nvCxnSpPr>
        <p:spPr>
          <a:xfrm>
            <a:off x="642257" y="1654629"/>
            <a:ext cx="7511143"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1013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down)">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down)">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a:extLst>
            <a:ext uri="{FF2B5EF4-FFF2-40B4-BE49-F238E27FC236}">
              <a16:creationId xmlns:a16="http://schemas.microsoft.com/office/drawing/2014/main" id="{B0DF31DA-767C-D447-271D-E72E8C3A475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59A87C3-AF2D-DC3B-D150-DBB0059D7EAD}"/>
              </a:ext>
            </a:extLst>
          </p:cNvPr>
          <p:cNvSpPr txBox="1"/>
          <p:nvPr/>
        </p:nvSpPr>
        <p:spPr>
          <a:xfrm>
            <a:off x="579380" y="1373397"/>
            <a:ext cx="9336780" cy="4955203"/>
          </a:xfrm>
          <a:prstGeom prst="rect">
            <a:avLst/>
          </a:prstGeom>
          <a:noFill/>
        </p:spPr>
        <p:txBody>
          <a:bodyPr wrap="square">
            <a:spAutoFit/>
          </a:bodyPr>
          <a:lstStyle/>
          <a:p>
            <a:pPr>
              <a:spcBef>
                <a:spcPts val="600"/>
              </a:spcBef>
              <a:spcAft>
                <a:spcPts val="600"/>
              </a:spcAft>
            </a:pPr>
            <a:r>
              <a:rPr lang="en-US" dirty="0"/>
              <a:t>When determining a fair division, the court will consider a wide range of factors, including: </a:t>
            </a:r>
          </a:p>
          <a:p>
            <a:pPr marL="285750" indent="-285750">
              <a:spcBef>
                <a:spcPts val="600"/>
              </a:spcBef>
              <a:spcAft>
                <a:spcPts val="600"/>
              </a:spcAft>
              <a:buFont typeface="Arial" panose="020B0604020202020204" pitchFamily="34" charset="0"/>
              <a:buChar char="•"/>
            </a:pPr>
            <a:r>
              <a:rPr lang="en-US" dirty="0"/>
              <a:t>The length of the marriage.</a:t>
            </a:r>
          </a:p>
          <a:p>
            <a:pPr marL="285750" indent="-285750">
              <a:spcBef>
                <a:spcPts val="600"/>
              </a:spcBef>
              <a:spcAft>
                <a:spcPts val="600"/>
              </a:spcAft>
              <a:buFont typeface="Arial" panose="020B0604020202020204" pitchFamily="34" charset="0"/>
              <a:buChar char="•"/>
            </a:pPr>
            <a:r>
              <a:rPr lang="en-US" dirty="0"/>
              <a:t>Prior marriages of either spouse.</a:t>
            </a:r>
          </a:p>
          <a:p>
            <a:pPr marL="285750" indent="-285750">
              <a:spcBef>
                <a:spcPts val="600"/>
              </a:spcBef>
              <a:spcAft>
                <a:spcPts val="600"/>
              </a:spcAft>
              <a:buFont typeface="Arial" panose="020B0604020202020204" pitchFamily="34" charset="0"/>
              <a:buChar char="•"/>
            </a:pPr>
            <a:r>
              <a:rPr lang="en-US" dirty="0"/>
              <a:t>Age, health, and income of each party.</a:t>
            </a:r>
          </a:p>
          <a:p>
            <a:pPr marL="285750" indent="-285750">
              <a:spcBef>
                <a:spcPts val="600"/>
              </a:spcBef>
              <a:spcAft>
                <a:spcPts val="600"/>
              </a:spcAft>
              <a:buFont typeface="Arial" panose="020B0604020202020204" pitchFamily="34" charset="0"/>
              <a:buChar char="•"/>
            </a:pPr>
            <a:r>
              <a:rPr lang="en-US" dirty="0"/>
              <a:t>Each spouse's vocational skills and employability.</a:t>
            </a:r>
          </a:p>
          <a:p>
            <a:pPr marL="285750" indent="-285750">
              <a:spcBef>
                <a:spcPts val="600"/>
              </a:spcBef>
              <a:spcAft>
                <a:spcPts val="600"/>
              </a:spcAft>
              <a:buFont typeface="Arial" panose="020B0604020202020204" pitchFamily="34" charset="0"/>
              <a:buChar char="•"/>
            </a:pPr>
            <a:r>
              <a:rPr lang="en-US" dirty="0"/>
              <a:t>Contributions to the marriage, including contributions as a homemaker or </a:t>
            </a:r>
            <a:br>
              <a:rPr lang="en-US" dirty="0"/>
            </a:br>
            <a:r>
              <a:rPr lang="en-US" dirty="0"/>
              <a:t>toward the other spouse's increased earning potential.</a:t>
            </a:r>
          </a:p>
          <a:p>
            <a:pPr marL="285750" indent="-285750">
              <a:spcBef>
                <a:spcPts val="600"/>
              </a:spcBef>
              <a:spcAft>
                <a:spcPts val="600"/>
              </a:spcAft>
              <a:buFont typeface="Arial" panose="020B0604020202020204" pitchFamily="34" charset="0"/>
              <a:buChar char="•"/>
            </a:pPr>
            <a:r>
              <a:rPr lang="en-US" dirty="0"/>
              <a:t>The value of separate property owned by each party.</a:t>
            </a:r>
          </a:p>
          <a:p>
            <a:pPr marL="285750" indent="-285750">
              <a:spcBef>
                <a:spcPts val="600"/>
              </a:spcBef>
              <a:spcAft>
                <a:spcPts val="600"/>
              </a:spcAft>
              <a:buFont typeface="Arial" panose="020B0604020202020204" pitchFamily="34" charset="0"/>
              <a:buChar char="•"/>
            </a:pPr>
            <a:r>
              <a:rPr lang="en-US" dirty="0"/>
              <a:t>Each party's economic circumstances at the time of the distribution.</a:t>
            </a:r>
          </a:p>
          <a:p>
            <a:pPr marL="285750" indent="-285750">
              <a:spcBef>
                <a:spcPts val="600"/>
              </a:spcBef>
              <a:spcAft>
                <a:spcPts val="600"/>
              </a:spcAft>
              <a:buFont typeface="Arial" panose="020B0604020202020204" pitchFamily="34" charset="0"/>
              <a:buChar char="•"/>
            </a:pPr>
            <a:r>
              <a:rPr lang="en-US" dirty="0"/>
              <a:t>The standard of living established during the marriage.</a:t>
            </a:r>
          </a:p>
          <a:p>
            <a:pPr marL="285750" indent="-285750">
              <a:spcBef>
                <a:spcPts val="600"/>
              </a:spcBef>
              <a:spcAft>
                <a:spcPts val="600"/>
              </a:spcAft>
              <a:buFont typeface="Arial" panose="020B0604020202020204" pitchFamily="34" charset="0"/>
              <a:buChar char="•"/>
            </a:pPr>
            <a:r>
              <a:rPr lang="en-US" dirty="0"/>
              <a:t>Tax consequences of the property division.</a:t>
            </a:r>
          </a:p>
          <a:p>
            <a:pPr marL="285750" indent="-285750">
              <a:spcBef>
                <a:spcPts val="600"/>
              </a:spcBef>
              <a:spcAft>
                <a:spcPts val="600"/>
              </a:spcAft>
              <a:buFont typeface="Arial" panose="020B0604020202020204" pitchFamily="34" charset="0"/>
              <a:buChar char="•"/>
            </a:pPr>
            <a:r>
              <a:rPr lang="en-US" dirty="0"/>
              <a:t>Custody arrangements for any minor children. </a:t>
            </a:r>
          </a:p>
        </p:txBody>
      </p:sp>
      <p:sp>
        <p:nvSpPr>
          <p:cNvPr id="2" name="TextBox 1">
            <a:extLst>
              <a:ext uri="{FF2B5EF4-FFF2-40B4-BE49-F238E27FC236}">
                <a16:creationId xmlns:a16="http://schemas.microsoft.com/office/drawing/2014/main" id="{2C86338C-8E13-DDE7-C43C-4F742CE02BAB}"/>
              </a:ext>
            </a:extLst>
          </p:cNvPr>
          <p:cNvSpPr txBox="1"/>
          <p:nvPr/>
        </p:nvSpPr>
        <p:spPr>
          <a:xfrm>
            <a:off x="579380" y="500524"/>
            <a:ext cx="7195130" cy="769441"/>
          </a:xfrm>
          <a:prstGeom prst="rect">
            <a:avLst/>
          </a:prstGeom>
          <a:noFill/>
        </p:spPr>
        <p:txBody>
          <a:bodyPr wrap="square">
            <a:spAutoFit/>
          </a:bodyPr>
          <a:lstStyle/>
          <a:p>
            <a:r>
              <a:rPr kumimoji="0" lang="en-US" sz="4400" b="0" i="0" u="none" strike="noStrike" kern="1200" cap="none" spc="0" normalizeH="0" baseline="0" noProof="0" dirty="0">
                <a:ln>
                  <a:noFill/>
                </a:ln>
                <a:effectLst/>
                <a:uLnTx/>
                <a:uFillTx/>
                <a:latin typeface="Aptos" panose="02110004020202020204"/>
                <a:ea typeface="+mn-ea"/>
                <a:cs typeface="+mn-cs"/>
              </a:rPr>
              <a:t>Factors Considered</a:t>
            </a:r>
            <a:endParaRPr lang="en-US" sz="4400" dirty="0"/>
          </a:p>
        </p:txBody>
      </p:sp>
      <p:pic>
        <p:nvPicPr>
          <p:cNvPr id="2050" name="Picture 2" descr="Unequal Distribution of Marital Assets">
            <a:extLst>
              <a:ext uri="{FF2B5EF4-FFF2-40B4-BE49-F238E27FC236}">
                <a16:creationId xmlns:a16="http://schemas.microsoft.com/office/drawing/2014/main" id="{1AF7FD2D-0995-AC30-3BCE-D2232068B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0079" y="885244"/>
            <a:ext cx="2485627" cy="5393380"/>
          </a:xfrm>
          <a:prstGeom prst="rect">
            <a:avLst/>
          </a:prstGeom>
          <a:noFill/>
          <a:effectLst>
            <a:outerShdw blurRad="228600" dist="38100" dir="18900000" sx="102000" sy="102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0416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down)">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wipe(down)">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25F5601D-C6A8-3B85-3B76-C2ED35B86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CB9C6-7675-8B72-CAB7-24C868CB8C2E}"/>
              </a:ext>
            </a:extLst>
          </p:cNvPr>
          <p:cNvSpPr>
            <a:spLocks noGrp="1"/>
          </p:cNvSpPr>
          <p:nvPr>
            <p:ph type="title"/>
          </p:nvPr>
        </p:nvSpPr>
        <p:spPr>
          <a:xfrm>
            <a:off x="592519" y="622434"/>
            <a:ext cx="4656229" cy="1325563"/>
          </a:xfrm>
        </p:spPr>
        <p:txBody>
          <a:bodyPr>
            <a:normAutofit fontScale="90000"/>
          </a:bodyPr>
          <a:lstStyle/>
          <a:p>
            <a:r>
              <a:rPr lang="en-US" dirty="0">
                <a:solidFill>
                  <a:srgbClr val="FFC000"/>
                </a:solidFill>
              </a:rPr>
              <a:t>What is considered “Marital Property”</a:t>
            </a:r>
            <a:br>
              <a:rPr lang="en-US" dirty="0">
                <a:solidFill>
                  <a:schemeClr val="accent3">
                    <a:lumMod val="20000"/>
                    <a:lumOff val="80000"/>
                  </a:schemeClr>
                </a:solidFill>
              </a:rPr>
            </a:br>
            <a:endParaRPr lang="en-US" dirty="0">
              <a:solidFill>
                <a:schemeClr val="accent3">
                  <a:lumMod val="20000"/>
                  <a:lumOff val="80000"/>
                </a:schemeClr>
              </a:solidFill>
            </a:endParaRPr>
          </a:p>
        </p:txBody>
      </p:sp>
      <p:sp>
        <p:nvSpPr>
          <p:cNvPr id="3" name="Content Placeholder 2">
            <a:extLst>
              <a:ext uri="{FF2B5EF4-FFF2-40B4-BE49-F238E27FC236}">
                <a16:creationId xmlns:a16="http://schemas.microsoft.com/office/drawing/2014/main" id="{50F5DB4B-71CC-7975-BF6A-9C139D23F61A}"/>
              </a:ext>
            </a:extLst>
          </p:cNvPr>
          <p:cNvSpPr>
            <a:spLocks noGrp="1"/>
          </p:cNvSpPr>
          <p:nvPr>
            <p:ph idx="1"/>
          </p:nvPr>
        </p:nvSpPr>
        <p:spPr>
          <a:xfrm>
            <a:off x="5886077" y="622434"/>
            <a:ext cx="5888802" cy="4351338"/>
          </a:xfrm>
        </p:spPr>
        <p:txBody>
          <a:bodyPr>
            <a:noAutofit/>
          </a:bodyPr>
          <a:lstStyle/>
          <a:p>
            <a:pPr marL="0" indent="0">
              <a:lnSpc>
                <a:spcPct val="100000"/>
              </a:lnSpc>
              <a:buNone/>
            </a:pPr>
            <a:r>
              <a:rPr lang="en-US" sz="2400" dirty="0">
                <a:solidFill>
                  <a:schemeClr val="bg1"/>
                </a:solidFill>
              </a:rPr>
              <a:t>Under Pennsylvania law, "marital property" is broadly defined.</a:t>
            </a:r>
          </a:p>
          <a:p>
            <a:pPr marL="0" indent="0">
              <a:lnSpc>
                <a:spcPct val="100000"/>
              </a:lnSpc>
              <a:buNone/>
            </a:pPr>
            <a:r>
              <a:rPr lang="en-US" sz="2400" dirty="0">
                <a:solidFill>
                  <a:schemeClr val="bg1"/>
                </a:solidFill>
              </a:rPr>
              <a:t>Marital property includes all property acquired by either party during the marriage, </a:t>
            </a:r>
            <a:r>
              <a:rPr lang="en-US" sz="2400" i="1" dirty="0">
                <a:solidFill>
                  <a:schemeClr val="bg1"/>
                </a:solidFill>
              </a:rPr>
              <a:t>…. </a:t>
            </a:r>
          </a:p>
          <a:p>
            <a:pPr marL="0" indent="0">
              <a:lnSpc>
                <a:spcPct val="100000"/>
              </a:lnSpc>
              <a:buNone/>
            </a:pPr>
            <a:r>
              <a:rPr lang="en-US" sz="2400" i="1" dirty="0">
                <a:solidFill>
                  <a:schemeClr val="bg1"/>
                </a:solidFill>
              </a:rPr>
              <a:t>...including the increase in value of any nonmarital property</a:t>
            </a:r>
          </a:p>
          <a:p>
            <a:pPr marL="0" indent="0">
              <a:lnSpc>
                <a:spcPct val="100000"/>
              </a:lnSpc>
              <a:buNone/>
            </a:pPr>
            <a:r>
              <a:rPr lang="en-US" sz="2400" i="1" dirty="0">
                <a:solidFill>
                  <a:schemeClr val="bg1"/>
                </a:solidFill>
              </a:rPr>
              <a:t>….income earned by either spouse from employment is typically considered marital property. </a:t>
            </a:r>
          </a:p>
          <a:p>
            <a:pPr marL="0" indent="0">
              <a:lnSpc>
                <a:spcPct val="100000"/>
              </a:lnSpc>
              <a:buNone/>
            </a:pPr>
            <a:r>
              <a:rPr lang="en-US" sz="2400" i="1" dirty="0">
                <a:solidFill>
                  <a:schemeClr val="bg1"/>
                </a:solidFill>
              </a:rPr>
              <a:t> …earnings on separate property during the marriage are generally considered marital property. </a:t>
            </a:r>
          </a:p>
        </p:txBody>
      </p:sp>
      <p:pic>
        <p:nvPicPr>
          <p:cNvPr id="3074" name="Picture 2" descr="Marital Property Planning | Jimerson Birr">
            <a:extLst>
              <a:ext uri="{FF2B5EF4-FFF2-40B4-BE49-F238E27FC236}">
                <a16:creationId xmlns:a16="http://schemas.microsoft.com/office/drawing/2014/main" id="{5F06C033-DBCA-6C0B-B68F-2131E09CE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76" y="1947997"/>
            <a:ext cx="4656229" cy="4460284"/>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061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67435C3-34A0-D2B7-4169-283CC6023534}"/>
              </a:ext>
            </a:extLst>
          </p:cNvPr>
          <p:cNvPicPr>
            <a:picLocks noChangeAspect="1"/>
          </p:cNvPicPr>
          <p:nvPr/>
        </p:nvPicPr>
        <p:blipFill>
          <a:blip r:embed="rId2"/>
          <a:srcRect t="527" r="-2" b="8970"/>
          <a:stretch>
            <a:fillRect/>
          </a:stretch>
        </p:blipFill>
        <p:spPr>
          <a:xfrm>
            <a:off x="1526293" y="622338"/>
            <a:ext cx="2925741" cy="2647811"/>
          </a:xfrm>
          <a:prstGeom prst="rect">
            <a:avLst/>
          </a:prstGeom>
        </p:spPr>
      </p:pic>
      <p:grpSp>
        <p:nvGrpSpPr>
          <p:cNvPr id="12" name="Graphic 190">
            <a:extLst>
              <a:ext uri="{FF2B5EF4-FFF2-40B4-BE49-F238E27FC236}">
                <a16:creationId xmlns:a16="http://schemas.microsoft.com/office/drawing/2014/main" id="{A0AD230C-F2F1-4A9E-8B97-584473C0E6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994" y="1420258"/>
            <a:ext cx="1598829" cy="531293"/>
            <a:chOff x="2504802" y="1755501"/>
            <a:chExt cx="1598829" cy="531293"/>
          </a:xfrm>
          <a:solidFill>
            <a:schemeClr val="bg1"/>
          </a:solidFill>
        </p:grpSpPr>
        <p:sp>
          <p:nvSpPr>
            <p:cNvPr id="13" name="Freeform: Shape 12">
              <a:extLst>
                <a:ext uri="{FF2B5EF4-FFF2-40B4-BE49-F238E27FC236}">
                  <a16:creationId xmlns:a16="http://schemas.microsoft.com/office/drawing/2014/main" id="{730434D9-2CD2-4FFE-AE02-D67B3FE05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4436E61-5829-49BD-A36C-155A102AD0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16" name="Graphic 212">
            <a:extLst>
              <a:ext uri="{FF2B5EF4-FFF2-40B4-BE49-F238E27FC236}">
                <a16:creationId xmlns:a16="http://schemas.microsoft.com/office/drawing/2014/main" id="{FEED861F-CCB5-4C5C-B30B-A67DD2975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1813" y="806650"/>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F77C4D01-899C-430C-B96D-4E85CD4BA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1813" y="806650"/>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4" name="Picture 3">
            <a:extLst>
              <a:ext uri="{FF2B5EF4-FFF2-40B4-BE49-F238E27FC236}">
                <a16:creationId xmlns:a16="http://schemas.microsoft.com/office/drawing/2014/main" id="{A4A7D242-07CB-3E05-4DEE-96EE65878D5C}"/>
              </a:ext>
            </a:extLst>
          </p:cNvPr>
          <p:cNvPicPr>
            <a:picLocks noChangeAspect="1"/>
          </p:cNvPicPr>
          <p:nvPr/>
        </p:nvPicPr>
        <p:blipFill>
          <a:blip r:embed="rId3"/>
          <a:srcRect l="13250" r="3987" b="4"/>
          <a:stretch>
            <a:fillRect/>
          </a:stretch>
        </p:blipFill>
        <p:spPr>
          <a:xfrm>
            <a:off x="1512172" y="3401999"/>
            <a:ext cx="2925741" cy="2647811"/>
          </a:xfrm>
          <a:prstGeom prst="rect">
            <a:avLst/>
          </a:prstGeom>
        </p:spPr>
      </p:pic>
      <p:sp>
        <p:nvSpPr>
          <p:cNvPr id="3" name="Content Placeholder 2">
            <a:extLst>
              <a:ext uri="{FF2B5EF4-FFF2-40B4-BE49-F238E27FC236}">
                <a16:creationId xmlns:a16="http://schemas.microsoft.com/office/drawing/2014/main" id="{2B0F54E1-2C61-C57E-325E-807DD29D888F}"/>
              </a:ext>
            </a:extLst>
          </p:cNvPr>
          <p:cNvSpPr>
            <a:spLocks noGrp="1"/>
          </p:cNvSpPr>
          <p:nvPr>
            <p:ph idx="1"/>
          </p:nvPr>
        </p:nvSpPr>
        <p:spPr>
          <a:xfrm>
            <a:off x="5706319" y="891065"/>
            <a:ext cx="6041985" cy="5556033"/>
          </a:xfrm>
        </p:spPr>
        <p:txBody>
          <a:bodyPr>
            <a:normAutofit/>
          </a:bodyPr>
          <a:lstStyle/>
          <a:p>
            <a:r>
              <a:rPr lang="en-US" dirty="0">
                <a:solidFill>
                  <a:schemeClr val="bg1"/>
                </a:solidFill>
              </a:rPr>
              <a:t>Tour Earnings – Eras Tour had record-breaking revenue </a:t>
            </a:r>
          </a:p>
          <a:p>
            <a:r>
              <a:rPr lang="en-US" dirty="0">
                <a:solidFill>
                  <a:schemeClr val="bg1"/>
                </a:solidFill>
              </a:rPr>
              <a:t>Music Catalog: Appreciation on her music catalog is estimated to be around $600 million. </a:t>
            </a:r>
          </a:p>
          <a:p>
            <a:r>
              <a:rPr lang="en-US" dirty="0">
                <a:solidFill>
                  <a:schemeClr val="bg1"/>
                </a:solidFill>
              </a:rPr>
              <a:t>Royalties: Earnings from her past albums</a:t>
            </a:r>
          </a:p>
          <a:p>
            <a:r>
              <a:rPr lang="en-US" dirty="0">
                <a:solidFill>
                  <a:schemeClr val="bg1"/>
                </a:solidFill>
              </a:rPr>
              <a:t>Real Estate: Appreciation on her real estate portfolio includes properties valued at approximately $110 million. </a:t>
            </a:r>
          </a:p>
          <a:p>
            <a:endParaRPr lang="en-US" sz="2200" dirty="0">
              <a:solidFill>
                <a:schemeClr val="bg1"/>
              </a:solidFill>
            </a:endParaRPr>
          </a:p>
        </p:txBody>
      </p:sp>
      <p:grpSp>
        <p:nvGrpSpPr>
          <p:cNvPr id="20" name="Graphic 4">
            <a:extLst>
              <a:ext uri="{FF2B5EF4-FFF2-40B4-BE49-F238E27FC236}">
                <a16:creationId xmlns:a16="http://schemas.microsoft.com/office/drawing/2014/main" id="{1184B901-2502-42F7-B6E1-13651AE05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38599" y="4912973"/>
            <a:ext cx="1443404" cy="1443428"/>
            <a:chOff x="5734037" y="3067039"/>
            <a:chExt cx="724483" cy="724489"/>
          </a:xfrm>
          <a:solidFill>
            <a:schemeClr val="bg1"/>
          </a:solidFill>
        </p:grpSpPr>
        <p:sp>
          <p:nvSpPr>
            <p:cNvPr id="21" name="Freeform: Shape 20">
              <a:extLst>
                <a:ext uri="{FF2B5EF4-FFF2-40B4-BE49-F238E27FC236}">
                  <a16:creationId xmlns:a16="http://schemas.microsoft.com/office/drawing/2014/main" id="{AD88793F-E99D-4934-BE32-3045302EE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227D46B-1058-4251-A39F-9361D51D9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6CC86CF-119A-4B45-BA2B-782707C2E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F86D6694-09E2-4F0F-9847-F071D6E6F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C026A13-9FDF-437E-97FD-239BCA23CB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BCC789C-A5C7-4B13-AA57-CE3422F84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737D83C-FE40-4043-B578-93346B3A42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762F7ED-C9CB-43B3-A6B4-788BF3A356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BCE3537-0B60-49B0-B944-3394C6FAE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D63E2E2-7628-4D04-B402-95AF3E4D8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E6AE619-C5D7-4384-8C9B-D7C20C072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60D6249-EE14-48E8-A4D4-76C866D61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7F81F2F-CD18-4450-B0C3-DE18E95EE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3E9DB61-5211-4057-8987-44288F16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344F4FC-CCE7-43DF-93E8-7B59187FF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3C9DBFF-F8A1-4CC0-83FB-F02095D0B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8841E30-ED90-482C-8E83-15A3C62EE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4C36012-7833-44E5-AF6A-16F061AF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1A5FB616-644E-4AA6-A1A5-2A133FF5B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3788DEB-82C9-4FFD-BB7E-C4F79F0B0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6C7DC16-1C97-4F53-B990-41583AE24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B8B094C-797D-4970-B11A-56CB6D3BC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467AC8E-502F-4AD9-B8EC-7CF01ED11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664D7E8-21B8-4A54-A1D3-B741777B6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B41E89E-3098-490D-8BFD-1EAC17808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8C5C467-1C36-4754-9E4C-7E073A6D6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886416B-1EB8-4C63-98D3-2ED4C8AB6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87E7ABA-1C27-4ECB-A0F2-9F627CF13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B623774-F1A4-47BD-B3D0-731368FE9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BCF3C89-4A49-4B99-9E61-9C393B46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D6A8371-6F09-42D3-BFE7-C02DAF334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59CB83F-3F7F-462F-B600-5E7146BA7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79CD358-A896-4293-98D8-73B646120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3054398-60F8-4F9B-8159-56E8437E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50BA358-E733-457F-A3B6-DEDA2D1AE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0FDD4AE-5D4F-4151-9A77-FAEDE47B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4F80DDF-0EF5-4387-958B-A97581EF8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0F3EFA1-B891-46DA-933A-4F4D0C1D0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711F210-A3FF-4CF2-AA5D-49BBAFBB3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A4882AE-036C-4D19-BB4E-EECFFAE3E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A6F9AC5-05EA-41B4-B2F3-D2AD9614C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151E501-586A-4259-A46B-9C82159A7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55219E5-BDDF-419A-B20F-719CC3D63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2498AB5-440A-4DA7-B709-6BBE83E14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6A509E5B-EB47-4D17-B66B-00000E289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C563AD2-2231-4A45-8533-7F162D99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59B6894-D66A-4C55-AC77-313AAC3C1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C31484FA-4EC8-4615-8E01-6F843BFB2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3DF5265-CD38-4DAA-BEEB-4AEE3646E4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4B70D584-4897-4BD4-A7D9-EE0341AE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B89EE42F-1FF5-41F9-897F-3EBF7D124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98A9E84C-712D-440F-9E49-8D998C247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3C135AC6-2CAB-4DCC-8717-74963491C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38100A4-9D21-4283-B22C-2DFC19ACE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9DE80AD-8138-4977-ACF4-A760A74F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B603A1D-520C-4248-B3AF-A6576BE741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0804202A-6406-4928-B315-5B77DE2E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E227203-EC63-4E0E-94E4-1BD995AD8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B301A5E-419D-447A-A864-586F78320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D8D7E1-B7CE-4913-A223-566B3B582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89E65440-0DC7-47C7-AEC6-AF592082F3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334A0477-AC62-460E-8DF5-83B40AB9B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7122425-98E2-4536-9F31-F0B7D9BD3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81D1B41-2171-4C76-AF7E-4BF1C6F111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E42F748-E2AD-451F-B2BF-7B386A943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E1532B74-E439-40A7-A473-CB6407D952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A7F2BF3-54AE-4669-93D3-926195FE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191CF669-2D21-4580-AAEF-B28B7E50F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7FBBF91-F322-43A1-A605-A69402A09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38D4E36-1F7F-48D0-9882-91CA3E655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BA39927-855E-4C3E-96FB-3910D01D6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91BC796-66FF-47E5-AC45-F33EC4610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1EE308C-6C13-43C4-A4F5-A0C4F272B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0D7BEDD-9DE0-4325-A634-AB0E25926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11D1B3D7-CE9E-42CA-B32D-A0C201E39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E2128CE-1AA6-4A04-8267-A1B6AF2EB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BEAC7405-BE09-424F-BC52-A4A597F95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8C19306-1DB5-4161-8617-9003A736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2CD845E-9F6E-47ED-9A94-B58F8DB9F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6164C07-3CE0-4DE9-ADBA-E5BCF9733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2D8763AD-BAC5-4D8C-B291-1C3713EE2A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0A568591-52C9-4BBD-8BEA-6E788C0BF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A8BBBC57-48DC-4DE2-9919-3D37EB90A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B894C3FA-F077-4C23-B592-08FE0EDB6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6C25930A-33A9-4793-8EC8-CDFAE240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10B92D1-1C5A-45E6-BE34-8447A9179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1D8896F-81C6-4F10-A13F-4307E35A4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4F03213F-A82D-4FC4-BBFF-69F9C4482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610F9612-8DBC-4889-BF7C-74D4005A9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46442812-97CF-4BD0-AB8A-58E6060A1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84D774A-5C6A-456C-AE90-26D2E2700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D7C9483-2BF2-4E4F-BD15-58F7EC10A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A00AA30-5552-4EBE-BE1A-2FCFE86B0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6551D11E-EFAE-4045-8123-48BF3F9F7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E626591-A65E-46D1-9BC5-0696D3A6B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57995A8B-1A24-40F3-AB16-ACBD669AB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EB21FF23-D68F-49C6-B2FC-E7557D53B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07EF2FE-2E53-4DA9-B75B-EB9BC6059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C283410F-AC2F-4284-9584-D62D084B5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6A1D2921-7CFF-4451-82C7-DDB96E74B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120A7506-F2CF-41E4-A73E-739108654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20375791-8017-43D6-AB49-D44B9545C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FB4A3C1C-1450-4E3D-9F32-8DFDFFE33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085DBDF-1063-49D6-B696-640EA6DD8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5E18E380-E552-4675-BBD2-38FF8FA39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A7A5BEB3-C0FA-42E7-9117-EDE8539EB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3A2F4397-C7F2-44F5-9537-FBE540437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14F258C5-A1D8-4A24-8D5E-2910DF6EBC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BE4F60F-94C0-4E0F-87DC-375FB4D81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86F61EC7-1295-414F-B78A-4D860D60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BDE79F0E-5EF9-45E6-889D-AD68EE0A7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26CAB8C2-9385-4E9B-84FE-17216134B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F553870-294B-4CAA-9BED-743A21E10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8ADEDC40-D8F0-4313-B7F4-93ED77A7A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24E7D39B-5532-41C6-8111-63A7C788F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A0562BA-738B-4844-BA9A-BF0846E3FE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581DE754-2346-4952-A2A5-0226EF158C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ED80020-2957-45DA-AF30-35F3EAEDA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0E923126-A2FF-4172-81F5-721C49648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65C8C68F-0273-4B8E-9FD5-6E4F5E171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22AEE008-8531-4A26-AD8A-47E0D9C3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F2A62EB-4037-469E-A6BE-CCE8BB74A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DF7AC2B-B55E-43DA-929C-5F5963D2F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20C65E55-823D-4DAD-9245-85204B9E6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11D02822-B081-4809-AE14-B815E130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F57C050-3FE5-43E5-BBC1-3833A06C6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C1BCBF3-63E4-4905-80C1-77ADD585B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547E5F4B-9F8F-45D7-8061-F8BE9686BA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D727A4EA-54D7-4C09-ADD3-426B2D4929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BE8742F-6925-4467-BDE2-04293902B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BA6F7B0-490F-4AB1-B90A-0FC04A294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A838C6CF-5117-4E96-AC86-63472B56F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AC9328B-117B-4AEB-99DF-5654E2F9D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55C5EAF-BAAA-40C5-8911-9FBC41279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4E6C132-665D-4532-BE05-648B18EEF7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9EF90CA-CF64-4B01-8FC6-2C001AA29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58352722-95E6-43E3-AA93-9416AB98F4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9BABFDBB-2E47-4AD3-8EC4-C580E971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8CBCBD1B-CE75-446E-B1E9-86E838AFD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3EE8C76-5CE4-4E6D-A34D-342E0F752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079374E-A4E3-4516-ACBA-4B392A65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8165A7C6-907C-4B71-A9E3-58EC3F28B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8386427-C9A8-4E81-BF4B-450FFF8BA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54D4E37-213B-43B7-932B-BDFB6575E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CE5BE09-518D-4D74-AA7D-28181B146D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D3C5F47-2854-46C9-BDF7-CEA0606E3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7A7F5432-BDFB-4311-A4A2-E1C0318DA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5AF4A34E-1587-4319-9DDC-1C5DE43B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A3076E2-1BAD-4A1B-9737-AF3BAF967A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6A51F02D-F9D9-4DDC-BE37-EE176D819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175E0E4B-EE9B-4F2B-B07F-B1AA2A8FF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3F65E95D-F230-4CB4-9708-D8DD731771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552583DC-4906-4844-9931-CA77071E0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45F54635-332F-456D-983F-80E73231E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89C8A10A-060B-446D-ADE1-7B0C23E52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D81E9757-D7AC-4ED4-980A-0BD763CA2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E965CC30-A4D6-4C8E-9EAD-DBC150876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25A950C2-CA46-4CC3-A0CA-CCDF2F7C14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B1362684-FEF2-4D08-A6BC-08712C09A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F42DD12E-7DF2-477C-A13A-82892CF32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020FF5D3-8A79-40EE-8C34-58DC2698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27E87EA-E072-464D-8336-729401802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8A53D000-E827-4764-AB5E-736F39688F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ED12E1D5-0FC5-4DEB-A638-272A08AE0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B1F6A97-A5B7-46FF-ACCA-A914AB1CD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626DCAF-FABD-4345-A36E-F8A6D4388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A6CD66A-1BBB-4AF5-965B-A037016E6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D3B30AA1-97BD-4F8D-ADD2-F0BD6CFCE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1C5D8DDC-65BF-4C46-9089-9E6810993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207424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a:extLst>
            <a:ext uri="{FF2B5EF4-FFF2-40B4-BE49-F238E27FC236}">
              <a16:creationId xmlns:a16="http://schemas.microsoft.com/office/drawing/2014/main" id="{ACDF8D1C-6BD4-EB7B-0DB6-73CA138AB2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A45B76-CE4C-A691-1231-3481466E55ED}"/>
              </a:ext>
            </a:extLst>
          </p:cNvPr>
          <p:cNvSpPr>
            <a:spLocks noGrp="1"/>
          </p:cNvSpPr>
          <p:nvPr>
            <p:ph type="title"/>
          </p:nvPr>
        </p:nvSpPr>
        <p:spPr>
          <a:xfrm>
            <a:off x="545046" y="365125"/>
            <a:ext cx="10515600" cy="1325563"/>
          </a:xfrm>
        </p:spPr>
        <p:txBody>
          <a:bodyPr/>
          <a:lstStyle/>
          <a:p>
            <a:r>
              <a:rPr lang="en-US" dirty="0"/>
              <a:t>Pennsylvania Statutes</a:t>
            </a:r>
          </a:p>
        </p:txBody>
      </p:sp>
      <p:sp>
        <p:nvSpPr>
          <p:cNvPr id="3" name="Content Placeholder 2">
            <a:extLst>
              <a:ext uri="{FF2B5EF4-FFF2-40B4-BE49-F238E27FC236}">
                <a16:creationId xmlns:a16="http://schemas.microsoft.com/office/drawing/2014/main" id="{78E3DFEE-1916-7DF2-0123-1A0AB533C740}"/>
              </a:ext>
            </a:extLst>
          </p:cNvPr>
          <p:cNvSpPr>
            <a:spLocks noGrp="1"/>
          </p:cNvSpPr>
          <p:nvPr>
            <p:ph idx="1"/>
          </p:nvPr>
        </p:nvSpPr>
        <p:spPr>
          <a:xfrm>
            <a:off x="545046" y="1362697"/>
            <a:ext cx="8213943" cy="4351338"/>
          </a:xfrm>
        </p:spPr>
        <p:txBody>
          <a:bodyPr>
            <a:noAutofit/>
          </a:bodyPr>
          <a:lstStyle/>
          <a:p>
            <a:pPr marL="0" marR="0" indent="0">
              <a:lnSpc>
                <a:spcPct val="100000"/>
              </a:lnSpc>
              <a:spcBef>
                <a:spcPts val="600"/>
              </a:spcBef>
              <a:spcAft>
                <a:spcPts val="6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However, there are specific exceptions to this general rule, as outlined in 3 </a:t>
            </a:r>
            <a:r>
              <a:rPr lang="en-US" sz="2000" kern="100" dirty="0" err="1">
                <a:latin typeface="Aptos" panose="020B0004020202020204" pitchFamily="34" charset="0"/>
                <a:ea typeface="Aptos" panose="020B0004020202020204" pitchFamily="34" charset="0"/>
                <a:cs typeface="Times New Roman" panose="02020603050405020304" pitchFamily="18" charset="0"/>
              </a:rPr>
              <a:t>Pa.C.S</a:t>
            </a:r>
            <a:r>
              <a:rPr lang="en-US" sz="2000" kern="100" dirty="0">
                <a:latin typeface="Aptos" panose="020B0004020202020204" pitchFamily="34" charset="0"/>
                <a:ea typeface="Aptos" panose="020B0004020202020204" pitchFamily="34" charset="0"/>
                <a:cs typeface="Times New Roman" panose="02020603050405020304" pitchFamily="18" charset="0"/>
              </a:rPr>
              <a:t>. § 3501. These exceptions include:</a:t>
            </a:r>
          </a:p>
          <a:p>
            <a:pPr marL="457200" marR="0" indent="-457200" defTabSz="457200">
              <a:lnSpc>
                <a:spcPct val="100000"/>
              </a:lnSpc>
              <a:spcBef>
                <a:spcPts val="600"/>
              </a:spcBef>
              <a:spcAft>
                <a:spcPts val="6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(1)	Property acquired prior to the marriage or in exchange for such property </a:t>
            </a:r>
          </a:p>
          <a:p>
            <a:pPr marL="457200" marR="0" indent="-457200" defTabSz="457200">
              <a:lnSpc>
                <a:spcPct val="100000"/>
              </a:lnSpc>
              <a:spcBef>
                <a:spcPts val="600"/>
              </a:spcBef>
              <a:spcAft>
                <a:spcPts val="6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(2)	Property excluded by a valid agreement between the parties, such as a prenuptial or postnuptial agreement </a:t>
            </a:r>
          </a:p>
          <a:p>
            <a:pPr marL="457200" marR="0" indent="-457200" defTabSz="457200">
              <a:lnSpc>
                <a:spcPct val="100000"/>
              </a:lnSpc>
              <a:spcBef>
                <a:spcPts val="600"/>
              </a:spcBef>
              <a:spcAft>
                <a:spcPts val="6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(3)	Property acquired by gift, bequest, devise, or descent, except between spouses  </a:t>
            </a:r>
          </a:p>
          <a:p>
            <a:pPr marL="457200" marR="0" indent="-457200" defTabSz="457200">
              <a:lnSpc>
                <a:spcPct val="100000"/>
              </a:lnSpc>
              <a:spcBef>
                <a:spcPts val="600"/>
              </a:spcBef>
              <a:spcAft>
                <a:spcPts val="6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(4)	Property acquired after the date of final separation, except for property acquired in exchange for marital assets </a:t>
            </a:r>
          </a:p>
          <a:p>
            <a:pPr marL="457200" marR="0" indent="-457200" defTabSz="457200">
              <a:lnSpc>
                <a:spcPct val="100000"/>
              </a:lnSpc>
              <a:spcBef>
                <a:spcPts val="600"/>
              </a:spcBef>
              <a:spcAft>
                <a:spcPts val="6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(5)	Property sold, granted, conveyed, or otherwise disposed of in good faith and for value prior to the date of final separation </a:t>
            </a:r>
          </a:p>
        </p:txBody>
      </p:sp>
      <p:pic>
        <p:nvPicPr>
          <p:cNvPr id="4100" name="Picture 4" descr="Distribution of Marital Property — A ...">
            <a:extLst>
              <a:ext uri="{FF2B5EF4-FFF2-40B4-BE49-F238E27FC236}">
                <a16:creationId xmlns:a16="http://schemas.microsoft.com/office/drawing/2014/main" id="{56E472CB-9C4E-E34C-B076-1CFD75953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1037" y="0"/>
            <a:ext cx="3080963" cy="6858000"/>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34C4457-ED86-EFC2-502A-0D83293F213C}"/>
              </a:ext>
            </a:extLst>
          </p:cNvPr>
          <p:cNvPicPr>
            <a:picLocks noChangeAspect="1"/>
          </p:cNvPicPr>
          <p:nvPr/>
        </p:nvPicPr>
        <p:blipFill>
          <a:blip r:embed="rId4"/>
          <a:stretch>
            <a:fillRect/>
          </a:stretch>
        </p:blipFill>
        <p:spPr>
          <a:xfrm>
            <a:off x="3550319" y="4075735"/>
            <a:ext cx="2781300" cy="1638300"/>
          </a:xfrm>
          <a:prstGeom prst="rect">
            <a:avLst/>
          </a:prstGeom>
          <a:effectLst>
            <a:outerShdw blurRad="50800" dist="50800" dir="5400000" algn="ctr" rotWithShape="0">
              <a:srgbClr val="000000">
                <a:alpha val="99000"/>
              </a:srgbClr>
            </a:outerShdw>
          </a:effectLst>
        </p:spPr>
      </p:pic>
    </p:spTree>
    <p:extLst>
      <p:ext uri="{BB962C8B-B14F-4D97-AF65-F5344CB8AC3E}">
        <p14:creationId xmlns:p14="http://schemas.microsoft.com/office/powerpoint/2010/main" val="38359689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left)">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left)">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a:extLst>
            <a:ext uri="{FF2B5EF4-FFF2-40B4-BE49-F238E27FC236}">
              <a16:creationId xmlns:a16="http://schemas.microsoft.com/office/drawing/2014/main" id="{B2C2BA96-58DF-D57B-03D3-AA53811E0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EABDD4-3E84-F180-9218-3A238C1ED085}"/>
              </a:ext>
            </a:extLst>
          </p:cNvPr>
          <p:cNvSpPr>
            <a:spLocks noGrp="1"/>
          </p:cNvSpPr>
          <p:nvPr>
            <p:ph type="title"/>
          </p:nvPr>
        </p:nvSpPr>
        <p:spPr>
          <a:xfrm>
            <a:off x="398802" y="365125"/>
            <a:ext cx="10515600" cy="1325563"/>
          </a:xfrm>
        </p:spPr>
        <p:txBody>
          <a:bodyPr/>
          <a:lstStyle/>
          <a:p>
            <a:r>
              <a:rPr lang="en-US" dirty="0">
                <a:solidFill>
                  <a:schemeClr val="bg1"/>
                </a:solidFill>
              </a:rPr>
              <a:t>Pennsylvania Statutes</a:t>
            </a:r>
          </a:p>
        </p:txBody>
      </p:sp>
      <p:sp>
        <p:nvSpPr>
          <p:cNvPr id="3" name="Content Placeholder 2">
            <a:extLst>
              <a:ext uri="{FF2B5EF4-FFF2-40B4-BE49-F238E27FC236}">
                <a16:creationId xmlns:a16="http://schemas.microsoft.com/office/drawing/2014/main" id="{EC433A82-791E-1520-06C1-F23A1F6B93FC}"/>
              </a:ext>
            </a:extLst>
          </p:cNvPr>
          <p:cNvSpPr>
            <a:spLocks noGrp="1"/>
          </p:cNvSpPr>
          <p:nvPr>
            <p:ph idx="1"/>
          </p:nvPr>
        </p:nvSpPr>
        <p:spPr>
          <a:xfrm>
            <a:off x="398802" y="1511652"/>
            <a:ext cx="7319218" cy="4644246"/>
          </a:xfrm>
        </p:spPr>
        <p:txBody>
          <a:bodyPr>
            <a:noAutofit/>
          </a:bodyPr>
          <a:lstStyle/>
          <a:p>
            <a:pPr marL="457200" marR="0" indent="-457200" defTabSz="457200">
              <a:lnSpc>
                <a:spcPct val="100000"/>
              </a:lnSpc>
              <a:spcBef>
                <a:spcPts val="600"/>
              </a:spcBef>
              <a:spcAft>
                <a:spcPts val="600"/>
              </a:spcAft>
              <a:buNone/>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(6)	Veterans' benefits exempt from attachment, levy, or seizure, except for benefits received where a portion of military retirement pay was waived to receive such compensation </a:t>
            </a:r>
          </a:p>
          <a:p>
            <a:pPr marL="457200" marR="0" indent="-457200" defTabSz="457200">
              <a:lnSpc>
                <a:spcPct val="100000"/>
              </a:lnSpc>
              <a:spcBef>
                <a:spcPts val="600"/>
              </a:spcBef>
              <a:spcAft>
                <a:spcPts val="600"/>
              </a:spcAft>
              <a:buNone/>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(7)	Proceeds from settlements or awards for causes of action or claims that accrued prior to the marriage or after the date of final separation, regardless of when the payment was received </a:t>
            </a:r>
          </a:p>
          <a:p>
            <a:pPr marL="457200" marR="0" indent="-457200" defTabSz="457200">
              <a:lnSpc>
                <a:spcPct val="100000"/>
              </a:lnSpc>
              <a:spcBef>
                <a:spcPts val="600"/>
              </a:spcBef>
              <a:spcAft>
                <a:spcPts val="600"/>
              </a:spcAft>
              <a:buAutoNum type="arabicParenBoth" startAt="8"/>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Additionally, all real or personal property acquired during the marriage is presumed to be marital property, regardless of how the title is held. </a:t>
            </a:r>
          </a:p>
          <a:p>
            <a:pPr marL="0" marR="0" indent="0" defTabSz="457200">
              <a:lnSpc>
                <a:spcPct val="100000"/>
              </a:lnSpc>
              <a:spcBef>
                <a:spcPts val="600"/>
              </a:spcBef>
              <a:spcAft>
                <a:spcPts val="600"/>
              </a:spcAft>
              <a:buNone/>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This presumption can be rebutted by demonstrating that the property falls into one of the exceptions listed above </a:t>
            </a:r>
          </a:p>
        </p:txBody>
      </p:sp>
      <p:pic>
        <p:nvPicPr>
          <p:cNvPr id="5122" name="Picture 2" descr="Marital &amp; Non-Marital Property - Ayo and Iken">
            <a:extLst>
              <a:ext uri="{FF2B5EF4-FFF2-40B4-BE49-F238E27FC236}">
                <a16:creationId xmlns:a16="http://schemas.microsoft.com/office/drawing/2014/main" id="{73DBFBD7-A983-E648-66D3-C72B609F8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1218" y="1"/>
            <a:ext cx="4023360" cy="5929162"/>
          </a:xfrm>
          <a:prstGeom prst="rect">
            <a:avLst/>
          </a:prstGeom>
          <a:noFill/>
          <a:effectLst>
            <a:reflection blurRad="6350" stA="50000" endA="275" endPos="40000" dist="1016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03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3"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3505200" y="-152400"/>
            <a:ext cx="7772400" cy="1470025"/>
          </a:xfrm>
        </p:spPr>
        <p:txBody>
          <a:bodyPr>
            <a:normAutofit/>
          </a:bodyPr>
          <a:lstStyle/>
          <a:p>
            <a:r>
              <a:rPr lang="en-US" sz="6000" dirty="0">
                <a:solidFill>
                  <a:schemeClr val="bg1">
                    <a:lumMod val="75000"/>
                  </a:schemeClr>
                </a:solidFill>
                <a:latin typeface="Bernard MT Condensed" pitchFamily="18" charset="0"/>
              </a:rPr>
              <a:t>TedPerkins</a:t>
            </a:r>
            <a:r>
              <a:rPr lang="en-US" sz="6000" dirty="0">
                <a:effectLst>
                  <a:outerShdw blurRad="38100" dist="38100" dir="2700000" algn="tl">
                    <a:srgbClr val="000000">
                      <a:alpha val="43137"/>
                    </a:srgbClr>
                  </a:outerShdw>
                </a:effectLst>
                <a:latin typeface="Bernard MT Condensed" pitchFamily="18" charset="0"/>
              </a:rPr>
              <a:t>Tax News</a:t>
            </a:r>
          </a:p>
        </p:txBody>
      </p:sp>
      <p:sp>
        <p:nvSpPr>
          <p:cNvPr id="4" name="TextBox 3"/>
          <p:cNvSpPr txBox="1"/>
          <p:nvPr/>
        </p:nvSpPr>
        <p:spPr>
          <a:xfrm>
            <a:off x="2362200" y="990601"/>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4648200" y="1905000"/>
            <a:ext cx="6526306" cy="42165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Verify Your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Please </a:t>
            </a:r>
            <a:r>
              <a:rPr lang="en-US" sz="2800" b="1" dirty="0">
                <a:solidFill>
                  <a:srgbClr val="000000"/>
                </a:solidFill>
                <a:latin typeface="Calibri"/>
              </a:rPr>
              <a:t>click </a:t>
            </a:r>
            <a:r>
              <a:rPr kumimoji="0" lang="en-US" sz="2800" b="1" i="0" u="none" strike="noStrike" kern="1200" cap="none" spc="0" normalizeH="0" baseline="0" noProof="0">
                <a:ln>
                  <a:noFill/>
                </a:ln>
                <a:solidFill>
                  <a:srgbClr val="000000"/>
                </a:solidFill>
                <a:effectLst/>
                <a:uLnTx/>
                <a:uFillTx/>
                <a:latin typeface="Calibri"/>
                <a:ea typeface="+mn-ea"/>
                <a:cs typeface="+mn-cs"/>
              </a:rPr>
              <a:t>“</a:t>
            </a:r>
            <a:r>
              <a:rPr kumimoji="0" lang="en-US" sz="2800" b="1" i="0" u="none" strike="noStrike" kern="1200" cap="none" spc="0" normalizeH="0" baseline="0" noProof="0" dirty="0">
                <a:ln>
                  <a:noFill/>
                </a:ln>
                <a:solidFill>
                  <a:srgbClr val="000000"/>
                </a:solidFill>
                <a:effectLst/>
                <a:uLnTx/>
                <a:uFillTx/>
                <a:latin typeface="Calibri"/>
                <a:ea typeface="+mn-ea"/>
                <a:cs typeface="+mn-cs"/>
              </a:rPr>
              <a:t>present” into </a:t>
            </a:r>
            <a:r>
              <a:rPr kumimoji="0" lang="en-US" sz="2800" b="1" i="0" u="none" strike="noStrike" kern="1200" cap="none" spc="0" normalizeH="0" baseline="0" noProof="0">
                <a:ln>
                  <a:noFill/>
                </a:ln>
                <a:solidFill>
                  <a:srgbClr val="000000"/>
                </a:solidFill>
                <a:effectLst/>
                <a:uLnTx/>
                <a:uFillTx/>
                <a:latin typeface="Calibri"/>
                <a:ea typeface="+mn-ea"/>
                <a:cs typeface="+mn-cs"/>
              </a:rPr>
              <a:t>the popup </a:t>
            </a:r>
            <a:r>
              <a:rPr kumimoji="0" lang="en-US" sz="2800" b="1" i="0" u="none" strike="noStrike" kern="1200" cap="none" spc="0" normalizeH="0" baseline="0" noProof="0" dirty="0">
                <a:ln>
                  <a:noFill/>
                </a:ln>
                <a:solidFill>
                  <a:srgbClr val="000000"/>
                </a:solidFill>
                <a:effectLst/>
                <a:uLnTx/>
                <a:uFillTx/>
                <a:latin typeface="Calibri"/>
                <a:ea typeface="+mn-ea"/>
                <a:cs typeface="+mn-cs"/>
              </a:rPr>
              <a:t>on your screen and hit 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This is an important step which verifies your attendance and assures that your credit is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Thank you.</a:t>
            </a:r>
          </a:p>
        </p:txBody>
      </p:sp>
    </p:spTree>
    <p:extLst>
      <p:ext uri="{BB962C8B-B14F-4D97-AF65-F5344CB8AC3E}">
        <p14:creationId xmlns:p14="http://schemas.microsoft.com/office/powerpoint/2010/main" val="2308185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FDEB07-4B98-34C5-51C8-858C1B399120}"/>
              </a:ext>
            </a:extLst>
          </p:cNvPr>
          <p:cNvSpPr>
            <a:spLocks noGrp="1"/>
          </p:cNvSpPr>
          <p:nvPr>
            <p:ph type="title"/>
          </p:nvPr>
        </p:nvSpPr>
        <p:spPr>
          <a:xfrm>
            <a:off x="6926405" y="3335018"/>
            <a:ext cx="4375151" cy="2665509"/>
          </a:xfrm>
        </p:spPr>
        <p:txBody>
          <a:bodyPr vert="horz" lIns="91440" tIns="45720" rIns="91440" bIns="45720" rtlCol="0" anchor="b">
            <a:normAutofit fontScale="90000"/>
          </a:bodyPr>
          <a:lstStyle/>
          <a:p>
            <a:pPr algn="r"/>
            <a:r>
              <a:rPr lang="en-US" sz="7200" dirty="0">
                <a:solidFill>
                  <a:schemeClr val="bg1"/>
                </a:solidFill>
              </a:rPr>
              <a:t>Reasons to Have a </a:t>
            </a:r>
            <a:br>
              <a:rPr lang="en-US" sz="7200" dirty="0">
                <a:solidFill>
                  <a:schemeClr val="bg1"/>
                </a:solidFill>
              </a:rPr>
            </a:br>
            <a:r>
              <a:rPr lang="en-US" sz="7200" dirty="0">
                <a:solidFill>
                  <a:schemeClr val="bg1"/>
                </a:solidFill>
              </a:rPr>
              <a:t>Premarital Agreement</a:t>
            </a:r>
            <a:br>
              <a:rPr lang="en-US" sz="7200" dirty="0">
                <a:solidFill>
                  <a:schemeClr val="bg1"/>
                </a:solidFill>
              </a:rPr>
            </a:br>
            <a:endParaRPr lang="en-US" sz="7200" dirty="0">
              <a:solidFill>
                <a:schemeClr val="bg1"/>
              </a:solidFill>
            </a:endParaRPr>
          </a:p>
        </p:txBody>
      </p:sp>
      <p:pic>
        <p:nvPicPr>
          <p:cNvPr id="4" name="Picture 3">
            <a:extLst>
              <a:ext uri="{FF2B5EF4-FFF2-40B4-BE49-F238E27FC236}">
                <a16:creationId xmlns:a16="http://schemas.microsoft.com/office/drawing/2014/main" id="{119823C1-2E94-83BF-3FAB-4062EE914A04}"/>
              </a:ext>
            </a:extLst>
          </p:cNvPr>
          <p:cNvPicPr>
            <a:picLocks noChangeAspect="1"/>
          </p:cNvPicPr>
          <p:nvPr/>
        </p:nvPicPr>
        <p:blipFill>
          <a:blip r:embed="rId2"/>
          <a:srcRect l="3987" r="4889"/>
          <a:stretch>
            <a:fillRect/>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6" name="Freeform: Shape 15">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0026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
            <a:extLst>
              <a:ext uri="{FF2B5EF4-FFF2-40B4-BE49-F238E27FC236}">
                <a16:creationId xmlns:a16="http://schemas.microsoft.com/office/drawing/2014/main" id="{44AB354D-0EC2-44C5-8D56-E441F003A98B}"/>
              </a:ext>
            </a:extLst>
          </p:cNvPr>
          <p:cNvSpPr txBox="1">
            <a:spLocks noChangeArrowheads="1"/>
          </p:cNvSpPr>
          <p:nvPr/>
        </p:nvSpPr>
        <p:spPr bwMode="auto">
          <a:xfrm>
            <a:off x="3295650" y="1600202"/>
            <a:ext cx="28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a:t>
            </a:r>
          </a:p>
        </p:txBody>
      </p:sp>
      <p:sp>
        <p:nvSpPr>
          <p:cNvPr id="13" name="TextBox 12">
            <a:extLst>
              <a:ext uri="{FF2B5EF4-FFF2-40B4-BE49-F238E27FC236}">
                <a16:creationId xmlns:a16="http://schemas.microsoft.com/office/drawing/2014/main" id="{0016EA0B-2F2B-4A74-B457-2D227E786476}"/>
              </a:ext>
            </a:extLst>
          </p:cNvPr>
          <p:cNvSpPr txBox="1"/>
          <p:nvPr/>
        </p:nvSpPr>
        <p:spPr>
          <a:xfrm>
            <a:off x="3974365" y="914400"/>
            <a:ext cx="4572000" cy="1554480"/>
          </a:xfrm>
          <a:prstGeom prst="rect">
            <a:avLst/>
          </a:prstGeom>
          <a:noFill/>
          <a:ln w="31750">
            <a:noFill/>
          </a:ln>
        </p:spPr>
        <p:txBody>
          <a:bodyPr lIns="205740" tIns="137160" rIns="205740">
            <a:noAutofit/>
          </a:bodyPr>
          <a:lstStyle/>
          <a:p>
            <a:pPr marL="457200" marR="0" lvl="0" indent="-457200" algn="l" defTabSz="6858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Tahoma" pitchFamily="34" charset="0"/>
                <a:cs typeface="Calibri" pitchFamily="34" charset="0"/>
              </a:rPr>
              <a:t>MARTIN J. PEZZNER, BS, JD, CPA</a:t>
            </a:r>
            <a:br>
              <a:rPr kumimoji="0" lang="en-US" sz="2400" b="1" i="0" u="none" strike="noStrike" kern="1200" cap="none" spc="0" normalizeH="0" baseline="0" noProof="0" dirty="0">
                <a:ln>
                  <a:noFill/>
                </a:ln>
                <a:solidFill>
                  <a:srgbClr val="000000">
                    <a:lumMod val="75000"/>
                  </a:srgbClr>
                </a:solidFill>
                <a:effectLst>
                  <a:outerShdw blurRad="38100" dist="38100" dir="2700000" algn="tl">
                    <a:srgbClr val="000000">
                      <a:alpha val="43137"/>
                    </a:srgbClr>
                  </a:outerShdw>
                </a:effectLst>
                <a:uLnTx/>
                <a:uFillTx/>
                <a:latin typeface="Calibri"/>
                <a:ea typeface="Tahoma" pitchFamily="34" charset="0"/>
                <a:cs typeface="Calibri" pitchFamily="34" charset="0"/>
              </a:rPr>
            </a:br>
            <a:r>
              <a:rPr kumimoji="0" lang="en-US" sz="2000" b="0" i="0" u="none" strike="noStrike" kern="1200" cap="all" spc="0" normalizeH="0" baseline="0" noProof="0" dirty="0">
                <a:ln>
                  <a:noFill/>
                </a:ln>
                <a:solidFill>
                  <a:srgbClr val="000000">
                    <a:lumMod val="50000"/>
                    <a:lumOff val="50000"/>
                  </a:srgbClr>
                </a:solidFill>
                <a:effectLst/>
                <a:uLnTx/>
                <a:uFillTx/>
                <a:latin typeface="Gill Sans MT" panose="020B0502020104020203" pitchFamily="34" charset="0"/>
                <a:ea typeface="Tahoma" pitchFamily="34" charset="0"/>
                <a:cs typeface="Calibri" pitchFamily="34" charset="0"/>
              </a:rPr>
              <a:t>Gibson &amp; Perkins, PC</a:t>
            </a:r>
          </a:p>
          <a:p>
            <a:pPr marL="0" marR="0" lvl="0" indent="0" algn="l" defTabSz="685800" rtl="0" eaLnBrk="1" fontAlgn="base" latinLnBrk="0" hangingPunct="1">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C00000"/>
                </a:solidFill>
                <a:effectLst/>
                <a:uLnTx/>
                <a:uFillTx/>
                <a:latin typeface="Calibri"/>
                <a:ea typeface="Tahoma" pitchFamily="34" charset="0"/>
                <a:cs typeface="Calibri" pitchFamily="34" charset="0"/>
              </a:rPr>
            </a:b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Tahoma" pitchFamily="34" charset="0"/>
              <a:cs typeface="Times New Roman" pitchFamily="18" charset="0"/>
            </a:endParaRPr>
          </a:p>
        </p:txBody>
      </p:sp>
      <p:sp>
        <p:nvSpPr>
          <p:cNvPr id="8" name="Rectangle 3">
            <a:extLst>
              <a:ext uri="{FF2B5EF4-FFF2-40B4-BE49-F238E27FC236}">
                <a16:creationId xmlns:a16="http://schemas.microsoft.com/office/drawing/2014/main" id="{0093689B-1D4D-41E0-8FA9-735082208526}"/>
              </a:ext>
            </a:extLst>
          </p:cNvPr>
          <p:cNvSpPr txBox="1">
            <a:spLocks noChangeArrowheads="1"/>
          </p:cNvSpPr>
          <p:nvPr/>
        </p:nvSpPr>
        <p:spPr bwMode="auto">
          <a:xfrm>
            <a:off x="4080510" y="1990139"/>
            <a:ext cx="6910534" cy="95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4C410A"/>
                </a:solidFill>
                <a:latin typeface="Tahoma" panose="020B0604030504040204" pitchFamily="34" charset="0"/>
              </a:defRPr>
            </a:lvl1pPr>
            <a:lvl2pPr marL="742950" indent="-285750">
              <a:spcBef>
                <a:spcPct val="20000"/>
              </a:spcBef>
              <a:buChar char="–"/>
              <a:defRPr sz="1600">
                <a:solidFill>
                  <a:srgbClr val="4C410A"/>
                </a:solidFill>
                <a:latin typeface="Tahoma" panose="020B0604030504040204" pitchFamily="34" charset="0"/>
              </a:defRPr>
            </a:lvl2pPr>
            <a:lvl3pPr marL="1143000" indent="-228600">
              <a:spcBef>
                <a:spcPct val="20000"/>
              </a:spcBef>
              <a:buChar char="•"/>
              <a:defRPr sz="1400">
                <a:solidFill>
                  <a:srgbClr val="4C410A"/>
                </a:solidFill>
                <a:latin typeface="Tahoma" panose="020B0604030504040204" pitchFamily="34" charset="0"/>
              </a:defRPr>
            </a:lvl3pPr>
            <a:lvl4pPr marL="1600200" indent="-228600">
              <a:spcBef>
                <a:spcPct val="20000"/>
              </a:spcBef>
              <a:buChar char="–"/>
              <a:defRPr sz="1200">
                <a:solidFill>
                  <a:srgbClr val="4C410A"/>
                </a:solidFill>
                <a:latin typeface="Tahoma" panose="020B0604030504040204" pitchFamily="34" charset="0"/>
              </a:defRPr>
            </a:lvl4pPr>
            <a:lvl5pPr marL="2057400" indent="-228600">
              <a:spcBef>
                <a:spcPct val="20000"/>
              </a:spcBef>
              <a:buChar char="»"/>
              <a:defRPr sz="1200">
                <a:solidFill>
                  <a:srgbClr val="4C410A"/>
                </a:solidFill>
                <a:latin typeface="Tahoma" panose="020B0604030504040204" pitchFamily="34" charset="0"/>
              </a:defRPr>
            </a:lvl5pPr>
            <a:lvl6pPr marL="2514600" indent="-228600" eaLnBrk="0" fontAlgn="base" hangingPunct="0">
              <a:spcBef>
                <a:spcPct val="20000"/>
              </a:spcBef>
              <a:spcAft>
                <a:spcPct val="0"/>
              </a:spcAft>
              <a:buChar char="»"/>
              <a:defRPr sz="1200">
                <a:solidFill>
                  <a:srgbClr val="4C410A"/>
                </a:solidFill>
                <a:latin typeface="Tahoma" panose="020B0604030504040204" pitchFamily="34" charset="0"/>
              </a:defRPr>
            </a:lvl6pPr>
            <a:lvl7pPr marL="2971800" indent="-228600" eaLnBrk="0" fontAlgn="base" hangingPunct="0">
              <a:spcBef>
                <a:spcPct val="20000"/>
              </a:spcBef>
              <a:spcAft>
                <a:spcPct val="0"/>
              </a:spcAft>
              <a:buChar char="»"/>
              <a:defRPr sz="1200">
                <a:solidFill>
                  <a:srgbClr val="4C410A"/>
                </a:solidFill>
                <a:latin typeface="Tahoma" panose="020B0604030504040204" pitchFamily="34" charset="0"/>
              </a:defRPr>
            </a:lvl7pPr>
            <a:lvl8pPr marL="3429000" indent="-228600" eaLnBrk="0" fontAlgn="base" hangingPunct="0">
              <a:spcBef>
                <a:spcPct val="20000"/>
              </a:spcBef>
              <a:spcAft>
                <a:spcPct val="0"/>
              </a:spcAft>
              <a:buChar char="»"/>
              <a:defRPr sz="1200">
                <a:solidFill>
                  <a:srgbClr val="4C410A"/>
                </a:solidFill>
                <a:latin typeface="Tahoma" panose="020B0604030504040204" pitchFamily="34" charset="0"/>
              </a:defRPr>
            </a:lvl8pPr>
            <a:lvl9pPr marL="3886200" indent="-228600" eaLnBrk="0" fontAlgn="base" hangingPunct="0">
              <a:spcBef>
                <a:spcPct val="20000"/>
              </a:spcBef>
              <a:spcAft>
                <a:spcPct val="0"/>
              </a:spcAft>
              <a:buChar char="»"/>
              <a:defRPr sz="1200">
                <a:solidFill>
                  <a:srgbClr val="4C410A"/>
                </a:solidFill>
                <a:latin typeface="Tahoma" panose="020B0604030504040204" pitchFamily="34" charset="0"/>
              </a:defRPr>
            </a:lvl9pPr>
          </a:lstStyle>
          <a:p>
            <a:pPr marL="0" marR="0" lvl="0" indent="0" algn="l" defTabSz="685800" rtl="0" eaLnBrk="0" fontAlgn="base" latinLnBrk="0" hangingPunct="0">
              <a:lnSpc>
                <a:spcPct val="100000"/>
              </a:lnSpc>
              <a:spcBef>
                <a:spcPts val="1200"/>
              </a:spcBef>
              <a:spcAft>
                <a:spcPct val="0"/>
              </a:spcAft>
              <a:buClrTx/>
              <a:buSzTx/>
              <a:buFontTx/>
              <a:buNone/>
              <a:tabLst/>
              <a:defRPr/>
            </a:pPr>
            <a:r>
              <a:rPr kumimoji="0" lang="en-US" altLang="en-US" sz="15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mpezzner@gibperk.com</a:t>
            </a:r>
            <a:br>
              <a:rPr kumimoji="0" lang="en-US" altLang="en-US" sz="15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anose="02020603050405020304" pitchFamily="18" charset="0"/>
              </a:rPr>
            </a:br>
            <a:r>
              <a:rPr kumimoji="0" lang="en-US" altLang="en-US" sz="15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610.565.1708 ext. 112</a:t>
            </a:r>
          </a:p>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anose="02020603050405020304" pitchFamily="18" charset="0"/>
              </a:rPr>
              <a:t>Mr. Pezzner has a wealth of experience as a practicing attorney for over twenty-nine years.  After graduating Wilkes College with a Bachelor of Science in accounting, he was employed by the Internal Revenue Service in Philadelphia, PA as a Tax Revenue Agent (Field Agent) for five years. He also worked for one year in the Philadelphia IRS Appeals Office.  While employed by the IRS, he became a CPA (1985) in the Commonwealth of Pennsylvania.  Mr. Pezzner received his Juris Doctorate Degree from the University of Dayton School of Law in 1989.</a:t>
            </a:r>
          </a:p>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anose="02020603050405020304" pitchFamily="18" charset="0"/>
              </a:rPr>
              <a:t>Mr. Pezzner is admitted to practice in the Commonwealth of Pennsylvania and the Eastern District of Pennsylvania. Well-versed in all aspects of law, he is especially knowledgeable in the realms of Estate Administration, Estate Planning, Business Matters, and Tax Controversies.</a:t>
            </a:r>
          </a:p>
          <a:p>
            <a:pPr marL="0" marR="0" lvl="0" indent="0" algn="l" defTabSz="685800"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anose="02020603050405020304" pitchFamily="18" charset="0"/>
              </a:rPr>
              <a:t>He is a member of the Philadelphia Bar Association and the Probate and Trust Law Section of the Philadelphia Bar. He also maintains his CPA license.</a:t>
            </a:r>
            <a:r>
              <a:rPr kumimoji="0" lang="en-US" altLang="en-US" sz="105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Times New Roman" panose="02020603050405020304" pitchFamily="18" charset="0"/>
              </a:rPr>
              <a:t>	</a:t>
            </a:r>
          </a:p>
        </p:txBody>
      </p:sp>
      <p:sp>
        <p:nvSpPr>
          <p:cNvPr id="9" name="Title 1">
            <a:extLst>
              <a:ext uri="{FF2B5EF4-FFF2-40B4-BE49-F238E27FC236}">
                <a16:creationId xmlns:a16="http://schemas.microsoft.com/office/drawing/2014/main" id="{DBD129C9-4733-46AA-A13B-F366550F63CF}"/>
              </a:ext>
            </a:extLst>
          </p:cNvPr>
          <p:cNvSpPr txBox="1">
            <a:spLocks/>
          </p:cNvSpPr>
          <p:nvPr/>
        </p:nvSpPr>
        <p:spPr>
          <a:xfrm>
            <a:off x="1524000" y="749437"/>
            <a:ext cx="9144000" cy="8754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50" normalizeH="0" baseline="0" noProof="0" dirty="0">
              <a:ln w="0"/>
              <a:solidFill>
                <a:srgbClr val="C00000"/>
              </a:solidFill>
              <a:effectLst>
                <a:innerShdw blurRad="63500" dist="50800" dir="13500000">
                  <a:srgbClr val="000000">
                    <a:alpha val="50000"/>
                  </a:srgbClr>
                </a:innerShdw>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332B5300-B5AF-4EEC-8768-66522C9DB7DA}"/>
              </a:ext>
            </a:extLst>
          </p:cNvPr>
          <p:cNvPicPr preferRelativeResize="0">
            <a:picLocks/>
          </p:cNvPicPr>
          <p:nvPr/>
        </p:nvPicPr>
        <p:blipFill>
          <a:blip r:embed="rId4"/>
          <a:stretch>
            <a:fillRect/>
          </a:stretch>
        </p:blipFill>
        <p:spPr>
          <a:xfrm>
            <a:off x="731520" y="1187184"/>
            <a:ext cx="2743200" cy="4206240"/>
          </a:xfrm>
          <a:prstGeom prst="rect">
            <a:avLst/>
          </a:prstGeom>
        </p:spPr>
      </p:pic>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4A191A-D849-CC7B-C9EA-8CB1E5CA788C}"/>
              </a:ext>
            </a:extLst>
          </p:cNvPr>
          <p:cNvSpPr txBox="1"/>
          <p:nvPr/>
        </p:nvSpPr>
        <p:spPr>
          <a:xfrm>
            <a:off x="4204892" y="944687"/>
            <a:ext cx="6757397" cy="5139869"/>
          </a:xfrm>
          <a:prstGeom prst="rect">
            <a:avLst/>
          </a:prstGeom>
          <a:noFill/>
        </p:spPr>
        <p:txBody>
          <a:bodyPr wrap="square">
            <a:spAutoFit/>
          </a:bodyPr>
          <a:lstStyle/>
          <a:p>
            <a:endParaRPr lang="en-US" sz="2400" dirty="0">
              <a:solidFill>
                <a:schemeClr val="accent2"/>
              </a:solidFill>
            </a:endParaRPr>
          </a:p>
          <a:p>
            <a:r>
              <a:rPr lang="en-US" sz="2800" dirty="0">
                <a:solidFill>
                  <a:schemeClr val="accent2"/>
                </a:solidFill>
              </a:rPr>
              <a:t>Protects Separate Assets: </a:t>
            </a:r>
            <a:r>
              <a:rPr lang="en-US" sz="2800" dirty="0"/>
              <a:t>A premarital agreement keeps pre-marital assets separate from marital property, ensuring they are not subject to division in a divorce. </a:t>
            </a:r>
          </a:p>
          <a:p>
            <a:endParaRPr lang="en-US" sz="2800" dirty="0"/>
          </a:p>
          <a:p>
            <a:r>
              <a:rPr lang="en-US" sz="2800" dirty="0">
                <a:solidFill>
                  <a:schemeClr val="accent2"/>
                </a:solidFill>
              </a:rPr>
              <a:t>Also Helps Avoid Lengthy Legal Battles</a:t>
            </a:r>
            <a:r>
              <a:rPr lang="en-US" sz="2800" dirty="0"/>
              <a:t>: By pre-defining how assets, debts, and property would be divided, a prenup can streamline the divorce process and avoid expensive, lengthy court proceedings. </a:t>
            </a:r>
          </a:p>
          <a:p>
            <a:endParaRPr lang="en-US" sz="2400" dirty="0"/>
          </a:p>
        </p:txBody>
      </p:sp>
      <p:pic>
        <p:nvPicPr>
          <p:cNvPr id="7" name="Picture 6">
            <a:extLst>
              <a:ext uri="{FF2B5EF4-FFF2-40B4-BE49-F238E27FC236}">
                <a16:creationId xmlns:a16="http://schemas.microsoft.com/office/drawing/2014/main" id="{CC07D125-3824-3F48-DC10-04D395DC920F}"/>
              </a:ext>
            </a:extLst>
          </p:cNvPr>
          <p:cNvPicPr>
            <a:picLocks noChangeAspect="1"/>
          </p:cNvPicPr>
          <p:nvPr/>
        </p:nvPicPr>
        <p:blipFill>
          <a:blip r:embed="rId2"/>
          <a:stretch>
            <a:fillRect/>
          </a:stretch>
        </p:blipFill>
        <p:spPr>
          <a:xfrm>
            <a:off x="761348" y="156411"/>
            <a:ext cx="2787968" cy="6701589"/>
          </a:xfrm>
          <a:prstGeom prst="rect">
            <a:avLst/>
          </a:prstGeom>
        </p:spPr>
      </p:pic>
    </p:spTree>
    <p:extLst>
      <p:ext uri="{BB962C8B-B14F-4D97-AF65-F5344CB8AC3E}">
        <p14:creationId xmlns:p14="http://schemas.microsoft.com/office/powerpoint/2010/main" val="2971231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a:extLst>
            <a:ext uri="{FF2B5EF4-FFF2-40B4-BE49-F238E27FC236}">
              <a16:creationId xmlns:a16="http://schemas.microsoft.com/office/drawing/2014/main" id="{76F637BC-9580-F9F2-B610-F3CF54A065A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CEBE6DD-DF10-C091-731C-089FDBD8A21F}"/>
              </a:ext>
            </a:extLst>
          </p:cNvPr>
          <p:cNvSpPr>
            <a:spLocks noGrp="1"/>
          </p:cNvSpPr>
          <p:nvPr>
            <p:ph type="body" idx="1"/>
          </p:nvPr>
        </p:nvSpPr>
        <p:spPr>
          <a:xfrm>
            <a:off x="838200" y="831710"/>
            <a:ext cx="10515600" cy="2829068"/>
          </a:xfrm>
        </p:spPr>
        <p:txBody>
          <a:bodyPr>
            <a:noAutofit/>
          </a:bodyPr>
          <a:lstStyle/>
          <a:p>
            <a:pPr>
              <a:lnSpc>
                <a:spcPct val="100000"/>
              </a:lnSpc>
              <a:spcBef>
                <a:spcPts val="600"/>
              </a:spcBef>
              <a:spcAft>
                <a:spcPts val="600"/>
              </a:spcAft>
            </a:pPr>
            <a:r>
              <a:rPr lang="en-US" b="1" dirty="0">
                <a:solidFill>
                  <a:schemeClr val="bg1"/>
                </a:solidFill>
              </a:rPr>
              <a:t>Separates Pre-Existing Debts</a:t>
            </a:r>
            <a:r>
              <a:rPr lang="en-US" dirty="0">
                <a:solidFill>
                  <a:schemeClr val="bg1"/>
                </a:solidFill>
              </a:rPr>
              <a:t>: A prenup can explicitly state that any debts one partner brings into the marriage (like student loans or credit card balances) are their sole responsibility. </a:t>
            </a:r>
          </a:p>
          <a:p>
            <a:pPr>
              <a:lnSpc>
                <a:spcPct val="100000"/>
              </a:lnSpc>
              <a:spcBef>
                <a:spcPts val="600"/>
              </a:spcBef>
              <a:spcAft>
                <a:spcPts val="600"/>
              </a:spcAft>
            </a:pPr>
            <a:r>
              <a:rPr lang="en-US" b="1" dirty="0">
                <a:solidFill>
                  <a:schemeClr val="bg1"/>
                </a:solidFill>
              </a:rPr>
              <a:t>Defines Future Debts</a:t>
            </a:r>
            <a:r>
              <a:rPr lang="en-US" dirty="0">
                <a:solidFill>
                  <a:schemeClr val="bg1"/>
                </a:solidFill>
              </a:rPr>
              <a:t>: It can outline how debts incurred during the marriage will be handled, ensuring that certain debts remain separate rather than becoming joint. </a:t>
            </a:r>
          </a:p>
          <a:p>
            <a:pPr>
              <a:lnSpc>
                <a:spcPct val="100000"/>
              </a:lnSpc>
              <a:spcBef>
                <a:spcPts val="600"/>
              </a:spcBef>
              <a:spcAft>
                <a:spcPts val="600"/>
              </a:spcAft>
            </a:pPr>
            <a:r>
              <a:rPr lang="en-US" b="1" dirty="0">
                <a:solidFill>
                  <a:schemeClr val="bg1"/>
                </a:solidFill>
              </a:rPr>
              <a:t>Protects Business-Related Debt: </a:t>
            </a:r>
            <a:r>
              <a:rPr lang="en-US" dirty="0">
                <a:solidFill>
                  <a:schemeClr val="bg1"/>
                </a:solidFill>
              </a:rPr>
              <a:t>For business owners, a prenup can protect their partner from the financial risks and liabilities associated with the business. </a:t>
            </a:r>
          </a:p>
        </p:txBody>
      </p:sp>
      <p:sp>
        <p:nvSpPr>
          <p:cNvPr id="5" name="TextBox 4">
            <a:extLst>
              <a:ext uri="{FF2B5EF4-FFF2-40B4-BE49-F238E27FC236}">
                <a16:creationId xmlns:a16="http://schemas.microsoft.com/office/drawing/2014/main" id="{E7A125DA-25BA-E668-13A4-27EBFEA07487}"/>
              </a:ext>
            </a:extLst>
          </p:cNvPr>
          <p:cNvSpPr txBox="1"/>
          <p:nvPr/>
        </p:nvSpPr>
        <p:spPr>
          <a:xfrm>
            <a:off x="768626" y="123824"/>
            <a:ext cx="10406743" cy="584775"/>
          </a:xfrm>
          <a:prstGeom prst="rect">
            <a:avLst/>
          </a:prstGeom>
          <a:noFill/>
        </p:spPr>
        <p:txBody>
          <a:bodyPr wrap="square">
            <a:spAutoFit/>
          </a:bodyPr>
          <a:lstStyle/>
          <a:p>
            <a:pPr algn="ctr">
              <a:lnSpc>
                <a:spcPct val="100000"/>
              </a:lnSpc>
              <a:spcBef>
                <a:spcPts val="600"/>
              </a:spcBef>
              <a:spcAft>
                <a:spcPts val="600"/>
              </a:spcAft>
            </a:pPr>
            <a:r>
              <a:rPr lang="en-US" sz="3200" dirty="0">
                <a:solidFill>
                  <a:schemeClr val="bg1"/>
                </a:solidFill>
              </a:rPr>
              <a:t>Protects Against Spouse's Debt</a:t>
            </a:r>
          </a:p>
        </p:txBody>
      </p:sp>
      <p:pic>
        <p:nvPicPr>
          <p:cNvPr id="8194" name="Picture 2" descr="How A Prenuptial Agreement Can Protect ...">
            <a:extLst>
              <a:ext uri="{FF2B5EF4-FFF2-40B4-BE49-F238E27FC236}">
                <a16:creationId xmlns:a16="http://schemas.microsoft.com/office/drawing/2014/main" id="{7D3DA0C9-4DD0-A038-9741-D56FC50D6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0671">
            <a:off x="-74895" y="4852191"/>
            <a:ext cx="12251725" cy="252730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B72BCB55-51B4-D858-DCDB-530BD28C68C4}"/>
              </a:ext>
            </a:extLst>
          </p:cNvPr>
          <p:cNvCxnSpPr>
            <a:cxnSpLocks/>
          </p:cNvCxnSpPr>
          <p:nvPr/>
        </p:nvCxnSpPr>
        <p:spPr>
          <a:xfrm>
            <a:off x="1623545" y="778102"/>
            <a:ext cx="8696904" cy="15264"/>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6760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7D7E5B-CAF1-9CC3-B9BA-E9CC9658A86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03CDF1C-B5BA-1653-201E-4B3E682342F2}"/>
              </a:ext>
            </a:extLst>
          </p:cNvPr>
          <p:cNvSpPr>
            <a:spLocks noGrp="1"/>
          </p:cNvSpPr>
          <p:nvPr>
            <p:ph type="body" idx="1"/>
          </p:nvPr>
        </p:nvSpPr>
        <p:spPr>
          <a:xfrm>
            <a:off x="1340352" y="2238338"/>
            <a:ext cx="5156702" cy="1594507"/>
          </a:xfrm>
        </p:spPr>
        <p:txBody>
          <a:bodyPr vert="horz" lIns="91440" tIns="45720" rIns="91440" bIns="45720" rtlCol="0">
            <a:noAutofit/>
          </a:bodyPr>
          <a:lstStyle/>
          <a:p>
            <a:r>
              <a:rPr lang="en-US" sz="4000" b="1" dirty="0">
                <a:solidFill>
                  <a:schemeClr val="bg1"/>
                </a:solidFill>
                <a:effectLst>
                  <a:outerShdw blurRad="38100" dist="38100" dir="2700000" algn="tl">
                    <a:srgbClr val="000000">
                      <a:alpha val="43137"/>
                    </a:srgbClr>
                  </a:outerShdw>
                </a:effectLst>
              </a:rPr>
              <a:t>Making the Premarital Agreement Enforceable</a:t>
            </a:r>
          </a:p>
        </p:txBody>
      </p:sp>
      <p:pic>
        <p:nvPicPr>
          <p:cNvPr id="4" name="Picture 3">
            <a:extLst>
              <a:ext uri="{FF2B5EF4-FFF2-40B4-BE49-F238E27FC236}">
                <a16:creationId xmlns:a16="http://schemas.microsoft.com/office/drawing/2014/main" id="{B2BD8B17-606E-0D48-64A7-D09CDE00492F}"/>
              </a:ext>
            </a:extLst>
          </p:cNvPr>
          <p:cNvPicPr>
            <a:picLocks noChangeAspect="1"/>
          </p:cNvPicPr>
          <p:nvPr/>
        </p:nvPicPr>
        <p:blipFill>
          <a:blip r:embed="rId2"/>
          <a:srcRect l="3352" r="22281" b="2"/>
          <a:stretch>
            <a:fillRect/>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1" name="Freeform: Shape 10">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10104404"/>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E807E6-ED58-8C89-8A97-E5291C037DE8}"/>
              </a:ext>
            </a:extLst>
          </p:cNvPr>
          <p:cNvSpPr>
            <a:spLocks noGrp="1"/>
          </p:cNvSpPr>
          <p:nvPr>
            <p:ph type="title"/>
          </p:nvPr>
        </p:nvSpPr>
        <p:spPr>
          <a:xfrm>
            <a:off x="6234865" y="346529"/>
            <a:ext cx="5248221" cy="1067209"/>
          </a:xfrm>
        </p:spPr>
        <p:txBody>
          <a:bodyPr>
            <a:normAutofit/>
          </a:bodyPr>
          <a:lstStyle/>
          <a:p>
            <a:r>
              <a:rPr lang="en-US" sz="4100" b="1" dirty="0">
                <a:solidFill>
                  <a:schemeClr val="bg1"/>
                </a:solidFill>
              </a:rPr>
              <a:t>Pennsylvania Statutes</a:t>
            </a:r>
          </a:p>
        </p:txBody>
      </p:sp>
      <p:pic>
        <p:nvPicPr>
          <p:cNvPr id="9218" name="Picture 2" descr="How is Marital Property Divided?">
            <a:extLst>
              <a:ext uri="{FF2B5EF4-FFF2-40B4-BE49-F238E27FC236}">
                <a16:creationId xmlns:a16="http://schemas.microsoft.com/office/drawing/2014/main" id="{F4B19FF9-A9B8-876C-446E-AB06896CF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019" r="20399" b="-2"/>
          <a:stretch>
            <a:fillRect/>
          </a:stretch>
        </p:blipFill>
        <p:spPr bwMode="auto">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grpSp>
        <p:nvGrpSpPr>
          <p:cNvPr id="9225" name="Group 9224">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9226" name="Freeform: Shape 9225">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9227" name="Freeform: Shape 9226">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F524671B-6938-1192-7685-40B43F698867}"/>
              </a:ext>
            </a:extLst>
          </p:cNvPr>
          <p:cNvSpPr>
            <a:spLocks noGrp="1"/>
          </p:cNvSpPr>
          <p:nvPr>
            <p:ph idx="1"/>
          </p:nvPr>
        </p:nvSpPr>
        <p:spPr>
          <a:xfrm>
            <a:off x="6234865" y="1410156"/>
            <a:ext cx="5661748" cy="4351338"/>
          </a:xfrm>
        </p:spPr>
        <p:txBody>
          <a:bodyPr>
            <a:noAutofit/>
          </a:bodyPr>
          <a:lstStyle/>
          <a:p>
            <a:pPr marL="0" indent="0" defTabSz="457200">
              <a:lnSpc>
                <a:spcPct val="100000"/>
              </a:lnSpc>
              <a:spcBef>
                <a:spcPts val="600"/>
              </a:spcBef>
              <a:spcAft>
                <a:spcPts val="600"/>
              </a:spcAft>
              <a:buNone/>
            </a:pPr>
            <a:r>
              <a:rPr lang="en-US" sz="2000" dirty="0">
                <a:solidFill>
                  <a:schemeClr val="bg1"/>
                </a:solidFill>
              </a:rPr>
              <a:t>Enforceability of Premarital Agreements -Title 23 Chapter 31 Section 6 § 3106.  Premarital agreements.</a:t>
            </a:r>
          </a:p>
          <a:p>
            <a:pPr marL="0" indent="0" defTabSz="457200">
              <a:lnSpc>
                <a:spcPct val="100000"/>
              </a:lnSpc>
              <a:spcBef>
                <a:spcPts val="600"/>
              </a:spcBef>
              <a:spcAft>
                <a:spcPts val="600"/>
              </a:spcAft>
              <a:buNone/>
            </a:pPr>
            <a:r>
              <a:rPr lang="en-US" sz="2000" dirty="0">
                <a:solidFill>
                  <a:schemeClr val="bg1"/>
                </a:solidFill>
              </a:rPr>
              <a:t>General rule -The burden of proof to set aside a premarital agreement shall be upon the party alleging the agreement to be unenforceable. </a:t>
            </a:r>
          </a:p>
          <a:p>
            <a:pPr marL="0" indent="0" defTabSz="457200">
              <a:lnSpc>
                <a:spcPct val="100000"/>
              </a:lnSpc>
              <a:spcBef>
                <a:spcPts val="600"/>
              </a:spcBef>
              <a:spcAft>
                <a:spcPts val="600"/>
              </a:spcAft>
              <a:buNone/>
            </a:pPr>
            <a:r>
              <a:rPr lang="en-US" sz="2000" dirty="0">
                <a:solidFill>
                  <a:schemeClr val="bg1"/>
                </a:solidFill>
              </a:rPr>
              <a:t>Note: The consequences to the stronger party from a failure of proof can be quite significant. </a:t>
            </a:r>
          </a:p>
          <a:p>
            <a:pPr marL="0" indent="0" defTabSz="457200">
              <a:lnSpc>
                <a:spcPct val="100000"/>
              </a:lnSpc>
              <a:spcBef>
                <a:spcPts val="600"/>
              </a:spcBef>
              <a:spcAft>
                <a:spcPts val="600"/>
              </a:spcAft>
              <a:buNone/>
            </a:pPr>
            <a:r>
              <a:rPr lang="en-US" sz="2000" dirty="0">
                <a:solidFill>
                  <a:schemeClr val="bg1"/>
                </a:solidFill>
              </a:rPr>
              <a:t>A court will not simply revise the agreement to provide a fairer disposition of property; it will invalidate the agreement in its entirety, exposing the stronger party's assets and earning capacity to a spousal claim to the same extent as if there were no agreement.</a:t>
            </a:r>
          </a:p>
          <a:p>
            <a:pPr marL="0" indent="0">
              <a:buNone/>
            </a:pPr>
            <a:endParaRPr lang="en-US" sz="1800" dirty="0">
              <a:solidFill>
                <a:schemeClr val="bg1"/>
              </a:solidFill>
            </a:endParaRPr>
          </a:p>
        </p:txBody>
      </p:sp>
      <p:grpSp>
        <p:nvGrpSpPr>
          <p:cNvPr id="9229"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9230" name="Freeform: Shape 9229">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231" name="Freeform: Shape 9230">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232" name="Freeform: Shape 9231">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233" name="Freeform: Shape 9232">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234" name="Freeform: Shape 9233">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101947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FEB859-017C-9F21-E7FC-C8EE3FA697B0}"/>
            </a:ext>
          </a:extLst>
        </p:cNvPr>
        <p:cNvGrpSpPr/>
        <p:nvPr/>
      </p:nvGrpSpPr>
      <p:grpSpPr>
        <a:xfrm>
          <a:off x="0" y="0"/>
          <a:ext cx="0" cy="0"/>
          <a:chOff x="0" y="0"/>
          <a:chExt cx="0" cy="0"/>
        </a:xfrm>
      </p:grpSpPr>
      <p:sp>
        <p:nvSpPr>
          <p:cNvPr id="10247" name="Rectangle 10246">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36F3C2-3E95-E78B-37DA-086A88FB0F06}"/>
              </a:ext>
            </a:extLst>
          </p:cNvPr>
          <p:cNvSpPr>
            <a:spLocks noGrp="1"/>
          </p:cNvSpPr>
          <p:nvPr>
            <p:ph type="title"/>
          </p:nvPr>
        </p:nvSpPr>
        <p:spPr>
          <a:xfrm>
            <a:off x="946521" y="396117"/>
            <a:ext cx="5217172" cy="1158857"/>
          </a:xfrm>
        </p:spPr>
        <p:txBody>
          <a:bodyPr anchor="b">
            <a:normAutofit/>
          </a:bodyPr>
          <a:lstStyle/>
          <a:p>
            <a:r>
              <a:rPr lang="en-US" sz="4100" b="1">
                <a:solidFill>
                  <a:schemeClr val="bg1"/>
                </a:solidFill>
              </a:rPr>
              <a:t>Pennsylvania Statutes</a:t>
            </a:r>
          </a:p>
        </p:txBody>
      </p:sp>
      <p:sp>
        <p:nvSpPr>
          <p:cNvPr id="10249" name="Graphic 212">
            <a:extLst>
              <a:ext uri="{FF2B5EF4-FFF2-40B4-BE49-F238E27FC236}">
                <a16:creationId xmlns:a16="http://schemas.microsoft.com/office/drawing/2014/main" id="{52D7FCC1-2D52-49CE-A986-EE6E0CA64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0251" name="Graphic 212">
            <a:extLst>
              <a:ext uri="{FF2B5EF4-FFF2-40B4-BE49-F238E27FC236}">
                <a16:creationId xmlns:a16="http://schemas.microsoft.com/office/drawing/2014/main" id="{28C3CACD-E5A7-4AAC-AE47-75CF7D30F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 name="Content Placeholder 2">
            <a:extLst>
              <a:ext uri="{FF2B5EF4-FFF2-40B4-BE49-F238E27FC236}">
                <a16:creationId xmlns:a16="http://schemas.microsoft.com/office/drawing/2014/main" id="{AE8EC206-44A1-CB25-793C-14C1928BBADF}"/>
              </a:ext>
            </a:extLst>
          </p:cNvPr>
          <p:cNvSpPr>
            <a:spLocks noGrp="1"/>
          </p:cNvSpPr>
          <p:nvPr>
            <p:ph idx="1"/>
          </p:nvPr>
        </p:nvSpPr>
        <p:spPr>
          <a:xfrm>
            <a:off x="946520" y="1747592"/>
            <a:ext cx="5217173" cy="4351338"/>
          </a:xfrm>
        </p:spPr>
        <p:txBody>
          <a:bodyPr>
            <a:normAutofit/>
          </a:bodyPr>
          <a:lstStyle/>
          <a:p>
            <a:pPr marL="0" indent="0" defTabSz="457200">
              <a:lnSpc>
                <a:spcPct val="100000"/>
              </a:lnSpc>
              <a:spcBef>
                <a:spcPts val="600"/>
              </a:spcBef>
              <a:spcAft>
                <a:spcPts val="600"/>
              </a:spcAft>
              <a:buNone/>
            </a:pPr>
            <a:r>
              <a:rPr lang="en-US" sz="1500" dirty="0">
                <a:solidFill>
                  <a:schemeClr val="bg1"/>
                </a:solidFill>
              </a:rPr>
              <a:t>A premarital agreement shall not be enforceable if the party seeking to set aside the agreement proves, by clear and convincing evidence, that:</a:t>
            </a:r>
          </a:p>
          <a:p>
            <a:pPr marL="0" indent="0" defTabSz="457200">
              <a:lnSpc>
                <a:spcPct val="100000"/>
              </a:lnSpc>
              <a:spcBef>
                <a:spcPts val="600"/>
              </a:spcBef>
              <a:spcAft>
                <a:spcPts val="600"/>
              </a:spcAft>
              <a:buNone/>
            </a:pPr>
            <a:r>
              <a:rPr lang="en-US" sz="1500" dirty="0">
                <a:solidFill>
                  <a:schemeClr val="bg1"/>
                </a:solidFill>
              </a:rPr>
              <a:t>(1)	the party did not execute the agreement voluntarily; or</a:t>
            </a:r>
          </a:p>
          <a:p>
            <a:pPr marL="0" indent="0" defTabSz="457200">
              <a:lnSpc>
                <a:spcPct val="100000"/>
              </a:lnSpc>
              <a:spcBef>
                <a:spcPts val="600"/>
              </a:spcBef>
              <a:spcAft>
                <a:spcPts val="600"/>
              </a:spcAft>
              <a:buNone/>
            </a:pPr>
            <a:r>
              <a:rPr lang="en-US" sz="1500" dirty="0">
                <a:solidFill>
                  <a:schemeClr val="bg1"/>
                </a:solidFill>
              </a:rPr>
              <a:t>(2)	the party, before execution of the agreement:</a:t>
            </a:r>
          </a:p>
          <a:p>
            <a:pPr marL="0" indent="0" defTabSz="457200">
              <a:lnSpc>
                <a:spcPct val="100000"/>
              </a:lnSpc>
              <a:spcBef>
                <a:spcPts val="600"/>
              </a:spcBef>
              <a:spcAft>
                <a:spcPts val="600"/>
              </a:spcAft>
              <a:buNone/>
            </a:pPr>
            <a:r>
              <a:rPr lang="en-US" sz="1500" dirty="0">
                <a:solidFill>
                  <a:schemeClr val="bg1"/>
                </a:solidFill>
              </a:rPr>
              <a:t>(i)  was not provided a fair and reasonable disclosure of the property or financial obligations of the other party;</a:t>
            </a:r>
          </a:p>
          <a:p>
            <a:pPr marL="0" indent="0" defTabSz="457200">
              <a:lnSpc>
                <a:spcPct val="100000"/>
              </a:lnSpc>
              <a:spcBef>
                <a:spcPts val="600"/>
              </a:spcBef>
              <a:spcAft>
                <a:spcPts val="600"/>
              </a:spcAft>
              <a:buNone/>
            </a:pPr>
            <a:r>
              <a:rPr lang="en-US" sz="1500" dirty="0">
                <a:solidFill>
                  <a:schemeClr val="bg1"/>
                </a:solidFill>
              </a:rPr>
              <a:t>(ii)  did not voluntarily and expressly waive, in writing, any right to disclosure of the property or financial obligations of the other party beyond the disclosure provided; and</a:t>
            </a:r>
          </a:p>
          <a:p>
            <a:pPr marL="0" indent="0" defTabSz="457200">
              <a:lnSpc>
                <a:spcPct val="100000"/>
              </a:lnSpc>
              <a:spcBef>
                <a:spcPts val="600"/>
              </a:spcBef>
              <a:spcAft>
                <a:spcPts val="600"/>
              </a:spcAft>
              <a:buNone/>
            </a:pPr>
            <a:r>
              <a:rPr lang="en-US" sz="1500" dirty="0">
                <a:solidFill>
                  <a:schemeClr val="bg1"/>
                </a:solidFill>
              </a:rPr>
              <a:t>(iii)  did not have an adequate knowledge of the property or financial obligations of the other party.</a:t>
            </a:r>
          </a:p>
        </p:txBody>
      </p:sp>
      <p:grpSp>
        <p:nvGrpSpPr>
          <p:cNvPr id="10253" name="Group 10252">
            <a:extLst>
              <a:ext uri="{FF2B5EF4-FFF2-40B4-BE49-F238E27FC236}">
                <a16:creationId xmlns:a16="http://schemas.microsoft.com/office/drawing/2014/main" id="{3A35C15A-135A-4FD3-BA11-A046CFA390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1226111"/>
            <a:ext cx="1598829" cy="531293"/>
            <a:chOff x="6491531" y="1420258"/>
            <a:chExt cx="1598829" cy="531293"/>
          </a:xfrm>
          <a:solidFill>
            <a:schemeClr val="bg1"/>
          </a:solidFill>
        </p:grpSpPr>
        <p:grpSp>
          <p:nvGrpSpPr>
            <p:cNvPr id="10254" name="Graphic 190">
              <a:extLst>
                <a:ext uri="{FF2B5EF4-FFF2-40B4-BE49-F238E27FC236}">
                  <a16:creationId xmlns:a16="http://schemas.microsoft.com/office/drawing/2014/main" id="{61E65A99-85A2-448D-AA1F-7690BD01A7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10258" name="Freeform: Shape 10257">
                <a:extLst>
                  <a:ext uri="{FF2B5EF4-FFF2-40B4-BE49-F238E27FC236}">
                    <a16:creationId xmlns:a16="http://schemas.microsoft.com/office/drawing/2014/main" id="{A127EC05-3250-408F-8F9F-A73F8B9B1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0259" name="Freeform: Shape 10258">
                <a:extLst>
                  <a:ext uri="{FF2B5EF4-FFF2-40B4-BE49-F238E27FC236}">
                    <a16:creationId xmlns:a16="http://schemas.microsoft.com/office/drawing/2014/main" id="{E6D9B8D4-23BB-4CD2-A0FF-95423AFEB0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10255" name="Graphic 190">
              <a:extLst>
                <a:ext uri="{FF2B5EF4-FFF2-40B4-BE49-F238E27FC236}">
                  <a16:creationId xmlns:a16="http://schemas.microsoft.com/office/drawing/2014/main" id="{91DC38B0-ED19-4BAC-A009-485461F23D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10256" name="Freeform: Shape 10255">
                <a:extLst>
                  <a:ext uri="{FF2B5EF4-FFF2-40B4-BE49-F238E27FC236}">
                    <a16:creationId xmlns:a16="http://schemas.microsoft.com/office/drawing/2014/main" id="{1A2C10C3-E625-41E2-8047-2AE4A87F3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0257" name="Freeform: Shape 10256">
                <a:extLst>
                  <a:ext uri="{FF2B5EF4-FFF2-40B4-BE49-F238E27FC236}">
                    <a16:creationId xmlns:a16="http://schemas.microsoft.com/office/drawing/2014/main" id="{0F0340A9-BD8A-4ABB-9AC1-7A14DF22E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pic>
        <p:nvPicPr>
          <p:cNvPr id="10242" name="Picture 2" descr="Considered Marital Property in Illinois ...">
            <a:extLst>
              <a:ext uri="{FF2B5EF4-FFF2-40B4-BE49-F238E27FC236}">
                <a16:creationId xmlns:a16="http://schemas.microsoft.com/office/drawing/2014/main" id="{426947A5-768B-582B-0331-ABF57AA713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53021" y="2246141"/>
            <a:ext cx="3555043" cy="2365719"/>
          </a:xfrm>
          <a:prstGeom prst="rect">
            <a:avLst/>
          </a:prstGeom>
          <a:noFill/>
          <a:extLst>
            <a:ext uri="{909E8E84-426E-40DD-AFC4-6F175D3DCCD1}">
              <a14:hiddenFill xmlns:a14="http://schemas.microsoft.com/office/drawing/2010/main">
                <a:solidFill>
                  <a:srgbClr val="FFFFFF"/>
                </a:solidFill>
              </a14:hiddenFill>
            </a:ext>
          </a:extLst>
        </p:spPr>
      </p:pic>
      <p:grpSp>
        <p:nvGrpSpPr>
          <p:cNvPr id="10261" name="Group 10260">
            <a:extLst>
              <a:ext uri="{FF2B5EF4-FFF2-40B4-BE49-F238E27FC236}">
                <a16:creationId xmlns:a16="http://schemas.microsoft.com/office/drawing/2014/main" id="{03AF83E4-4DE2-499C-9F36-0279E7E4F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4385" y="4452524"/>
            <a:ext cx="1443404" cy="1443428"/>
            <a:chOff x="10154385" y="4452524"/>
            <a:chExt cx="1443404" cy="1443428"/>
          </a:xfrm>
          <a:solidFill>
            <a:schemeClr val="bg1"/>
          </a:solidFill>
        </p:grpSpPr>
        <p:grpSp>
          <p:nvGrpSpPr>
            <p:cNvPr id="10262" name="Graphic 4">
              <a:extLst>
                <a:ext uri="{FF2B5EF4-FFF2-40B4-BE49-F238E27FC236}">
                  <a16:creationId xmlns:a16="http://schemas.microsoft.com/office/drawing/2014/main" id="{0B09EB4D-4323-43F4-9970-42885A83A87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10433" name="Freeform: Shape 10432">
                <a:extLst>
                  <a:ext uri="{FF2B5EF4-FFF2-40B4-BE49-F238E27FC236}">
                    <a16:creationId xmlns:a16="http://schemas.microsoft.com/office/drawing/2014/main" id="{BA9C6284-1137-47FE-9471-23CA82494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0434" name="Freeform: Shape 10433">
                <a:extLst>
                  <a:ext uri="{FF2B5EF4-FFF2-40B4-BE49-F238E27FC236}">
                    <a16:creationId xmlns:a16="http://schemas.microsoft.com/office/drawing/2014/main" id="{A00A6D3C-23F9-41D9-B891-14D8E2E98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435" name="Freeform: Shape 10434">
                <a:extLst>
                  <a:ext uri="{FF2B5EF4-FFF2-40B4-BE49-F238E27FC236}">
                    <a16:creationId xmlns:a16="http://schemas.microsoft.com/office/drawing/2014/main" id="{8F8D96F5-1ED7-4891-8D8B-A24E72DA7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36" name="Freeform: Shape 10435">
                <a:extLst>
                  <a:ext uri="{FF2B5EF4-FFF2-40B4-BE49-F238E27FC236}">
                    <a16:creationId xmlns:a16="http://schemas.microsoft.com/office/drawing/2014/main" id="{0E9A3A72-EC37-423D-B309-A6487A86C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37" name="Freeform: Shape 10436">
                <a:extLst>
                  <a:ext uri="{FF2B5EF4-FFF2-40B4-BE49-F238E27FC236}">
                    <a16:creationId xmlns:a16="http://schemas.microsoft.com/office/drawing/2014/main" id="{EBE630AB-13C0-44A2-80CA-C07483E93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38" name="Freeform: Shape 10437">
                <a:extLst>
                  <a:ext uri="{FF2B5EF4-FFF2-40B4-BE49-F238E27FC236}">
                    <a16:creationId xmlns:a16="http://schemas.microsoft.com/office/drawing/2014/main" id="{B7768337-3D65-4FE5-8E1A-D79219E0A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439" name="Freeform: Shape 10438">
                <a:extLst>
                  <a:ext uri="{FF2B5EF4-FFF2-40B4-BE49-F238E27FC236}">
                    <a16:creationId xmlns:a16="http://schemas.microsoft.com/office/drawing/2014/main" id="{968E4331-550E-4929-ACE8-D2ED2D6EA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40" name="Freeform: Shape 10439">
                <a:extLst>
                  <a:ext uri="{FF2B5EF4-FFF2-40B4-BE49-F238E27FC236}">
                    <a16:creationId xmlns:a16="http://schemas.microsoft.com/office/drawing/2014/main" id="{768D8817-CAEE-45BB-820E-A67C68D48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0441" name="Freeform: Shape 10440">
                <a:extLst>
                  <a:ext uri="{FF2B5EF4-FFF2-40B4-BE49-F238E27FC236}">
                    <a16:creationId xmlns:a16="http://schemas.microsoft.com/office/drawing/2014/main" id="{350A8C31-0139-4ABD-967A-139738E8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42" name="Freeform: Shape 10441">
                <a:extLst>
                  <a:ext uri="{FF2B5EF4-FFF2-40B4-BE49-F238E27FC236}">
                    <a16:creationId xmlns:a16="http://schemas.microsoft.com/office/drawing/2014/main" id="{9855AEE1-1C1C-4832-8B4C-042F59E029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43" name="Freeform: Shape 10442">
                <a:extLst>
                  <a:ext uri="{FF2B5EF4-FFF2-40B4-BE49-F238E27FC236}">
                    <a16:creationId xmlns:a16="http://schemas.microsoft.com/office/drawing/2014/main" id="{A41C5A32-BD0A-4457-9CF7-97467FA2B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44" name="Freeform: Shape 10443">
                <a:extLst>
                  <a:ext uri="{FF2B5EF4-FFF2-40B4-BE49-F238E27FC236}">
                    <a16:creationId xmlns:a16="http://schemas.microsoft.com/office/drawing/2014/main" id="{93C14A20-2E3C-49F8-AF55-C384FEB955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45" name="Freeform: Shape 10444">
                <a:extLst>
                  <a:ext uri="{FF2B5EF4-FFF2-40B4-BE49-F238E27FC236}">
                    <a16:creationId xmlns:a16="http://schemas.microsoft.com/office/drawing/2014/main" id="{DB167719-0D82-4ABF-9BC8-B073A847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46" name="Freeform: Shape 10445">
                <a:extLst>
                  <a:ext uri="{FF2B5EF4-FFF2-40B4-BE49-F238E27FC236}">
                    <a16:creationId xmlns:a16="http://schemas.microsoft.com/office/drawing/2014/main" id="{660582DE-E250-4561-9298-E4FADEB90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47" name="Freeform: Shape 10446">
                <a:extLst>
                  <a:ext uri="{FF2B5EF4-FFF2-40B4-BE49-F238E27FC236}">
                    <a16:creationId xmlns:a16="http://schemas.microsoft.com/office/drawing/2014/main" id="{820B635A-6E81-4D8A-98A3-141E57A6F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448" name="Freeform: Shape 10447">
                <a:extLst>
                  <a:ext uri="{FF2B5EF4-FFF2-40B4-BE49-F238E27FC236}">
                    <a16:creationId xmlns:a16="http://schemas.microsoft.com/office/drawing/2014/main" id="{3909A0ED-D070-4792-A2EE-CCEB6BA63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449" name="Freeform: Shape 10448">
                <a:extLst>
                  <a:ext uri="{FF2B5EF4-FFF2-40B4-BE49-F238E27FC236}">
                    <a16:creationId xmlns:a16="http://schemas.microsoft.com/office/drawing/2014/main" id="{4619A19C-3B55-4085-8668-458999628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50" name="Freeform: Shape 10449">
                <a:extLst>
                  <a:ext uri="{FF2B5EF4-FFF2-40B4-BE49-F238E27FC236}">
                    <a16:creationId xmlns:a16="http://schemas.microsoft.com/office/drawing/2014/main" id="{87D16772-2B59-486E-BE47-65D591C08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51" name="Freeform: Shape 10450">
                <a:extLst>
                  <a:ext uri="{FF2B5EF4-FFF2-40B4-BE49-F238E27FC236}">
                    <a16:creationId xmlns:a16="http://schemas.microsoft.com/office/drawing/2014/main" id="{1D6A06B8-1E4A-497F-B977-F78E5D7D00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52" name="Freeform: Shape 10451">
                <a:extLst>
                  <a:ext uri="{FF2B5EF4-FFF2-40B4-BE49-F238E27FC236}">
                    <a16:creationId xmlns:a16="http://schemas.microsoft.com/office/drawing/2014/main" id="{55BC53AD-5249-4FB1-AB74-3F71AAEB5A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453" name="Freeform: Shape 10452">
                <a:extLst>
                  <a:ext uri="{FF2B5EF4-FFF2-40B4-BE49-F238E27FC236}">
                    <a16:creationId xmlns:a16="http://schemas.microsoft.com/office/drawing/2014/main" id="{36F8561A-874A-48BB-BCC2-07F002ED4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54" name="Freeform: Shape 10453">
                <a:extLst>
                  <a:ext uri="{FF2B5EF4-FFF2-40B4-BE49-F238E27FC236}">
                    <a16:creationId xmlns:a16="http://schemas.microsoft.com/office/drawing/2014/main" id="{BA6B1B8F-9695-447F-BF2F-9010D40A0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455" name="Freeform: Shape 10454">
                <a:extLst>
                  <a:ext uri="{FF2B5EF4-FFF2-40B4-BE49-F238E27FC236}">
                    <a16:creationId xmlns:a16="http://schemas.microsoft.com/office/drawing/2014/main" id="{454192F9-26C5-4212-BA60-CADA662AF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56" name="Freeform: Shape 10455">
                <a:extLst>
                  <a:ext uri="{FF2B5EF4-FFF2-40B4-BE49-F238E27FC236}">
                    <a16:creationId xmlns:a16="http://schemas.microsoft.com/office/drawing/2014/main" id="{BFBDA013-4858-422E-AE7A-614BF71FB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57" name="Freeform: Shape 10456">
                <a:extLst>
                  <a:ext uri="{FF2B5EF4-FFF2-40B4-BE49-F238E27FC236}">
                    <a16:creationId xmlns:a16="http://schemas.microsoft.com/office/drawing/2014/main" id="{42BA261C-0C75-431D-9FD5-2C3AA241B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58" name="Freeform: Shape 10457">
                <a:extLst>
                  <a:ext uri="{FF2B5EF4-FFF2-40B4-BE49-F238E27FC236}">
                    <a16:creationId xmlns:a16="http://schemas.microsoft.com/office/drawing/2014/main" id="{0F8709D9-2655-4A39-9228-BCFCBF412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59" name="Freeform: Shape 10458">
                <a:extLst>
                  <a:ext uri="{FF2B5EF4-FFF2-40B4-BE49-F238E27FC236}">
                    <a16:creationId xmlns:a16="http://schemas.microsoft.com/office/drawing/2014/main" id="{9653F80B-5CF7-45EF-889B-FD0AAF483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60" name="Freeform: Shape 10459">
                <a:extLst>
                  <a:ext uri="{FF2B5EF4-FFF2-40B4-BE49-F238E27FC236}">
                    <a16:creationId xmlns:a16="http://schemas.microsoft.com/office/drawing/2014/main" id="{2A1DA86A-7442-4897-88A4-EDD18A01C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61" name="Freeform: Shape 10460">
                <a:extLst>
                  <a:ext uri="{FF2B5EF4-FFF2-40B4-BE49-F238E27FC236}">
                    <a16:creationId xmlns:a16="http://schemas.microsoft.com/office/drawing/2014/main" id="{39623279-A4CE-49AC-B5FA-CD224324B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462" name="Freeform: Shape 10461">
                <a:extLst>
                  <a:ext uri="{FF2B5EF4-FFF2-40B4-BE49-F238E27FC236}">
                    <a16:creationId xmlns:a16="http://schemas.microsoft.com/office/drawing/2014/main" id="{EB9D8B4D-1BE5-4CD9-A592-D0D3D7691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63" name="Freeform: Shape 10462">
                <a:extLst>
                  <a:ext uri="{FF2B5EF4-FFF2-40B4-BE49-F238E27FC236}">
                    <a16:creationId xmlns:a16="http://schemas.microsoft.com/office/drawing/2014/main" id="{769A47A3-F5B7-4BF0-B920-21A62F96F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64" name="Freeform: Shape 10463">
                <a:extLst>
                  <a:ext uri="{FF2B5EF4-FFF2-40B4-BE49-F238E27FC236}">
                    <a16:creationId xmlns:a16="http://schemas.microsoft.com/office/drawing/2014/main" id="{6E5DCDE9-48A4-41BA-987D-CC72C62B3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65" name="Freeform: Shape 10464">
                <a:extLst>
                  <a:ext uri="{FF2B5EF4-FFF2-40B4-BE49-F238E27FC236}">
                    <a16:creationId xmlns:a16="http://schemas.microsoft.com/office/drawing/2014/main" id="{0F51F840-3DBF-444E-BC79-718416C51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66" name="Freeform: Shape 10465">
                <a:extLst>
                  <a:ext uri="{FF2B5EF4-FFF2-40B4-BE49-F238E27FC236}">
                    <a16:creationId xmlns:a16="http://schemas.microsoft.com/office/drawing/2014/main" id="{2DFD2B64-98D0-4E59-AE1F-693872F36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67" name="Freeform: Shape 10466">
                <a:extLst>
                  <a:ext uri="{FF2B5EF4-FFF2-40B4-BE49-F238E27FC236}">
                    <a16:creationId xmlns:a16="http://schemas.microsoft.com/office/drawing/2014/main" id="{CF09CB65-8B7E-426C-A3FE-DD20196F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68" name="Freeform: Shape 10467">
                <a:extLst>
                  <a:ext uri="{FF2B5EF4-FFF2-40B4-BE49-F238E27FC236}">
                    <a16:creationId xmlns:a16="http://schemas.microsoft.com/office/drawing/2014/main" id="{43149294-A5BC-4E62-A167-3CD55E05B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469" name="Freeform: Shape 10468">
                <a:extLst>
                  <a:ext uri="{FF2B5EF4-FFF2-40B4-BE49-F238E27FC236}">
                    <a16:creationId xmlns:a16="http://schemas.microsoft.com/office/drawing/2014/main" id="{DB99FCDF-C9A0-40F7-ABDE-7247B2238D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70" name="Freeform: Shape 10469">
                <a:extLst>
                  <a:ext uri="{FF2B5EF4-FFF2-40B4-BE49-F238E27FC236}">
                    <a16:creationId xmlns:a16="http://schemas.microsoft.com/office/drawing/2014/main" id="{0CE59751-EC07-43C1-A5F5-AF5D30EBB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71" name="Freeform: Shape 10470">
                <a:extLst>
                  <a:ext uri="{FF2B5EF4-FFF2-40B4-BE49-F238E27FC236}">
                    <a16:creationId xmlns:a16="http://schemas.microsoft.com/office/drawing/2014/main" id="{4573CCF2-67F2-4BD1-A01C-1D064B908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72" name="Freeform: Shape 10471">
                <a:extLst>
                  <a:ext uri="{FF2B5EF4-FFF2-40B4-BE49-F238E27FC236}">
                    <a16:creationId xmlns:a16="http://schemas.microsoft.com/office/drawing/2014/main" id="{1C60C662-612D-485A-A50D-E938C6E49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73" name="Freeform: Shape 10472">
                <a:extLst>
                  <a:ext uri="{FF2B5EF4-FFF2-40B4-BE49-F238E27FC236}">
                    <a16:creationId xmlns:a16="http://schemas.microsoft.com/office/drawing/2014/main" id="{0048F63C-A2BB-4D89-9649-91EC2045C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74" name="Freeform: Shape 10473">
                <a:extLst>
                  <a:ext uri="{FF2B5EF4-FFF2-40B4-BE49-F238E27FC236}">
                    <a16:creationId xmlns:a16="http://schemas.microsoft.com/office/drawing/2014/main" id="{1C29F96C-43D4-4F0F-A76D-4CED9C610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75" name="Freeform: Shape 10474">
                <a:extLst>
                  <a:ext uri="{FF2B5EF4-FFF2-40B4-BE49-F238E27FC236}">
                    <a16:creationId xmlns:a16="http://schemas.microsoft.com/office/drawing/2014/main" id="{B660107F-776B-455F-AC78-225F21B81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476" name="Freeform: Shape 10475">
                <a:extLst>
                  <a:ext uri="{FF2B5EF4-FFF2-40B4-BE49-F238E27FC236}">
                    <a16:creationId xmlns:a16="http://schemas.microsoft.com/office/drawing/2014/main" id="{EB1DB332-7265-477D-9A04-EDB3799DE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77" name="Freeform: Shape 10476">
                <a:extLst>
                  <a:ext uri="{FF2B5EF4-FFF2-40B4-BE49-F238E27FC236}">
                    <a16:creationId xmlns:a16="http://schemas.microsoft.com/office/drawing/2014/main" id="{EBBEFE2D-1654-40D8-A838-45728A168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78" name="Freeform: Shape 10477">
                <a:extLst>
                  <a:ext uri="{FF2B5EF4-FFF2-40B4-BE49-F238E27FC236}">
                    <a16:creationId xmlns:a16="http://schemas.microsoft.com/office/drawing/2014/main" id="{190211E2-64DF-4171-811B-B8A0CD87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79" name="Freeform: Shape 10478">
                <a:extLst>
                  <a:ext uri="{FF2B5EF4-FFF2-40B4-BE49-F238E27FC236}">
                    <a16:creationId xmlns:a16="http://schemas.microsoft.com/office/drawing/2014/main" id="{5F7CDCE8-8B48-4859-BDFE-FCB7BC6F5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80" name="Freeform: Shape 10479">
                <a:extLst>
                  <a:ext uri="{FF2B5EF4-FFF2-40B4-BE49-F238E27FC236}">
                    <a16:creationId xmlns:a16="http://schemas.microsoft.com/office/drawing/2014/main" id="{B770A8C4-614E-4295-A937-718CC61B2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81" name="Freeform: Shape 10480">
                <a:extLst>
                  <a:ext uri="{FF2B5EF4-FFF2-40B4-BE49-F238E27FC236}">
                    <a16:creationId xmlns:a16="http://schemas.microsoft.com/office/drawing/2014/main" id="{A699ADB6-675C-44B0-B96E-EDD7AC1F9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82" name="Freeform: Shape 10481">
                <a:extLst>
                  <a:ext uri="{FF2B5EF4-FFF2-40B4-BE49-F238E27FC236}">
                    <a16:creationId xmlns:a16="http://schemas.microsoft.com/office/drawing/2014/main" id="{64875E98-2AA1-4001-90EA-2F3D9E017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83" name="Freeform: Shape 10482">
                <a:extLst>
                  <a:ext uri="{FF2B5EF4-FFF2-40B4-BE49-F238E27FC236}">
                    <a16:creationId xmlns:a16="http://schemas.microsoft.com/office/drawing/2014/main" id="{5BEC7219-356F-4141-B57B-8BCD85BF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84" name="Freeform: Shape 10483">
                <a:extLst>
                  <a:ext uri="{FF2B5EF4-FFF2-40B4-BE49-F238E27FC236}">
                    <a16:creationId xmlns:a16="http://schemas.microsoft.com/office/drawing/2014/main" id="{564D4AAB-BB2C-4A77-BB45-94EEC66CD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0485" name="Freeform: Shape 10484">
                <a:extLst>
                  <a:ext uri="{FF2B5EF4-FFF2-40B4-BE49-F238E27FC236}">
                    <a16:creationId xmlns:a16="http://schemas.microsoft.com/office/drawing/2014/main" id="{CE9CF29A-81CA-4A03-8B04-55F566882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86" name="Freeform: Shape 10485">
                <a:extLst>
                  <a:ext uri="{FF2B5EF4-FFF2-40B4-BE49-F238E27FC236}">
                    <a16:creationId xmlns:a16="http://schemas.microsoft.com/office/drawing/2014/main" id="{52FEFF22-7798-4730-9C0B-EC7EAFCD0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0487" name="Freeform: Shape 10486">
                <a:extLst>
                  <a:ext uri="{FF2B5EF4-FFF2-40B4-BE49-F238E27FC236}">
                    <a16:creationId xmlns:a16="http://schemas.microsoft.com/office/drawing/2014/main" id="{00149276-D167-4D2B-93F1-FD2958302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488" name="Freeform: Shape 10487">
                <a:extLst>
                  <a:ext uri="{FF2B5EF4-FFF2-40B4-BE49-F238E27FC236}">
                    <a16:creationId xmlns:a16="http://schemas.microsoft.com/office/drawing/2014/main" id="{E7DC22D5-A39C-4789-A952-D891488772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89" name="Freeform: Shape 10488">
                <a:extLst>
                  <a:ext uri="{FF2B5EF4-FFF2-40B4-BE49-F238E27FC236}">
                    <a16:creationId xmlns:a16="http://schemas.microsoft.com/office/drawing/2014/main" id="{7BA51EF1-15F0-4193-AB83-F8C8A64D6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90" name="Freeform: Shape 10489">
                <a:extLst>
                  <a:ext uri="{FF2B5EF4-FFF2-40B4-BE49-F238E27FC236}">
                    <a16:creationId xmlns:a16="http://schemas.microsoft.com/office/drawing/2014/main" id="{3FB75ADB-F020-4C56-91C6-9AB462985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491" name="Freeform: Shape 10490">
                <a:extLst>
                  <a:ext uri="{FF2B5EF4-FFF2-40B4-BE49-F238E27FC236}">
                    <a16:creationId xmlns:a16="http://schemas.microsoft.com/office/drawing/2014/main" id="{DBCE5CDF-BBF6-4E67-8CCE-9482D7EB4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92" name="Freeform: Shape 10491">
                <a:extLst>
                  <a:ext uri="{FF2B5EF4-FFF2-40B4-BE49-F238E27FC236}">
                    <a16:creationId xmlns:a16="http://schemas.microsoft.com/office/drawing/2014/main" id="{2138BABC-E51C-4F80-972E-CF44385C1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493" name="Freeform: Shape 10492">
                <a:extLst>
                  <a:ext uri="{FF2B5EF4-FFF2-40B4-BE49-F238E27FC236}">
                    <a16:creationId xmlns:a16="http://schemas.microsoft.com/office/drawing/2014/main" id="{96B0C850-272E-4B08-8779-B872DCAA37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94" name="Freeform: Shape 10493">
                <a:extLst>
                  <a:ext uri="{FF2B5EF4-FFF2-40B4-BE49-F238E27FC236}">
                    <a16:creationId xmlns:a16="http://schemas.microsoft.com/office/drawing/2014/main" id="{2EEE54AF-B9C2-494D-9E02-2F67FEF7A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95" name="Freeform: Shape 10494">
                <a:extLst>
                  <a:ext uri="{FF2B5EF4-FFF2-40B4-BE49-F238E27FC236}">
                    <a16:creationId xmlns:a16="http://schemas.microsoft.com/office/drawing/2014/main" id="{D21349A4-F7C9-492C-A658-EA9F7538B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96" name="Freeform: Shape 10495">
                <a:extLst>
                  <a:ext uri="{FF2B5EF4-FFF2-40B4-BE49-F238E27FC236}">
                    <a16:creationId xmlns:a16="http://schemas.microsoft.com/office/drawing/2014/main" id="{D88D1ED8-AC07-4621-9933-E10CE6122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497" name="Freeform: Shape 10496">
                <a:extLst>
                  <a:ext uri="{FF2B5EF4-FFF2-40B4-BE49-F238E27FC236}">
                    <a16:creationId xmlns:a16="http://schemas.microsoft.com/office/drawing/2014/main" id="{6FD21FCD-1DA9-45C2-9AB5-548EE0E6E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98" name="Freeform: Shape 10497">
                <a:extLst>
                  <a:ext uri="{FF2B5EF4-FFF2-40B4-BE49-F238E27FC236}">
                    <a16:creationId xmlns:a16="http://schemas.microsoft.com/office/drawing/2014/main" id="{C8BDD8CA-1442-470F-A5D3-FC8A87A10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499" name="Freeform: Shape 10498">
                <a:extLst>
                  <a:ext uri="{FF2B5EF4-FFF2-40B4-BE49-F238E27FC236}">
                    <a16:creationId xmlns:a16="http://schemas.microsoft.com/office/drawing/2014/main" id="{3B8DF094-690E-4C13-8284-7A7C97441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500" name="Freeform: Shape 10499">
                <a:extLst>
                  <a:ext uri="{FF2B5EF4-FFF2-40B4-BE49-F238E27FC236}">
                    <a16:creationId xmlns:a16="http://schemas.microsoft.com/office/drawing/2014/main" id="{FE0B926C-A114-444D-BA51-FECE28B03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01" name="Freeform: Shape 10500">
                <a:extLst>
                  <a:ext uri="{FF2B5EF4-FFF2-40B4-BE49-F238E27FC236}">
                    <a16:creationId xmlns:a16="http://schemas.microsoft.com/office/drawing/2014/main" id="{00BDE6CC-5F54-4752-ACC4-E3BCF2BEE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02" name="Freeform: Shape 10501">
                <a:extLst>
                  <a:ext uri="{FF2B5EF4-FFF2-40B4-BE49-F238E27FC236}">
                    <a16:creationId xmlns:a16="http://schemas.microsoft.com/office/drawing/2014/main" id="{6E28F857-CCD8-4222-84C0-A0B415E7B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503" name="Freeform: Shape 10502">
                <a:extLst>
                  <a:ext uri="{FF2B5EF4-FFF2-40B4-BE49-F238E27FC236}">
                    <a16:creationId xmlns:a16="http://schemas.microsoft.com/office/drawing/2014/main" id="{CD2687E0-0214-44E6-8BB1-34F6B7BA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04" name="Freeform: Shape 10503">
                <a:extLst>
                  <a:ext uri="{FF2B5EF4-FFF2-40B4-BE49-F238E27FC236}">
                    <a16:creationId xmlns:a16="http://schemas.microsoft.com/office/drawing/2014/main" id="{7F1236AA-FC17-487E-83B1-D71BCB2A8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05" name="Freeform: Shape 10504">
                <a:extLst>
                  <a:ext uri="{FF2B5EF4-FFF2-40B4-BE49-F238E27FC236}">
                    <a16:creationId xmlns:a16="http://schemas.microsoft.com/office/drawing/2014/main" id="{623384AA-72EF-4BCF-9137-194440583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06" name="Freeform: Shape 10505">
                <a:extLst>
                  <a:ext uri="{FF2B5EF4-FFF2-40B4-BE49-F238E27FC236}">
                    <a16:creationId xmlns:a16="http://schemas.microsoft.com/office/drawing/2014/main" id="{1BD81D1B-2270-4FBE-B437-F0DBB8DDF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07" name="Freeform: Shape 10506">
                <a:extLst>
                  <a:ext uri="{FF2B5EF4-FFF2-40B4-BE49-F238E27FC236}">
                    <a16:creationId xmlns:a16="http://schemas.microsoft.com/office/drawing/2014/main" id="{6411E268-F8CA-4C78-82ED-DDCF28B0B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08" name="Freeform: Shape 10507">
                <a:extLst>
                  <a:ext uri="{FF2B5EF4-FFF2-40B4-BE49-F238E27FC236}">
                    <a16:creationId xmlns:a16="http://schemas.microsoft.com/office/drawing/2014/main" id="{D48F8732-5205-4843-A2EB-3E0EB18F9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09" name="Freeform: Shape 10508">
                <a:extLst>
                  <a:ext uri="{FF2B5EF4-FFF2-40B4-BE49-F238E27FC236}">
                    <a16:creationId xmlns:a16="http://schemas.microsoft.com/office/drawing/2014/main" id="{DC5966DA-8E1A-43FF-A1A4-C6879B456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10" name="Freeform: Shape 10509">
                <a:extLst>
                  <a:ext uri="{FF2B5EF4-FFF2-40B4-BE49-F238E27FC236}">
                    <a16:creationId xmlns:a16="http://schemas.microsoft.com/office/drawing/2014/main" id="{E3BEFD3E-662F-4B38-859E-093A14241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511" name="Freeform: Shape 10510">
                <a:extLst>
                  <a:ext uri="{FF2B5EF4-FFF2-40B4-BE49-F238E27FC236}">
                    <a16:creationId xmlns:a16="http://schemas.microsoft.com/office/drawing/2014/main" id="{06C52F63-F17B-4356-A3AE-9707D93D2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12" name="Freeform: Shape 10511">
                <a:extLst>
                  <a:ext uri="{FF2B5EF4-FFF2-40B4-BE49-F238E27FC236}">
                    <a16:creationId xmlns:a16="http://schemas.microsoft.com/office/drawing/2014/main" id="{85706A28-0822-4064-AD3E-2A1F4E1C9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13" name="Freeform: Shape 10512">
                <a:extLst>
                  <a:ext uri="{FF2B5EF4-FFF2-40B4-BE49-F238E27FC236}">
                    <a16:creationId xmlns:a16="http://schemas.microsoft.com/office/drawing/2014/main" id="{348A813F-1672-44DB-A207-F3494E7C2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14" name="Freeform: Shape 10513">
                <a:extLst>
                  <a:ext uri="{FF2B5EF4-FFF2-40B4-BE49-F238E27FC236}">
                    <a16:creationId xmlns:a16="http://schemas.microsoft.com/office/drawing/2014/main" id="{6FC8AEBA-4BD5-4BB0-B004-A8B06B6A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515" name="Freeform: Shape 10514">
                <a:extLst>
                  <a:ext uri="{FF2B5EF4-FFF2-40B4-BE49-F238E27FC236}">
                    <a16:creationId xmlns:a16="http://schemas.microsoft.com/office/drawing/2014/main" id="{71ED8D8F-0325-426C-9257-1A5048211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16" name="Freeform: Shape 10515">
                <a:extLst>
                  <a:ext uri="{FF2B5EF4-FFF2-40B4-BE49-F238E27FC236}">
                    <a16:creationId xmlns:a16="http://schemas.microsoft.com/office/drawing/2014/main" id="{0FF054DF-85C2-466A-9D64-EB6D95AA8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17" name="Freeform: Shape 10516">
                <a:extLst>
                  <a:ext uri="{FF2B5EF4-FFF2-40B4-BE49-F238E27FC236}">
                    <a16:creationId xmlns:a16="http://schemas.microsoft.com/office/drawing/2014/main" id="{2D01FA60-E77D-41EE-8228-CFB979E3D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18" name="Freeform: Shape 10517">
                <a:extLst>
                  <a:ext uri="{FF2B5EF4-FFF2-40B4-BE49-F238E27FC236}">
                    <a16:creationId xmlns:a16="http://schemas.microsoft.com/office/drawing/2014/main" id="{AC8D6F02-E0C8-4EF5-9D41-E75C16C16E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19" name="Freeform: Shape 10518">
                <a:extLst>
                  <a:ext uri="{FF2B5EF4-FFF2-40B4-BE49-F238E27FC236}">
                    <a16:creationId xmlns:a16="http://schemas.microsoft.com/office/drawing/2014/main" id="{BD111AAF-4EE4-4A89-84D2-4201F035D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20" name="Freeform: Shape 10519">
                <a:extLst>
                  <a:ext uri="{FF2B5EF4-FFF2-40B4-BE49-F238E27FC236}">
                    <a16:creationId xmlns:a16="http://schemas.microsoft.com/office/drawing/2014/main" id="{E8F4C133-3F54-4715-A7D6-4261B9A99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21" name="Freeform: Shape 10520">
                <a:extLst>
                  <a:ext uri="{FF2B5EF4-FFF2-40B4-BE49-F238E27FC236}">
                    <a16:creationId xmlns:a16="http://schemas.microsoft.com/office/drawing/2014/main" id="{0BAA2E6B-E393-45EA-8AE6-A775AA69C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22" name="Freeform: Shape 10521">
                <a:extLst>
                  <a:ext uri="{FF2B5EF4-FFF2-40B4-BE49-F238E27FC236}">
                    <a16:creationId xmlns:a16="http://schemas.microsoft.com/office/drawing/2014/main" id="{7DB4F953-9FE8-4B8D-A62B-CB20A7037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523" name="Freeform: Shape 10522">
                <a:extLst>
                  <a:ext uri="{FF2B5EF4-FFF2-40B4-BE49-F238E27FC236}">
                    <a16:creationId xmlns:a16="http://schemas.microsoft.com/office/drawing/2014/main" id="{9D918AF2-85FB-436F-99DB-622B07664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24" name="Freeform: Shape 10523">
                <a:extLst>
                  <a:ext uri="{FF2B5EF4-FFF2-40B4-BE49-F238E27FC236}">
                    <a16:creationId xmlns:a16="http://schemas.microsoft.com/office/drawing/2014/main" id="{1F078C58-0893-4D64-B685-BCB70CAC6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0525" name="Freeform: Shape 10524">
                <a:extLst>
                  <a:ext uri="{FF2B5EF4-FFF2-40B4-BE49-F238E27FC236}">
                    <a16:creationId xmlns:a16="http://schemas.microsoft.com/office/drawing/2014/main" id="{AEDA3784-7618-477C-A8B0-36FA393D6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526" name="Freeform: Shape 10525">
                <a:extLst>
                  <a:ext uri="{FF2B5EF4-FFF2-40B4-BE49-F238E27FC236}">
                    <a16:creationId xmlns:a16="http://schemas.microsoft.com/office/drawing/2014/main" id="{0AC49727-CA00-439E-82D4-B446B7896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527" name="Freeform: Shape 10526">
                <a:extLst>
                  <a:ext uri="{FF2B5EF4-FFF2-40B4-BE49-F238E27FC236}">
                    <a16:creationId xmlns:a16="http://schemas.microsoft.com/office/drawing/2014/main" id="{6B67B441-65C8-4A53-968B-C56CB4086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528" name="Freeform: Shape 10527">
                <a:extLst>
                  <a:ext uri="{FF2B5EF4-FFF2-40B4-BE49-F238E27FC236}">
                    <a16:creationId xmlns:a16="http://schemas.microsoft.com/office/drawing/2014/main" id="{94CEDDB5-CC85-4A9E-A73C-85D7B714F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529" name="Freeform: Shape 10528">
                <a:extLst>
                  <a:ext uri="{FF2B5EF4-FFF2-40B4-BE49-F238E27FC236}">
                    <a16:creationId xmlns:a16="http://schemas.microsoft.com/office/drawing/2014/main" id="{80BF7883-770D-4CA2-BE01-C5F4B102B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530" name="Freeform: Shape 10529">
                <a:extLst>
                  <a:ext uri="{FF2B5EF4-FFF2-40B4-BE49-F238E27FC236}">
                    <a16:creationId xmlns:a16="http://schemas.microsoft.com/office/drawing/2014/main" id="{7DF07BC6-9560-430C-86FA-AFA6F7DF0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531" name="Freeform: Shape 10530">
                <a:extLst>
                  <a:ext uri="{FF2B5EF4-FFF2-40B4-BE49-F238E27FC236}">
                    <a16:creationId xmlns:a16="http://schemas.microsoft.com/office/drawing/2014/main" id="{9B085920-7744-44C8-AF91-D2F16C997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532" name="Freeform: Shape 10531">
                <a:extLst>
                  <a:ext uri="{FF2B5EF4-FFF2-40B4-BE49-F238E27FC236}">
                    <a16:creationId xmlns:a16="http://schemas.microsoft.com/office/drawing/2014/main" id="{22308C0A-08FC-4AAA-87B2-1E57033E4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0533" name="Freeform: Shape 10532">
                <a:extLst>
                  <a:ext uri="{FF2B5EF4-FFF2-40B4-BE49-F238E27FC236}">
                    <a16:creationId xmlns:a16="http://schemas.microsoft.com/office/drawing/2014/main" id="{AB727BDA-993C-4BB5-8CED-8D50C55F7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34" name="Freeform: Shape 10533">
                <a:extLst>
                  <a:ext uri="{FF2B5EF4-FFF2-40B4-BE49-F238E27FC236}">
                    <a16:creationId xmlns:a16="http://schemas.microsoft.com/office/drawing/2014/main" id="{1BB192D1-56DC-4342-911C-7D80A9084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35" name="Freeform: Shape 10534">
                <a:extLst>
                  <a:ext uri="{FF2B5EF4-FFF2-40B4-BE49-F238E27FC236}">
                    <a16:creationId xmlns:a16="http://schemas.microsoft.com/office/drawing/2014/main" id="{337ADC5A-E225-4E91-B940-2DD15330E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36" name="Freeform: Shape 10535">
                <a:extLst>
                  <a:ext uri="{FF2B5EF4-FFF2-40B4-BE49-F238E27FC236}">
                    <a16:creationId xmlns:a16="http://schemas.microsoft.com/office/drawing/2014/main" id="{0D170CF5-349D-4588-8AD3-373D47A4EC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0537" name="Freeform: Shape 10536">
                <a:extLst>
                  <a:ext uri="{FF2B5EF4-FFF2-40B4-BE49-F238E27FC236}">
                    <a16:creationId xmlns:a16="http://schemas.microsoft.com/office/drawing/2014/main" id="{297A6982-5B80-4376-A9D2-C11E9B084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38" name="Freeform: Shape 10537">
                <a:extLst>
                  <a:ext uri="{FF2B5EF4-FFF2-40B4-BE49-F238E27FC236}">
                    <a16:creationId xmlns:a16="http://schemas.microsoft.com/office/drawing/2014/main" id="{0B14F779-546D-4011-8459-2E8E34C50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539" name="Freeform: Shape 10538">
                <a:extLst>
                  <a:ext uri="{FF2B5EF4-FFF2-40B4-BE49-F238E27FC236}">
                    <a16:creationId xmlns:a16="http://schemas.microsoft.com/office/drawing/2014/main" id="{35AE6943-22C6-405D-A071-F8EC29DAB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40" name="Freeform: Shape 10539">
                <a:extLst>
                  <a:ext uri="{FF2B5EF4-FFF2-40B4-BE49-F238E27FC236}">
                    <a16:creationId xmlns:a16="http://schemas.microsoft.com/office/drawing/2014/main" id="{2464DBFD-1DA1-456F-8427-CF66CD4C8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41" name="Freeform: Shape 10540">
                <a:extLst>
                  <a:ext uri="{FF2B5EF4-FFF2-40B4-BE49-F238E27FC236}">
                    <a16:creationId xmlns:a16="http://schemas.microsoft.com/office/drawing/2014/main" id="{C9CA1114-00C4-448B-BF9A-9D70C709B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42" name="Freeform: Shape 10541">
                <a:extLst>
                  <a:ext uri="{FF2B5EF4-FFF2-40B4-BE49-F238E27FC236}">
                    <a16:creationId xmlns:a16="http://schemas.microsoft.com/office/drawing/2014/main" id="{2101A885-A4A8-4AFE-9905-E510D58C8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43" name="Freeform: Shape 10542">
                <a:extLst>
                  <a:ext uri="{FF2B5EF4-FFF2-40B4-BE49-F238E27FC236}">
                    <a16:creationId xmlns:a16="http://schemas.microsoft.com/office/drawing/2014/main" id="{661E165D-4826-43AD-AD75-1C965A71A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44" name="Freeform: Shape 10543">
                <a:extLst>
                  <a:ext uri="{FF2B5EF4-FFF2-40B4-BE49-F238E27FC236}">
                    <a16:creationId xmlns:a16="http://schemas.microsoft.com/office/drawing/2014/main" id="{C1F2231A-5945-44AF-95E4-6D14529C8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45" name="Freeform: Shape 10544">
                <a:extLst>
                  <a:ext uri="{FF2B5EF4-FFF2-40B4-BE49-F238E27FC236}">
                    <a16:creationId xmlns:a16="http://schemas.microsoft.com/office/drawing/2014/main" id="{1998F14A-698C-4220-92B8-2EC10C356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546" name="Freeform: Shape 10545">
                <a:extLst>
                  <a:ext uri="{FF2B5EF4-FFF2-40B4-BE49-F238E27FC236}">
                    <a16:creationId xmlns:a16="http://schemas.microsoft.com/office/drawing/2014/main" id="{496E0BBF-D595-4DAE-91C6-4EB179C693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47" name="Freeform: Shape 10546">
                <a:extLst>
                  <a:ext uri="{FF2B5EF4-FFF2-40B4-BE49-F238E27FC236}">
                    <a16:creationId xmlns:a16="http://schemas.microsoft.com/office/drawing/2014/main" id="{E31F1BC0-CB0A-4386-BE5E-7972AFB05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48" name="Freeform: Shape 10547">
                <a:extLst>
                  <a:ext uri="{FF2B5EF4-FFF2-40B4-BE49-F238E27FC236}">
                    <a16:creationId xmlns:a16="http://schemas.microsoft.com/office/drawing/2014/main" id="{B1575BDE-4CFA-4FAD-9F64-692A6DBFF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49" name="Freeform: Shape 10548">
                <a:extLst>
                  <a:ext uri="{FF2B5EF4-FFF2-40B4-BE49-F238E27FC236}">
                    <a16:creationId xmlns:a16="http://schemas.microsoft.com/office/drawing/2014/main" id="{9D32D2E3-5D5B-4751-A477-A26860AC17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50" name="Freeform: Shape 10549">
                <a:extLst>
                  <a:ext uri="{FF2B5EF4-FFF2-40B4-BE49-F238E27FC236}">
                    <a16:creationId xmlns:a16="http://schemas.microsoft.com/office/drawing/2014/main" id="{92009233-25F1-4029-B170-318CBBA00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51" name="Freeform: Shape 10550">
                <a:extLst>
                  <a:ext uri="{FF2B5EF4-FFF2-40B4-BE49-F238E27FC236}">
                    <a16:creationId xmlns:a16="http://schemas.microsoft.com/office/drawing/2014/main" id="{CCBFA5E5-8384-4D58-BD73-BA36E23E80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52" name="Freeform: Shape 10551">
                <a:extLst>
                  <a:ext uri="{FF2B5EF4-FFF2-40B4-BE49-F238E27FC236}">
                    <a16:creationId xmlns:a16="http://schemas.microsoft.com/office/drawing/2014/main" id="{3ACBBAC3-185E-4C28-81AB-C9BE2A88D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553" name="Freeform: Shape 10552">
                <a:extLst>
                  <a:ext uri="{FF2B5EF4-FFF2-40B4-BE49-F238E27FC236}">
                    <a16:creationId xmlns:a16="http://schemas.microsoft.com/office/drawing/2014/main" id="{225AF996-F3FB-4AF2-B954-BDF79069E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54" name="Freeform: Shape 10553">
                <a:extLst>
                  <a:ext uri="{FF2B5EF4-FFF2-40B4-BE49-F238E27FC236}">
                    <a16:creationId xmlns:a16="http://schemas.microsoft.com/office/drawing/2014/main" id="{E10B0127-17D3-4B62-8708-9558A7945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55" name="Freeform: Shape 10554">
                <a:extLst>
                  <a:ext uri="{FF2B5EF4-FFF2-40B4-BE49-F238E27FC236}">
                    <a16:creationId xmlns:a16="http://schemas.microsoft.com/office/drawing/2014/main" id="{A36A9D1B-B750-446F-99FF-E3280E32A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56" name="Freeform: Shape 10555">
                <a:extLst>
                  <a:ext uri="{FF2B5EF4-FFF2-40B4-BE49-F238E27FC236}">
                    <a16:creationId xmlns:a16="http://schemas.microsoft.com/office/drawing/2014/main" id="{C078DB92-DE53-4BEC-BBD4-B5966EAA1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57" name="Freeform: Shape 10556">
                <a:extLst>
                  <a:ext uri="{FF2B5EF4-FFF2-40B4-BE49-F238E27FC236}">
                    <a16:creationId xmlns:a16="http://schemas.microsoft.com/office/drawing/2014/main" id="{7334AD7D-F850-4E92-89F9-49EE6E3AA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58" name="Freeform: Shape 10557">
                <a:extLst>
                  <a:ext uri="{FF2B5EF4-FFF2-40B4-BE49-F238E27FC236}">
                    <a16:creationId xmlns:a16="http://schemas.microsoft.com/office/drawing/2014/main" id="{14D983A3-96A9-4BB8-90D5-93B0E625F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59" name="Freeform: Shape 10558">
                <a:extLst>
                  <a:ext uri="{FF2B5EF4-FFF2-40B4-BE49-F238E27FC236}">
                    <a16:creationId xmlns:a16="http://schemas.microsoft.com/office/drawing/2014/main" id="{43A1FFE3-BB5F-4455-B23F-DA56AE791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560" name="Freeform: Shape 10559">
                <a:extLst>
                  <a:ext uri="{FF2B5EF4-FFF2-40B4-BE49-F238E27FC236}">
                    <a16:creationId xmlns:a16="http://schemas.microsoft.com/office/drawing/2014/main" id="{C34E69E0-4115-4CAA-86FB-1D5A8830D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0561" name="Freeform: Shape 10560">
                <a:extLst>
                  <a:ext uri="{FF2B5EF4-FFF2-40B4-BE49-F238E27FC236}">
                    <a16:creationId xmlns:a16="http://schemas.microsoft.com/office/drawing/2014/main" id="{E5707C7C-BEB2-4920-9D44-8AF218FFB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62" name="Freeform: Shape 10561">
                <a:extLst>
                  <a:ext uri="{FF2B5EF4-FFF2-40B4-BE49-F238E27FC236}">
                    <a16:creationId xmlns:a16="http://schemas.microsoft.com/office/drawing/2014/main" id="{D95D2E5E-6D1E-43FC-A231-E28A08296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63" name="Freeform: Shape 10562">
                <a:extLst>
                  <a:ext uri="{FF2B5EF4-FFF2-40B4-BE49-F238E27FC236}">
                    <a16:creationId xmlns:a16="http://schemas.microsoft.com/office/drawing/2014/main" id="{DB511D52-FE0D-4F8D-AC2F-6806904C6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64" name="Freeform: Shape 10563">
                <a:extLst>
                  <a:ext uri="{FF2B5EF4-FFF2-40B4-BE49-F238E27FC236}">
                    <a16:creationId xmlns:a16="http://schemas.microsoft.com/office/drawing/2014/main" id="{E4D31CC7-D38B-4566-A6F9-5CB84EEAA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0565" name="Freeform: Shape 10564">
                <a:extLst>
                  <a:ext uri="{FF2B5EF4-FFF2-40B4-BE49-F238E27FC236}">
                    <a16:creationId xmlns:a16="http://schemas.microsoft.com/office/drawing/2014/main" id="{48116577-FA2A-434D-83D4-213A1497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66" name="Freeform: Shape 10565">
                <a:extLst>
                  <a:ext uri="{FF2B5EF4-FFF2-40B4-BE49-F238E27FC236}">
                    <a16:creationId xmlns:a16="http://schemas.microsoft.com/office/drawing/2014/main" id="{02288414-AA9B-4065-A506-AE5ED2ABC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567" name="Freeform: Shape 10566">
                <a:extLst>
                  <a:ext uri="{FF2B5EF4-FFF2-40B4-BE49-F238E27FC236}">
                    <a16:creationId xmlns:a16="http://schemas.microsoft.com/office/drawing/2014/main" id="{92EAF5E5-70A0-4FE6-B906-6BCF9C49F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568" name="Freeform: Shape 10567">
                <a:extLst>
                  <a:ext uri="{FF2B5EF4-FFF2-40B4-BE49-F238E27FC236}">
                    <a16:creationId xmlns:a16="http://schemas.microsoft.com/office/drawing/2014/main" id="{3DA12971-2CD2-4DE8-8B05-8B11B5614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0569" name="Freeform: Shape 10568">
                <a:extLst>
                  <a:ext uri="{FF2B5EF4-FFF2-40B4-BE49-F238E27FC236}">
                    <a16:creationId xmlns:a16="http://schemas.microsoft.com/office/drawing/2014/main" id="{B9486073-CABC-45A3-B442-5959E5CE6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570" name="Freeform: Shape 10569">
                <a:extLst>
                  <a:ext uri="{FF2B5EF4-FFF2-40B4-BE49-F238E27FC236}">
                    <a16:creationId xmlns:a16="http://schemas.microsoft.com/office/drawing/2014/main" id="{3EEB7953-85A2-4391-931C-CE88AC053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0571" name="Freeform: Shape 10570">
                <a:extLst>
                  <a:ext uri="{FF2B5EF4-FFF2-40B4-BE49-F238E27FC236}">
                    <a16:creationId xmlns:a16="http://schemas.microsoft.com/office/drawing/2014/main" id="{1BF2EBC9-4A08-4A35-8C75-15E51BA0A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572" name="Freeform: Shape 10571">
                <a:extLst>
                  <a:ext uri="{FF2B5EF4-FFF2-40B4-BE49-F238E27FC236}">
                    <a16:creationId xmlns:a16="http://schemas.microsoft.com/office/drawing/2014/main" id="{1686BEF1-7F1A-40F6-BC3F-24221ACEC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73" name="Freeform: Shape 10572">
                <a:extLst>
                  <a:ext uri="{FF2B5EF4-FFF2-40B4-BE49-F238E27FC236}">
                    <a16:creationId xmlns:a16="http://schemas.microsoft.com/office/drawing/2014/main" id="{5D2D2281-DA3F-41A6-B56E-2EE507826A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74" name="Freeform: Shape 10573">
                <a:extLst>
                  <a:ext uri="{FF2B5EF4-FFF2-40B4-BE49-F238E27FC236}">
                    <a16:creationId xmlns:a16="http://schemas.microsoft.com/office/drawing/2014/main" id="{B1EBA419-056B-478C-A25C-B349F4DDD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75" name="Freeform: Shape 10574">
                <a:extLst>
                  <a:ext uri="{FF2B5EF4-FFF2-40B4-BE49-F238E27FC236}">
                    <a16:creationId xmlns:a16="http://schemas.microsoft.com/office/drawing/2014/main" id="{3DE38383-61B3-4E4E-B781-1C7DA04D65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76" name="Freeform: Shape 10575">
                <a:extLst>
                  <a:ext uri="{FF2B5EF4-FFF2-40B4-BE49-F238E27FC236}">
                    <a16:creationId xmlns:a16="http://schemas.microsoft.com/office/drawing/2014/main" id="{F62AD048-154B-4830-A46F-263BA35AA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577" name="Freeform: Shape 10576">
                <a:extLst>
                  <a:ext uri="{FF2B5EF4-FFF2-40B4-BE49-F238E27FC236}">
                    <a16:creationId xmlns:a16="http://schemas.microsoft.com/office/drawing/2014/main" id="{636A730F-15EE-440C-84B5-0541AE9546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0578" name="Freeform: Shape 10577">
                <a:extLst>
                  <a:ext uri="{FF2B5EF4-FFF2-40B4-BE49-F238E27FC236}">
                    <a16:creationId xmlns:a16="http://schemas.microsoft.com/office/drawing/2014/main" id="{31AF286F-6D0E-447F-B4D1-24729E0D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79" name="Freeform: Shape 10578">
                <a:extLst>
                  <a:ext uri="{FF2B5EF4-FFF2-40B4-BE49-F238E27FC236}">
                    <a16:creationId xmlns:a16="http://schemas.microsoft.com/office/drawing/2014/main" id="{36F64061-98E4-477D-BABF-CC6BA8D67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80" name="Freeform: Shape 10579">
                <a:extLst>
                  <a:ext uri="{FF2B5EF4-FFF2-40B4-BE49-F238E27FC236}">
                    <a16:creationId xmlns:a16="http://schemas.microsoft.com/office/drawing/2014/main" id="{1C601616-D38B-4ED2-BD55-F5AEA36AB0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81" name="Freeform: Shape 10580">
                <a:extLst>
                  <a:ext uri="{FF2B5EF4-FFF2-40B4-BE49-F238E27FC236}">
                    <a16:creationId xmlns:a16="http://schemas.microsoft.com/office/drawing/2014/main" id="{E0593B16-48EE-41A8-B4AF-E03A74CBB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82" name="Freeform: Shape 10581">
                <a:extLst>
                  <a:ext uri="{FF2B5EF4-FFF2-40B4-BE49-F238E27FC236}">
                    <a16:creationId xmlns:a16="http://schemas.microsoft.com/office/drawing/2014/main" id="{26B2406B-8A3A-4381-8D69-1178F16C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583" name="Freeform: Shape 10582">
                <a:extLst>
                  <a:ext uri="{FF2B5EF4-FFF2-40B4-BE49-F238E27FC236}">
                    <a16:creationId xmlns:a16="http://schemas.microsoft.com/office/drawing/2014/main" id="{DF1F792D-BA16-4D8F-99C3-E5E6959A5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84" name="Freeform: Shape 10583">
                <a:extLst>
                  <a:ext uri="{FF2B5EF4-FFF2-40B4-BE49-F238E27FC236}">
                    <a16:creationId xmlns:a16="http://schemas.microsoft.com/office/drawing/2014/main" id="{AA77D5AF-6FFE-4577-BC40-BA1902307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85" name="Freeform: Shape 10584">
                <a:extLst>
                  <a:ext uri="{FF2B5EF4-FFF2-40B4-BE49-F238E27FC236}">
                    <a16:creationId xmlns:a16="http://schemas.microsoft.com/office/drawing/2014/main" id="{08F16A01-2EE8-4E4F-83CD-2000577D1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86" name="Freeform: Shape 10585">
                <a:extLst>
                  <a:ext uri="{FF2B5EF4-FFF2-40B4-BE49-F238E27FC236}">
                    <a16:creationId xmlns:a16="http://schemas.microsoft.com/office/drawing/2014/main" id="{18ACB7FF-8D64-44A2-8571-7DB441D97E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87" name="Freeform: Shape 10586">
                <a:extLst>
                  <a:ext uri="{FF2B5EF4-FFF2-40B4-BE49-F238E27FC236}">
                    <a16:creationId xmlns:a16="http://schemas.microsoft.com/office/drawing/2014/main" id="{E15E0D81-20B6-4D4C-9B7C-4D5A01B6A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88" name="Freeform: Shape 10587">
                <a:extLst>
                  <a:ext uri="{FF2B5EF4-FFF2-40B4-BE49-F238E27FC236}">
                    <a16:creationId xmlns:a16="http://schemas.microsoft.com/office/drawing/2014/main" id="{8F687395-0ADA-4504-B6D0-D55493AB6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589" name="Freeform: Shape 10588">
                <a:extLst>
                  <a:ext uri="{FF2B5EF4-FFF2-40B4-BE49-F238E27FC236}">
                    <a16:creationId xmlns:a16="http://schemas.microsoft.com/office/drawing/2014/main" id="{94D99C3F-4701-403D-A69E-EE345B0E4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90" name="Freeform: Shape 10589">
                <a:extLst>
                  <a:ext uri="{FF2B5EF4-FFF2-40B4-BE49-F238E27FC236}">
                    <a16:creationId xmlns:a16="http://schemas.microsoft.com/office/drawing/2014/main" id="{0C6D9CF1-A535-4742-B2CF-B61ADC55E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91" name="Freeform: Shape 10590">
                <a:extLst>
                  <a:ext uri="{FF2B5EF4-FFF2-40B4-BE49-F238E27FC236}">
                    <a16:creationId xmlns:a16="http://schemas.microsoft.com/office/drawing/2014/main" id="{E9EB265F-CF4E-4485-88F1-AE3CE1BE3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92" name="Freeform: Shape 10591">
                <a:extLst>
                  <a:ext uri="{FF2B5EF4-FFF2-40B4-BE49-F238E27FC236}">
                    <a16:creationId xmlns:a16="http://schemas.microsoft.com/office/drawing/2014/main" id="{9B354D37-6517-4AF4-8195-9A7B43D20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93" name="Freeform: Shape 10592">
                <a:extLst>
                  <a:ext uri="{FF2B5EF4-FFF2-40B4-BE49-F238E27FC236}">
                    <a16:creationId xmlns:a16="http://schemas.microsoft.com/office/drawing/2014/main" id="{2A3087FA-3C5B-4898-9FE2-633DAA0B74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94" name="Freeform: Shape 10593">
                <a:extLst>
                  <a:ext uri="{FF2B5EF4-FFF2-40B4-BE49-F238E27FC236}">
                    <a16:creationId xmlns:a16="http://schemas.microsoft.com/office/drawing/2014/main" id="{C8D7AB32-147E-4110-ABBE-7F1FB6894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595" name="Freeform: Shape 10594">
                <a:extLst>
                  <a:ext uri="{FF2B5EF4-FFF2-40B4-BE49-F238E27FC236}">
                    <a16:creationId xmlns:a16="http://schemas.microsoft.com/office/drawing/2014/main" id="{542ED17E-A6FC-4BC6-B7FE-EF9BC5B15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96" name="Freeform: Shape 10595">
                <a:extLst>
                  <a:ext uri="{FF2B5EF4-FFF2-40B4-BE49-F238E27FC236}">
                    <a16:creationId xmlns:a16="http://schemas.microsoft.com/office/drawing/2014/main" id="{4610CFBC-B173-4CBE-BBD7-7E859FCA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97" name="Freeform: Shape 10596">
                <a:extLst>
                  <a:ext uri="{FF2B5EF4-FFF2-40B4-BE49-F238E27FC236}">
                    <a16:creationId xmlns:a16="http://schemas.microsoft.com/office/drawing/2014/main" id="{7578019C-8AAF-4A81-84C4-155EB43FA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98" name="Freeform: Shape 10597">
                <a:extLst>
                  <a:ext uri="{FF2B5EF4-FFF2-40B4-BE49-F238E27FC236}">
                    <a16:creationId xmlns:a16="http://schemas.microsoft.com/office/drawing/2014/main" id="{46936191-0661-4BD8-9A61-D00FAC97D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599" name="Freeform: Shape 10598">
                <a:extLst>
                  <a:ext uri="{FF2B5EF4-FFF2-40B4-BE49-F238E27FC236}">
                    <a16:creationId xmlns:a16="http://schemas.microsoft.com/office/drawing/2014/main" id="{F7BC1D8F-F88B-4A19-B640-8DCC73992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00" name="Freeform: Shape 10599">
                <a:extLst>
                  <a:ext uri="{FF2B5EF4-FFF2-40B4-BE49-F238E27FC236}">
                    <a16:creationId xmlns:a16="http://schemas.microsoft.com/office/drawing/2014/main" id="{47D77817-943A-4D8A-82EE-C309FC9FF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601" name="Freeform: Shape 10600">
                <a:extLst>
                  <a:ext uri="{FF2B5EF4-FFF2-40B4-BE49-F238E27FC236}">
                    <a16:creationId xmlns:a16="http://schemas.microsoft.com/office/drawing/2014/main" id="{BF86E220-D031-40B7-B3A2-0C723E3A9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0263" name="Graphic 4">
              <a:extLst>
                <a:ext uri="{FF2B5EF4-FFF2-40B4-BE49-F238E27FC236}">
                  <a16:creationId xmlns:a16="http://schemas.microsoft.com/office/drawing/2014/main" id="{226E1D80-1BFB-4A13-8F3C-94D54398C5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10264" name="Freeform: Shape 10263">
                <a:extLst>
                  <a:ext uri="{FF2B5EF4-FFF2-40B4-BE49-F238E27FC236}">
                    <a16:creationId xmlns:a16="http://schemas.microsoft.com/office/drawing/2014/main" id="{3DCC1C21-CB11-4506-90E4-37DCD97AF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0265" name="Freeform: Shape 10264">
                <a:extLst>
                  <a:ext uri="{FF2B5EF4-FFF2-40B4-BE49-F238E27FC236}">
                    <a16:creationId xmlns:a16="http://schemas.microsoft.com/office/drawing/2014/main" id="{68177170-8FD3-4752-B1DB-0186ADF9B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266" name="Freeform: Shape 10265">
                <a:extLst>
                  <a:ext uri="{FF2B5EF4-FFF2-40B4-BE49-F238E27FC236}">
                    <a16:creationId xmlns:a16="http://schemas.microsoft.com/office/drawing/2014/main" id="{8CAA5FB4-9073-4612-99F5-95E1C6D06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267" name="Freeform: Shape 10266">
                <a:extLst>
                  <a:ext uri="{FF2B5EF4-FFF2-40B4-BE49-F238E27FC236}">
                    <a16:creationId xmlns:a16="http://schemas.microsoft.com/office/drawing/2014/main" id="{DE021324-18DD-4114-8992-9652707C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268" name="Freeform: Shape 10267">
                <a:extLst>
                  <a:ext uri="{FF2B5EF4-FFF2-40B4-BE49-F238E27FC236}">
                    <a16:creationId xmlns:a16="http://schemas.microsoft.com/office/drawing/2014/main" id="{6ECBC33B-D8EB-4804-9EA3-57C07B57C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269" name="Freeform: Shape 10268">
                <a:extLst>
                  <a:ext uri="{FF2B5EF4-FFF2-40B4-BE49-F238E27FC236}">
                    <a16:creationId xmlns:a16="http://schemas.microsoft.com/office/drawing/2014/main" id="{D03927C7-0E45-4B61-844A-4A626FDF6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270" name="Freeform: Shape 10269">
                <a:extLst>
                  <a:ext uri="{FF2B5EF4-FFF2-40B4-BE49-F238E27FC236}">
                    <a16:creationId xmlns:a16="http://schemas.microsoft.com/office/drawing/2014/main" id="{AC6AF6E8-E748-47F7-B35C-567D5FBA6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271" name="Freeform: Shape 10270">
                <a:extLst>
                  <a:ext uri="{FF2B5EF4-FFF2-40B4-BE49-F238E27FC236}">
                    <a16:creationId xmlns:a16="http://schemas.microsoft.com/office/drawing/2014/main" id="{1EC671E5-B299-470C-9C7A-A50106E51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0272" name="Freeform: Shape 10271">
                <a:extLst>
                  <a:ext uri="{FF2B5EF4-FFF2-40B4-BE49-F238E27FC236}">
                    <a16:creationId xmlns:a16="http://schemas.microsoft.com/office/drawing/2014/main" id="{7410EBDF-623D-41EF-82A4-9FB938A7B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73" name="Freeform: Shape 10272">
                <a:extLst>
                  <a:ext uri="{FF2B5EF4-FFF2-40B4-BE49-F238E27FC236}">
                    <a16:creationId xmlns:a16="http://schemas.microsoft.com/office/drawing/2014/main" id="{B6F866F8-B429-471B-9C2B-051BDCBAF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74" name="Freeform: Shape 10273">
                <a:extLst>
                  <a:ext uri="{FF2B5EF4-FFF2-40B4-BE49-F238E27FC236}">
                    <a16:creationId xmlns:a16="http://schemas.microsoft.com/office/drawing/2014/main" id="{883B4FBD-06C8-4D5D-B0D9-755E4CD1A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75" name="Freeform: Shape 10274">
                <a:extLst>
                  <a:ext uri="{FF2B5EF4-FFF2-40B4-BE49-F238E27FC236}">
                    <a16:creationId xmlns:a16="http://schemas.microsoft.com/office/drawing/2014/main" id="{DE3FD149-0B2F-4DA0-9721-59B9FEE8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76" name="Freeform: Shape 10275">
                <a:extLst>
                  <a:ext uri="{FF2B5EF4-FFF2-40B4-BE49-F238E27FC236}">
                    <a16:creationId xmlns:a16="http://schemas.microsoft.com/office/drawing/2014/main" id="{4D26DB48-036E-4616-BA8B-C606A7B58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277" name="Freeform: Shape 10276">
                <a:extLst>
                  <a:ext uri="{FF2B5EF4-FFF2-40B4-BE49-F238E27FC236}">
                    <a16:creationId xmlns:a16="http://schemas.microsoft.com/office/drawing/2014/main" id="{8D6F6275-06AB-4316-B8C4-927E53487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78" name="Freeform: Shape 10277">
                <a:extLst>
                  <a:ext uri="{FF2B5EF4-FFF2-40B4-BE49-F238E27FC236}">
                    <a16:creationId xmlns:a16="http://schemas.microsoft.com/office/drawing/2014/main" id="{8E8CABF3-9C76-46A0-8DE9-F055C94A93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279" name="Freeform: Shape 10278">
                <a:extLst>
                  <a:ext uri="{FF2B5EF4-FFF2-40B4-BE49-F238E27FC236}">
                    <a16:creationId xmlns:a16="http://schemas.microsoft.com/office/drawing/2014/main" id="{01A12ED9-6299-4ABD-9827-DD52FE22B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280" name="Freeform: Shape 10279">
                <a:extLst>
                  <a:ext uri="{FF2B5EF4-FFF2-40B4-BE49-F238E27FC236}">
                    <a16:creationId xmlns:a16="http://schemas.microsoft.com/office/drawing/2014/main" id="{C0ADA37A-E396-4F92-AB19-D6994E0DD5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81" name="Freeform: Shape 10280">
                <a:extLst>
                  <a:ext uri="{FF2B5EF4-FFF2-40B4-BE49-F238E27FC236}">
                    <a16:creationId xmlns:a16="http://schemas.microsoft.com/office/drawing/2014/main" id="{6A96001A-BD0F-4CF9-A22B-545ED4F86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82" name="Freeform: Shape 10281">
                <a:extLst>
                  <a:ext uri="{FF2B5EF4-FFF2-40B4-BE49-F238E27FC236}">
                    <a16:creationId xmlns:a16="http://schemas.microsoft.com/office/drawing/2014/main" id="{BD9ACB13-4C6C-4347-9F65-1309B33A17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83" name="Freeform: Shape 10282">
                <a:extLst>
                  <a:ext uri="{FF2B5EF4-FFF2-40B4-BE49-F238E27FC236}">
                    <a16:creationId xmlns:a16="http://schemas.microsoft.com/office/drawing/2014/main" id="{1F17BE4A-72F8-4529-8558-E62103AEA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284" name="Freeform: Shape 10283">
                <a:extLst>
                  <a:ext uri="{FF2B5EF4-FFF2-40B4-BE49-F238E27FC236}">
                    <a16:creationId xmlns:a16="http://schemas.microsoft.com/office/drawing/2014/main" id="{806708C3-D03F-4605-8C6F-AE8EDA08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85" name="Freeform: Shape 10284">
                <a:extLst>
                  <a:ext uri="{FF2B5EF4-FFF2-40B4-BE49-F238E27FC236}">
                    <a16:creationId xmlns:a16="http://schemas.microsoft.com/office/drawing/2014/main" id="{D520ADFA-68AE-4CE4-913A-F070A2817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286" name="Freeform: Shape 10285">
                <a:extLst>
                  <a:ext uri="{FF2B5EF4-FFF2-40B4-BE49-F238E27FC236}">
                    <a16:creationId xmlns:a16="http://schemas.microsoft.com/office/drawing/2014/main" id="{3C6C63AD-C87A-403E-ADB5-4EDD034438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87" name="Freeform: Shape 10286">
                <a:extLst>
                  <a:ext uri="{FF2B5EF4-FFF2-40B4-BE49-F238E27FC236}">
                    <a16:creationId xmlns:a16="http://schemas.microsoft.com/office/drawing/2014/main" id="{9370EAC6-89F0-4826-90D1-E55C33447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88" name="Freeform: Shape 10287">
                <a:extLst>
                  <a:ext uri="{FF2B5EF4-FFF2-40B4-BE49-F238E27FC236}">
                    <a16:creationId xmlns:a16="http://schemas.microsoft.com/office/drawing/2014/main" id="{1FB61DD4-AB7B-417A-AE96-B1D9CBAC1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89" name="Freeform: Shape 10288">
                <a:extLst>
                  <a:ext uri="{FF2B5EF4-FFF2-40B4-BE49-F238E27FC236}">
                    <a16:creationId xmlns:a16="http://schemas.microsoft.com/office/drawing/2014/main" id="{B4AD18D2-11BA-4192-9845-206C033F3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90" name="Freeform: Shape 10289">
                <a:extLst>
                  <a:ext uri="{FF2B5EF4-FFF2-40B4-BE49-F238E27FC236}">
                    <a16:creationId xmlns:a16="http://schemas.microsoft.com/office/drawing/2014/main" id="{85892E2D-483A-4C0A-87C7-6FFA2EB5E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91" name="Freeform: Shape 10290">
                <a:extLst>
                  <a:ext uri="{FF2B5EF4-FFF2-40B4-BE49-F238E27FC236}">
                    <a16:creationId xmlns:a16="http://schemas.microsoft.com/office/drawing/2014/main" id="{A4037ACD-005D-4907-942F-D565AF6C8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92" name="Freeform: Shape 10291">
                <a:extLst>
                  <a:ext uri="{FF2B5EF4-FFF2-40B4-BE49-F238E27FC236}">
                    <a16:creationId xmlns:a16="http://schemas.microsoft.com/office/drawing/2014/main" id="{AA8FD84E-39BE-456B-84C5-E03698AAC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293" name="Freeform: Shape 10292">
                <a:extLst>
                  <a:ext uri="{FF2B5EF4-FFF2-40B4-BE49-F238E27FC236}">
                    <a16:creationId xmlns:a16="http://schemas.microsoft.com/office/drawing/2014/main" id="{B2FC47C2-6EF5-4D17-8703-527F28609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94" name="Freeform: Shape 10293">
                <a:extLst>
                  <a:ext uri="{FF2B5EF4-FFF2-40B4-BE49-F238E27FC236}">
                    <a16:creationId xmlns:a16="http://schemas.microsoft.com/office/drawing/2014/main" id="{DD29BC8A-00E1-481E-8BA4-1AA7F4AA1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95" name="Freeform: Shape 10294">
                <a:extLst>
                  <a:ext uri="{FF2B5EF4-FFF2-40B4-BE49-F238E27FC236}">
                    <a16:creationId xmlns:a16="http://schemas.microsoft.com/office/drawing/2014/main" id="{5AF6ABE5-726A-495B-A832-3851CB911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96" name="Freeform: Shape 10295">
                <a:extLst>
                  <a:ext uri="{FF2B5EF4-FFF2-40B4-BE49-F238E27FC236}">
                    <a16:creationId xmlns:a16="http://schemas.microsoft.com/office/drawing/2014/main" id="{F8E250A7-0600-440B-BEBC-61B2D4D7B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97" name="Freeform: Shape 10296">
                <a:extLst>
                  <a:ext uri="{FF2B5EF4-FFF2-40B4-BE49-F238E27FC236}">
                    <a16:creationId xmlns:a16="http://schemas.microsoft.com/office/drawing/2014/main" id="{CC36BEB1-881D-4496-AD7F-1CC4B46FA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98" name="Freeform: Shape 10297">
                <a:extLst>
                  <a:ext uri="{FF2B5EF4-FFF2-40B4-BE49-F238E27FC236}">
                    <a16:creationId xmlns:a16="http://schemas.microsoft.com/office/drawing/2014/main" id="{371DFE25-AF37-409C-B032-5F47D7150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99" name="Freeform: Shape 10298">
                <a:extLst>
                  <a:ext uri="{FF2B5EF4-FFF2-40B4-BE49-F238E27FC236}">
                    <a16:creationId xmlns:a16="http://schemas.microsoft.com/office/drawing/2014/main" id="{39AF97A7-FC44-49BF-ABD1-59DB48B89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300" name="Freeform: Shape 10299">
                <a:extLst>
                  <a:ext uri="{FF2B5EF4-FFF2-40B4-BE49-F238E27FC236}">
                    <a16:creationId xmlns:a16="http://schemas.microsoft.com/office/drawing/2014/main" id="{3939D792-9C64-48CF-8607-C7873A563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01" name="Freeform: Shape 10300">
                <a:extLst>
                  <a:ext uri="{FF2B5EF4-FFF2-40B4-BE49-F238E27FC236}">
                    <a16:creationId xmlns:a16="http://schemas.microsoft.com/office/drawing/2014/main" id="{2F69E48F-45D8-4A8A-A101-5DF775A5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02" name="Freeform: Shape 10301">
                <a:extLst>
                  <a:ext uri="{FF2B5EF4-FFF2-40B4-BE49-F238E27FC236}">
                    <a16:creationId xmlns:a16="http://schemas.microsoft.com/office/drawing/2014/main" id="{EE47C3F3-8AC5-414F-8E20-25DA306C5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03" name="Freeform: Shape 10302">
                <a:extLst>
                  <a:ext uri="{FF2B5EF4-FFF2-40B4-BE49-F238E27FC236}">
                    <a16:creationId xmlns:a16="http://schemas.microsoft.com/office/drawing/2014/main" id="{F09CB222-24C1-414A-B56E-EA3617D05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04" name="Freeform: Shape 10303">
                <a:extLst>
                  <a:ext uri="{FF2B5EF4-FFF2-40B4-BE49-F238E27FC236}">
                    <a16:creationId xmlns:a16="http://schemas.microsoft.com/office/drawing/2014/main" id="{7FC26844-A93E-4C55-8619-F58615B4A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05" name="Freeform: Shape 10304">
                <a:extLst>
                  <a:ext uri="{FF2B5EF4-FFF2-40B4-BE49-F238E27FC236}">
                    <a16:creationId xmlns:a16="http://schemas.microsoft.com/office/drawing/2014/main" id="{3EA8BA8A-4848-4084-A841-501CECF28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06" name="Freeform: Shape 10305">
                <a:extLst>
                  <a:ext uri="{FF2B5EF4-FFF2-40B4-BE49-F238E27FC236}">
                    <a16:creationId xmlns:a16="http://schemas.microsoft.com/office/drawing/2014/main" id="{34BC148C-3116-4C75-89DF-2BF348429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307" name="Freeform: Shape 10306">
                <a:extLst>
                  <a:ext uri="{FF2B5EF4-FFF2-40B4-BE49-F238E27FC236}">
                    <a16:creationId xmlns:a16="http://schemas.microsoft.com/office/drawing/2014/main" id="{91F3F7CB-7B69-49A3-A09E-D20648831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08" name="Freeform: Shape 10307">
                <a:extLst>
                  <a:ext uri="{FF2B5EF4-FFF2-40B4-BE49-F238E27FC236}">
                    <a16:creationId xmlns:a16="http://schemas.microsoft.com/office/drawing/2014/main" id="{58072F8C-2347-472F-9D9A-F5511BA40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09" name="Freeform: Shape 10308">
                <a:extLst>
                  <a:ext uri="{FF2B5EF4-FFF2-40B4-BE49-F238E27FC236}">
                    <a16:creationId xmlns:a16="http://schemas.microsoft.com/office/drawing/2014/main" id="{322C76E0-8D4F-4788-9856-B1AB15B20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10" name="Freeform: Shape 10309">
                <a:extLst>
                  <a:ext uri="{FF2B5EF4-FFF2-40B4-BE49-F238E27FC236}">
                    <a16:creationId xmlns:a16="http://schemas.microsoft.com/office/drawing/2014/main" id="{63A9EC23-E263-4098-AC45-E628E1A29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11" name="Freeform: Shape 10310">
                <a:extLst>
                  <a:ext uri="{FF2B5EF4-FFF2-40B4-BE49-F238E27FC236}">
                    <a16:creationId xmlns:a16="http://schemas.microsoft.com/office/drawing/2014/main" id="{B72211D0-3733-443C-999F-6CE736381C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12" name="Freeform: Shape 10311">
                <a:extLst>
                  <a:ext uri="{FF2B5EF4-FFF2-40B4-BE49-F238E27FC236}">
                    <a16:creationId xmlns:a16="http://schemas.microsoft.com/office/drawing/2014/main" id="{CEC069AD-6364-4585-A8F1-931648A1B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13" name="Freeform: Shape 10312">
                <a:extLst>
                  <a:ext uri="{FF2B5EF4-FFF2-40B4-BE49-F238E27FC236}">
                    <a16:creationId xmlns:a16="http://schemas.microsoft.com/office/drawing/2014/main" id="{39361719-49F1-40E3-9ABA-2FE9D7836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314" name="Freeform: Shape 10313">
                <a:extLst>
                  <a:ext uri="{FF2B5EF4-FFF2-40B4-BE49-F238E27FC236}">
                    <a16:creationId xmlns:a16="http://schemas.microsoft.com/office/drawing/2014/main" id="{737F2D47-03EF-4AE6-ABB9-36506DF5A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315" name="Freeform: Shape 10314">
                <a:extLst>
                  <a:ext uri="{FF2B5EF4-FFF2-40B4-BE49-F238E27FC236}">
                    <a16:creationId xmlns:a16="http://schemas.microsoft.com/office/drawing/2014/main" id="{2554F257-3BD2-493C-A5F1-FCC2C64C3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0316" name="Freeform: Shape 10315">
                <a:extLst>
                  <a:ext uri="{FF2B5EF4-FFF2-40B4-BE49-F238E27FC236}">
                    <a16:creationId xmlns:a16="http://schemas.microsoft.com/office/drawing/2014/main" id="{4D297D55-4523-4CE1-9A0F-3EA6B27F7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317" name="Freeform: Shape 10316">
                <a:extLst>
                  <a:ext uri="{FF2B5EF4-FFF2-40B4-BE49-F238E27FC236}">
                    <a16:creationId xmlns:a16="http://schemas.microsoft.com/office/drawing/2014/main" id="{605D1D96-783B-407F-BF8C-B0773589E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0318" name="Freeform: Shape 10317">
                <a:extLst>
                  <a:ext uri="{FF2B5EF4-FFF2-40B4-BE49-F238E27FC236}">
                    <a16:creationId xmlns:a16="http://schemas.microsoft.com/office/drawing/2014/main" id="{95D03B3C-A55A-4738-A6FF-8F2DA5B99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319" name="Freeform: Shape 10318">
                <a:extLst>
                  <a:ext uri="{FF2B5EF4-FFF2-40B4-BE49-F238E27FC236}">
                    <a16:creationId xmlns:a16="http://schemas.microsoft.com/office/drawing/2014/main" id="{D41CE56E-C4C8-427A-9E82-C1EEF78E8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20" name="Freeform: Shape 10319">
                <a:extLst>
                  <a:ext uri="{FF2B5EF4-FFF2-40B4-BE49-F238E27FC236}">
                    <a16:creationId xmlns:a16="http://schemas.microsoft.com/office/drawing/2014/main" id="{72359086-D108-47DE-B6EA-0BEE1835D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21" name="Freeform: Shape 10320">
                <a:extLst>
                  <a:ext uri="{FF2B5EF4-FFF2-40B4-BE49-F238E27FC236}">
                    <a16:creationId xmlns:a16="http://schemas.microsoft.com/office/drawing/2014/main" id="{6FA49818-F2EA-427C-B93C-15E320DA1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22" name="Freeform: Shape 10321">
                <a:extLst>
                  <a:ext uri="{FF2B5EF4-FFF2-40B4-BE49-F238E27FC236}">
                    <a16:creationId xmlns:a16="http://schemas.microsoft.com/office/drawing/2014/main" id="{E435C1E1-0D80-4B30-8CAC-C6EDE1DE7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23" name="Freeform: Shape 10322">
                <a:extLst>
                  <a:ext uri="{FF2B5EF4-FFF2-40B4-BE49-F238E27FC236}">
                    <a16:creationId xmlns:a16="http://schemas.microsoft.com/office/drawing/2014/main" id="{30FCB137-01B0-4770-AFC3-003DF7897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324" name="Freeform: Shape 10323">
                <a:extLst>
                  <a:ext uri="{FF2B5EF4-FFF2-40B4-BE49-F238E27FC236}">
                    <a16:creationId xmlns:a16="http://schemas.microsoft.com/office/drawing/2014/main" id="{7D03298B-8D34-487C-9DF0-DB9AC8307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325" name="Freeform: Shape 10324">
                <a:extLst>
                  <a:ext uri="{FF2B5EF4-FFF2-40B4-BE49-F238E27FC236}">
                    <a16:creationId xmlns:a16="http://schemas.microsoft.com/office/drawing/2014/main" id="{4698B28F-FFEF-44BA-B657-E59F80990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26" name="Freeform: Shape 10325">
                <a:extLst>
                  <a:ext uri="{FF2B5EF4-FFF2-40B4-BE49-F238E27FC236}">
                    <a16:creationId xmlns:a16="http://schemas.microsoft.com/office/drawing/2014/main" id="{900A4B40-BCFB-46E4-AE4F-FCC5C6509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27" name="Freeform: Shape 10326">
                <a:extLst>
                  <a:ext uri="{FF2B5EF4-FFF2-40B4-BE49-F238E27FC236}">
                    <a16:creationId xmlns:a16="http://schemas.microsoft.com/office/drawing/2014/main" id="{914CE6AE-7FAB-4A5D-8EA2-861CAF598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328" name="Freeform: Shape 10327">
                <a:extLst>
                  <a:ext uri="{FF2B5EF4-FFF2-40B4-BE49-F238E27FC236}">
                    <a16:creationId xmlns:a16="http://schemas.microsoft.com/office/drawing/2014/main" id="{FF0F3D4A-D39F-48EE-934D-C73834DC5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29" name="Freeform: Shape 10328">
                <a:extLst>
                  <a:ext uri="{FF2B5EF4-FFF2-40B4-BE49-F238E27FC236}">
                    <a16:creationId xmlns:a16="http://schemas.microsoft.com/office/drawing/2014/main" id="{09B630BB-5848-4C72-9F5A-FC8EBE7A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330" name="Freeform: Shape 10329">
                <a:extLst>
                  <a:ext uri="{FF2B5EF4-FFF2-40B4-BE49-F238E27FC236}">
                    <a16:creationId xmlns:a16="http://schemas.microsoft.com/office/drawing/2014/main" id="{F662A334-5814-480B-861F-17661B60F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331" name="Freeform: Shape 10330">
                <a:extLst>
                  <a:ext uri="{FF2B5EF4-FFF2-40B4-BE49-F238E27FC236}">
                    <a16:creationId xmlns:a16="http://schemas.microsoft.com/office/drawing/2014/main" id="{DC0FC730-550F-42A2-AE79-EEA30B11C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32" name="Freeform: Shape 10331">
                <a:extLst>
                  <a:ext uri="{FF2B5EF4-FFF2-40B4-BE49-F238E27FC236}">
                    <a16:creationId xmlns:a16="http://schemas.microsoft.com/office/drawing/2014/main" id="{03054F4A-43DC-46A1-89D0-87DA8F315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33" name="Freeform: Shape 10332">
                <a:extLst>
                  <a:ext uri="{FF2B5EF4-FFF2-40B4-BE49-F238E27FC236}">
                    <a16:creationId xmlns:a16="http://schemas.microsoft.com/office/drawing/2014/main" id="{5F66EF36-2C9F-49B2-B972-1BA82C8F3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34" name="Freeform: Shape 10333">
                <a:extLst>
                  <a:ext uri="{FF2B5EF4-FFF2-40B4-BE49-F238E27FC236}">
                    <a16:creationId xmlns:a16="http://schemas.microsoft.com/office/drawing/2014/main" id="{47955EF8-6501-4579-B85F-DE5C0815F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35" name="Freeform: Shape 10334">
                <a:extLst>
                  <a:ext uri="{FF2B5EF4-FFF2-40B4-BE49-F238E27FC236}">
                    <a16:creationId xmlns:a16="http://schemas.microsoft.com/office/drawing/2014/main" id="{E0BA4174-EBEB-40DA-8B1D-6A7851E38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336" name="Freeform: Shape 10335">
                <a:extLst>
                  <a:ext uri="{FF2B5EF4-FFF2-40B4-BE49-F238E27FC236}">
                    <a16:creationId xmlns:a16="http://schemas.microsoft.com/office/drawing/2014/main" id="{50512C7C-98D6-45AD-8CA4-1BEB01262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37" name="Freeform: Shape 10336">
                <a:extLst>
                  <a:ext uri="{FF2B5EF4-FFF2-40B4-BE49-F238E27FC236}">
                    <a16:creationId xmlns:a16="http://schemas.microsoft.com/office/drawing/2014/main" id="{416CB557-0CE9-4015-A920-C6766A066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38" name="Freeform: Shape 10337">
                <a:extLst>
                  <a:ext uri="{FF2B5EF4-FFF2-40B4-BE49-F238E27FC236}">
                    <a16:creationId xmlns:a16="http://schemas.microsoft.com/office/drawing/2014/main" id="{5EA7B3B4-3BF2-4B69-B300-5D86CCB0A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39" name="Freeform: Shape 10338">
                <a:extLst>
                  <a:ext uri="{FF2B5EF4-FFF2-40B4-BE49-F238E27FC236}">
                    <a16:creationId xmlns:a16="http://schemas.microsoft.com/office/drawing/2014/main" id="{D887DF00-5D34-4A8B-9A84-C40D336238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340" name="Freeform: Shape 10339">
                <a:extLst>
                  <a:ext uri="{FF2B5EF4-FFF2-40B4-BE49-F238E27FC236}">
                    <a16:creationId xmlns:a16="http://schemas.microsoft.com/office/drawing/2014/main" id="{EADE921C-83B0-4521-916F-E7EC5CFDA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41" name="Freeform: Shape 10340">
                <a:extLst>
                  <a:ext uri="{FF2B5EF4-FFF2-40B4-BE49-F238E27FC236}">
                    <a16:creationId xmlns:a16="http://schemas.microsoft.com/office/drawing/2014/main" id="{5CEDA6FA-EB55-47AE-A005-BF546085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342" name="Freeform: Shape 10341">
                <a:extLst>
                  <a:ext uri="{FF2B5EF4-FFF2-40B4-BE49-F238E27FC236}">
                    <a16:creationId xmlns:a16="http://schemas.microsoft.com/office/drawing/2014/main" id="{9DAC0C40-EF50-4632-B781-ACDAE95AF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43" name="Freeform: Shape 10342">
                <a:extLst>
                  <a:ext uri="{FF2B5EF4-FFF2-40B4-BE49-F238E27FC236}">
                    <a16:creationId xmlns:a16="http://schemas.microsoft.com/office/drawing/2014/main" id="{582AAB43-E3D9-4272-8809-5F70B302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44" name="Freeform: Shape 10343">
                <a:extLst>
                  <a:ext uri="{FF2B5EF4-FFF2-40B4-BE49-F238E27FC236}">
                    <a16:creationId xmlns:a16="http://schemas.microsoft.com/office/drawing/2014/main" id="{28C7D300-E0BD-4C12-92B1-0801266F0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45" name="Freeform: Shape 10344">
                <a:extLst>
                  <a:ext uri="{FF2B5EF4-FFF2-40B4-BE49-F238E27FC236}">
                    <a16:creationId xmlns:a16="http://schemas.microsoft.com/office/drawing/2014/main" id="{CCA3ED35-2344-4402-B61B-3932E6945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46" name="Freeform: Shape 10345">
                <a:extLst>
                  <a:ext uri="{FF2B5EF4-FFF2-40B4-BE49-F238E27FC236}">
                    <a16:creationId xmlns:a16="http://schemas.microsoft.com/office/drawing/2014/main" id="{949146BF-06FF-41BB-BDD3-B80BABB3A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47" name="Freeform: Shape 10346">
                <a:extLst>
                  <a:ext uri="{FF2B5EF4-FFF2-40B4-BE49-F238E27FC236}">
                    <a16:creationId xmlns:a16="http://schemas.microsoft.com/office/drawing/2014/main" id="{393A6A5F-F75B-4BBC-AADC-A84DA758E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348" name="Freeform: Shape 10347">
                <a:extLst>
                  <a:ext uri="{FF2B5EF4-FFF2-40B4-BE49-F238E27FC236}">
                    <a16:creationId xmlns:a16="http://schemas.microsoft.com/office/drawing/2014/main" id="{77B21059-EA9B-4329-968B-81F7966D2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49" name="Freeform: Shape 10348">
                <a:extLst>
                  <a:ext uri="{FF2B5EF4-FFF2-40B4-BE49-F238E27FC236}">
                    <a16:creationId xmlns:a16="http://schemas.microsoft.com/office/drawing/2014/main" id="{BFF9C99F-41B4-4789-934B-8BF03EA94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50" name="Freeform: Shape 10349">
                <a:extLst>
                  <a:ext uri="{FF2B5EF4-FFF2-40B4-BE49-F238E27FC236}">
                    <a16:creationId xmlns:a16="http://schemas.microsoft.com/office/drawing/2014/main" id="{C180277F-7E18-4896-AE91-960B379D2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51" name="Freeform: Shape 10350">
                <a:extLst>
                  <a:ext uri="{FF2B5EF4-FFF2-40B4-BE49-F238E27FC236}">
                    <a16:creationId xmlns:a16="http://schemas.microsoft.com/office/drawing/2014/main" id="{C95FE437-DA37-44C9-B975-96C6DD9DE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352" name="Freeform: Shape 10351">
                <a:extLst>
                  <a:ext uri="{FF2B5EF4-FFF2-40B4-BE49-F238E27FC236}">
                    <a16:creationId xmlns:a16="http://schemas.microsoft.com/office/drawing/2014/main" id="{A2A5369E-5DB7-4854-BBEC-D043F3A5F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53" name="Freeform: Shape 10352">
                <a:extLst>
                  <a:ext uri="{FF2B5EF4-FFF2-40B4-BE49-F238E27FC236}">
                    <a16:creationId xmlns:a16="http://schemas.microsoft.com/office/drawing/2014/main" id="{B6B0D6D9-913A-4804-83B5-5A9858F57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354" name="Freeform: Shape 10353">
                <a:extLst>
                  <a:ext uri="{FF2B5EF4-FFF2-40B4-BE49-F238E27FC236}">
                    <a16:creationId xmlns:a16="http://schemas.microsoft.com/office/drawing/2014/main" id="{29B4FACF-EF13-4EFA-86D3-D5B2B6703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55" name="Freeform: Shape 10354">
                <a:extLst>
                  <a:ext uri="{FF2B5EF4-FFF2-40B4-BE49-F238E27FC236}">
                    <a16:creationId xmlns:a16="http://schemas.microsoft.com/office/drawing/2014/main" id="{7BD767A9-D2A3-4942-B654-34DDDFD60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0356" name="Freeform: Shape 10355">
                <a:extLst>
                  <a:ext uri="{FF2B5EF4-FFF2-40B4-BE49-F238E27FC236}">
                    <a16:creationId xmlns:a16="http://schemas.microsoft.com/office/drawing/2014/main" id="{0C97F02F-13B9-4D7E-B916-BC8713CC0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357" name="Freeform: Shape 10356">
                <a:extLst>
                  <a:ext uri="{FF2B5EF4-FFF2-40B4-BE49-F238E27FC236}">
                    <a16:creationId xmlns:a16="http://schemas.microsoft.com/office/drawing/2014/main" id="{99C0654B-0803-40FA-BF28-D8EA65F58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358" name="Freeform: Shape 10357">
                <a:extLst>
                  <a:ext uri="{FF2B5EF4-FFF2-40B4-BE49-F238E27FC236}">
                    <a16:creationId xmlns:a16="http://schemas.microsoft.com/office/drawing/2014/main" id="{D44F31B6-3657-4241-A94E-EEDBFF0C9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359" name="Freeform: Shape 10358">
                <a:extLst>
                  <a:ext uri="{FF2B5EF4-FFF2-40B4-BE49-F238E27FC236}">
                    <a16:creationId xmlns:a16="http://schemas.microsoft.com/office/drawing/2014/main" id="{3557624B-3CCB-43DA-998B-B1EC599C7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360" name="Freeform: Shape 10359">
                <a:extLst>
                  <a:ext uri="{FF2B5EF4-FFF2-40B4-BE49-F238E27FC236}">
                    <a16:creationId xmlns:a16="http://schemas.microsoft.com/office/drawing/2014/main" id="{75B0CCD4-215D-456D-808C-F96ABB7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361" name="Freeform: Shape 10360">
                <a:extLst>
                  <a:ext uri="{FF2B5EF4-FFF2-40B4-BE49-F238E27FC236}">
                    <a16:creationId xmlns:a16="http://schemas.microsoft.com/office/drawing/2014/main" id="{FE4E038E-23E6-43BE-9A3B-523A28DF7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362" name="Freeform: Shape 10361">
                <a:extLst>
                  <a:ext uri="{FF2B5EF4-FFF2-40B4-BE49-F238E27FC236}">
                    <a16:creationId xmlns:a16="http://schemas.microsoft.com/office/drawing/2014/main" id="{A686F1FD-4135-414B-8575-ED97CC8DB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363" name="Freeform: Shape 10362">
                <a:extLst>
                  <a:ext uri="{FF2B5EF4-FFF2-40B4-BE49-F238E27FC236}">
                    <a16:creationId xmlns:a16="http://schemas.microsoft.com/office/drawing/2014/main" id="{36FBC8D5-B3FE-4E26-8B4F-5D5668A8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0364" name="Freeform: Shape 10363">
                <a:extLst>
                  <a:ext uri="{FF2B5EF4-FFF2-40B4-BE49-F238E27FC236}">
                    <a16:creationId xmlns:a16="http://schemas.microsoft.com/office/drawing/2014/main" id="{33A60C97-778A-4251-A66B-49769F0C2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65" name="Freeform: Shape 10364">
                <a:extLst>
                  <a:ext uri="{FF2B5EF4-FFF2-40B4-BE49-F238E27FC236}">
                    <a16:creationId xmlns:a16="http://schemas.microsoft.com/office/drawing/2014/main" id="{0CC04E3B-2AC3-4A7B-A425-DDABEA8AF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66" name="Freeform: Shape 10365">
                <a:extLst>
                  <a:ext uri="{FF2B5EF4-FFF2-40B4-BE49-F238E27FC236}">
                    <a16:creationId xmlns:a16="http://schemas.microsoft.com/office/drawing/2014/main" id="{CEF7D0E1-459C-4A15-9F05-545F6430B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67" name="Freeform: Shape 10366">
                <a:extLst>
                  <a:ext uri="{FF2B5EF4-FFF2-40B4-BE49-F238E27FC236}">
                    <a16:creationId xmlns:a16="http://schemas.microsoft.com/office/drawing/2014/main" id="{D5797445-BFB3-4EB2-8B44-4BF2C9E91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0368" name="Freeform: Shape 10367">
                <a:extLst>
                  <a:ext uri="{FF2B5EF4-FFF2-40B4-BE49-F238E27FC236}">
                    <a16:creationId xmlns:a16="http://schemas.microsoft.com/office/drawing/2014/main" id="{E27FB1FC-477D-45B3-82B0-0F4936469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69" name="Freeform: Shape 10368">
                <a:extLst>
                  <a:ext uri="{FF2B5EF4-FFF2-40B4-BE49-F238E27FC236}">
                    <a16:creationId xmlns:a16="http://schemas.microsoft.com/office/drawing/2014/main" id="{D94CF442-4FF2-41B3-8870-097DBAF46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370" name="Freeform: Shape 10369">
                <a:extLst>
                  <a:ext uri="{FF2B5EF4-FFF2-40B4-BE49-F238E27FC236}">
                    <a16:creationId xmlns:a16="http://schemas.microsoft.com/office/drawing/2014/main" id="{A24927C8-A42E-4B8D-84A4-50A58968B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71" name="Freeform: Shape 10370">
                <a:extLst>
                  <a:ext uri="{FF2B5EF4-FFF2-40B4-BE49-F238E27FC236}">
                    <a16:creationId xmlns:a16="http://schemas.microsoft.com/office/drawing/2014/main" id="{5379CB96-0D3A-4582-8650-A909955BA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72" name="Freeform: Shape 10371">
                <a:extLst>
                  <a:ext uri="{FF2B5EF4-FFF2-40B4-BE49-F238E27FC236}">
                    <a16:creationId xmlns:a16="http://schemas.microsoft.com/office/drawing/2014/main" id="{531F84F2-CE93-4841-9AA6-BC9E35579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73" name="Freeform: Shape 10372">
                <a:extLst>
                  <a:ext uri="{FF2B5EF4-FFF2-40B4-BE49-F238E27FC236}">
                    <a16:creationId xmlns:a16="http://schemas.microsoft.com/office/drawing/2014/main" id="{D1BED9D2-07EF-452E-AFA1-9A1E80AE2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74" name="Freeform: Shape 10373">
                <a:extLst>
                  <a:ext uri="{FF2B5EF4-FFF2-40B4-BE49-F238E27FC236}">
                    <a16:creationId xmlns:a16="http://schemas.microsoft.com/office/drawing/2014/main" id="{2C75A1A5-0A11-42EA-AF4E-FF5272125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75" name="Freeform: Shape 10374">
                <a:extLst>
                  <a:ext uri="{FF2B5EF4-FFF2-40B4-BE49-F238E27FC236}">
                    <a16:creationId xmlns:a16="http://schemas.microsoft.com/office/drawing/2014/main" id="{4275A1C7-FA96-4BBB-A7EF-A7ED02814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76" name="Freeform: Shape 10375">
                <a:extLst>
                  <a:ext uri="{FF2B5EF4-FFF2-40B4-BE49-F238E27FC236}">
                    <a16:creationId xmlns:a16="http://schemas.microsoft.com/office/drawing/2014/main" id="{8CA8B3B4-73BE-41D5-900B-42FBF6AA72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377" name="Freeform: Shape 10376">
                <a:extLst>
                  <a:ext uri="{FF2B5EF4-FFF2-40B4-BE49-F238E27FC236}">
                    <a16:creationId xmlns:a16="http://schemas.microsoft.com/office/drawing/2014/main" id="{B0264B0D-E150-4641-BBB1-58080670E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78" name="Freeform: Shape 10377">
                <a:extLst>
                  <a:ext uri="{FF2B5EF4-FFF2-40B4-BE49-F238E27FC236}">
                    <a16:creationId xmlns:a16="http://schemas.microsoft.com/office/drawing/2014/main" id="{BCC2D199-EF36-4077-A50C-D9FC99331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79" name="Freeform: Shape 10378">
                <a:extLst>
                  <a:ext uri="{FF2B5EF4-FFF2-40B4-BE49-F238E27FC236}">
                    <a16:creationId xmlns:a16="http://schemas.microsoft.com/office/drawing/2014/main" id="{C6DCCA13-7F75-46F9-97B3-A9DA4C217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80" name="Freeform: Shape 10379">
                <a:extLst>
                  <a:ext uri="{FF2B5EF4-FFF2-40B4-BE49-F238E27FC236}">
                    <a16:creationId xmlns:a16="http://schemas.microsoft.com/office/drawing/2014/main" id="{56C76EEB-75A4-418F-9FE0-CC513BC3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81" name="Freeform: Shape 10380">
                <a:extLst>
                  <a:ext uri="{FF2B5EF4-FFF2-40B4-BE49-F238E27FC236}">
                    <a16:creationId xmlns:a16="http://schemas.microsoft.com/office/drawing/2014/main" id="{1E952CEF-EC1B-4714-8900-D2DFAEF30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82" name="Freeform: Shape 10381">
                <a:extLst>
                  <a:ext uri="{FF2B5EF4-FFF2-40B4-BE49-F238E27FC236}">
                    <a16:creationId xmlns:a16="http://schemas.microsoft.com/office/drawing/2014/main" id="{2B899198-ADCC-4613-957B-7A40B17B1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83" name="Freeform: Shape 10382">
                <a:extLst>
                  <a:ext uri="{FF2B5EF4-FFF2-40B4-BE49-F238E27FC236}">
                    <a16:creationId xmlns:a16="http://schemas.microsoft.com/office/drawing/2014/main" id="{5581AF7F-95DB-4163-B608-C04A61FB9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384" name="Freeform: Shape 10383">
                <a:extLst>
                  <a:ext uri="{FF2B5EF4-FFF2-40B4-BE49-F238E27FC236}">
                    <a16:creationId xmlns:a16="http://schemas.microsoft.com/office/drawing/2014/main" id="{5616F834-835A-42B4-B51B-5AD285E28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85" name="Freeform: Shape 10384">
                <a:extLst>
                  <a:ext uri="{FF2B5EF4-FFF2-40B4-BE49-F238E27FC236}">
                    <a16:creationId xmlns:a16="http://schemas.microsoft.com/office/drawing/2014/main" id="{EF598AFA-5F8F-4191-8881-1DE91BB2B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86" name="Freeform: Shape 10385">
                <a:extLst>
                  <a:ext uri="{FF2B5EF4-FFF2-40B4-BE49-F238E27FC236}">
                    <a16:creationId xmlns:a16="http://schemas.microsoft.com/office/drawing/2014/main" id="{6623A080-F2C6-4664-B99C-99A9C287B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87" name="Freeform: Shape 10386">
                <a:extLst>
                  <a:ext uri="{FF2B5EF4-FFF2-40B4-BE49-F238E27FC236}">
                    <a16:creationId xmlns:a16="http://schemas.microsoft.com/office/drawing/2014/main" id="{330E7091-D82F-490A-8F32-DE874521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88" name="Freeform: Shape 10387">
                <a:extLst>
                  <a:ext uri="{FF2B5EF4-FFF2-40B4-BE49-F238E27FC236}">
                    <a16:creationId xmlns:a16="http://schemas.microsoft.com/office/drawing/2014/main" id="{2B340B39-E421-434F-AF1A-DAD7E7802D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89" name="Freeform: Shape 10388">
                <a:extLst>
                  <a:ext uri="{FF2B5EF4-FFF2-40B4-BE49-F238E27FC236}">
                    <a16:creationId xmlns:a16="http://schemas.microsoft.com/office/drawing/2014/main" id="{6C2ED568-9809-4A18-A06A-87018A987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90" name="Freeform: Shape 10389">
                <a:extLst>
                  <a:ext uri="{FF2B5EF4-FFF2-40B4-BE49-F238E27FC236}">
                    <a16:creationId xmlns:a16="http://schemas.microsoft.com/office/drawing/2014/main" id="{A6C26F4B-6369-4557-B6D4-A1B448B1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391" name="Freeform: Shape 10390">
                <a:extLst>
                  <a:ext uri="{FF2B5EF4-FFF2-40B4-BE49-F238E27FC236}">
                    <a16:creationId xmlns:a16="http://schemas.microsoft.com/office/drawing/2014/main" id="{42CEA830-FB77-4EA5-9BAB-64B6F500F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0392" name="Freeform: Shape 10391">
                <a:extLst>
                  <a:ext uri="{FF2B5EF4-FFF2-40B4-BE49-F238E27FC236}">
                    <a16:creationId xmlns:a16="http://schemas.microsoft.com/office/drawing/2014/main" id="{E5A9B88C-3ADF-40D8-9E9B-42439F85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93" name="Freeform: Shape 10392">
                <a:extLst>
                  <a:ext uri="{FF2B5EF4-FFF2-40B4-BE49-F238E27FC236}">
                    <a16:creationId xmlns:a16="http://schemas.microsoft.com/office/drawing/2014/main" id="{CC9DEE2F-0410-4B1A-BED8-D1371CE8B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94" name="Freeform: Shape 10393">
                <a:extLst>
                  <a:ext uri="{FF2B5EF4-FFF2-40B4-BE49-F238E27FC236}">
                    <a16:creationId xmlns:a16="http://schemas.microsoft.com/office/drawing/2014/main" id="{8A66E75A-959E-436D-B1F1-DBD1E460E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95" name="Freeform: Shape 10394">
                <a:extLst>
                  <a:ext uri="{FF2B5EF4-FFF2-40B4-BE49-F238E27FC236}">
                    <a16:creationId xmlns:a16="http://schemas.microsoft.com/office/drawing/2014/main" id="{B35526DB-3749-43FA-84BA-E73EE1D1D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0396" name="Freeform: Shape 10395">
                <a:extLst>
                  <a:ext uri="{FF2B5EF4-FFF2-40B4-BE49-F238E27FC236}">
                    <a16:creationId xmlns:a16="http://schemas.microsoft.com/office/drawing/2014/main" id="{6503C90B-19EF-4925-A08A-AE40956A2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97" name="Freeform: Shape 10396">
                <a:extLst>
                  <a:ext uri="{FF2B5EF4-FFF2-40B4-BE49-F238E27FC236}">
                    <a16:creationId xmlns:a16="http://schemas.microsoft.com/office/drawing/2014/main" id="{B98692DC-F401-45BC-ABC7-421F3391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398" name="Freeform: Shape 10397">
                <a:extLst>
                  <a:ext uri="{FF2B5EF4-FFF2-40B4-BE49-F238E27FC236}">
                    <a16:creationId xmlns:a16="http://schemas.microsoft.com/office/drawing/2014/main" id="{8629B1A4-7BFC-4F45-9FAD-BB035C4E4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399" name="Freeform: Shape 10398">
                <a:extLst>
                  <a:ext uri="{FF2B5EF4-FFF2-40B4-BE49-F238E27FC236}">
                    <a16:creationId xmlns:a16="http://schemas.microsoft.com/office/drawing/2014/main" id="{A2F92592-AB8B-4732-BEE7-3E2B830EA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0400" name="Freeform: Shape 10399">
                <a:extLst>
                  <a:ext uri="{FF2B5EF4-FFF2-40B4-BE49-F238E27FC236}">
                    <a16:creationId xmlns:a16="http://schemas.microsoft.com/office/drawing/2014/main" id="{9C3644DC-02D1-43FF-8ED1-0ECBBA4B3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01" name="Freeform: Shape 10400">
                <a:extLst>
                  <a:ext uri="{FF2B5EF4-FFF2-40B4-BE49-F238E27FC236}">
                    <a16:creationId xmlns:a16="http://schemas.microsoft.com/office/drawing/2014/main" id="{4DC12AE3-E70C-4CD8-9A74-7567F99C4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0402" name="Freeform: Shape 10401">
                <a:extLst>
                  <a:ext uri="{FF2B5EF4-FFF2-40B4-BE49-F238E27FC236}">
                    <a16:creationId xmlns:a16="http://schemas.microsoft.com/office/drawing/2014/main" id="{0E0DDE12-8B48-4D21-8863-06298ED8B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403" name="Freeform: Shape 10402">
                <a:extLst>
                  <a:ext uri="{FF2B5EF4-FFF2-40B4-BE49-F238E27FC236}">
                    <a16:creationId xmlns:a16="http://schemas.microsoft.com/office/drawing/2014/main" id="{C611F1DE-AF40-48FC-8A1E-0A175D439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04" name="Freeform: Shape 10403">
                <a:extLst>
                  <a:ext uri="{FF2B5EF4-FFF2-40B4-BE49-F238E27FC236}">
                    <a16:creationId xmlns:a16="http://schemas.microsoft.com/office/drawing/2014/main" id="{34C2CAED-22FC-4450-8BBC-7811F7DF9B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05" name="Freeform: Shape 10404">
                <a:extLst>
                  <a:ext uri="{FF2B5EF4-FFF2-40B4-BE49-F238E27FC236}">
                    <a16:creationId xmlns:a16="http://schemas.microsoft.com/office/drawing/2014/main" id="{F89E6B45-A41C-4735-A7F5-E4EFD5DCF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406" name="Freeform: Shape 10405">
                <a:extLst>
                  <a:ext uri="{FF2B5EF4-FFF2-40B4-BE49-F238E27FC236}">
                    <a16:creationId xmlns:a16="http://schemas.microsoft.com/office/drawing/2014/main" id="{44BFE35C-5487-42E8-AC30-01FC1E4F51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07" name="Freeform: Shape 10406">
                <a:extLst>
                  <a:ext uri="{FF2B5EF4-FFF2-40B4-BE49-F238E27FC236}">
                    <a16:creationId xmlns:a16="http://schemas.microsoft.com/office/drawing/2014/main" id="{3575E1A5-C3CB-4081-A394-36172B7DB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408" name="Freeform: Shape 10407">
                <a:extLst>
                  <a:ext uri="{FF2B5EF4-FFF2-40B4-BE49-F238E27FC236}">
                    <a16:creationId xmlns:a16="http://schemas.microsoft.com/office/drawing/2014/main" id="{C9C6DF24-803A-44A1-B29A-B90297D39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0409" name="Freeform: Shape 10408">
                <a:extLst>
                  <a:ext uri="{FF2B5EF4-FFF2-40B4-BE49-F238E27FC236}">
                    <a16:creationId xmlns:a16="http://schemas.microsoft.com/office/drawing/2014/main" id="{22A7B096-566C-4312-AF19-D9A3B6BC0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10" name="Freeform: Shape 10409">
                <a:extLst>
                  <a:ext uri="{FF2B5EF4-FFF2-40B4-BE49-F238E27FC236}">
                    <a16:creationId xmlns:a16="http://schemas.microsoft.com/office/drawing/2014/main" id="{8B429767-12DD-4020-BC3E-9944CF36F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11" name="Freeform: Shape 10410">
                <a:extLst>
                  <a:ext uri="{FF2B5EF4-FFF2-40B4-BE49-F238E27FC236}">
                    <a16:creationId xmlns:a16="http://schemas.microsoft.com/office/drawing/2014/main" id="{FF510776-417B-4B74-9082-ED3915450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412" name="Freeform: Shape 10411">
                <a:extLst>
                  <a:ext uri="{FF2B5EF4-FFF2-40B4-BE49-F238E27FC236}">
                    <a16:creationId xmlns:a16="http://schemas.microsoft.com/office/drawing/2014/main" id="{FEF51D3D-E951-49CE-BCE4-D444BEF6B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13" name="Freeform: Shape 10412">
                <a:extLst>
                  <a:ext uri="{FF2B5EF4-FFF2-40B4-BE49-F238E27FC236}">
                    <a16:creationId xmlns:a16="http://schemas.microsoft.com/office/drawing/2014/main" id="{B27BA73E-E784-4961-884D-F507DDE38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414" name="Freeform: Shape 10413">
                <a:extLst>
                  <a:ext uri="{FF2B5EF4-FFF2-40B4-BE49-F238E27FC236}">
                    <a16:creationId xmlns:a16="http://schemas.microsoft.com/office/drawing/2014/main" id="{2849019E-0178-4A1C-A5D8-DC3DFC572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15" name="Freeform: Shape 10414">
                <a:extLst>
                  <a:ext uri="{FF2B5EF4-FFF2-40B4-BE49-F238E27FC236}">
                    <a16:creationId xmlns:a16="http://schemas.microsoft.com/office/drawing/2014/main" id="{0B49676D-9D41-4B2D-8FF9-69AC31CFDC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16" name="Freeform: Shape 10415">
                <a:extLst>
                  <a:ext uri="{FF2B5EF4-FFF2-40B4-BE49-F238E27FC236}">
                    <a16:creationId xmlns:a16="http://schemas.microsoft.com/office/drawing/2014/main" id="{6BDFE3E8-9647-4400-B019-8EDD4E688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17" name="Freeform: Shape 10416">
                <a:extLst>
                  <a:ext uri="{FF2B5EF4-FFF2-40B4-BE49-F238E27FC236}">
                    <a16:creationId xmlns:a16="http://schemas.microsoft.com/office/drawing/2014/main" id="{EDD57B95-ED61-4561-9ADF-38126BADC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418" name="Freeform: Shape 10417">
                <a:extLst>
                  <a:ext uri="{FF2B5EF4-FFF2-40B4-BE49-F238E27FC236}">
                    <a16:creationId xmlns:a16="http://schemas.microsoft.com/office/drawing/2014/main" id="{3744F230-BFBA-41B0-9FE2-481D1EAFFF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19" name="Freeform: Shape 10418">
                <a:extLst>
                  <a:ext uri="{FF2B5EF4-FFF2-40B4-BE49-F238E27FC236}">
                    <a16:creationId xmlns:a16="http://schemas.microsoft.com/office/drawing/2014/main" id="{C32022D3-12E0-4BC1-8085-D6CBF3CDD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420" name="Freeform: Shape 10419">
                <a:extLst>
                  <a:ext uri="{FF2B5EF4-FFF2-40B4-BE49-F238E27FC236}">
                    <a16:creationId xmlns:a16="http://schemas.microsoft.com/office/drawing/2014/main" id="{D1AED37F-874A-4B21-A522-FEBCB38F4C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21" name="Freeform: Shape 10420">
                <a:extLst>
                  <a:ext uri="{FF2B5EF4-FFF2-40B4-BE49-F238E27FC236}">
                    <a16:creationId xmlns:a16="http://schemas.microsoft.com/office/drawing/2014/main" id="{5BB466E2-3497-4A3B-8777-FAA0AAEE2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22" name="Freeform: Shape 10421">
                <a:extLst>
                  <a:ext uri="{FF2B5EF4-FFF2-40B4-BE49-F238E27FC236}">
                    <a16:creationId xmlns:a16="http://schemas.microsoft.com/office/drawing/2014/main" id="{A924D178-36E4-4E29-86E8-7716F3B4A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23" name="Freeform: Shape 10422">
                <a:extLst>
                  <a:ext uri="{FF2B5EF4-FFF2-40B4-BE49-F238E27FC236}">
                    <a16:creationId xmlns:a16="http://schemas.microsoft.com/office/drawing/2014/main" id="{D0DF84E5-BB3D-4120-8FD3-98ECDA31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424" name="Freeform: Shape 10423">
                <a:extLst>
                  <a:ext uri="{FF2B5EF4-FFF2-40B4-BE49-F238E27FC236}">
                    <a16:creationId xmlns:a16="http://schemas.microsoft.com/office/drawing/2014/main" id="{E5B29635-10AC-481E-A2DE-80E9DE612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25" name="Freeform: Shape 10424">
                <a:extLst>
                  <a:ext uri="{FF2B5EF4-FFF2-40B4-BE49-F238E27FC236}">
                    <a16:creationId xmlns:a16="http://schemas.microsoft.com/office/drawing/2014/main" id="{AAB430CA-3259-463F-85F9-B6E180323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426" name="Freeform: Shape 10425">
                <a:extLst>
                  <a:ext uri="{FF2B5EF4-FFF2-40B4-BE49-F238E27FC236}">
                    <a16:creationId xmlns:a16="http://schemas.microsoft.com/office/drawing/2014/main" id="{8EF18909-FC9F-4845-B1DC-027E82B21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27" name="Freeform: Shape 10426">
                <a:extLst>
                  <a:ext uri="{FF2B5EF4-FFF2-40B4-BE49-F238E27FC236}">
                    <a16:creationId xmlns:a16="http://schemas.microsoft.com/office/drawing/2014/main" id="{EFCE2389-D574-49C1-89EB-D8C7308883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28" name="Freeform: Shape 10427">
                <a:extLst>
                  <a:ext uri="{FF2B5EF4-FFF2-40B4-BE49-F238E27FC236}">
                    <a16:creationId xmlns:a16="http://schemas.microsoft.com/office/drawing/2014/main" id="{D44B35A5-5216-45FC-8F0F-D80E383B4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29" name="Freeform: Shape 10428">
                <a:extLst>
                  <a:ext uri="{FF2B5EF4-FFF2-40B4-BE49-F238E27FC236}">
                    <a16:creationId xmlns:a16="http://schemas.microsoft.com/office/drawing/2014/main" id="{9470F10A-F708-41AA-A910-5C288B355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430" name="Freeform: Shape 10429">
                <a:extLst>
                  <a:ext uri="{FF2B5EF4-FFF2-40B4-BE49-F238E27FC236}">
                    <a16:creationId xmlns:a16="http://schemas.microsoft.com/office/drawing/2014/main" id="{CD73E13B-910B-40D2-B53F-6614C098B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31" name="Freeform: Shape 10430">
                <a:extLst>
                  <a:ext uri="{FF2B5EF4-FFF2-40B4-BE49-F238E27FC236}">
                    <a16:creationId xmlns:a16="http://schemas.microsoft.com/office/drawing/2014/main" id="{8267FC95-0200-40B3-B043-D33BEA60D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432" name="Freeform: Shape 10431">
                <a:extLst>
                  <a:ext uri="{FF2B5EF4-FFF2-40B4-BE49-F238E27FC236}">
                    <a16:creationId xmlns:a16="http://schemas.microsoft.com/office/drawing/2014/main" id="{9F14022C-37CD-4CDD-ACD1-86161EF0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1204998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a:extLst>
            <a:ext uri="{FF2B5EF4-FFF2-40B4-BE49-F238E27FC236}">
              <a16:creationId xmlns:a16="http://schemas.microsoft.com/office/drawing/2014/main" id="{4311AFDC-C6B4-2700-C11B-C70E00B15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1846D-4492-3FAB-86C8-5E0E4AAEAEFA}"/>
              </a:ext>
            </a:extLst>
          </p:cNvPr>
          <p:cNvSpPr>
            <a:spLocks noGrp="1"/>
          </p:cNvSpPr>
          <p:nvPr>
            <p:ph type="title"/>
          </p:nvPr>
        </p:nvSpPr>
        <p:spPr/>
        <p:txBody>
          <a:bodyPr>
            <a:noAutofit/>
          </a:bodyPr>
          <a:lstStyle/>
          <a:p>
            <a:br>
              <a:rPr lang="en-US" sz="3600" dirty="0">
                <a:solidFill>
                  <a:schemeClr val="bg1"/>
                </a:solidFill>
              </a:rPr>
            </a:br>
            <a:r>
              <a:rPr lang="en-US" sz="3600" dirty="0">
                <a:solidFill>
                  <a:schemeClr val="bg1"/>
                </a:solidFill>
              </a:rPr>
              <a:t>Full Disclosure</a:t>
            </a:r>
            <a:br>
              <a:rPr lang="en-US" sz="3600" dirty="0">
                <a:solidFill>
                  <a:schemeClr val="bg1"/>
                </a:solidFill>
              </a:rPr>
            </a:br>
            <a:endParaRPr lang="en-US" sz="3600" dirty="0">
              <a:solidFill>
                <a:schemeClr val="bg1"/>
              </a:solidFill>
            </a:endParaRPr>
          </a:p>
        </p:txBody>
      </p:sp>
      <p:sp>
        <p:nvSpPr>
          <p:cNvPr id="3" name="Content Placeholder 2">
            <a:extLst>
              <a:ext uri="{FF2B5EF4-FFF2-40B4-BE49-F238E27FC236}">
                <a16:creationId xmlns:a16="http://schemas.microsoft.com/office/drawing/2014/main" id="{834D5F1E-079E-3F0F-6724-AC967C25844F}"/>
              </a:ext>
            </a:extLst>
          </p:cNvPr>
          <p:cNvSpPr>
            <a:spLocks noGrp="1"/>
          </p:cNvSpPr>
          <p:nvPr>
            <p:ph idx="1"/>
          </p:nvPr>
        </p:nvSpPr>
        <p:spPr>
          <a:xfrm>
            <a:off x="838200" y="1499054"/>
            <a:ext cx="5989983" cy="4351338"/>
          </a:xfrm>
        </p:spPr>
        <p:txBody>
          <a:bodyPr>
            <a:normAutofit fontScale="92500"/>
          </a:bodyPr>
          <a:lstStyle/>
          <a:p>
            <a:pPr marR="0">
              <a:lnSpc>
                <a:spcPct val="100000"/>
              </a:lnSpc>
              <a:spcBef>
                <a:spcPts val="600"/>
              </a:spcBef>
              <a:spcAft>
                <a:spcPts val="600"/>
              </a:spcAft>
            </a:pPr>
            <a:r>
              <a:rPr lang="en-US"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Courts expect financial transparency, not secrecy. </a:t>
            </a:r>
          </a:p>
          <a:p>
            <a:pPr marR="0">
              <a:lnSpc>
                <a:spcPct val="100000"/>
              </a:lnSpc>
              <a:spcBef>
                <a:spcPts val="600"/>
              </a:spcBef>
              <a:spcAft>
                <a:spcPts val="600"/>
              </a:spcAft>
            </a:pPr>
            <a:r>
              <a:rPr lang="en-US"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 prenuptial agreement depends on honest disclosure of each partner’s wealth and obligations. </a:t>
            </a:r>
          </a:p>
          <a:p>
            <a:pPr marR="0">
              <a:lnSpc>
                <a:spcPct val="100000"/>
              </a:lnSpc>
              <a:spcBef>
                <a:spcPts val="600"/>
              </a:spcBef>
              <a:spcAft>
                <a:spcPts val="600"/>
              </a:spcAft>
            </a:pPr>
            <a:r>
              <a:rPr lang="en-US"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If either hides assets, the agreement risks being tossed for lack of fairness</a:t>
            </a:r>
          </a:p>
          <a:p>
            <a:pPr marR="0">
              <a:lnSpc>
                <a:spcPct val="100000"/>
              </a:lnSpc>
              <a:spcBef>
                <a:spcPts val="600"/>
              </a:spcBef>
              <a:spcAft>
                <a:spcPts val="600"/>
              </a:spcAft>
            </a:pPr>
            <a:r>
              <a:rPr lang="en-US"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Courts will not ignore hidden assets or debts; transparency is essential.</a:t>
            </a:r>
          </a:p>
        </p:txBody>
      </p:sp>
      <p:pic>
        <p:nvPicPr>
          <p:cNvPr id="12290" name="Picture 2" descr="Asset - Free business icons">
            <a:extLst>
              <a:ext uri="{FF2B5EF4-FFF2-40B4-BE49-F238E27FC236}">
                <a16:creationId xmlns:a16="http://schemas.microsoft.com/office/drawing/2014/main" id="{7E2F5F80-F35C-8383-E637-10613077A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020" y="946081"/>
            <a:ext cx="4546945" cy="454694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7904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BB3A10E1-8ED7-B8B5-D565-3F88C2496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AAB66-04AF-29B4-762F-631215B26B14}"/>
              </a:ext>
            </a:extLst>
          </p:cNvPr>
          <p:cNvSpPr>
            <a:spLocks noGrp="1"/>
          </p:cNvSpPr>
          <p:nvPr>
            <p:ph type="title"/>
          </p:nvPr>
        </p:nvSpPr>
        <p:spPr>
          <a:xfrm>
            <a:off x="5794513" y="362784"/>
            <a:ext cx="5453270" cy="815255"/>
          </a:xfrm>
        </p:spPr>
        <p:txBody>
          <a:bodyPr>
            <a:noAutofit/>
          </a:bodyPr>
          <a:lstStyle/>
          <a:p>
            <a:r>
              <a:rPr lang="en-US" sz="3600" dirty="0">
                <a:solidFill>
                  <a:schemeClr val="accent6">
                    <a:lumMod val="20000"/>
                    <a:lumOff val="80000"/>
                  </a:schemeClr>
                </a:solidFill>
              </a:rPr>
              <a:t>Voluntariness and Timing</a:t>
            </a:r>
          </a:p>
        </p:txBody>
      </p:sp>
      <p:sp>
        <p:nvSpPr>
          <p:cNvPr id="3" name="Content Placeholder 2">
            <a:extLst>
              <a:ext uri="{FF2B5EF4-FFF2-40B4-BE49-F238E27FC236}">
                <a16:creationId xmlns:a16="http://schemas.microsoft.com/office/drawing/2014/main" id="{F5061F7E-027E-3C61-5F66-F37B568488E9}"/>
              </a:ext>
            </a:extLst>
          </p:cNvPr>
          <p:cNvSpPr>
            <a:spLocks noGrp="1"/>
          </p:cNvSpPr>
          <p:nvPr>
            <p:ph idx="1"/>
          </p:nvPr>
        </p:nvSpPr>
        <p:spPr>
          <a:xfrm>
            <a:off x="5565912" y="1328623"/>
            <a:ext cx="6334539" cy="4351338"/>
          </a:xfrm>
        </p:spPr>
        <p:txBody>
          <a:bodyPr>
            <a:noAutofit/>
          </a:bodyPr>
          <a:lstStyle/>
          <a:p>
            <a:pPr marR="0" defTabSz="457200">
              <a:lnSpc>
                <a:spcPct val="100000"/>
              </a:lnSpc>
              <a:spcBef>
                <a:spcPts val="600"/>
              </a:spcBef>
              <a:spcAft>
                <a:spcPts val="600"/>
              </a:spcAft>
            </a:pPr>
            <a:r>
              <a:rPr lang="en-US" sz="2600" kern="100" dirty="0">
                <a:solidFill>
                  <a:schemeClr val="accent6">
                    <a:lumMod val="20000"/>
                    <a:lumOff val="80000"/>
                  </a:schemeClr>
                </a:solidFill>
                <a:latin typeface="Aptos" panose="020B0004020202020204" pitchFamily="34" charset="0"/>
                <a:ea typeface="Aptos" panose="020B0004020202020204" pitchFamily="34" charset="0"/>
                <a:cs typeface="Times New Roman" panose="02020603050405020304" pitchFamily="18" charset="0"/>
              </a:rPr>
              <a:t>Courts ask whether each party truly chose to sign and examine the circumstances of the signing. </a:t>
            </a:r>
          </a:p>
          <a:p>
            <a:pPr marR="0" defTabSz="457200">
              <a:lnSpc>
                <a:spcPct val="100000"/>
              </a:lnSpc>
              <a:spcBef>
                <a:spcPts val="600"/>
              </a:spcBef>
              <a:spcAft>
                <a:spcPts val="600"/>
              </a:spcAft>
            </a:pPr>
            <a:r>
              <a:rPr lang="en-US" sz="2600" kern="100" dirty="0">
                <a:solidFill>
                  <a:schemeClr val="accent6">
                    <a:lumMod val="20000"/>
                    <a:lumOff val="80000"/>
                  </a:schemeClr>
                </a:solidFill>
                <a:latin typeface="Aptos" panose="020B0004020202020204" pitchFamily="34" charset="0"/>
                <a:ea typeface="Aptos" panose="020B0004020202020204" pitchFamily="34" charset="0"/>
                <a:cs typeface="Times New Roman" panose="02020603050405020304" pitchFamily="18" charset="0"/>
              </a:rPr>
              <a:t>Pressure, coercion, or lack of meaningful choice can undermine the contract. </a:t>
            </a:r>
          </a:p>
          <a:p>
            <a:pPr marR="0" defTabSz="457200">
              <a:lnSpc>
                <a:spcPct val="100000"/>
              </a:lnSpc>
              <a:spcBef>
                <a:spcPts val="600"/>
              </a:spcBef>
              <a:spcAft>
                <a:spcPts val="600"/>
              </a:spcAft>
            </a:pPr>
            <a:r>
              <a:rPr lang="en-US" sz="2600" kern="100" dirty="0">
                <a:solidFill>
                  <a:schemeClr val="accent6">
                    <a:lumMod val="20000"/>
                    <a:lumOff val="80000"/>
                  </a:schemeClr>
                </a:solidFill>
                <a:latin typeface="Aptos" panose="020B0004020202020204" pitchFamily="34" charset="0"/>
                <a:ea typeface="Aptos" panose="020B0004020202020204" pitchFamily="34" charset="0"/>
                <a:cs typeface="Times New Roman" panose="02020603050405020304" pitchFamily="18" charset="0"/>
              </a:rPr>
              <a:t>Eleventh-hour agreements look suspicious, while prenuptial agreements signed weeks or months before the wedding—with time for reflection, negotiation, and independent legal advice—signal fairness and good faith.</a:t>
            </a:r>
          </a:p>
        </p:txBody>
      </p:sp>
      <p:pic>
        <p:nvPicPr>
          <p:cNvPr id="11266" name="Picture 2" descr="clients in court ...">
            <a:extLst>
              <a:ext uri="{FF2B5EF4-FFF2-40B4-BE49-F238E27FC236}">
                <a16:creationId xmlns:a16="http://schemas.microsoft.com/office/drawing/2014/main" id="{9F5947D3-7677-788B-E6B8-FB89D300E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87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8339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a:extLst>
            <a:ext uri="{FF2B5EF4-FFF2-40B4-BE49-F238E27FC236}">
              <a16:creationId xmlns:a16="http://schemas.microsoft.com/office/drawing/2014/main" id="{3BD97FEE-E2F5-A3B0-8FE6-648A16096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FF4770-46A7-6234-4A04-2E1DFF7DE1C4}"/>
              </a:ext>
            </a:extLst>
          </p:cNvPr>
          <p:cNvSpPr>
            <a:spLocks noGrp="1"/>
          </p:cNvSpPr>
          <p:nvPr>
            <p:ph type="title"/>
          </p:nvPr>
        </p:nvSpPr>
        <p:spPr/>
        <p:txBody>
          <a:bodyPr>
            <a:noAutofit/>
          </a:bodyPr>
          <a:lstStyle/>
          <a:p>
            <a:br>
              <a:rPr lang="en-US" sz="3600" dirty="0"/>
            </a:br>
            <a:r>
              <a:rPr lang="en-US" sz="3600" dirty="0"/>
              <a:t>Independent Counsel</a:t>
            </a:r>
            <a:br>
              <a:rPr lang="en-US" sz="3600" dirty="0"/>
            </a:br>
            <a:endParaRPr lang="en-US" sz="3600" dirty="0"/>
          </a:p>
        </p:txBody>
      </p:sp>
      <p:sp>
        <p:nvSpPr>
          <p:cNvPr id="3" name="Content Placeholder 2">
            <a:extLst>
              <a:ext uri="{FF2B5EF4-FFF2-40B4-BE49-F238E27FC236}">
                <a16:creationId xmlns:a16="http://schemas.microsoft.com/office/drawing/2014/main" id="{A69C0A80-C18B-9E59-7D6C-FE03AE640270}"/>
              </a:ext>
            </a:extLst>
          </p:cNvPr>
          <p:cNvSpPr>
            <a:spLocks noGrp="1"/>
          </p:cNvSpPr>
          <p:nvPr>
            <p:ph idx="1"/>
          </p:nvPr>
        </p:nvSpPr>
        <p:spPr>
          <a:xfrm>
            <a:off x="699053" y="1390669"/>
            <a:ext cx="6278218" cy="4953119"/>
          </a:xfrm>
        </p:spPr>
        <p:txBody>
          <a:bodyPr>
            <a:normAutofit fontScale="85000" lnSpcReduction="20000"/>
          </a:bodyPr>
          <a:lstStyle/>
          <a:p>
            <a:pPr marR="0">
              <a:lnSpc>
                <a:spcPct val="120000"/>
              </a:lnSpc>
              <a:spcAft>
                <a:spcPts val="800"/>
              </a:spcAft>
            </a:pPr>
            <a:r>
              <a:rPr lang="en-US" kern="100" dirty="0">
                <a:latin typeface="Aptos" panose="020B0004020202020204" pitchFamily="34" charset="0"/>
                <a:ea typeface="Aptos" panose="020B0004020202020204" pitchFamily="34" charset="0"/>
                <a:cs typeface="Times New Roman" panose="02020603050405020304" pitchFamily="18" charset="0"/>
              </a:rPr>
              <a:t>Courts also look closely at whether both parties had genuine legal advice. Separate lawyers help demonstrate fairness and informed consent, ensuring each person truly understands the consequences. </a:t>
            </a:r>
          </a:p>
          <a:p>
            <a:pPr marR="0">
              <a:lnSpc>
                <a:spcPct val="120000"/>
              </a:lnSpc>
              <a:spcAft>
                <a:spcPts val="800"/>
              </a:spcAft>
            </a:pPr>
            <a:r>
              <a:rPr lang="en-US" kern="100" dirty="0">
                <a:latin typeface="Aptos" panose="020B0004020202020204" pitchFamily="34" charset="0"/>
                <a:ea typeface="Aptos" panose="020B0004020202020204" pitchFamily="34" charset="0"/>
                <a:cs typeface="Times New Roman" panose="02020603050405020304" pitchFamily="18" charset="0"/>
              </a:rPr>
              <a:t>Independent representation on both sides reduces claims of overreaching and strengthens enforceability. </a:t>
            </a:r>
          </a:p>
          <a:p>
            <a:pPr marR="0">
              <a:lnSpc>
                <a:spcPct val="120000"/>
              </a:lnSpc>
              <a:spcAft>
                <a:spcPts val="800"/>
              </a:spcAft>
            </a:pPr>
            <a:r>
              <a:rPr lang="en-US" kern="100" dirty="0">
                <a:latin typeface="Aptos" panose="020B0004020202020204" pitchFamily="34" charset="0"/>
                <a:ea typeface="Aptos" panose="020B0004020202020204" pitchFamily="34" charset="0"/>
                <a:cs typeface="Times New Roman" panose="02020603050405020304" pitchFamily="18" charset="0"/>
              </a:rPr>
              <a:t>Each person needs their own lawyer—an attorney for me, and one that is truly mine—to make sure the agreement is fair and built on independent advice.</a:t>
            </a:r>
          </a:p>
        </p:txBody>
      </p:sp>
      <p:pic>
        <p:nvPicPr>
          <p:cNvPr id="13314" name="Picture 2" descr="Attorney vs Lawyer The Difference ...">
            <a:extLst>
              <a:ext uri="{FF2B5EF4-FFF2-40B4-BE49-F238E27FC236}">
                <a16:creationId xmlns:a16="http://schemas.microsoft.com/office/drawing/2014/main" id="{8F728839-7D20-C796-F2AE-475CE037F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720" y="1390669"/>
            <a:ext cx="4590333" cy="3326862"/>
          </a:xfrm>
          <a:prstGeom prst="rect">
            <a:avLst/>
          </a:prstGeom>
          <a:noFill/>
          <a:effectLst>
            <a:outerShdw blurRad="50800" dist="38100" dir="18900000" sx="102000" sy="102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6374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74B8CB-866F-89D2-DB6F-16B95A499DB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92BAD129-0BB9-3902-574B-5AB4278A3D31}"/>
              </a:ext>
            </a:extLst>
          </p:cNvPr>
          <p:cNvSpPr>
            <a:spLocks noGrp="1"/>
          </p:cNvSpPr>
          <p:nvPr>
            <p:ph type="body" idx="1"/>
          </p:nvPr>
        </p:nvSpPr>
        <p:spPr>
          <a:xfrm>
            <a:off x="835025" y="3668221"/>
            <a:ext cx="4830283" cy="1594507"/>
          </a:xfrm>
        </p:spPr>
        <p:txBody>
          <a:bodyPr vert="horz" lIns="91440" tIns="45720" rIns="91440" bIns="45720" rtlCol="0">
            <a:noAutofit/>
          </a:bodyPr>
          <a:lstStyle/>
          <a:p>
            <a:r>
              <a:rPr lang="en-US" sz="4400" dirty="0">
                <a:solidFill>
                  <a:schemeClr val="bg1"/>
                </a:solidFill>
              </a:rPr>
              <a:t>Key Provisions of a Prenuptial Agreement</a:t>
            </a:r>
          </a:p>
        </p:txBody>
      </p:sp>
      <p:pic>
        <p:nvPicPr>
          <p:cNvPr id="5" name="Picture 4">
            <a:extLst>
              <a:ext uri="{FF2B5EF4-FFF2-40B4-BE49-F238E27FC236}">
                <a16:creationId xmlns:a16="http://schemas.microsoft.com/office/drawing/2014/main" id="{ED4C1327-7D0E-1A6B-AA99-9B779C474782}"/>
              </a:ext>
            </a:extLst>
          </p:cNvPr>
          <p:cNvPicPr>
            <a:picLocks noChangeAspect="1"/>
          </p:cNvPicPr>
          <p:nvPr/>
        </p:nvPicPr>
        <p:blipFill>
          <a:blip r:embed="rId2"/>
          <a:srcRect l="4085" r="37153"/>
          <a:stretch>
            <a:fillRect/>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2" name="Freeform: Shape 11">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84159664"/>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B74008-772D-4569-C2AD-E42BEB06BF69}"/>
              </a:ext>
            </a:extLst>
          </p:cNvPr>
          <p:cNvSpPr txBox="1"/>
          <p:nvPr/>
        </p:nvSpPr>
        <p:spPr>
          <a:xfrm>
            <a:off x="1156138" y="668759"/>
            <a:ext cx="6096000" cy="1077218"/>
          </a:xfrm>
          <a:prstGeom prst="rect">
            <a:avLst/>
          </a:prstGeom>
          <a:noFill/>
        </p:spPr>
        <p:txBody>
          <a:bodyPr wrap="square">
            <a:spAutoFit/>
          </a:bodyPr>
          <a:lstStyle/>
          <a:p>
            <a:pPr algn="l" fontAlgn="base">
              <a:buNone/>
            </a:pPr>
            <a:r>
              <a:rPr lang="en-US" sz="3200" b="1" i="0" dirty="0">
                <a:solidFill>
                  <a:srgbClr val="00172E"/>
                </a:solidFill>
                <a:effectLst/>
                <a:latin typeface="Aptos Narrow" panose="020B0004020202020204" pitchFamily="34" charset="0"/>
              </a:rPr>
              <a:t>Key Sections of a Prenuptial Agreement</a:t>
            </a:r>
            <a:endParaRPr lang="en-US" sz="3200" b="0" i="0" dirty="0">
              <a:solidFill>
                <a:srgbClr val="00172E"/>
              </a:solidFill>
              <a:effectLst/>
              <a:latin typeface="Aptos Narrow" panose="020B0004020202020204" pitchFamily="34" charset="0"/>
            </a:endParaRPr>
          </a:p>
        </p:txBody>
      </p:sp>
      <p:sp>
        <p:nvSpPr>
          <p:cNvPr id="7" name="TextBox 6">
            <a:extLst>
              <a:ext uri="{FF2B5EF4-FFF2-40B4-BE49-F238E27FC236}">
                <a16:creationId xmlns:a16="http://schemas.microsoft.com/office/drawing/2014/main" id="{59A40A49-7698-906D-C78E-398859400347}"/>
              </a:ext>
            </a:extLst>
          </p:cNvPr>
          <p:cNvSpPr txBox="1"/>
          <p:nvPr/>
        </p:nvSpPr>
        <p:spPr>
          <a:xfrm>
            <a:off x="1156138" y="1911147"/>
            <a:ext cx="6096000" cy="4278094"/>
          </a:xfrm>
          <a:prstGeom prst="rect">
            <a:avLst/>
          </a:prstGeom>
          <a:noFill/>
        </p:spPr>
        <p:txBody>
          <a:bodyPr wrap="square">
            <a:spAutoFit/>
          </a:bodyPr>
          <a:lstStyle/>
          <a:p>
            <a:pPr>
              <a:spcBef>
                <a:spcPts val="600"/>
              </a:spcBef>
              <a:spcAft>
                <a:spcPts val="600"/>
              </a:spcAft>
            </a:pPr>
            <a:r>
              <a:rPr lang="en-US" dirty="0"/>
              <a:t>A Premarital Agreement could deal with any one or more of the statutory rights and would either confirm, waive, or modify the rights that either of the spouses might have under the applicable law. </a:t>
            </a:r>
          </a:p>
          <a:p>
            <a:pPr>
              <a:spcBef>
                <a:spcPts val="600"/>
              </a:spcBef>
              <a:spcAft>
                <a:spcPts val="600"/>
              </a:spcAft>
            </a:pPr>
            <a:r>
              <a:rPr lang="en-US" dirty="0"/>
              <a:t>Such agreements might also address other financial issues important to the (prospective) spouses, including without limitation, income taxes incurred during the marriage, allocation of responsibility for debts, residences, life, medical, or other insurance, and retirement benefits. </a:t>
            </a:r>
          </a:p>
          <a:p>
            <a:pPr>
              <a:spcBef>
                <a:spcPts val="600"/>
              </a:spcBef>
              <a:spcAft>
                <a:spcPts val="600"/>
              </a:spcAft>
            </a:pPr>
            <a:r>
              <a:rPr lang="en-US" dirty="0"/>
              <a:t>However, the spouses may not waive their responsibilities with respect to any children of the marriage and the court will retain jurisdiction to determine the child support obligations of both spouses in the event of a separation or divorce.</a:t>
            </a:r>
          </a:p>
        </p:txBody>
      </p:sp>
      <p:pic>
        <p:nvPicPr>
          <p:cNvPr id="8" name="Picture 7">
            <a:extLst>
              <a:ext uri="{FF2B5EF4-FFF2-40B4-BE49-F238E27FC236}">
                <a16:creationId xmlns:a16="http://schemas.microsoft.com/office/drawing/2014/main" id="{1C803672-A1E1-5D3E-6817-50F52960904F}"/>
              </a:ext>
            </a:extLst>
          </p:cNvPr>
          <p:cNvPicPr>
            <a:picLocks noChangeAspect="1"/>
          </p:cNvPicPr>
          <p:nvPr/>
        </p:nvPicPr>
        <p:blipFill>
          <a:blip r:embed="rId2"/>
          <a:stretch>
            <a:fillRect/>
          </a:stretch>
        </p:blipFill>
        <p:spPr>
          <a:xfrm>
            <a:off x="7964941" y="2902"/>
            <a:ext cx="4129088" cy="6855098"/>
          </a:xfrm>
          <a:prstGeom prst="rect">
            <a:avLst/>
          </a:prstGeom>
        </p:spPr>
      </p:pic>
    </p:spTree>
    <p:extLst>
      <p:ext uri="{BB962C8B-B14F-4D97-AF65-F5344CB8AC3E}">
        <p14:creationId xmlns:p14="http://schemas.microsoft.com/office/powerpoint/2010/main" val="266229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with medium confidence">
            <a:extLst>
              <a:ext uri="{FF2B5EF4-FFF2-40B4-BE49-F238E27FC236}">
                <a16:creationId xmlns:a16="http://schemas.microsoft.com/office/drawing/2014/main" id="{1ADB6EF8-672F-157A-DA38-956A927B12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945" y="468265"/>
            <a:ext cx="4470958" cy="5921469"/>
          </a:xfrm>
          <a:effectLst>
            <a:outerShdw blurRad="50800" dist="50800" dir="5400000" algn="ctr" rotWithShape="0">
              <a:srgbClr val="000000">
                <a:alpha val="99000"/>
              </a:srgbClr>
            </a:outerShdw>
          </a:effectLst>
        </p:spPr>
      </p:pic>
      <p:sp>
        <p:nvSpPr>
          <p:cNvPr id="2" name="TextBox 1">
            <a:extLst>
              <a:ext uri="{FF2B5EF4-FFF2-40B4-BE49-F238E27FC236}">
                <a16:creationId xmlns:a16="http://schemas.microsoft.com/office/drawing/2014/main" id="{6FF33B9F-9BB6-5C03-85A3-B8249035B992}"/>
              </a:ext>
            </a:extLst>
          </p:cNvPr>
          <p:cNvSpPr txBox="1"/>
          <p:nvPr/>
        </p:nvSpPr>
        <p:spPr>
          <a:xfrm>
            <a:off x="6370641" y="3646675"/>
            <a:ext cx="531408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https://www.pbi.org/catalog?category=PBI-Press-Book</a:t>
            </a:r>
          </a:p>
        </p:txBody>
      </p:sp>
      <p:sp>
        <p:nvSpPr>
          <p:cNvPr id="3" name="TextBox 2">
            <a:extLst>
              <a:ext uri="{FF2B5EF4-FFF2-40B4-BE49-F238E27FC236}">
                <a16:creationId xmlns:a16="http://schemas.microsoft.com/office/drawing/2014/main" id="{C7DF5160-0897-7B0E-9204-27ADECC24128}"/>
              </a:ext>
            </a:extLst>
          </p:cNvPr>
          <p:cNvSpPr txBox="1"/>
          <p:nvPr/>
        </p:nvSpPr>
        <p:spPr>
          <a:xfrm>
            <a:off x="6526306" y="1975537"/>
            <a:ext cx="46638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NOW AVAILABLE at PBI.org</a:t>
            </a:r>
          </a:p>
        </p:txBody>
      </p:sp>
      <p:sp>
        <p:nvSpPr>
          <p:cNvPr id="4" name="TextBox 3">
            <a:extLst>
              <a:ext uri="{FF2B5EF4-FFF2-40B4-BE49-F238E27FC236}">
                <a16:creationId xmlns:a16="http://schemas.microsoft.com/office/drawing/2014/main" id="{48D35264-DEFE-8E72-76CD-F031B0E4320F}"/>
              </a:ext>
            </a:extLst>
          </p:cNvPr>
          <p:cNvSpPr txBox="1"/>
          <p:nvPr/>
        </p:nvSpPr>
        <p:spPr>
          <a:xfrm>
            <a:off x="6896878" y="2834229"/>
            <a:ext cx="3704540"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Publications and Media/</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Press Books</a:t>
            </a:r>
          </a:p>
        </p:txBody>
      </p:sp>
      <p:cxnSp>
        <p:nvCxnSpPr>
          <p:cNvPr id="7" name="Straight Connector 6">
            <a:extLst>
              <a:ext uri="{FF2B5EF4-FFF2-40B4-BE49-F238E27FC236}">
                <a16:creationId xmlns:a16="http://schemas.microsoft.com/office/drawing/2014/main" id="{AE58776E-FBDE-2F20-7628-85C5EC3AB2B1}"/>
              </a:ext>
            </a:extLst>
          </p:cNvPr>
          <p:cNvCxnSpPr/>
          <p:nvPr/>
        </p:nvCxnSpPr>
        <p:spPr>
          <a:xfrm>
            <a:off x="7217685" y="2689412"/>
            <a:ext cx="3203442"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51000788"/>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B6F54849-A059-1DC5-15BE-E147A7AD2F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E12C6-1811-E074-0CEB-DD91BA5CD9FE}"/>
              </a:ext>
            </a:extLst>
          </p:cNvPr>
          <p:cNvSpPr>
            <a:spLocks noGrp="1"/>
          </p:cNvSpPr>
          <p:nvPr>
            <p:ph type="title"/>
          </p:nvPr>
        </p:nvSpPr>
        <p:spPr>
          <a:xfrm>
            <a:off x="410817" y="544029"/>
            <a:ext cx="4381735" cy="1325563"/>
          </a:xfrm>
        </p:spPr>
        <p:txBody>
          <a:bodyPr>
            <a:noAutofit/>
          </a:bodyPr>
          <a:lstStyle/>
          <a:p>
            <a:r>
              <a:rPr lang="en-US" sz="3600" dirty="0"/>
              <a:t>Key Provisions of a Prenuptial Agreement</a:t>
            </a:r>
          </a:p>
        </p:txBody>
      </p:sp>
      <p:sp>
        <p:nvSpPr>
          <p:cNvPr id="3" name="Content Placeholder 2">
            <a:extLst>
              <a:ext uri="{FF2B5EF4-FFF2-40B4-BE49-F238E27FC236}">
                <a16:creationId xmlns:a16="http://schemas.microsoft.com/office/drawing/2014/main" id="{FEBD9E16-40AA-1FA4-99B0-4FE1B8915EEB}"/>
              </a:ext>
            </a:extLst>
          </p:cNvPr>
          <p:cNvSpPr>
            <a:spLocks noGrp="1"/>
          </p:cNvSpPr>
          <p:nvPr>
            <p:ph idx="1"/>
          </p:nvPr>
        </p:nvSpPr>
        <p:spPr>
          <a:xfrm>
            <a:off x="4792552" y="239575"/>
            <a:ext cx="7094647" cy="3944799"/>
          </a:xfrm>
        </p:spPr>
        <p:txBody>
          <a:bodyPr>
            <a:noAutofit/>
          </a:bodyPr>
          <a:lstStyle/>
          <a:p>
            <a:pPr marL="0" marR="0" indent="0" algn="ctr" defTabSz="457200">
              <a:lnSpc>
                <a:spcPct val="100000"/>
              </a:lnSpc>
              <a:spcBef>
                <a:spcPts val="600"/>
              </a:spcBef>
              <a:spcAft>
                <a:spcPts val="600"/>
              </a:spcAft>
              <a:buNone/>
            </a:pPr>
            <a:r>
              <a:rPr lang="en-US" sz="2200" kern="100" dirty="0">
                <a:latin typeface="Aptos" panose="020B0004020202020204" pitchFamily="34" charset="0"/>
                <a:ea typeface="Aptos" panose="020B0004020202020204" pitchFamily="34" charset="0"/>
                <a:cs typeface="Times New Roman" panose="02020603050405020304" pitchFamily="18" charset="0"/>
              </a:rPr>
              <a:t>	</a:t>
            </a:r>
            <a:r>
              <a:rPr lang="en-US" sz="2200" b="1" kern="100" dirty="0">
                <a:solidFill>
                  <a:srgbClr val="FFC000"/>
                </a:solidFill>
                <a:latin typeface="Aptos" panose="020B0004020202020204" pitchFamily="34" charset="0"/>
                <a:ea typeface="Aptos" panose="020B0004020202020204" pitchFamily="34" charset="0"/>
                <a:cs typeface="Times New Roman" panose="02020603050405020304" pitchFamily="18" charset="0"/>
              </a:rPr>
              <a:t>Division of Assets and Debts</a:t>
            </a:r>
          </a:p>
          <a:p>
            <a:pPr marL="914400" marR="0" indent="-457200" defTabSz="457200">
              <a:lnSpc>
                <a:spcPct val="100000"/>
              </a:lnSpc>
              <a:spcBef>
                <a:spcPts val="600"/>
              </a:spcBef>
              <a:spcAft>
                <a:spcPts val="600"/>
              </a:spcAft>
            </a:pPr>
            <a:r>
              <a:rPr lang="en-US" sz="2200" kern="100" dirty="0">
                <a:solidFill>
                  <a:srgbClr val="FFC000"/>
                </a:solidFill>
                <a:latin typeface="Aptos" panose="020B0004020202020204" pitchFamily="34" charset="0"/>
                <a:ea typeface="Aptos" panose="020B0004020202020204" pitchFamily="34" charset="0"/>
                <a:cs typeface="Times New Roman" panose="02020603050405020304" pitchFamily="18" charset="0"/>
              </a:rPr>
              <a:t>One of the essential elements of a prenuptial agreement is establishing how assets and debts will be divided. </a:t>
            </a:r>
          </a:p>
          <a:p>
            <a:pPr marL="914400" marR="0" indent="-457200" defTabSz="457200">
              <a:lnSpc>
                <a:spcPct val="100000"/>
              </a:lnSpc>
              <a:spcBef>
                <a:spcPts val="600"/>
              </a:spcBef>
              <a:spcAft>
                <a:spcPts val="600"/>
              </a:spcAft>
            </a:pPr>
            <a:r>
              <a:rPr lang="en-US" sz="2200" kern="100" dirty="0">
                <a:solidFill>
                  <a:srgbClr val="FFC000"/>
                </a:solidFill>
                <a:latin typeface="Aptos" panose="020B0004020202020204" pitchFamily="34" charset="0"/>
                <a:ea typeface="Aptos" panose="020B0004020202020204" pitchFamily="34" charset="0"/>
                <a:cs typeface="Times New Roman" panose="02020603050405020304" pitchFamily="18" charset="0"/>
              </a:rPr>
              <a:t>High-net-worth individuals often hold diverse assets such as businesses, real estate, and securities, which need defined allocation should the marriage dissolve. </a:t>
            </a:r>
          </a:p>
          <a:p>
            <a:pPr marL="914400" marR="0" indent="-457200" defTabSz="457200">
              <a:lnSpc>
                <a:spcPct val="100000"/>
              </a:lnSpc>
              <a:spcBef>
                <a:spcPts val="600"/>
              </a:spcBef>
              <a:spcAft>
                <a:spcPts val="600"/>
              </a:spcAft>
            </a:pPr>
            <a:r>
              <a:rPr lang="en-US" sz="2200" kern="100" dirty="0">
                <a:solidFill>
                  <a:srgbClr val="FFC000"/>
                </a:solidFill>
                <a:latin typeface="Aptos" panose="020B0004020202020204" pitchFamily="34" charset="0"/>
                <a:ea typeface="Aptos" panose="020B0004020202020204" pitchFamily="34" charset="0"/>
                <a:cs typeface="Times New Roman" panose="02020603050405020304" pitchFamily="18" charset="0"/>
              </a:rPr>
              <a:t>A well-crafted prenup specifies individual ownership and prevents marital debt from affecting personal assets. </a:t>
            </a:r>
          </a:p>
          <a:p>
            <a:pPr marL="914400" marR="0" indent="-457200" defTabSz="457200">
              <a:lnSpc>
                <a:spcPct val="100000"/>
              </a:lnSpc>
              <a:spcBef>
                <a:spcPts val="600"/>
              </a:spcBef>
              <a:spcAft>
                <a:spcPts val="600"/>
              </a:spcAft>
            </a:pPr>
            <a:r>
              <a:rPr lang="en-US" sz="2200" kern="100" dirty="0">
                <a:solidFill>
                  <a:srgbClr val="FFC000"/>
                </a:solidFill>
                <a:latin typeface="Aptos" panose="020B0004020202020204" pitchFamily="34" charset="0"/>
                <a:ea typeface="Aptos" panose="020B0004020202020204" pitchFamily="34" charset="0"/>
                <a:cs typeface="Times New Roman" panose="02020603050405020304" pitchFamily="18" charset="0"/>
              </a:rPr>
              <a:t>Without this clarity, disputes could arise over complex holdings, leading to financial instability. </a:t>
            </a:r>
          </a:p>
          <a:p>
            <a:pPr marL="914400" marR="0" indent="-457200" defTabSz="457200">
              <a:lnSpc>
                <a:spcPct val="100000"/>
              </a:lnSpc>
              <a:spcBef>
                <a:spcPts val="600"/>
              </a:spcBef>
              <a:spcAft>
                <a:spcPts val="600"/>
              </a:spcAft>
            </a:pPr>
            <a:r>
              <a:rPr lang="en-US" sz="2200" kern="100" dirty="0">
                <a:solidFill>
                  <a:srgbClr val="FFC000"/>
                </a:solidFill>
                <a:latin typeface="Aptos" panose="020B0004020202020204" pitchFamily="34" charset="0"/>
                <a:ea typeface="Aptos" panose="020B0004020202020204" pitchFamily="34" charset="0"/>
                <a:cs typeface="Times New Roman" panose="02020603050405020304" pitchFamily="18" charset="0"/>
              </a:rPr>
              <a:t>An agreement structured around comprehensive asset categorization ensures fairness and simplifies resolution during a separation.</a:t>
            </a:r>
          </a:p>
        </p:txBody>
      </p:sp>
      <p:pic>
        <p:nvPicPr>
          <p:cNvPr id="14338" name="Picture 2" descr="Time Assets vs. Time Debts: A Different ...">
            <a:extLst>
              <a:ext uri="{FF2B5EF4-FFF2-40B4-BE49-F238E27FC236}">
                <a16:creationId xmlns:a16="http://schemas.microsoft.com/office/drawing/2014/main" id="{FCC13BA0-8DB8-2D0C-FED6-E54C5DB82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61" y="2174046"/>
            <a:ext cx="4381735" cy="4336084"/>
          </a:xfrm>
          <a:prstGeom prst="rect">
            <a:avLst/>
          </a:prstGeom>
          <a:noFill/>
          <a:effectLst>
            <a:outerShdw blurRad="50800" dist="38100" dir="5400000" sx="102000" sy="102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5369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18839D-49AB-86BC-7175-286525DDA42A}"/>
              </a:ext>
            </a:extLst>
          </p:cNvPr>
          <p:cNvSpPr>
            <a:spLocks noGrp="1"/>
          </p:cNvSpPr>
          <p:nvPr>
            <p:ph idx="1"/>
          </p:nvPr>
        </p:nvSpPr>
        <p:spPr>
          <a:xfrm>
            <a:off x="762000" y="334282"/>
            <a:ext cx="10515600" cy="4351338"/>
          </a:xfrm>
        </p:spPr>
        <p:txBody>
          <a:bodyPr>
            <a:noAutofit/>
          </a:bodyPr>
          <a:lstStyle/>
          <a:p>
            <a:pPr marL="0" indent="0">
              <a:lnSpc>
                <a:spcPct val="120000"/>
              </a:lnSpc>
              <a:buNone/>
            </a:pPr>
            <a:r>
              <a:rPr lang="en-US" sz="2400" dirty="0">
                <a:latin typeface="Times New Roman" panose="02020603050405020304" pitchFamily="18" charset="0"/>
                <a:cs typeface="Times New Roman" panose="02020603050405020304" pitchFamily="18" charset="0"/>
              </a:rPr>
              <a:t>4.Separate Property. </a:t>
            </a:r>
          </a:p>
          <a:p>
            <a:pPr marL="0" indent="0">
              <a:lnSpc>
                <a:spcPct val="120000"/>
              </a:lnSpc>
              <a:buNone/>
            </a:pPr>
            <a:r>
              <a:rPr lang="en-US" sz="2400" dirty="0">
                <a:latin typeface="Times New Roman" panose="02020603050405020304" pitchFamily="18" charset="0"/>
                <a:cs typeface="Times New Roman" panose="02020603050405020304" pitchFamily="18" charset="0"/>
              </a:rPr>
              <a:t>Each party shall keep and retain the sole ownership, control, and enjoyment of all property, whether real, personal, mixed, or of any description whatsoever and wheresoever situate which they now own, or which they may own at the time of the marriage, or which they may thereafter acquire including any and all income earned thereon and any and all appreciation therein after the marriage, and each shall have the exclusive right to sell, give, or transfer such property and to reinvest the proceeds thereof, which proceeds shall remain their separate property without interference or restraint by the other as if the marriage had not taken place.</a:t>
            </a:r>
          </a:p>
          <a:p>
            <a:pPr marL="0" indent="0">
              <a:lnSpc>
                <a:spcPct val="120000"/>
              </a:lnSpc>
              <a:buNone/>
            </a:pPr>
            <a:r>
              <a:rPr lang="en-US" sz="2400" dirty="0">
                <a:latin typeface="Times New Roman" panose="02020603050405020304" pitchFamily="18" charset="0"/>
                <a:cs typeface="Times New Roman" panose="02020603050405020304" pitchFamily="18" charset="0"/>
              </a:rPr>
              <a:t>Third parties may rely on this Agreement without inquiring further regarding the authority of the person in whose name property is titled to deal with it or regarding the adequacy of the consideration being given in connection with the disposal of property.</a:t>
            </a:r>
          </a:p>
        </p:txBody>
      </p:sp>
    </p:spTree>
    <p:extLst>
      <p:ext uri="{BB962C8B-B14F-4D97-AF65-F5344CB8AC3E}">
        <p14:creationId xmlns:p14="http://schemas.microsoft.com/office/powerpoint/2010/main" val="809806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21CC7-8F5E-AFC9-9988-F03AA4ED71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22A5CD-2794-692C-5EF5-A9099B672528}"/>
              </a:ext>
            </a:extLst>
          </p:cNvPr>
          <p:cNvSpPr>
            <a:spLocks noGrp="1"/>
          </p:cNvSpPr>
          <p:nvPr>
            <p:ph idx="1"/>
          </p:nvPr>
        </p:nvSpPr>
        <p:spPr>
          <a:xfrm>
            <a:off x="838200" y="943882"/>
            <a:ext cx="10515600" cy="4351338"/>
          </a:xfrm>
        </p:spPr>
        <p:txBody>
          <a:bodyPr>
            <a:noAutofit/>
          </a:bodyPr>
          <a:lstStyle/>
          <a:p>
            <a:pPr marL="0" indent="0">
              <a:lnSpc>
                <a:spcPct val="120000"/>
              </a:lnSpc>
              <a:buNone/>
            </a:pPr>
            <a:r>
              <a:rPr lang="en-US" sz="3600" dirty="0">
                <a:latin typeface="Times New Roman" panose="02020603050405020304" pitchFamily="18" charset="0"/>
                <a:cs typeface="Times New Roman" panose="02020603050405020304" pitchFamily="18" charset="0"/>
              </a:rPr>
              <a:t>10. Debts. </a:t>
            </a:r>
          </a:p>
          <a:p>
            <a:pPr marL="0" indent="0">
              <a:lnSpc>
                <a:spcPct val="120000"/>
              </a:lnSpc>
              <a:buNone/>
            </a:pPr>
            <a:r>
              <a:rPr lang="en-US" sz="3600" dirty="0">
                <a:latin typeface="Times New Roman" panose="02020603050405020304" pitchFamily="18" charset="0"/>
                <a:cs typeface="Times New Roman" panose="02020603050405020304" pitchFamily="18" charset="0"/>
              </a:rPr>
              <a:t>Except as otherwise provided herein, each party shall be responsible for their own debts incurred before and after the date of this Agreement and each party specifically agrees to indemnify and hold the other party harmless from any liability, loss, damage, or expense arising therefrom.</a:t>
            </a:r>
          </a:p>
        </p:txBody>
      </p:sp>
    </p:spTree>
    <p:extLst>
      <p:ext uri="{BB962C8B-B14F-4D97-AF65-F5344CB8AC3E}">
        <p14:creationId xmlns:p14="http://schemas.microsoft.com/office/powerpoint/2010/main" val="1121808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a:extLst>
            <a:ext uri="{FF2B5EF4-FFF2-40B4-BE49-F238E27FC236}">
              <a16:creationId xmlns:a16="http://schemas.microsoft.com/office/drawing/2014/main" id="{5072C7BD-92BA-5E38-F38E-0581EA64CE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A5F97-5925-0108-4297-4F943ABB020D}"/>
              </a:ext>
            </a:extLst>
          </p:cNvPr>
          <p:cNvSpPr>
            <a:spLocks noGrp="1"/>
          </p:cNvSpPr>
          <p:nvPr>
            <p:ph type="title"/>
          </p:nvPr>
        </p:nvSpPr>
        <p:spPr>
          <a:xfrm>
            <a:off x="272994" y="246731"/>
            <a:ext cx="5191225" cy="1325563"/>
          </a:xfrm>
        </p:spPr>
        <p:txBody>
          <a:bodyPr>
            <a:noAutofit/>
          </a:bodyPr>
          <a:lstStyle/>
          <a:p>
            <a:r>
              <a:rPr lang="en-US" sz="3200" dirty="0">
                <a:solidFill>
                  <a:schemeClr val="accent3"/>
                </a:solidFill>
              </a:rPr>
              <a:t>Key Provisions of a Prenuptial Agreement</a:t>
            </a:r>
          </a:p>
        </p:txBody>
      </p:sp>
      <p:sp>
        <p:nvSpPr>
          <p:cNvPr id="3" name="Content Placeholder 2">
            <a:extLst>
              <a:ext uri="{FF2B5EF4-FFF2-40B4-BE49-F238E27FC236}">
                <a16:creationId xmlns:a16="http://schemas.microsoft.com/office/drawing/2014/main" id="{1F4923CA-D084-C408-E56D-E888AF16C13A}"/>
              </a:ext>
            </a:extLst>
          </p:cNvPr>
          <p:cNvSpPr>
            <a:spLocks noGrp="1"/>
          </p:cNvSpPr>
          <p:nvPr>
            <p:ph idx="1"/>
          </p:nvPr>
        </p:nvSpPr>
        <p:spPr>
          <a:xfrm>
            <a:off x="5464219" y="246731"/>
            <a:ext cx="6454787" cy="3779058"/>
          </a:xfrm>
        </p:spPr>
        <p:txBody>
          <a:bodyPr>
            <a:noAutofit/>
          </a:bodyPr>
          <a:lstStyle/>
          <a:p>
            <a:pPr marL="0" marR="0" indent="0" algn="ctr" defTabSz="457200">
              <a:lnSpc>
                <a:spcPct val="120000"/>
              </a:lnSpc>
              <a:spcBef>
                <a:spcPts val="600"/>
              </a:spcBef>
              <a:spcAft>
                <a:spcPts val="600"/>
              </a:spcAft>
              <a:buNone/>
            </a:pPr>
            <a:r>
              <a:rPr lang="en-US" sz="2200" b="1" kern="100" dirty="0">
                <a:solidFill>
                  <a:schemeClr val="accent6">
                    <a:lumMod val="20000"/>
                    <a:lumOff val="80000"/>
                  </a:schemeClr>
                </a:solidFill>
                <a:latin typeface="Aptos" panose="020B0004020202020204" pitchFamily="34" charset="0"/>
                <a:ea typeface="Aptos" panose="020B0004020202020204" pitchFamily="34" charset="0"/>
                <a:cs typeface="Times New Roman" panose="02020603050405020304" pitchFamily="18" charset="0"/>
              </a:rPr>
              <a:t>Spousal Support and Alimony</a:t>
            </a:r>
          </a:p>
          <a:p>
            <a:pPr marR="0" defTabSz="457200">
              <a:lnSpc>
                <a:spcPct val="120000"/>
              </a:lnSpc>
              <a:spcBef>
                <a:spcPts val="600"/>
              </a:spcBef>
              <a:spcAft>
                <a:spcPts val="600"/>
              </a:spcAft>
            </a:pPr>
            <a:r>
              <a:rPr lang="en-US" sz="2200" kern="100" dirty="0">
                <a:solidFill>
                  <a:schemeClr val="accent6">
                    <a:lumMod val="20000"/>
                    <a:lumOff val="80000"/>
                  </a:schemeClr>
                </a:solidFill>
                <a:latin typeface="Aptos" panose="020B0004020202020204" pitchFamily="34" charset="0"/>
                <a:ea typeface="Aptos" panose="020B0004020202020204" pitchFamily="34" charset="0"/>
                <a:cs typeface="Times New Roman" panose="02020603050405020304" pitchFamily="18" charset="0"/>
              </a:rPr>
              <a:t>Clear terms for spousal support and alimony are also critical aspects of a prenup. </a:t>
            </a:r>
          </a:p>
          <a:p>
            <a:pPr marR="0" defTabSz="457200">
              <a:lnSpc>
                <a:spcPct val="120000"/>
              </a:lnSpc>
              <a:spcBef>
                <a:spcPts val="600"/>
              </a:spcBef>
              <a:spcAft>
                <a:spcPts val="600"/>
              </a:spcAft>
            </a:pPr>
            <a:r>
              <a:rPr lang="en-US" sz="2200" kern="100" dirty="0">
                <a:solidFill>
                  <a:schemeClr val="accent6">
                    <a:lumMod val="20000"/>
                    <a:lumOff val="80000"/>
                  </a:schemeClr>
                </a:solidFill>
                <a:latin typeface="Aptos" panose="020B0004020202020204" pitchFamily="34" charset="0"/>
                <a:ea typeface="Aptos" panose="020B0004020202020204" pitchFamily="34" charset="0"/>
                <a:cs typeface="Times New Roman" panose="02020603050405020304" pitchFamily="18" charset="0"/>
              </a:rPr>
              <a:t>These agreements allow high-net-worth individuals to protect their standard of living and ensure fair treatment for both parties. </a:t>
            </a:r>
          </a:p>
          <a:p>
            <a:pPr marR="0" defTabSz="457200">
              <a:lnSpc>
                <a:spcPct val="120000"/>
              </a:lnSpc>
              <a:spcBef>
                <a:spcPts val="600"/>
              </a:spcBef>
              <a:spcAft>
                <a:spcPts val="600"/>
              </a:spcAft>
            </a:pPr>
            <a:r>
              <a:rPr lang="en-US" sz="2200" kern="100" dirty="0">
                <a:solidFill>
                  <a:schemeClr val="accent6">
                    <a:lumMod val="20000"/>
                    <a:lumOff val="80000"/>
                  </a:schemeClr>
                </a:solidFill>
                <a:latin typeface="Aptos" panose="020B0004020202020204" pitchFamily="34" charset="0"/>
                <a:ea typeface="Aptos" panose="020B0004020202020204" pitchFamily="34" charset="0"/>
                <a:cs typeface="Times New Roman" panose="02020603050405020304" pitchFamily="18" charset="0"/>
              </a:rPr>
              <a:t>Tailored provisions regarding spousal support help mitigate potential disagreements over finances.</a:t>
            </a:r>
          </a:p>
          <a:p>
            <a:pPr marR="0" defTabSz="457200">
              <a:lnSpc>
                <a:spcPct val="120000"/>
              </a:lnSpc>
              <a:spcBef>
                <a:spcPts val="600"/>
              </a:spcBef>
              <a:spcAft>
                <a:spcPts val="600"/>
              </a:spcAft>
            </a:pPr>
            <a:r>
              <a:rPr lang="en-US" sz="2200" kern="100" dirty="0">
                <a:solidFill>
                  <a:schemeClr val="accent6">
                    <a:lumMod val="20000"/>
                    <a:lumOff val="80000"/>
                  </a:schemeClr>
                </a:solidFill>
                <a:latin typeface="Aptos" panose="020B0004020202020204" pitchFamily="34" charset="0"/>
                <a:ea typeface="Aptos" panose="020B0004020202020204" pitchFamily="34" charset="0"/>
                <a:cs typeface="Times New Roman" panose="02020603050405020304" pitchFamily="18" charset="0"/>
              </a:rPr>
              <a:t>Prenups can also support a smoother transition by aligning financial expectations. </a:t>
            </a:r>
          </a:p>
          <a:p>
            <a:pPr marR="0" defTabSz="457200">
              <a:lnSpc>
                <a:spcPct val="120000"/>
              </a:lnSpc>
              <a:spcBef>
                <a:spcPts val="600"/>
              </a:spcBef>
              <a:spcAft>
                <a:spcPts val="600"/>
              </a:spcAft>
            </a:pPr>
            <a:r>
              <a:rPr lang="en-US" sz="2200" kern="100" dirty="0">
                <a:solidFill>
                  <a:schemeClr val="accent6">
                    <a:lumMod val="20000"/>
                    <a:lumOff val="80000"/>
                  </a:schemeClr>
                </a:solidFill>
                <a:latin typeface="Aptos" panose="020B0004020202020204" pitchFamily="34" charset="0"/>
                <a:ea typeface="Aptos" panose="020B0004020202020204" pitchFamily="34" charset="0"/>
                <a:cs typeface="Times New Roman" panose="02020603050405020304" pitchFamily="18" charset="0"/>
              </a:rPr>
              <a:t>Ultimately, they safeguard both the financial independence of individuals and the stability of their post-divorce lifestyles.</a:t>
            </a:r>
          </a:p>
        </p:txBody>
      </p:sp>
      <p:pic>
        <p:nvPicPr>
          <p:cNvPr id="15362" name="Picture 2" descr="Spousal Support FAQ - Sodoma Law">
            <a:extLst>
              <a:ext uri="{FF2B5EF4-FFF2-40B4-BE49-F238E27FC236}">
                <a16:creationId xmlns:a16="http://schemas.microsoft.com/office/drawing/2014/main" id="{6239DB75-0BB9-BCCD-F7F7-8B1891C8B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23" y="1572294"/>
            <a:ext cx="4757530" cy="4244221"/>
          </a:xfrm>
          <a:prstGeom prst="rect">
            <a:avLst/>
          </a:prstGeom>
          <a:noFill/>
          <a:effectLst>
            <a:outerShdw blurRad="50800" dist="38100" dir="5400000" sx="102000" sy="102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6884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967F34-F476-56E1-0D84-64E8FC38A689}"/>
            </a:ext>
          </a:extLst>
        </p:cNvPr>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150A21-A48C-331C-1A48-1877DA37587F}"/>
              </a:ext>
            </a:extLst>
          </p:cNvPr>
          <p:cNvSpPr>
            <a:spLocks noGrp="1"/>
          </p:cNvSpPr>
          <p:nvPr>
            <p:ph type="title"/>
          </p:nvPr>
        </p:nvSpPr>
        <p:spPr>
          <a:xfrm>
            <a:off x="572493" y="238539"/>
            <a:ext cx="11018520" cy="1434415"/>
          </a:xfrm>
        </p:spPr>
        <p:txBody>
          <a:bodyPr anchor="b">
            <a:normAutofit/>
          </a:bodyPr>
          <a:lstStyle/>
          <a:p>
            <a:r>
              <a:rPr lang="en-US" sz="4600" dirty="0"/>
              <a:t>Key Provisions of a Prenuptial Agreement</a:t>
            </a:r>
          </a:p>
        </p:txBody>
      </p:sp>
      <p:sp>
        <p:nvSpPr>
          <p:cNvPr id="1639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77B3A3-052C-1DEF-5E66-E7BF7136DC1A}"/>
              </a:ext>
            </a:extLst>
          </p:cNvPr>
          <p:cNvSpPr>
            <a:spLocks noGrp="1"/>
          </p:cNvSpPr>
          <p:nvPr>
            <p:ph idx="1"/>
          </p:nvPr>
        </p:nvSpPr>
        <p:spPr>
          <a:xfrm>
            <a:off x="572493" y="1911493"/>
            <a:ext cx="7286993" cy="4119172"/>
          </a:xfrm>
        </p:spPr>
        <p:txBody>
          <a:bodyPr anchor="t">
            <a:noAutofit/>
          </a:bodyPr>
          <a:lstStyle/>
          <a:p>
            <a:pPr marL="0" marR="0" indent="0" defTabSz="457200">
              <a:lnSpc>
                <a:spcPct val="110000"/>
              </a:lnSpc>
              <a:spcBef>
                <a:spcPts val="600"/>
              </a:spcBef>
              <a:spcAft>
                <a:spcPts val="600"/>
              </a:spcAft>
              <a:buNone/>
            </a:pPr>
            <a:r>
              <a:rPr lang="en-US" sz="2200" b="1" kern="100" dirty="0">
                <a:latin typeface="Aptos" panose="020B0004020202020204" pitchFamily="34" charset="0"/>
                <a:ea typeface="Aptos" panose="020B0004020202020204" pitchFamily="34" charset="0"/>
                <a:cs typeface="Times New Roman" panose="02020603050405020304" pitchFamily="18" charset="0"/>
              </a:rPr>
              <a:t>Spousal Right to Inherit</a:t>
            </a:r>
          </a:p>
          <a:p>
            <a:pPr marL="0" marR="0" indent="0" defTabSz="457200">
              <a:lnSpc>
                <a:spcPct val="110000"/>
              </a:lnSpc>
              <a:spcBef>
                <a:spcPts val="600"/>
              </a:spcBef>
              <a:spcAft>
                <a:spcPts val="600"/>
              </a:spcAft>
              <a:buNone/>
            </a:pPr>
            <a:r>
              <a:rPr lang="en-US" sz="2200" b="1" kern="100" dirty="0">
                <a:latin typeface="Aptos" panose="020B0004020202020204" pitchFamily="34" charset="0"/>
                <a:ea typeface="Aptos" panose="020B0004020202020204" pitchFamily="34" charset="0"/>
                <a:cs typeface="Times New Roman" panose="02020603050405020304" pitchFamily="18" charset="0"/>
              </a:rPr>
              <a:t>Right to Take Against the Will</a:t>
            </a:r>
            <a:r>
              <a:rPr lang="en-US" sz="2200" kern="100" dirty="0">
                <a:latin typeface="Aptos" panose="020B0004020202020204" pitchFamily="34" charset="0"/>
                <a:ea typeface="Aptos" panose="020B0004020202020204" pitchFamily="34" charset="0"/>
                <a:cs typeface="Times New Roman" panose="02020603050405020304" pitchFamily="18" charset="0"/>
              </a:rPr>
              <a:t> - In Pennsylvania, a surviving spouse can take a spousal elective share of one-third (1/3) of the deceased spouse's augmented estate by filing a written election with the Orphans' Court within six months of the date of death or probate, whichever is later. </a:t>
            </a:r>
          </a:p>
          <a:p>
            <a:pPr marL="0" marR="0" indent="0" defTabSz="457200">
              <a:lnSpc>
                <a:spcPct val="110000"/>
              </a:lnSpc>
              <a:spcBef>
                <a:spcPts val="600"/>
              </a:spcBef>
              <a:spcAft>
                <a:spcPts val="600"/>
              </a:spcAft>
              <a:buNone/>
            </a:pPr>
            <a:r>
              <a:rPr lang="en-US" sz="2200" b="1" kern="100" dirty="0" err="1">
                <a:latin typeface="Aptos" panose="020B0004020202020204" pitchFamily="34" charset="0"/>
                <a:ea typeface="Aptos" panose="020B0004020202020204" pitchFamily="34" charset="0"/>
                <a:cs typeface="Times New Roman" panose="02020603050405020304" pitchFamily="18" charset="0"/>
              </a:rPr>
              <a:t>Premarriage</a:t>
            </a:r>
            <a:r>
              <a:rPr lang="en-US" sz="2200" b="1" kern="100" dirty="0">
                <a:latin typeface="Aptos" panose="020B0004020202020204" pitchFamily="34" charset="0"/>
                <a:ea typeface="Aptos" panose="020B0004020202020204" pitchFamily="34" charset="0"/>
                <a:cs typeface="Times New Roman" panose="02020603050405020304" pitchFamily="18" charset="0"/>
              </a:rPr>
              <a:t> Will </a:t>
            </a:r>
            <a:r>
              <a:rPr lang="en-US" sz="2200" kern="100" dirty="0">
                <a:latin typeface="Aptos" panose="020B0004020202020204" pitchFamily="34" charset="0"/>
                <a:ea typeface="Aptos" panose="020B0004020202020204" pitchFamily="34" charset="0"/>
                <a:cs typeface="Times New Roman" panose="02020603050405020304" pitchFamily="18" charset="0"/>
              </a:rPr>
              <a:t>- If a will was made before a marriage, the surviving spouse is protected by law and can choose to take an elective share (one-third or one-half of the estate, depending on children) or a share as if the person died intestate, whichever is greater.</a:t>
            </a:r>
          </a:p>
        </p:txBody>
      </p:sp>
      <p:pic>
        <p:nvPicPr>
          <p:cNvPr id="16386" name="Picture 2" descr="Spousal Rights - Free of Charge ...">
            <a:extLst>
              <a:ext uri="{FF2B5EF4-FFF2-40B4-BE49-F238E27FC236}">
                <a16:creationId xmlns:a16="http://schemas.microsoft.com/office/drawing/2014/main" id="{6481C314-7A45-BF44-8F25-3BA5C7171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463" r="28516" b="-1"/>
          <a:stretch>
            <a:fillRect/>
          </a:stretch>
        </p:blipFill>
        <p:spPr bwMode="auto">
          <a:xfrm>
            <a:off x="8120742" y="2093976"/>
            <a:ext cx="3495979" cy="4096512"/>
          </a:xfrm>
          <a:prstGeom prst="rect">
            <a:avLst/>
          </a:prstGeom>
          <a:noFill/>
          <a:effectLst>
            <a:outerShdw blurRad="50800" dist="50800" dir="5400000" algn="ctr" rotWithShape="0">
              <a:srgbClr val="000000">
                <a:alpha val="9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2928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a:extLst>
            <a:ext uri="{FF2B5EF4-FFF2-40B4-BE49-F238E27FC236}">
              <a16:creationId xmlns:a16="http://schemas.microsoft.com/office/drawing/2014/main" id="{83B07499-8701-4411-4737-B3E0BBCB69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8073E-F33C-5D59-3A87-0865D841AF04}"/>
              </a:ext>
            </a:extLst>
          </p:cNvPr>
          <p:cNvSpPr>
            <a:spLocks noGrp="1"/>
          </p:cNvSpPr>
          <p:nvPr>
            <p:ph type="title"/>
          </p:nvPr>
        </p:nvSpPr>
        <p:spPr>
          <a:xfrm>
            <a:off x="7156174" y="121285"/>
            <a:ext cx="5035826" cy="2357755"/>
          </a:xfrm>
        </p:spPr>
        <p:txBody>
          <a:bodyPr>
            <a:noAutofit/>
          </a:bodyPr>
          <a:lstStyle/>
          <a:p>
            <a:r>
              <a:rPr lang="en-US" sz="3200" dirty="0">
                <a:solidFill>
                  <a:schemeClr val="bg1"/>
                </a:solidFill>
              </a:rPr>
              <a:t>Key Provisions of a Prenuptial Agreement</a:t>
            </a:r>
          </a:p>
        </p:txBody>
      </p:sp>
      <p:sp>
        <p:nvSpPr>
          <p:cNvPr id="3" name="Content Placeholder 2">
            <a:extLst>
              <a:ext uri="{FF2B5EF4-FFF2-40B4-BE49-F238E27FC236}">
                <a16:creationId xmlns:a16="http://schemas.microsoft.com/office/drawing/2014/main" id="{7097C3D1-7C41-5BCC-1DC6-FD74099C03FB}"/>
              </a:ext>
            </a:extLst>
          </p:cNvPr>
          <p:cNvSpPr>
            <a:spLocks noGrp="1"/>
          </p:cNvSpPr>
          <p:nvPr>
            <p:ph idx="1"/>
          </p:nvPr>
        </p:nvSpPr>
        <p:spPr>
          <a:xfrm>
            <a:off x="178905" y="365124"/>
            <a:ext cx="7126135" cy="1325563"/>
          </a:xfrm>
        </p:spPr>
        <p:txBody>
          <a:bodyPr>
            <a:noAutofit/>
          </a:bodyPr>
          <a:lstStyle/>
          <a:p>
            <a:pPr marL="0" marR="0" indent="0" defTabSz="457200">
              <a:lnSpc>
                <a:spcPct val="100000"/>
              </a:lnSpc>
              <a:spcBef>
                <a:spcPts val="600"/>
              </a:spcBef>
              <a:spcAft>
                <a:spcPts val="600"/>
              </a:spcAft>
              <a:buNone/>
            </a:pPr>
            <a:r>
              <a:rPr lang="en-US" sz="23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Waivers generally take one of the following forms.</a:t>
            </a:r>
          </a:p>
          <a:p>
            <a:pPr marL="0" marR="0" indent="0" defTabSz="457200">
              <a:lnSpc>
                <a:spcPct val="100000"/>
              </a:lnSpc>
              <a:spcBef>
                <a:spcPts val="600"/>
              </a:spcBef>
              <a:spcAft>
                <a:spcPts val="600"/>
              </a:spcAft>
              <a:buNone/>
            </a:pPr>
            <a:r>
              <a:rPr lang="en-US" sz="23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(1)	Statutory Waiver</a:t>
            </a:r>
            <a:r>
              <a:rPr lang="en-US" sz="23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A number of states have a probate code provision, modeled on a provision of the Uniform Probate Code, providing that a general waiver of spousal rights at death is deemed to incorporate a host of related statutory or common law rights:</a:t>
            </a:r>
          </a:p>
          <a:p>
            <a:pPr marL="0" marR="0" indent="0" defTabSz="457200">
              <a:lnSpc>
                <a:spcPct val="100000"/>
              </a:lnSpc>
              <a:spcBef>
                <a:spcPts val="600"/>
              </a:spcBef>
              <a:spcAft>
                <a:spcPts val="600"/>
              </a:spcAft>
              <a:buNone/>
            </a:pPr>
            <a:r>
              <a:rPr lang="en-US" sz="23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t>
            </a:r>
            <a:r>
              <a:rPr lang="en-US" sz="2300" i="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 waiver of “all rights,” or equivalent language, in the property or estate of a present or prospective spouse … is a waiver of all rights of elective share, homestead allowance, exempt property, and family allowance by each spouse in the property of the other and a renunciation by each of all benefits that would otherwise pass to him [or her] from the other by intestate succession or by virtue of any will executed before the waiver or property settlement</a:t>
            </a:r>
            <a:r>
              <a:rPr lang="en-US" sz="23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t>
            </a:r>
          </a:p>
          <a:p>
            <a:pPr marL="0" marR="0" indent="0" defTabSz="457200">
              <a:lnSpc>
                <a:spcPct val="100000"/>
              </a:lnSpc>
              <a:spcBef>
                <a:spcPts val="600"/>
              </a:spcBef>
              <a:spcAft>
                <a:spcPts val="6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18434" name="Picture 2" descr="Waiver of the statutory charge in cases ...">
            <a:extLst>
              <a:ext uri="{FF2B5EF4-FFF2-40B4-BE49-F238E27FC236}">
                <a16:creationId xmlns:a16="http://schemas.microsoft.com/office/drawing/2014/main" id="{2841B7A6-26B0-BC82-62A1-78A9C7274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920" y="2225040"/>
            <a:ext cx="4724400" cy="4105276"/>
          </a:xfrm>
          <a:prstGeom prst="rect">
            <a:avLst/>
          </a:prstGeom>
          <a:noFill/>
          <a:effectLst>
            <a:innerShdw blurRad="1016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3147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5AB7C2-9A8F-454B-9BA4-BF27E396E0B0}"/>
            </a:ext>
          </a:extLst>
        </p:cNvPr>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5" name="Rectangle 1946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124BD5-5012-6B0B-19AF-A36BA43473C3}"/>
              </a:ext>
            </a:extLst>
          </p:cNvPr>
          <p:cNvSpPr>
            <a:spLocks noGrp="1"/>
          </p:cNvSpPr>
          <p:nvPr>
            <p:ph type="title"/>
          </p:nvPr>
        </p:nvSpPr>
        <p:spPr>
          <a:xfrm>
            <a:off x="804671" y="296674"/>
            <a:ext cx="4766330" cy="1454051"/>
          </a:xfrm>
        </p:spPr>
        <p:txBody>
          <a:bodyPr>
            <a:normAutofit/>
          </a:bodyPr>
          <a:lstStyle/>
          <a:p>
            <a:r>
              <a:rPr lang="en-US" sz="3600" dirty="0">
                <a:solidFill>
                  <a:schemeClr val="tx2"/>
                </a:solidFill>
              </a:rPr>
              <a:t>Key Provisions of a Prenuptial Agreement</a:t>
            </a:r>
          </a:p>
        </p:txBody>
      </p:sp>
      <p:sp>
        <p:nvSpPr>
          <p:cNvPr id="3" name="Content Placeholder 2">
            <a:extLst>
              <a:ext uri="{FF2B5EF4-FFF2-40B4-BE49-F238E27FC236}">
                <a16:creationId xmlns:a16="http://schemas.microsoft.com/office/drawing/2014/main" id="{9A79A94E-B55E-B931-348C-DBB93B98EC33}"/>
              </a:ext>
            </a:extLst>
          </p:cNvPr>
          <p:cNvSpPr>
            <a:spLocks noGrp="1"/>
          </p:cNvSpPr>
          <p:nvPr>
            <p:ph idx="1"/>
          </p:nvPr>
        </p:nvSpPr>
        <p:spPr>
          <a:xfrm>
            <a:off x="804671" y="1786524"/>
            <a:ext cx="4902446" cy="3353476"/>
          </a:xfrm>
        </p:spPr>
        <p:txBody>
          <a:bodyPr anchor="t">
            <a:noAutofit/>
          </a:bodyPr>
          <a:lstStyle/>
          <a:p>
            <a:pPr marL="0" marR="0" indent="0" defTabSz="457200">
              <a:spcBef>
                <a:spcPts val="600"/>
              </a:spcBef>
              <a:spcAft>
                <a:spcPts val="600"/>
              </a:spcAft>
              <a:buNone/>
            </a:pPr>
            <a:r>
              <a:rPr lang="en-US" sz="2000" b="1"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(2)	Each Party Retains Right to Dispose of Property as if Unmarried. </a:t>
            </a:r>
          </a:p>
          <a:p>
            <a:pPr marL="0" marR="0" indent="0" defTabSz="457200">
              <a:lnSpc>
                <a:spcPct val="100000"/>
              </a:lnSpc>
              <a:spcBef>
                <a:spcPts val="600"/>
              </a:spcBef>
              <a:spcAft>
                <a:spcPts val="600"/>
              </a:spcAft>
              <a:buNone/>
            </a:pPr>
            <a:r>
              <a:rPr lang="en-US" sz="2000"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Another common formulation of waiver language provides for each party to retain exclusive rights to his or her property as though single or as though the parties had never married.</a:t>
            </a:r>
          </a:p>
          <a:p>
            <a:pPr marL="0" marR="0" indent="0" defTabSz="457200">
              <a:lnSpc>
                <a:spcPct val="100000"/>
              </a:lnSpc>
              <a:spcBef>
                <a:spcPts val="600"/>
              </a:spcBef>
              <a:spcAft>
                <a:spcPts val="600"/>
              </a:spcAft>
              <a:buNone/>
            </a:pPr>
            <a:r>
              <a:rPr lang="en-US" sz="2000"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Similarly, some agreements refer to property rights conferred by law on a surviving spouse and state the parties' intent to waive these rights, without specifically identifying them. </a:t>
            </a:r>
          </a:p>
          <a:p>
            <a:pPr marL="0" marR="0" indent="0" defTabSz="457200">
              <a:lnSpc>
                <a:spcPct val="100000"/>
              </a:lnSpc>
              <a:spcBef>
                <a:spcPts val="600"/>
              </a:spcBef>
              <a:spcAft>
                <a:spcPts val="600"/>
              </a:spcAft>
              <a:buNone/>
            </a:pPr>
            <a:r>
              <a:rPr lang="en-US" sz="2000" kern="100" dirty="0">
                <a:solidFill>
                  <a:schemeClr val="tx2"/>
                </a:solidFill>
                <a:latin typeface="Aptos" panose="020B0004020202020204" pitchFamily="34" charset="0"/>
                <a:ea typeface="Aptos" panose="020B0004020202020204" pitchFamily="34" charset="0"/>
                <a:cs typeface="Times New Roman" panose="02020603050405020304" pitchFamily="18" charset="0"/>
              </a:rPr>
              <a:t>Courts have held such language adequate to constitute a waiver of all spousal rights.</a:t>
            </a:r>
          </a:p>
        </p:txBody>
      </p:sp>
      <p:grpSp>
        <p:nvGrpSpPr>
          <p:cNvPr id="19467" name="Group 1946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9468" name="Freeform: Shape 1946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9" name="Freeform: Shape 1946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0" name="Freeform: Shape 1946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1" name="Freeform: Shape 1947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458" name="Picture 2" descr="How is Marital Property Divided in a ...">
            <a:extLst>
              <a:ext uri="{FF2B5EF4-FFF2-40B4-BE49-F238E27FC236}">
                <a16:creationId xmlns:a16="http://schemas.microsoft.com/office/drawing/2014/main" id="{9D973B46-ED72-0621-B2CD-491FBB436B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79792" y="2383533"/>
            <a:ext cx="4142232" cy="275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871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3"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3505200" y="-152400"/>
            <a:ext cx="7772400" cy="1470025"/>
          </a:xfrm>
        </p:spPr>
        <p:txBody>
          <a:bodyPr>
            <a:normAutofit/>
          </a:bodyPr>
          <a:lstStyle/>
          <a:p>
            <a:r>
              <a:rPr lang="en-US" sz="6000" dirty="0">
                <a:solidFill>
                  <a:schemeClr val="bg1">
                    <a:lumMod val="75000"/>
                  </a:schemeClr>
                </a:solidFill>
                <a:latin typeface="Bernard MT Condensed" pitchFamily="18" charset="0"/>
              </a:rPr>
              <a:t>TedPerkins</a:t>
            </a:r>
            <a:r>
              <a:rPr lang="en-US" sz="6000" dirty="0">
                <a:effectLst>
                  <a:outerShdw blurRad="38100" dist="38100" dir="2700000" algn="tl">
                    <a:srgbClr val="000000">
                      <a:alpha val="43137"/>
                    </a:srgbClr>
                  </a:outerShdw>
                </a:effectLst>
                <a:latin typeface="Bernard MT Condensed" pitchFamily="18" charset="0"/>
              </a:rPr>
              <a:t>Tax News</a:t>
            </a:r>
          </a:p>
        </p:txBody>
      </p:sp>
      <p:sp>
        <p:nvSpPr>
          <p:cNvPr id="4" name="TextBox 3"/>
          <p:cNvSpPr txBox="1"/>
          <p:nvPr/>
        </p:nvSpPr>
        <p:spPr>
          <a:xfrm>
            <a:off x="2362200" y="990601"/>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4648200" y="1905000"/>
            <a:ext cx="6526306" cy="42165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Verify Your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Please </a:t>
            </a:r>
            <a:r>
              <a:rPr lang="en-US" sz="2800" b="1" dirty="0">
                <a:solidFill>
                  <a:srgbClr val="000000"/>
                </a:solidFill>
                <a:latin typeface="Calibri"/>
              </a:rPr>
              <a:t>click </a:t>
            </a:r>
            <a:r>
              <a:rPr kumimoji="0" lang="en-US" sz="2800" b="1" i="0" u="none" strike="noStrike" kern="1200" cap="none" spc="0" normalizeH="0" baseline="0" noProof="0">
                <a:ln>
                  <a:noFill/>
                </a:ln>
                <a:solidFill>
                  <a:srgbClr val="000000"/>
                </a:solidFill>
                <a:effectLst/>
                <a:uLnTx/>
                <a:uFillTx/>
                <a:latin typeface="Calibri"/>
                <a:ea typeface="+mn-ea"/>
                <a:cs typeface="+mn-cs"/>
              </a:rPr>
              <a:t>“</a:t>
            </a:r>
            <a:r>
              <a:rPr kumimoji="0" lang="en-US" sz="2800" b="1" i="0" u="none" strike="noStrike" kern="1200" cap="none" spc="0" normalizeH="0" baseline="0" noProof="0" dirty="0">
                <a:ln>
                  <a:noFill/>
                </a:ln>
                <a:solidFill>
                  <a:srgbClr val="000000"/>
                </a:solidFill>
                <a:effectLst/>
                <a:uLnTx/>
                <a:uFillTx/>
                <a:latin typeface="Calibri"/>
                <a:ea typeface="+mn-ea"/>
                <a:cs typeface="+mn-cs"/>
              </a:rPr>
              <a:t>present” into </a:t>
            </a:r>
            <a:r>
              <a:rPr kumimoji="0" lang="en-US" sz="2800" b="1" i="0" u="none" strike="noStrike" kern="1200" cap="none" spc="0" normalizeH="0" baseline="0" noProof="0">
                <a:ln>
                  <a:noFill/>
                </a:ln>
                <a:solidFill>
                  <a:srgbClr val="000000"/>
                </a:solidFill>
                <a:effectLst/>
                <a:uLnTx/>
                <a:uFillTx/>
                <a:latin typeface="Calibri"/>
                <a:ea typeface="+mn-ea"/>
                <a:cs typeface="+mn-cs"/>
              </a:rPr>
              <a:t>the popup </a:t>
            </a:r>
            <a:r>
              <a:rPr kumimoji="0" lang="en-US" sz="2800" b="1" i="0" u="none" strike="noStrike" kern="1200" cap="none" spc="0" normalizeH="0" baseline="0" noProof="0" dirty="0">
                <a:ln>
                  <a:noFill/>
                </a:ln>
                <a:solidFill>
                  <a:srgbClr val="000000"/>
                </a:solidFill>
                <a:effectLst/>
                <a:uLnTx/>
                <a:uFillTx/>
                <a:latin typeface="Calibri"/>
                <a:ea typeface="+mn-ea"/>
                <a:cs typeface="+mn-cs"/>
              </a:rPr>
              <a:t>on your screen and hit 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This is an important step which verifies your attendance and assures that your credit is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Thank you.</a:t>
            </a:r>
          </a:p>
        </p:txBody>
      </p:sp>
    </p:spTree>
    <p:extLst>
      <p:ext uri="{BB962C8B-B14F-4D97-AF65-F5344CB8AC3E}">
        <p14:creationId xmlns:p14="http://schemas.microsoft.com/office/powerpoint/2010/main" val="3094383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a:extLst>
            <a:ext uri="{FF2B5EF4-FFF2-40B4-BE49-F238E27FC236}">
              <a16:creationId xmlns:a16="http://schemas.microsoft.com/office/drawing/2014/main" id="{60D814CD-1411-2CE0-F05D-4271635816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3322C-ED33-1C55-2063-40365EC35D84}"/>
              </a:ext>
            </a:extLst>
          </p:cNvPr>
          <p:cNvSpPr>
            <a:spLocks noGrp="1"/>
          </p:cNvSpPr>
          <p:nvPr>
            <p:ph type="title"/>
          </p:nvPr>
        </p:nvSpPr>
        <p:spPr>
          <a:xfrm>
            <a:off x="4582886" y="125639"/>
            <a:ext cx="6890657" cy="1325563"/>
          </a:xfrm>
        </p:spPr>
        <p:txBody>
          <a:bodyPr>
            <a:noAutofit/>
          </a:bodyPr>
          <a:lstStyle/>
          <a:p>
            <a:r>
              <a:rPr lang="en-US" sz="3600" dirty="0">
                <a:solidFill>
                  <a:schemeClr val="bg1"/>
                </a:solidFill>
              </a:rPr>
              <a:t>Key Provisions of a Prenuptial Agreement</a:t>
            </a:r>
          </a:p>
        </p:txBody>
      </p:sp>
      <p:sp>
        <p:nvSpPr>
          <p:cNvPr id="3" name="Content Placeholder 2">
            <a:extLst>
              <a:ext uri="{FF2B5EF4-FFF2-40B4-BE49-F238E27FC236}">
                <a16:creationId xmlns:a16="http://schemas.microsoft.com/office/drawing/2014/main" id="{5B87BF5A-35CD-BE2E-9BEB-E0101E610436}"/>
              </a:ext>
            </a:extLst>
          </p:cNvPr>
          <p:cNvSpPr>
            <a:spLocks noGrp="1"/>
          </p:cNvSpPr>
          <p:nvPr>
            <p:ph idx="1"/>
          </p:nvPr>
        </p:nvSpPr>
        <p:spPr>
          <a:xfrm>
            <a:off x="4626429" y="1631271"/>
            <a:ext cx="7609114" cy="6069919"/>
          </a:xfrm>
        </p:spPr>
        <p:txBody>
          <a:bodyPr>
            <a:noAutofit/>
          </a:bodyPr>
          <a:lstStyle/>
          <a:p>
            <a:pPr marL="0" marR="0" indent="0" defTabSz="457200">
              <a:lnSpc>
                <a:spcPct val="100000"/>
              </a:lnSpc>
              <a:spcBef>
                <a:spcPts val="600"/>
              </a:spcBef>
              <a:spcAft>
                <a:spcPts val="600"/>
              </a:spcAft>
              <a:buNone/>
            </a:pPr>
            <a:r>
              <a:rPr lang="en-US" sz="24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(3)	Detailed, Comprehensive Waivers</a:t>
            </a:r>
            <a:r>
              <a:rPr lang="en-US"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t>
            </a:r>
          </a:p>
          <a:p>
            <a:pPr marL="0" marR="0" indent="0" defTabSz="457200">
              <a:lnSpc>
                <a:spcPct val="100000"/>
              </a:lnSpc>
              <a:spcBef>
                <a:spcPts val="600"/>
              </a:spcBef>
              <a:spcAft>
                <a:spcPts val="600"/>
              </a:spcAft>
              <a:buNone/>
            </a:pPr>
            <a:r>
              <a:rPr lang="en-US"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In this formulation, the agreement identifies each of the spousal or partner rights being waived along with a catch-all waiver of all other rights arising by marriage or registered domestic partnership.</a:t>
            </a:r>
          </a:p>
          <a:p>
            <a:pPr marL="0" marR="0" indent="0" defTabSz="457200">
              <a:lnSpc>
                <a:spcPct val="100000"/>
              </a:lnSpc>
              <a:spcBef>
                <a:spcPts val="600"/>
              </a:spcBef>
              <a:spcAft>
                <a:spcPts val="600"/>
              </a:spcAft>
              <a:buNone/>
            </a:pPr>
            <a:r>
              <a:rPr lang="en-US"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Because property may pass to a surviving spouse or partner in several ways, including by will, intestate succession, elective share, statutory allowances, a beneficiary designation, and by operation of law, the waivers should identify and encompass all forms of property rights parties intend to exempt from a survivor claim at death.</a:t>
            </a:r>
          </a:p>
        </p:txBody>
      </p:sp>
      <p:pic>
        <p:nvPicPr>
          <p:cNvPr id="20482" name="Picture 2" descr="Marital &amp; Non-Marital Property - Ayo ...">
            <a:extLst>
              <a:ext uri="{FF2B5EF4-FFF2-40B4-BE49-F238E27FC236}">
                <a16:creationId xmlns:a16="http://schemas.microsoft.com/office/drawing/2014/main" id="{E8FC73F2-4A4B-5770-1686-51259FADA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174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5739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8FB183-4718-6F2B-F914-891F7CFA30FC}"/>
            </a:ext>
          </a:extLst>
        </p:cNvPr>
        <p:cNvGrpSpPr/>
        <p:nvPr/>
      </p:nvGrpSpPr>
      <p:grpSpPr>
        <a:xfrm>
          <a:off x="0" y="0"/>
          <a:ext cx="0" cy="0"/>
          <a:chOff x="0" y="0"/>
          <a:chExt cx="0" cy="0"/>
        </a:xfrm>
      </p:grpSpPr>
      <p:sp>
        <p:nvSpPr>
          <p:cNvPr id="21511" name="Rectangle 215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EAF2B8-2D58-7FF5-E230-C68E28470E68}"/>
              </a:ext>
            </a:extLst>
          </p:cNvPr>
          <p:cNvSpPr>
            <a:spLocks noGrp="1"/>
          </p:cNvSpPr>
          <p:nvPr>
            <p:ph type="title"/>
          </p:nvPr>
        </p:nvSpPr>
        <p:spPr>
          <a:xfrm>
            <a:off x="6219342" y="284023"/>
            <a:ext cx="5248221" cy="1067209"/>
          </a:xfrm>
        </p:spPr>
        <p:txBody>
          <a:bodyPr>
            <a:normAutofit/>
          </a:bodyPr>
          <a:lstStyle/>
          <a:p>
            <a:r>
              <a:rPr lang="en-US" sz="3400" dirty="0">
                <a:solidFill>
                  <a:schemeClr val="bg1"/>
                </a:solidFill>
              </a:rPr>
              <a:t>Key Provisions of a Prenuptial Agreement</a:t>
            </a:r>
          </a:p>
        </p:txBody>
      </p:sp>
      <p:pic>
        <p:nvPicPr>
          <p:cNvPr id="21506" name="Picture 2" descr="Taylor Swift 11 Album Record Collection ...">
            <a:extLst>
              <a:ext uri="{FF2B5EF4-FFF2-40B4-BE49-F238E27FC236}">
                <a16:creationId xmlns:a16="http://schemas.microsoft.com/office/drawing/2014/main" id="{5D934FB6-D5FF-2D24-5DC7-CDD2221B0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39" r="3410"/>
          <a:stretch>
            <a:fillRect/>
          </a:stretch>
        </p:blipFill>
        <p:spPr bwMode="auto">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grpSp>
        <p:nvGrpSpPr>
          <p:cNvPr id="21513" name="Group 21512">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21514" name="Freeform: Shape 2151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1515" name="Freeform: Shape 2151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21517"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1518" name="Freeform: Shape 21517">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519" name="Freeform: Shape 21518">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520" name="Freeform: Shape 21519">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521" name="Freeform: Shape 21520">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522" name="Freeform: Shape 21521">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88293303-D7CB-8524-C371-3BB8C6837390}"/>
              </a:ext>
            </a:extLst>
          </p:cNvPr>
          <p:cNvSpPr>
            <a:spLocks noGrp="1"/>
          </p:cNvSpPr>
          <p:nvPr>
            <p:ph idx="1"/>
          </p:nvPr>
        </p:nvSpPr>
        <p:spPr>
          <a:xfrm>
            <a:off x="5867401" y="1499016"/>
            <a:ext cx="6139542" cy="5217470"/>
          </a:xfrm>
          <a:solidFill>
            <a:schemeClr val="tx1">
              <a:lumMod val="95000"/>
              <a:lumOff val="5000"/>
            </a:schemeClr>
          </a:solidFill>
        </p:spPr>
        <p:txBody>
          <a:bodyPr>
            <a:noAutofit/>
          </a:bodyPr>
          <a:lstStyle/>
          <a:p>
            <a:pPr marL="0" marR="0" indent="0" defTabSz="457200">
              <a:spcBef>
                <a:spcPts val="600"/>
              </a:spcBef>
              <a:spcAft>
                <a:spcPts val="600"/>
              </a:spcAft>
              <a:buNone/>
            </a:pPr>
            <a:r>
              <a:rPr lang="en-US" sz="20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Protecting Business Interests</a:t>
            </a:r>
          </a:p>
          <a:p>
            <a:pPr marR="0" defTabSz="457200">
              <a:lnSpc>
                <a:spcPct val="100000"/>
              </a:lnSpc>
              <a:spcBef>
                <a:spcPts val="600"/>
              </a:spcBef>
              <a:spcAft>
                <a:spcPts val="600"/>
              </a:spcAft>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Including terms in a prenup to protect business assets is vital for entrepreneurs or business owners. </a:t>
            </a:r>
          </a:p>
          <a:p>
            <a:pPr marR="0" defTabSz="457200">
              <a:lnSpc>
                <a:spcPct val="100000"/>
              </a:lnSpc>
              <a:spcBef>
                <a:spcPts val="600"/>
              </a:spcBef>
              <a:spcAft>
                <a:spcPts val="600"/>
              </a:spcAft>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This ensures that divorce proceedings won’t jeopardize ownership stakes in companies. </a:t>
            </a:r>
          </a:p>
          <a:p>
            <a:pPr marR="0" defTabSz="457200">
              <a:lnSpc>
                <a:spcPct val="100000"/>
              </a:lnSpc>
              <a:spcBef>
                <a:spcPts val="600"/>
              </a:spcBef>
              <a:spcAft>
                <a:spcPts val="600"/>
              </a:spcAft>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Outlining management rights and valuation methods helps preserve the integrity of these enterprises. </a:t>
            </a:r>
          </a:p>
          <a:p>
            <a:pPr marR="0" defTabSz="457200">
              <a:lnSpc>
                <a:spcPct val="100000"/>
              </a:lnSpc>
              <a:spcBef>
                <a:spcPts val="600"/>
              </a:spcBef>
              <a:spcAft>
                <a:spcPts val="600"/>
              </a:spcAft>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Business assets could be impaired or divided without such provisions, affecting company operations. </a:t>
            </a:r>
          </a:p>
          <a:p>
            <a:pPr marR="0" defTabSz="457200">
              <a:lnSpc>
                <a:spcPct val="100000"/>
              </a:lnSpc>
              <a:spcBef>
                <a:spcPts val="600"/>
              </a:spcBef>
              <a:spcAft>
                <a:spcPts val="600"/>
              </a:spcAft>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 prenuptial agreement helps business owners retain control and maintain the longevity of their ventures.</a:t>
            </a:r>
          </a:p>
        </p:txBody>
      </p:sp>
    </p:spTree>
    <p:extLst>
      <p:ext uri="{BB962C8B-B14F-4D97-AF65-F5344CB8AC3E}">
        <p14:creationId xmlns:p14="http://schemas.microsoft.com/office/powerpoint/2010/main" val="42509967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564" name="TextBox 3"/>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3"/>
          <p:cNvSpPr>
            <a:spLocks noGrp="1" noChangeArrowheads="1"/>
          </p:cNvSpPr>
          <p:nvPr>
            <p:ph type="subTitle" idx="1"/>
          </p:nvPr>
        </p:nvSpPr>
        <p:spPr>
          <a:xfrm>
            <a:off x="7620000" y="2860675"/>
            <a:ext cx="2438400" cy="1447800"/>
          </a:xfrm>
        </p:spPr>
        <p:txBody>
          <a:bodyPr rtlCol="0">
            <a:normAutofit/>
          </a:bodyPr>
          <a:lstStyle/>
          <a:p>
            <a:pPr algn="r">
              <a:lnSpc>
                <a:spcPct val="95000"/>
              </a:lnSpc>
              <a:defRPr/>
            </a:pPr>
            <a:r>
              <a:rPr lang="en-US" sz="1800" dirty="0">
                <a:solidFill>
                  <a:srgbClr val="8A0000"/>
                </a:solidFill>
                <a:effectLst>
                  <a:outerShdw blurRad="38100" dist="38100" dir="2700000" algn="tl">
                    <a:srgbClr val="000000">
                      <a:alpha val="43137"/>
                    </a:srgbClr>
                  </a:outerShdw>
                </a:effectLst>
                <a:latin typeface="Gill Sans MT" pitchFamily="34" charset="0"/>
              </a:rPr>
              <a:t>Suite 204</a:t>
            </a:r>
          </a:p>
          <a:p>
            <a:pPr algn="r">
              <a:lnSpc>
                <a:spcPct val="95000"/>
              </a:lnSpc>
              <a:defRPr/>
            </a:pPr>
            <a:r>
              <a:rPr lang="en-US" sz="1800" dirty="0">
                <a:solidFill>
                  <a:srgbClr val="8A0000"/>
                </a:solidFill>
                <a:effectLst>
                  <a:outerShdw blurRad="38100" dist="38100" dir="2700000" algn="tl">
                    <a:srgbClr val="000000">
                      <a:alpha val="43137"/>
                    </a:srgbClr>
                  </a:outerShdw>
                </a:effectLst>
                <a:latin typeface="Gill Sans MT" pitchFamily="34" charset="0"/>
              </a:rPr>
              <a:t>100 W Sixth Street</a:t>
            </a:r>
          </a:p>
          <a:p>
            <a:pPr algn="r">
              <a:lnSpc>
                <a:spcPct val="95000"/>
              </a:lnSpc>
              <a:defRPr/>
            </a:pPr>
            <a:r>
              <a:rPr lang="en-US" sz="1800" dirty="0">
                <a:solidFill>
                  <a:srgbClr val="8A0000"/>
                </a:solidFill>
                <a:effectLst>
                  <a:outerShdw blurRad="38100" dist="38100" dir="2700000" algn="tl">
                    <a:srgbClr val="000000">
                      <a:alpha val="43137"/>
                    </a:srgbClr>
                  </a:outerShdw>
                </a:effectLst>
                <a:latin typeface="Gill Sans MT" pitchFamily="34" charset="0"/>
              </a:rPr>
              <a:t>Media, PA 19063</a:t>
            </a:r>
          </a:p>
          <a:p>
            <a:pPr algn="r">
              <a:lnSpc>
                <a:spcPct val="95000"/>
              </a:lnSpc>
              <a:defRPr/>
            </a:pPr>
            <a:r>
              <a:rPr lang="en-US" sz="1800" dirty="0">
                <a:solidFill>
                  <a:srgbClr val="8A0000"/>
                </a:solidFill>
                <a:effectLst>
                  <a:outerShdw blurRad="38100" dist="38100" dir="2700000" algn="tl">
                    <a:srgbClr val="000000">
                      <a:alpha val="43137"/>
                    </a:srgbClr>
                  </a:outerShdw>
                </a:effectLst>
                <a:latin typeface="Gill Sans MT" pitchFamily="34" charset="0"/>
              </a:rPr>
              <a:t>610 565 1708</a:t>
            </a:r>
          </a:p>
          <a:p>
            <a:pPr algn="r">
              <a:lnSpc>
                <a:spcPct val="90000"/>
              </a:lnSpc>
              <a:defRPr/>
            </a:pPr>
            <a:endParaRPr lang="en-US" sz="2000" dirty="0">
              <a:solidFill>
                <a:srgbClr val="8A0000"/>
              </a:solidFill>
              <a:effectLst>
                <a:outerShdw blurRad="38100" dist="38100" dir="2700000" algn="tl">
                  <a:srgbClr val="000000">
                    <a:alpha val="43137"/>
                  </a:srgbClr>
                </a:outerShdw>
              </a:effectLst>
              <a:latin typeface="Gill Sans MT" pitchFamily="34" charset="0"/>
            </a:endParaRPr>
          </a:p>
        </p:txBody>
      </p:sp>
      <p:sp>
        <p:nvSpPr>
          <p:cNvPr id="14" name="Text Box 9"/>
          <p:cNvSpPr txBox="1">
            <a:spLocks noChangeArrowheads="1"/>
          </p:cNvSpPr>
          <p:nvPr/>
        </p:nvSpPr>
        <p:spPr bwMode="auto">
          <a:xfrm>
            <a:off x="4929188" y="3073400"/>
            <a:ext cx="1974002" cy="4001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mn-cs"/>
              </a:rPr>
              <a:t>www.gibperk.com</a:t>
            </a:r>
            <a:endPar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pic>
        <p:nvPicPr>
          <p:cNvPr id="15" name="Picture 14" descr="gibperknobackground.png"/>
          <p:cNvPicPr>
            <a:picLocks noChangeAspect="1"/>
          </p:cNvPicPr>
          <p:nvPr/>
        </p:nvPicPr>
        <p:blipFill>
          <a:blip r:embed="rId2" cstate="print"/>
          <a:srcRect/>
          <a:stretch>
            <a:fillRect/>
          </a:stretch>
        </p:blipFill>
        <p:spPr bwMode="auto">
          <a:xfrm>
            <a:off x="5854700" y="1705048"/>
            <a:ext cx="3657600" cy="885825"/>
          </a:xfrm>
          <a:prstGeom prst="rect">
            <a:avLst/>
          </a:prstGeom>
          <a:noFill/>
          <a:ln w="9525">
            <a:noFill/>
            <a:miter lim="800000"/>
            <a:headEnd/>
            <a:tailEnd/>
          </a:ln>
        </p:spPr>
      </p:pic>
      <p:sp>
        <p:nvSpPr>
          <p:cNvPr id="17" name="Text Box 9"/>
          <p:cNvSpPr txBox="1">
            <a:spLocks noChangeArrowheads="1"/>
          </p:cNvSpPr>
          <p:nvPr/>
        </p:nvSpPr>
        <p:spPr bwMode="auto">
          <a:xfrm>
            <a:off x="4929188" y="3455988"/>
            <a:ext cx="3129446" cy="4001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pitchFamily="34" charset="0"/>
                <a:ea typeface="+mn-ea"/>
                <a:cs typeface="+mn-cs"/>
              </a:rPr>
              <a:t>www.youronlineprofessor.net</a:t>
            </a:r>
          </a:p>
        </p:txBody>
      </p:sp>
    </p:spTree>
    <p:extLst>
      <p:ext uri="{BB962C8B-B14F-4D97-AF65-F5344CB8AC3E}">
        <p14:creationId xmlns:p14="http://schemas.microsoft.com/office/powerpoint/2010/main" val="11503270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 calcmode="lin" valueType="num">
                                      <p:cBhvr additive="base">
                                        <p:cTn id="16"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2">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 calcmode="lin" valueType="num">
                                      <p:cBhvr additive="base">
                                        <p:cTn id="20" dur="5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2">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 calcmode="lin" valueType="num">
                                      <p:cBhvr additive="base">
                                        <p:cTn id="24" dur="500" fill="hold"/>
                                        <p:tgtEl>
                                          <p:spTgt spid="12">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B91C1B-9741-02F8-3662-3AC7B54F61BD}"/>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33" name="Group 32">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41" name="Freeform: Shape 40">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4" name="Group 33">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35" name="Group 34">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9" name="Freeform: Shape 38">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6" name="Group 35">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37" name="Freeform: Shape 36">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55F98F22-C252-499A-3BAD-ABDBF44EA03D}"/>
              </a:ext>
            </a:extLst>
          </p:cNvPr>
          <p:cNvSpPr>
            <a:spLocks noGrp="1"/>
          </p:cNvSpPr>
          <p:nvPr>
            <p:ph type="title"/>
          </p:nvPr>
        </p:nvSpPr>
        <p:spPr>
          <a:xfrm>
            <a:off x="827088" y="1641752"/>
            <a:ext cx="2655887" cy="3213277"/>
          </a:xfrm>
        </p:spPr>
        <p:txBody>
          <a:bodyPr anchor="t">
            <a:normAutofit/>
          </a:bodyPr>
          <a:lstStyle/>
          <a:p>
            <a:r>
              <a:rPr lang="en-US" sz="3400" dirty="0"/>
              <a:t>Key Provisions of a Prenuptial Agreement</a:t>
            </a:r>
          </a:p>
        </p:txBody>
      </p:sp>
      <p:sp>
        <p:nvSpPr>
          <p:cNvPr id="3" name="Content Placeholder 2">
            <a:extLst>
              <a:ext uri="{FF2B5EF4-FFF2-40B4-BE49-F238E27FC236}">
                <a16:creationId xmlns:a16="http://schemas.microsoft.com/office/drawing/2014/main" id="{20C4EC12-5BC8-7DDE-218F-9299BBE9A7E9}"/>
              </a:ext>
            </a:extLst>
          </p:cNvPr>
          <p:cNvSpPr>
            <a:spLocks noGrp="1"/>
          </p:cNvSpPr>
          <p:nvPr>
            <p:ph idx="1"/>
          </p:nvPr>
        </p:nvSpPr>
        <p:spPr>
          <a:xfrm>
            <a:off x="5013164" y="818495"/>
            <a:ext cx="6747197" cy="3952648"/>
          </a:xfrm>
        </p:spPr>
        <p:txBody>
          <a:bodyPr>
            <a:noAutofit/>
          </a:bodyPr>
          <a:lstStyle/>
          <a:p>
            <a:pPr marR="0">
              <a:spcAft>
                <a:spcPts val="800"/>
              </a:spcAft>
            </a:pPr>
            <a:r>
              <a:rPr lang="en-US" kern="100" dirty="0">
                <a:solidFill>
                  <a:schemeClr val="tx1">
                    <a:alpha val="80000"/>
                  </a:schemeClr>
                </a:solidFill>
                <a:latin typeface="Aptos" panose="020B0004020202020204" pitchFamily="34" charset="0"/>
                <a:ea typeface="Aptos" panose="020B0004020202020204" pitchFamily="34" charset="0"/>
                <a:cs typeface="Times New Roman" panose="02020603050405020304" pitchFamily="18" charset="0"/>
              </a:rPr>
              <a:t>Advice of Counsel</a:t>
            </a:r>
          </a:p>
          <a:p>
            <a:pPr marR="0">
              <a:spcAft>
                <a:spcPts val="800"/>
              </a:spcAft>
            </a:pPr>
            <a:r>
              <a:rPr lang="en-US" kern="100" dirty="0">
                <a:solidFill>
                  <a:schemeClr val="tx1">
                    <a:alpha val="80000"/>
                  </a:schemeClr>
                </a:solidFill>
                <a:latin typeface="Aptos" panose="020B0004020202020204" pitchFamily="34" charset="0"/>
                <a:ea typeface="Aptos" panose="020B0004020202020204" pitchFamily="34" charset="0"/>
                <a:cs typeface="Times New Roman" panose="02020603050405020304" pitchFamily="18" charset="0"/>
              </a:rPr>
              <a:t>Living Expenses and Money Management During Marriage </a:t>
            </a:r>
          </a:p>
          <a:p>
            <a:pPr marR="0">
              <a:spcAft>
                <a:spcPts val="800"/>
              </a:spcAft>
            </a:pPr>
            <a:r>
              <a:rPr lang="en-US" kern="100" dirty="0">
                <a:solidFill>
                  <a:schemeClr val="tx1">
                    <a:alpha val="80000"/>
                  </a:schemeClr>
                </a:solidFill>
                <a:latin typeface="Aptos" panose="020B0004020202020204" pitchFamily="34" charset="0"/>
                <a:ea typeface="Aptos" panose="020B0004020202020204" pitchFamily="34" charset="0"/>
                <a:cs typeface="Times New Roman" panose="02020603050405020304" pitchFamily="18" charset="0"/>
              </a:rPr>
              <a:t>Provisions for Shared Primary Residence</a:t>
            </a:r>
          </a:p>
          <a:p>
            <a:pPr marR="0">
              <a:spcAft>
                <a:spcPts val="800"/>
              </a:spcAft>
            </a:pPr>
            <a:r>
              <a:rPr lang="en-US" kern="100" dirty="0">
                <a:solidFill>
                  <a:schemeClr val="tx1">
                    <a:alpha val="80000"/>
                  </a:schemeClr>
                </a:solidFill>
                <a:latin typeface="Aptos" panose="020B0004020202020204" pitchFamily="34" charset="0"/>
                <a:ea typeface="Aptos" panose="020B0004020202020204" pitchFamily="34" charset="0"/>
                <a:cs typeface="Times New Roman" panose="02020603050405020304" pitchFamily="18" charset="0"/>
              </a:rPr>
              <a:t>Non-Disclosure Provisions</a:t>
            </a:r>
          </a:p>
          <a:p>
            <a:pPr marR="0">
              <a:spcAft>
                <a:spcPts val="800"/>
              </a:spcAft>
            </a:pPr>
            <a:r>
              <a:rPr lang="en-US" kern="100" dirty="0">
                <a:solidFill>
                  <a:schemeClr val="tx1">
                    <a:alpha val="80000"/>
                  </a:schemeClr>
                </a:solidFill>
                <a:latin typeface="Aptos" panose="020B0004020202020204" pitchFamily="34" charset="0"/>
                <a:ea typeface="Aptos" panose="020B0004020202020204" pitchFamily="34" charset="0"/>
                <a:cs typeface="Times New Roman" panose="02020603050405020304" pitchFamily="18" charset="0"/>
              </a:rPr>
              <a:t>Allocation of Taxes</a:t>
            </a:r>
          </a:p>
          <a:p>
            <a:pPr marR="0">
              <a:spcAft>
                <a:spcPts val="800"/>
              </a:spcAft>
            </a:pPr>
            <a:r>
              <a:rPr lang="en-US" kern="100" dirty="0">
                <a:solidFill>
                  <a:schemeClr val="tx1">
                    <a:alpha val="80000"/>
                  </a:schemeClr>
                </a:solidFill>
                <a:latin typeface="Aptos" panose="020B0004020202020204" pitchFamily="34" charset="0"/>
                <a:ea typeface="Aptos" panose="020B0004020202020204" pitchFamily="34" charset="0"/>
                <a:cs typeface="Times New Roman" panose="02020603050405020304" pitchFamily="18" charset="0"/>
              </a:rPr>
              <a:t>Choice of Governing Law</a:t>
            </a:r>
          </a:p>
          <a:p>
            <a:pPr marR="0">
              <a:spcAft>
                <a:spcPts val="800"/>
              </a:spcAft>
            </a:pPr>
            <a:r>
              <a:rPr lang="en-US" kern="100" dirty="0">
                <a:solidFill>
                  <a:schemeClr val="tx1">
                    <a:alpha val="80000"/>
                  </a:schemeClr>
                </a:solidFill>
                <a:latin typeface="Aptos" panose="020B0004020202020204" pitchFamily="34" charset="0"/>
                <a:ea typeface="Aptos" panose="020B0004020202020204" pitchFamily="34" charset="0"/>
                <a:cs typeface="Times New Roman" panose="02020603050405020304" pitchFamily="18" charset="0"/>
              </a:rPr>
              <a:t>No Contest Provisions</a:t>
            </a:r>
          </a:p>
          <a:p>
            <a:pPr marR="0">
              <a:spcAft>
                <a:spcPts val="800"/>
              </a:spcAft>
            </a:pPr>
            <a:r>
              <a:rPr lang="en-US" kern="100" dirty="0">
                <a:solidFill>
                  <a:schemeClr val="tx1">
                    <a:alpha val="80000"/>
                  </a:schemeClr>
                </a:solidFill>
                <a:latin typeface="Aptos" panose="020B0004020202020204" pitchFamily="34" charset="0"/>
                <a:ea typeface="Aptos" panose="020B0004020202020204" pitchFamily="34" charset="0"/>
                <a:cs typeface="Times New Roman" panose="02020603050405020304" pitchFamily="18" charset="0"/>
              </a:rPr>
              <a:t>Sunset Provisions</a:t>
            </a:r>
          </a:p>
        </p:txBody>
      </p:sp>
    </p:spTree>
    <p:extLst>
      <p:ext uri="{BB962C8B-B14F-4D97-AF65-F5344CB8AC3E}">
        <p14:creationId xmlns:p14="http://schemas.microsoft.com/office/powerpoint/2010/main" val="305707592"/>
      </p:ext>
    </p:extLst>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C993BB-0E0A-2E39-24EA-6670E935F395}"/>
              </a:ext>
            </a:extLst>
          </p:cNvPr>
          <p:cNvSpPr>
            <a:spLocks noGrp="1"/>
          </p:cNvSpPr>
          <p:nvPr>
            <p:ph type="title"/>
          </p:nvPr>
        </p:nvSpPr>
        <p:spPr>
          <a:xfrm>
            <a:off x="6730886" y="3051150"/>
            <a:ext cx="4818290" cy="2671936"/>
          </a:xfrm>
        </p:spPr>
        <p:txBody>
          <a:bodyPr vert="horz" lIns="91440" tIns="45720" rIns="91440" bIns="45720" rtlCol="0" anchor="b">
            <a:normAutofit fontScale="90000"/>
          </a:bodyPr>
          <a:lstStyle/>
          <a:p>
            <a:pPr>
              <a:lnSpc>
                <a:spcPct val="100000"/>
              </a:lnSpc>
              <a:spcBef>
                <a:spcPts val="600"/>
              </a:spcBef>
              <a:spcAft>
                <a:spcPts val="600"/>
              </a:spcAft>
            </a:pPr>
            <a:r>
              <a:rPr lang="en-US" sz="2800" dirty="0">
                <a:solidFill>
                  <a:schemeClr val="bg1"/>
                </a:solidFill>
              </a:rPr>
              <a:t>Travis Kelce’s is entitled to an NFL pension determined by his number of credited seasons and the league's pension formula, which provides a lifetime monthly benefit starting at age 55. </a:t>
            </a:r>
            <a:br>
              <a:rPr lang="en-US" sz="2800" dirty="0">
                <a:solidFill>
                  <a:schemeClr val="bg1"/>
                </a:solidFill>
              </a:rPr>
            </a:br>
            <a:br>
              <a:rPr lang="en-US" sz="2800" dirty="0">
                <a:solidFill>
                  <a:schemeClr val="bg1"/>
                </a:solidFill>
              </a:rPr>
            </a:br>
            <a:r>
              <a:rPr lang="en-US" sz="2800" dirty="0">
                <a:solidFill>
                  <a:schemeClr val="bg1"/>
                </a:solidFill>
              </a:rPr>
              <a:t>A typical pension for an average player can be around $43,000 per year, with the maximum reaching about $201,453 annually for high earners</a:t>
            </a:r>
            <a:r>
              <a:rPr lang="en-US" sz="1800" dirty="0">
                <a:solidFill>
                  <a:schemeClr val="bg1"/>
                </a:solidFill>
              </a:rPr>
              <a:t>. </a:t>
            </a:r>
          </a:p>
        </p:txBody>
      </p:sp>
      <p:pic>
        <p:nvPicPr>
          <p:cNvPr id="6" name="Picture 5">
            <a:extLst>
              <a:ext uri="{FF2B5EF4-FFF2-40B4-BE49-F238E27FC236}">
                <a16:creationId xmlns:a16="http://schemas.microsoft.com/office/drawing/2014/main" id="{CC7AED75-F2A6-B8C4-E837-74E137E2B62D}"/>
              </a:ext>
            </a:extLst>
          </p:cNvPr>
          <p:cNvPicPr>
            <a:picLocks noChangeAspect="1"/>
          </p:cNvPicPr>
          <p:nvPr/>
        </p:nvPicPr>
        <p:blipFill>
          <a:blip r:embed="rId2"/>
          <a:srcRect l="23402" r="14015" b="-1"/>
          <a:stretch>
            <a:fillRect/>
          </a:stretch>
        </p:blipFill>
        <p:spPr>
          <a:xfrm>
            <a:off x="827087" y="1215571"/>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3" name="Freeform: Shape 12">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02269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E35FBA4D-D178-D3FA-1512-A786CCA78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88B61-6838-5347-5EAB-26A4D7443722}"/>
              </a:ext>
            </a:extLst>
          </p:cNvPr>
          <p:cNvSpPr>
            <a:spLocks noGrp="1"/>
          </p:cNvSpPr>
          <p:nvPr>
            <p:ph type="title"/>
          </p:nvPr>
        </p:nvSpPr>
        <p:spPr>
          <a:xfrm>
            <a:off x="596950" y="630337"/>
            <a:ext cx="10515600" cy="810532"/>
          </a:xfrm>
        </p:spPr>
        <p:txBody>
          <a:bodyPr>
            <a:noAutofit/>
          </a:bodyPr>
          <a:lstStyle/>
          <a:p>
            <a:r>
              <a:rPr lang="en-US" dirty="0">
                <a:solidFill>
                  <a:schemeClr val="bg2"/>
                </a:solidFill>
              </a:rPr>
              <a:t>Waiver of Retirement Plans</a:t>
            </a:r>
            <a:endParaRPr lang="en-US" sz="3600" dirty="0">
              <a:solidFill>
                <a:schemeClr val="bg2"/>
              </a:solidFill>
            </a:endParaRPr>
          </a:p>
        </p:txBody>
      </p:sp>
      <p:sp>
        <p:nvSpPr>
          <p:cNvPr id="3" name="Content Placeholder 2">
            <a:extLst>
              <a:ext uri="{FF2B5EF4-FFF2-40B4-BE49-F238E27FC236}">
                <a16:creationId xmlns:a16="http://schemas.microsoft.com/office/drawing/2014/main" id="{D91406FD-B1EE-1A4B-89AF-20EC261F71BB}"/>
              </a:ext>
            </a:extLst>
          </p:cNvPr>
          <p:cNvSpPr>
            <a:spLocks noGrp="1"/>
          </p:cNvSpPr>
          <p:nvPr>
            <p:ph idx="1"/>
          </p:nvPr>
        </p:nvSpPr>
        <p:spPr>
          <a:xfrm>
            <a:off x="430695" y="1764223"/>
            <a:ext cx="7469885" cy="3577085"/>
          </a:xfrm>
        </p:spPr>
        <p:txBody>
          <a:bodyPr>
            <a:noAutofit/>
          </a:bodyPr>
          <a:lstStyle/>
          <a:p>
            <a:pPr>
              <a:lnSpc>
                <a:spcPct val="100000"/>
              </a:lnSpc>
              <a:spcBef>
                <a:spcPts val="600"/>
              </a:spcBef>
              <a:spcAft>
                <a:spcPts val="600"/>
              </a:spcAft>
            </a:pPr>
            <a:r>
              <a:rPr lang="en-US" sz="2000" kern="100" dirty="0">
                <a:solidFill>
                  <a:schemeClr val="bg2"/>
                </a:solidFill>
                <a:latin typeface="Aptos" panose="020B0004020202020204" pitchFamily="34" charset="0"/>
                <a:ea typeface="Aptos" panose="020B0004020202020204" pitchFamily="34" charset="0"/>
                <a:cs typeface="Times New Roman" panose="02020603050405020304" pitchFamily="18" charset="0"/>
              </a:rPr>
              <a:t>As a spouse, Taylor Swift may have rights to survivor benefits under a Qualified Joint and Survivor Annuity (QJSA) or Qualified Preretirement Survivor Annuity (QPSA) unless you consent otherwise. </a:t>
            </a:r>
          </a:p>
          <a:p>
            <a:pPr>
              <a:lnSpc>
                <a:spcPct val="100000"/>
              </a:lnSpc>
              <a:spcBef>
                <a:spcPts val="600"/>
              </a:spcBef>
              <a:spcAft>
                <a:spcPts val="600"/>
              </a:spcAft>
            </a:pPr>
            <a:r>
              <a:rPr lang="en-US" sz="2000" kern="100" dirty="0">
                <a:solidFill>
                  <a:schemeClr val="bg2"/>
                </a:solidFill>
                <a:latin typeface="Aptos" panose="020B0004020202020204" pitchFamily="34" charset="0"/>
                <a:ea typeface="Aptos" panose="020B0004020202020204" pitchFamily="34" charset="0"/>
                <a:cs typeface="Times New Roman" panose="02020603050405020304" pitchFamily="18" charset="0"/>
              </a:rPr>
              <a:t>A premarital agreement generally cannot waive the right to a qualified retirement plan survivor benefit because ERISA (the Employee Retirement Income Security Act) requires specific procedures to be followed after marriage </a:t>
            </a:r>
          </a:p>
          <a:p>
            <a:pPr>
              <a:lnSpc>
                <a:spcPct val="100000"/>
              </a:lnSpc>
              <a:spcBef>
                <a:spcPts val="600"/>
              </a:spcBef>
              <a:spcAft>
                <a:spcPts val="600"/>
              </a:spcAft>
            </a:pPr>
            <a:r>
              <a:rPr lang="en-US" sz="2000" kern="100" dirty="0">
                <a:solidFill>
                  <a:schemeClr val="bg2"/>
                </a:solidFill>
                <a:latin typeface="Aptos" panose="020B0004020202020204" pitchFamily="34" charset="0"/>
                <a:ea typeface="Aptos" panose="020B0004020202020204" pitchFamily="34" charset="0"/>
                <a:cs typeface="Times New Roman" panose="02020603050405020304" pitchFamily="18" charset="0"/>
              </a:rPr>
              <a:t>A prenuptial agreement does not satisfy these requirements. </a:t>
            </a:r>
          </a:p>
          <a:p>
            <a:pPr>
              <a:lnSpc>
                <a:spcPct val="100000"/>
              </a:lnSpc>
              <a:spcBef>
                <a:spcPts val="600"/>
              </a:spcBef>
              <a:spcAft>
                <a:spcPts val="600"/>
              </a:spcAft>
            </a:pPr>
            <a:r>
              <a:rPr lang="en-US" sz="2000" kern="100" dirty="0">
                <a:solidFill>
                  <a:schemeClr val="bg2"/>
                </a:solidFill>
                <a:latin typeface="Aptos" panose="020B0004020202020204" pitchFamily="34" charset="0"/>
                <a:ea typeface="Aptos" panose="020B0004020202020204" pitchFamily="34" charset="0"/>
                <a:cs typeface="Times New Roman" panose="02020603050405020304" pitchFamily="18" charset="0"/>
              </a:rPr>
              <a:t>To effectively waive these benefits, the waiver must be made after marriage, signed by the spouse, and follow the plan's specific requirements. </a:t>
            </a:r>
          </a:p>
          <a:p>
            <a:pPr marL="0" marR="0" indent="0">
              <a:lnSpc>
                <a:spcPct val="115000"/>
              </a:lnSpc>
              <a:spcAft>
                <a:spcPts val="8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22530" name="Picture 2" descr="Steps to Retirement Planning ...">
            <a:extLst>
              <a:ext uri="{FF2B5EF4-FFF2-40B4-BE49-F238E27FC236}">
                <a16:creationId xmlns:a16="http://schemas.microsoft.com/office/drawing/2014/main" id="{0C8CC669-6531-48A3-BCDE-80CF85FC8F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642" y="1563829"/>
            <a:ext cx="3911758" cy="3977875"/>
          </a:xfrm>
          <a:prstGeom prst="rect">
            <a:avLst/>
          </a:prstGeom>
          <a:noFill/>
          <a:effectLst>
            <a:outerShdw blurRad="50800" dist="38100" sx="102000" sy="1020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6683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11888A-1468-4B15-F883-8F6293FEAF9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EB81AF7-B78A-FC37-C6A4-8A338D8CE2A1}"/>
              </a:ext>
            </a:extLst>
          </p:cNvPr>
          <p:cNvSpPr>
            <a:spLocks noGrp="1"/>
          </p:cNvSpPr>
          <p:nvPr>
            <p:ph type="body" idx="1"/>
          </p:nvPr>
        </p:nvSpPr>
        <p:spPr>
          <a:xfrm>
            <a:off x="835024" y="4414180"/>
            <a:ext cx="4830283" cy="1594507"/>
          </a:xfrm>
        </p:spPr>
        <p:txBody>
          <a:bodyPr vert="horz" lIns="91440" tIns="45720" rIns="91440" bIns="45720" rtlCol="0">
            <a:normAutofit/>
          </a:bodyPr>
          <a:lstStyle/>
          <a:p>
            <a:r>
              <a:rPr lang="en-US" sz="4400" dirty="0">
                <a:solidFill>
                  <a:schemeClr val="bg1"/>
                </a:solidFill>
                <a:effectLst>
                  <a:outerShdw blurRad="38100" dist="38100" dir="2700000" algn="tl">
                    <a:srgbClr val="000000">
                      <a:alpha val="43137"/>
                    </a:srgbClr>
                  </a:outerShdw>
                </a:effectLst>
              </a:rPr>
              <a:t>Post-Marriage</a:t>
            </a:r>
          </a:p>
        </p:txBody>
      </p:sp>
      <p:pic>
        <p:nvPicPr>
          <p:cNvPr id="2" name="Picture 1">
            <a:extLst>
              <a:ext uri="{FF2B5EF4-FFF2-40B4-BE49-F238E27FC236}">
                <a16:creationId xmlns:a16="http://schemas.microsoft.com/office/drawing/2014/main" id="{C983F29A-A3B7-75D8-AF24-CF5B4107D517}"/>
              </a:ext>
            </a:extLst>
          </p:cNvPr>
          <p:cNvPicPr>
            <a:picLocks noChangeAspect="1"/>
          </p:cNvPicPr>
          <p:nvPr/>
        </p:nvPicPr>
        <p:blipFill>
          <a:blip r:embed="rId2"/>
          <a:srcRect l="12050" r="13584" b="2"/>
          <a:stretch>
            <a:fillRect/>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0" name="Freeform: Shape 9">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87710479"/>
      </p:ext>
    </p:extLst>
  </p:cSld>
  <p:clrMapOvr>
    <a:masterClrMapping/>
  </p:clrMapOvr>
  <p:transition spd="slow">
    <p:cover/>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4A5235-1DDC-723C-79A1-A6BF410DDFF2}"/>
            </a:ext>
          </a:extLst>
        </p:cNvPr>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1" name="Rectangle 23560">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A8B303-4132-5DFC-9574-C1EC30177A0F}"/>
              </a:ext>
            </a:extLst>
          </p:cNvPr>
          <p:cNvSpPr>
            <a:spLocks noGrp="1"/>
          </p:cNvSpPr>
          <p:nvPr>
            <p:ph type="title"/>
          </p:nvPr>
        </p:nvSpPr>
        <p:spPr>
          <a:xfrm>
            <a:off x="680484" y="457201"/>
            <a:ext cx="6259993" cy="2362200"/>
          </a:xfrm>
        </p:spPr>
        <p:txBody>
          <a:bodyPr anchor="t">
            <a:normAutofit/>
          </a:bodyPr>
          <a:lstStyle/>
          <a:p>
            <a:r>
              <a:rPr lang="en-US" dirty="0"/>
              <a:t>Keep Separate Property Separate</a:t>
            </a:r>
          </a:p>
        </p:txBody>
      </p:sp>
      <p:pic>
        <p:nvPicPr>
          <p:cNvPr id="23554" name="Picture 2" descr="a Prenup After Marriage in California ...">
            <a:extLst>
              <a:ext uri="{FF2B5EF4-FFF2-40B4-BE49-F238E27FC236}">
                <a16:creationId xmlns:a16="http://schemas.microsoft.com/office/drawing/2014/main" id="{6B559F72-8FB7-24A2-932A-4B3D47DE2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54" r="-1" b="-1"/>
          <a:stretch>
            <a:fillRect/>
          </a:stretch>
        </p:blipFill>
        <p:spPr bwMode="auto">
          <a:xfrm>
            <a:off x="1" y="2286000"/>
            <a:ext cx="7108370" cy="4572001"/>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2DD28C8-C183-4275-AE38-F5B272F5CDC8}"/>
              </a:ext>
            </a:extLst>
          </p:cNvPr>
          <p:cNvSpPr>
            <a:spLocks noGrp="1"/>
          </p:cNvSpPr>
          <p:nvPr>
            <p:ph idx="1"/>
          </p:nvPr>
        </p:nvSpPr>
        <p:spPr>
          <a:xfrm>
            <a:off x="7369543" y="718803"/>
            <a:ext cx="4555782" cy="6013270"/>
          </a:xfrm>
        </p:spPr>
        <p:txBody>
          <a:bodyPr anchor="t">
            <a:noAutofit/>
          </a:bodyPr>
          <a:lstStyle/>
          <a:p>
            <a:pPr marR="0">
              <a:lnSpc>
                <a:spcPct val="100000"/>
              </a:lnSpc>
              <a:spcBef>
                <a:spcPts val="600"/>
              </a:spcBef>
              <a:spcAft>
                <a:spcPts val="600"/>
              </a:spcAft>
            </a:pPr>
            <a:r>
              <a:rPr lang="en-US" sz="2000" kern="100" dirty="0">
                <a:latin typeface="Aptos" panose="020B0004020202020204" pitchFamily="34" charset="0"/>
                <a:ea typeface="Aptos" panose="020B0004020202020204" pitchFamily="34" charset="0"/>
                <a:cs typeface="Times New Roman" panose="02020603050405020304" pitchFamily="18" charset="0"/>
              </a:rPr>
              <a:t>Keep separate accounts: Do not mix your premarital bank or investment accounts with your spouse's. Consider opening new, joint accounts for shared expenses to clearly distinguish them.</a:t>
            </a:r>
          </a:p>
          <a:p>
            <a:pPr marR="0">
              <a:lnSpc>
                <a:spcPct val="100000"/>
              </a:lnSpc>
              <a:spcBef>
                <a:spcPts val="600"/>
              </a:spcBef>
              <a:spcAft>
                <a:spcPts val="600"/>
              </a:spcAft>
            </a:pPr>
            <a:r>
              <a:rPr lang="en-US" sz="2000" kern="100" dirty="0">
                <a:latin typeface="Aptos" panose="020B0004020202020204" pitchFamily="34" charset="0"/>
                <a:ea typeface="Aptos" panose="020B0004020202020204" pitchFamily="34" charset="0"/>
                <a:cs typeface="Times New Roman" panose="02020603050405020304" pitchFamily="18" charset="0"/>
              </a:rPr>
              <a:t>Avoid using marital funds on separate property: Be cautious about using income or funds earned during the marriage to pay for or improve premarital assets, as this can lead to commingling.</a:t>
            </a:r>
          </a:p>
          <a:p>
            <a:pPr marR="0">
              <a:lnSpc>
                <a:spcPct val="100000"/>
              </a:lnSpc>
              <a:spcBef>
                <a:spcPts val="600"/>
              </a:spcBef>
              <a:spcAft>
                <a:spcPts val="600"/>
              </a:spcAft>
            </a:pPr>
            <a:r>
              <a:rPr lang="en-US" sz="2000" kern="100" dirty="0">
                <a:latin typeface="Aptos" panose="020B0004020202020204" pitchFamily="34" charset="0"/>
                <a:ea typeface="Aptos" panose="020B0004020202020204" pitchFamily="34" charset="0"/>
                <a:cs typeface="Times New Roman" panose="02020603050405020304" pitchFamily="18" charset="0"/>
              </a:rPr>
              <a:t>Perform regular reviews: Consider drafting a postnuptial agreement if significant new assets are acquired or financial circumstances change during the marriage.</a:t>
            </a:r>
          </a:p>
        </p:txBody>
      </p:sp>
    </p:spTree>
    <p:extLst>
      <p:ext uri="{BB962C8B-B14F-4D97-AF65-F5344CB8AC3E}">
        <p14:creationId xmlns:p14="http://schemas.microsoft.com/office/powerpoint/2010/main" val="34454079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9D83D4-2757-578D-56B4-E7F79540797F}"/>
              </a:ext>
            </a:extLst>
          </p:cNvPr>
          <p:cNvSpPr txBox="1"/>
          <p:nvPr/>
        </p:nvSpPr>
        <p:spPr>
          <a:xfrm>
            <a:off x="0" y="1712153"/>
            <a:ext cx="7388772" cy="3674404"/>
          </a:xfrm>
          <a:prstGeom prst="rect">
            <a:avLst/>
          </a:prstGeom>
          <a:noFill/>
        </p:spPr>
        <p:txBody>
          <a:bodyPr wrap="square">
            <a:spAutoFit/>
          </a:bodyPr>
          <a:lstStyle/>
          <a:p>
            <a:pPr marL="457200" marR="0">
              <a:lnSpc>
                <a:spcPct val="115000"/>
              </a:lnSpc>
              <a:spcAft>
                <a:spcPts val="800"/>
              </a:spcAft>
              <a:buNone/>
            </a:pPr>
            <a:r>
              <a:rPr lang="en-US" sz="24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When parties pool all their resources, commingle their bank accounts and purchase assets from pooled accounts, they effectively merge their separate estates.</a:t>
            </a:r>
          </a:p>
          <a:p>
            <a:pPr marL="457200" marR="0">
              <a:lnSpc>
                <a:spcPct val="115000"/>
              </a:lnSpc>
              <a:spcAft>
                <a:spcPts val="800"/>
              </a:spcAft>
              <a:buNone/>
            </a:pPr>
            <a:r>
              <a:rPr lang="en-US" sz="24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Even when the parties do not completely merge all their property interests, commingling some assets may alter their rights regarding those assets.</a:t>
            </a:r>
          </a:p>
          <a:p>
            <a:pPr marL="457200" marR="0">
              <a:lnSpc>
                <a:spcPct val="115000"/>
              </a:lnSpc>
              <a:spcAft>
                <a:spcPts val="800"/>
              </a:spcAft>
              <a:buNone/>
            </a:pPr>
            <a:r>
              <a:rPr lang="en-US" sz="24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a:t>
            </a:r>
          </a:p>
        </p:txBody>
      </p:sp>
      <p:pic>
        <p:nvPicPr>
          <p:cNvPr id="24578" name="Picture 2" descr="Separate vs Marital Property in a Divorce">
            <a:extLst>
              <a:ext uri="{FF2B5EF4-FFF2-40B4-BE49-F238E27FC236}">
                <a16:creationId xmlns:a16="http://schemas.microsoft.com/office/drawing/2014/main" id="{3FC5CD9D-DE18-A606-C69E-217D4824F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772" y="0"/>
            <a:ext cx="480322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20DF30-B5AB-9CF7-3C9C-9B7011006ECC}"/>
              </a:ext>
            </a:extLst>
          </p:cNvPr>
          <p:cNvSpPr txBox="1"/>
          <p:nvPr/>
        </p:nvSpPr>
        <p:spPr>
          <a:xfrm>
            <a:off x="554183" y="825112"/>
            <a:ext cx="3365986" cy="646331"/>
          </a:xfrm>
          <a:prstGeom prst="rect">
            <a:avLst/>
          </a:prstGeom>
          <a:noFill/>
        </p:spPr>
        <p:txBody>
          <a:bodyPr wrap="none" rtlCol="0">
            <a:spAutoFit/>
          </a:bodyPr>
          <a:lstStyle/>
          <a:p>
            <a:r>
              <a:rPr lang="en-US" sz="3600" dirty="0">
                <a:solidFill>
                  <a:srgbClr val="FF0000"/>
                </a:solidFill>
              </a:rPr>
              <a:t>Don’ t Comingle</a:t>
            </a:r>
          </a:p>
        </p:txBody>
      </p:sp>
    </p:spTree>
    <p:extLst>
      <p:ext uri="{BB962C8B-B14F-4D97-AF65-F5344CB8AC3E}">
        <p14:creationId xmlns:p14="http://schemas.microsoft.com/office/powerpoint/2010/main" val="7194216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C7076E86-2C27-6157-723C-2C0D1581D94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701F8BE-FE94-2743-71C4-48BFE52934E7}"/>
              </a:ext>
            </a:extLst>
          </p:cNvPr>
          <p:cNvSpPr txBox="1"/>
          <p:nvPr/>
        </p:nvSpPr>
        <p:spPr>
          <a:xfrm>
            <a:off x="314695" y="938354"/>
            <a:ext cx="11033578" cy="2085251"/>
          </a:xfrm>
          <a:prstGeom prst="rect">
            <a:avLst/>
          </a:prstGeom>
          <a:noFill/>
        </p:spPr>
        <p:txBody>
          <a:bodyPr wrap="square">
            <a:spAutoFit/>
          </a:bodyPr>
          <a:lstStyle/>
          <a:p>
            <a:pPr marL="457200" marR="0">
              <a:lnSpc>
                <a:spcPct val="115000"/>
              </a:lnSpc>
              <a:spcAft>
                <a:spcPts val="800"/>
              </a:spcAft>
              <a:buNone/>
            </a:pPr>
            <a:r>
              <a:rPr lang="en-US" sz="3600" kern="100" dirty="0">
                <a:solidFill>
                  <a:schemeClr val="accent2">
                    <a:lumMod val="50000"/>
                  </a:schemeClr>
                </a:solidFill>
                <a:effectLst/>
                <a:latin typeface="Aptos" panose="020B0004020202020204" pitchFamily="34" charset="0"/>
                <a:ea typeface="Aptos" panose="020B0004020202020204" pitchFamily="34" charset="0"/>
                <a:cs typeface="Times New Roman" panose="02020603050405020304" pitchFamily="18" charset="0"/>
              </a:rPr>
              <a:t>Don’t Supersede the Premarital Agreement</a:t>
            </a:r>
          </a:p>
          <a:p>
            <a:pPr marL="457200" marR="0">
              <a:lnSpc>
                <a:spcPct val="115000"/>
              </a:lnSpc>
              <a:spcAft>
                <a:spcPts val="800"/>
              </a:spcAft>
              <a:buNone/>
            </a:pPr>
            <a:r>
              <a:rPr lang="en-US" sz="2400" kern="100" dirty="0">
                <a:solidFill>
                  <a:schemeClr val="accent2">
                    <a:lumMod val="50000"/>
                  </a:schemeClr>
                </a:solidFill>
                <a:effectLst/>
                <a:latin typeface="Aptos" panose="020B0004020202020204" pitchFamily="34" charset="0"/>
                <a:ea typeface="Aptos" panose="020B0004020202020204" pitchFamily="34" charset="0"/>
                <a:cs typeface="Times New Roman" panose="02020603050405020304" pitchFamily="18" charset="0"/>
              </a:rPr>
              <a:t>When parties with a marital agreement defining their property rights engage in a business venture, their activities will not alter their rights under a premarital agreement unless they have a superseding partnership agreement.</a:t>
            </a:r>
          </a:p>
        </p:txBody>
      </p:sp>
      <p:pic>
        <p:nvPicPr>
          <p:cNvPr id="2" name="Picture 1">
            <a:extLst>
              <a:ext uri="{FF2B5EF4-FFF2-40B4-BE49-F238E27FC236}">
                <a16:creationId xmlns:a16="http://schemas.microsoft.com/office/drawing/2014/main" id="{5898E687-C8C0-902F-8A88-D00363E1204E}"/>
              </a:ext>
            </a:extLst>
          </p:cNvPr>
          <p:cNvPicPr>
            <a:picLocks noChangeAspect="1"/>
          </p:cNvPicPr>
          <p:nvPr/>
        </p:nvPicPr>
        <p:blipFill>
          <a:blip r:embed="rId2"/>
          <a:stretch>
            <a:fillRect/>
          </a:stretch>
        </p:blipFill>
        <p:spPr>
          <a:xfrm>
            <a:off x="0" y="3581400"/>
            <a:ext cx="12192000" cy="3276600"/>
          </a:xfrm>
          <a:prstGeom prst="rect">
            <a:avLst/>
          </a:prstGeom>
        </p:spPr>
      </p:pic>
    </p:spTree>
    <p:extLst>
      <p:ext uri="{BB962C8B-B14F-4D97-AF65-F5344CB8AC3E}">
        <p14:creationId xmlns:p14="http://schemas.microsoft.com/office/powerpoint/2010/main" val="25069969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a:extLst>
            <a:ext uri="{FF2B5EF4-FFF2-40B4-BE49-F238E27FC236}">
              <a16:creationId xmlns:a16="http://schemas.microsoft.com/office/drawing/2014/main" id="{69C1D47C-97F4-E1D6-3DC9-FDEC2E2552F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DDF1BC6-4609-7133-71FD-3CD3D73FD4D8}"/>
              </a:ext>
            </a:extLst>
          </p:cNvPr>
          <p:cNvSpPr txBox="1"/>
          <p:nvPr/>
        </p:nvSpPr>
        <p:spPr>
          <a:xfrm>
            <a:off x="336467" y="372297"/>
            <a:ext cx="11033578" cy="1235788"/>
          </a:xfrm>
          <a:prstGeom prst="rect">
            <a:avLst/>
          </a:prstGeom>
          <a:noFill/>
        </p:spPr>
        <p:txBody>
          <a:bodyPr wrap="square">
            <a:spAutoFit/>
          </a:bodyPr>
          <a:lstStyle/>
          <a:p>
            <a:pPr marL="457200" marR="0">
              <a:lnSpc>
                <a:spcPct val="115000"/>
              </a:lnSpc>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Avoid Joint </a:t>
            </a:r>
            <a:r>
              <a:rPr lang="en-US" sz="3600" kern="100" dirty="0">
                <a:latin typeface="Aptos" panose="020B0004020202020204" pitchFamily="34" charset="0"/>
                <a:ea typeface="Aptos" panose="020B0004020202020204" pitchFamily="34" charset="0"/>
                <a:cs typeface="Times New Roman" panose="02020603050405020304" pitchFamily="18" charset="0"/>
              </a:rPr>
              <a:t>A</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ccounts and Joint Property</a:t>
            </a:r>
          </a:p>
          <a:p>
            <a:pPr marL="457200" marR="0">
              <a:lnSpc>
                <a:spcPct val="115000"/>
              </a:lnSpc>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B0EFEF40-B1D1-98E3-848F-8963FCC0DC95}"/>
              </a:ext>
            </a:extLst>
          </p:cNvPr>
          <p:cNvSpPr txBox="1"/>
          <p:nvPr/>
        </p:nvSpPr>
        <p:spPr>
          <a:xfrm>
            <a:off x="821955" y="1284919"/>
            <a:ext cx="8681274" cy="954107"/>
          </a:xfrm>
          <a:prstGeom prst="rect">
            <a:avLst/>
          </a:prstGeom>
          <a:noFill/>
        </p:spPr>
        <p:txBody>
          <a:bodyPr wrap="square">
            <a:spAutoFit/>
          </a:bodyPr>
          <a:lstStyle/>
          <a:p>
            <a:r>
              <a:rPr lang="en-US" sz="2800" b="0" i="0" dirty="0">
                <a:solidFill>
                  <a:srgbClr val="001D35"/>
                </a:solidFill>
                <a:effectLst/>
                <a:latin typeface="Google Sans"/>
              </a:rPr>
              <a:t> A joint account is generally considered marital property in Pennsylvania</a:t>
            </a:r>
            <a:endParaRPr lang="en-US" sz="2800" dirty="0"/>
          </a:p>
        </p:txBody>
      </p:sp>
      <p:pic>
        <p:nvPicPr>
          <p:cNvPr id="4" name="Picture 3">
            <a:extLst>
              <a:ext uri="{FF2B5EF4-FFF2-40B4-BE49-F238E27FC236}">
                <a16:creationId xmlns:a16="http://schemas.microsoft.com/office/drawing/2014/main" id="{3FCBDF58-EFB9-8D05-76BC-1F5E623917B9}"/>
              </a:ext>
            </a:extLst>
          </p:cNvPr>
          <p:cNvPicPr>
            <a:picLocks noChangeAspect="1"/>
          </p:cNvPicPr>
          <p:nvPr/>
        </p:nvPicPr>
        <p:blipFill>
          <a:blip r:embed="rId2"/>
          <a:stretch>
            <a:fillRect/>
          </a:stretch>
        </p:blipFill>
        <p:spPr>
          <a:xfrm>
            <a:off x="0" y="2667000"/>
            <a:ext cx="12192000" cy="3657164"/>
          </a:xfrm>
          <a:prstGeom prst="rect">
            <a:avLst/>
          </a:prstGeom>
        </p:spPr>
      </p:pic>
    </p:spTree>
    <p:extLst>
      <p:ext uri="{BB962C8B-B14F-4D97-AF65-F5344CB8AC3E}">
        <p14:creationId xmlns:p14="http://schemas.microsoft.com/office/powerpoint/2010/main" val="3086178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E4DD42-7E4F-83B4-87CA-DE0974CB1D22}"/>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Picture 4" descr="Calculator, pen, compass, money and a paper with graphs printed on it">
            <a:extLst>
              <a:ext uri="{FF2B5EF4-FFF2-40B4-BE49-F238E27FC236}">
                <a16:creationId xmlns:a16="http://schemas.microsoft.com/office/drawing/2014/main" id="{3FDF7EAB-F0C8-80E5-C3E2-3AF8DF7F743C}"/>
              </a:ext>
            </a:extLst>
          </p:cNvPr>
          <p:cNvPicPr>
            <a:picLocks noChangeAspect="1"/>
          </p:cNvPicPr>
          <p:nvPr/>
        </p:nvPicPr>
        <p:blipFill>
          <a:blip r:embed="rId2">
            <a:alphaModFix amt="60000"/>
          </a:blip>
          <a:srcRect r="-1" b="8765"/>
          <a:stretch>
            <a:fillRect/>
          </a:stretch>
        </p:blipFill>
        <p:spPr>
          <a:xfrm>
            <a:off x="187388" y="182880"/>
            <a:ext cx="11824481" cy="6499784"/>
          </a:xfrm>
          <a:prstGeom prst="rect">
            <a:avLst/>
          </a:prstGeom>
        </p:spPr>
      </p:pic>
      <p:sp>
        <p:nvSpPr>
          <p:cNvPr id="3" name="Text Placeholder 2">
            <a:extLst>
              <a:ext uri="{FF2B5EF4-FFF2-40B4-BE49-F238E27FC236}">
                <a16:creationId xmlns:a16="http://schemas.microsoft.com/office/drawing/2014/main" id="{6F08B141-6A66-9F7C-92B9-6232C4DAD71A}"/>
              </a:ext>
            </a:extLst>
          </p:cNvPr>
          <p:cNvSpPr>
            <a:spLocks noGrp="1"/>
          </p:cNvSpPr>
          <p:nvPr>
            <p:ph type="body" idx="1"/>
          </p:nvPr>
        </p:nvSpPr>
        <p:spPr>
          <a:xfrm>
            <a:off x="1198181" y="3526021"/>
            <a:ext cx="9795637" cy="2042260"/>
          </a:xfrm>
        </p:spPr>
        <p:txBody>
          <a:bodyPr vert="horz" lIns="91440" tIns="45720" rIns="91440" bIns="45720" rtlCol="0">
            <a:normAutofit/>
          </a:bodyPr>
          <a:lstStyle/>
          <a:p>
            <a:r>
              <a:rPr lang="en-US" sz="4800" b="1" dirty="0">
                <a:solidFill>
                  <a:srgbClr val="FFFFFF"/>
                </a:solidFill>
                <a:effectLst>
                  <a:outerShdw blurRad="38100" dist="38100" dir="2700000" algn="tl">
                    <a:srgbClr val="000000">
                      <a:alpha val="43137"/>
                    </a:srgbClr>
                  </a:outerShdw>
                </a:effectLst>
              </a:rPr>
              <a:t>Income Tax Planning</a:t>
            </a:r>
          </a:p>
        </p:txBody>
      </p:sp>
    </p:spTree>
    <p:extLst>
      <p:ext uri="{BB962C8B-B14F-4D97-AF65-F5344CB8AC3E}">
        <p14:creationId xmlns:p14="http://schemas.microsoft.com/office/powerpoint/2010/main" val="570818424"/>
      </p:ext>
    </p:extLst>
  </p:cSld>
  <p:clrMapOvr>
    <a:masterClrMapping/>
  </p:clrMapOvr>
  <p:transition spd="slow">
    <p:cover/>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D973AD-7CE7-7806-076C-95F2F4823128}"/>
              </a:ext>
            </a:extLst>
          </p:cNvPr>
          <p:cNvSpPr>
            <a:spLocks noGrp="1"/>
          </p:cNvSpPr>
          <p:nvPr>
            <p:ph type="title"/>
          </p:nvPr>
        </p:nvSpPr>
        <p:spPr>
          <a:xfrm>
            <a:off x="838199" y="1174819"/>
            <a:ext cx="4826795" cy="2858363"/>
          </a:xfrm>
        </p:spPr>
        <p:txBody>
          <a:bodyPr vert="horz" lIns="91440" tIns="45720" rIns="91440" bIns="45720" rtlCol="0" anchor="b">
            <a:normAutofit/>
          </a:bodyPr>
          <a:lstStyle/>
          <a:p>
            <a:r>
              <a:rPr lang="en-US" sz="5000" dirty="0">
                <a:solidFill>
                  <a:schemeClr val="bg1"/>
                </a:solidFill>
              </a:rPr>
              <a:t>Why is Taylor Swift a Resident of Tennessee?</a:t>
            </a:r>
          </a:p>
        </p:txBody>
      </p:sp>
      <p:pic>
        <p:nvPicPr>
          <p:cNvPr id="4" name="Picture 3">
            <a:extLst>
              <a:ext uri="{FF2B5EF4-FFF2-40B4-BE49-F238E27FC236}">
                <a16:creationId xmlns:a16="http://schemas.microsoft.com/office/drawing/2014/main" id="{BFBBDE43-6421-CE0D-E7C8-85D6C9AE5F03}"/>
              </a:ext>
            </a:extLst>
          </p:cNvPr>
          <p:cNvPicPr>
            <a:picLocks noChangeAspect="1"/>
          </p:cNvPicPr>
          <p:nvPr/>
        </p:nvPicPr>
        <p:blipFill>
          <a:blip r:embed="rId2"/>
          <a:srcRect l="4959" r="20674" b="2"/>
          <a:stretch>
            <a:fillRect/>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1" name="Freeform: Shape 10">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8954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588" name="TextBox 3"/>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descr="gibperknobackground.png"/>
          <p:cNvPicPr>
            <a:picLocks noChangeAspect="1"/>
          </p:cNvPicPr>
          <p:nvPr/>
        </p:nvPicPr>
        <p:blipFill>
          <a:blip r:embed="rId2" cstate="print"/>
          <a:srcRect/>
          <a:stretch>
            <a:fillRect/>
          </a:stretch>
        </p:blipFill>
        <p:spPr bwMode="auto">
          <a:xfrm>
            <a:off x="4495800" y="1524003"/>
            <a:ext cx="2895600" cy="701675"/>
          </a:xfrm>
          <a:prstGeom prst="rect">
            <a:avLst/>
          </a:prstGeom>
          <a:noFill/>
          <a:ln w="9525">
            <a:noFill/>
            <a:miter lim="800000"/>
            <a:headEnd/>
            <a:tailEnd/>
          </a:ln>
        </p:spPr>
      </p:pic>
      <p:sp>
        <p:nvSpPr>
          <p:cNvPr id="20" name="Rectangle 3"/>
          <p:cNvSpPr txBox="1">
            <a:spLocks noChangeArrowheads="1"/>
          </p:cNvSpPr>
          <p:nvPr/>
        </p:nvSpPr>
        <p:spPr bwMode="auto">
          <a:xfrm>
            <a:off x="4648200" y="2362200"/>
            <a:ext cx="5715000" cy="16764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badi Extra Light" panose="020B0204020104020204" pitchFamily="34" charset="0"/>
                <a:ea typeface="+mn-ea"/>
                <a:cs typeface="Times New Roman" pitchFamily="18" charset="0"/>
              </a:rPr>
              <a:t>GIBSON&amp;PERKINS, PC</a:t>
            </a:r>
            <a:r>
              <a:rPr kumimoji="0" lang="en-US" sz="20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Times New Roman" pitchFamily="18" charset="0"/>
              </a:rPr>
              <a:t> is a multi-practice law firm with offices in Pennsylvania and Delaware.  Our firm has expanded from its founding in 2001, into a vibrant and growing law firm dedicated to serving an ever expanding and sophisticated client base.  </a:t>
            </a:r>
          </a:p>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badi Extra Light" panose="020B0204020104020204" pitchFamily="34" charset="0"/>
                <a:ea typeface="+mn-ea"/>
                <a:cs typeface="Times New Roman" pitchFamily="18" charset="0"/>
              </a:rPr>
              <a:t>We represent clients in matters pertaining to:</a:t>
            </a:r>
            <a:br>
              <a:rPr kumimoji="0" lang="en-US" sz="2000" b="0" i="1" u="none" strike="noStrike" kern="1200" cap="none" spc="0" normalizeH="0" baseline="0" noProof="0" dirty="0">
                <a:ln>
                  <a:noFill/>
                </a:ln>
                <a:solidFill>
                  <a:srgbClr val="000000"/>
                </a:solidFill>
                <a:effectLst/>
                <a:uLnTx/>
                <a:uFillTx/>
                <a:latin typeface="Abadi Extra Light" panose="020B0204020104020204" pitchFamily="34" charset="0"/>
                <a:ea typeface="+mn-ea"/>
                <a:cs typeface="Times New Roman" pitchFamily="18" charset="0"/>
              </a:rPr>
            </a:br>
            <a:br>
              <a:rPr kumimoji="0" lang="en-US" sz="2000" b="0" i="1" u="none" strike="noStrike" kern="1200" cap="none" spc="0" normalizeH="0" baseline="0" noProof="0" dirty="0">
                <a:ln>
                  <a:noFill/>
                </a:ln>
                <a:solidFill>
                  <a:srgbClr val="000000"/>
                </a:solidFill>
                <a:effectLst/>
                <a:uLnTx/>
                <a:uFillTx/>
                <a:latin typeface="Abadi Extra Light" panose="020B0204020104020204" pitchFamily="34" charset="0"/>
                <a:ea typeface="+mn-ea"/>
                <a:cs typeface="Times New Roman" pitchFamily="18" charset="0"/>
              </a:rPr>
            </a:br>
            <a:r>
              <a:rPr kumimoji="0" lang="en-US" sz="24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a:t>
            </a:r>
          </a:p>
          <a:p>
            <a:pPr marL="0" marR="0" lvl="0" indent="0" algn="ctr" defTabSz="914400" rtl="0" eaLnBrk="0" fontAlgn="auto" latinLnBrk="0" hangingPunct="0">
              <a:lnSpc>
                <a:spcPct val="9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	</a:t>
            </a:r>
          </a:p>
        </p:txBody>
      </p:sp>
      <p:sp>
        <p:nvSpPr>
          <p:cNvPr id="21" name="Text Box 8"/>
          <p:cNvSpPr txBox="1">
            <a:spLocks noChangeArrowheads="1"/>
          </p:cNvSpPr>
          <p:nvPr/>
        </p:nvSpPr>
        <p:spPr bwMode="auto">
          <a:xfrm>
            <a:off x="3867150" y="4305373"/>
            <a:ext cx="5257800" cy="22463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Business Transactions</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Real Estate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Estate Planning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Estate Administration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Tax Problem Resolution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Emerging Businesses  </a:t>
            </a:r>
          </a:p>
          <a:p>
            <a:pPr marL="1714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1"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rPr>
              <a:t>Litigation</a:t>
            </a:r>
            <a:endParaRPr kumimoji="0" lang="en-US" sz="1800" b="0" i="0" u="none" strike="noStrike" kern="1200" cap="none" spc="0" normalizeH="0" baseline="0" noProof="0" dirty="0">
              <a:ln>
                <a:noFill/>
              </a:ln>
              <a:solidFill>
                <a:srgbClr val="1F497D"/>
              </a:solidFill>
              <a:effectLst/>
              <a:uLnTx/>
              <a:uFillTx/>
              <a:latin typeface="Abadi Extra Light" panose="020B0204020104020204" pitchFamily="34" charset="0"/>
              <a:ea typeface="+mn-ea"/>
              <a:cs typeface="Times New Roman" pitchFamily="18" charset="0"/>
            </a:endParaRPr>
          </a:p>
        </p:txBody>
      </p:sp>
    </p:spTree>
    <p:extLst>
      <p:ext uri="{BB962C8B-B14F-4D97-AF65-F5344CB8AC3E}">
        <p14:creationId xmlns:p14="http://schemas.microsoft.com/office/powerpoint/2010/main" val="8647946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fade">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Effect transition="in" filter="fade">
                                      <p:cBhvr>
                                        <p:cTn id="23" dur="500"/>
                                        <p:tgtEl>
                                          <p:spTgt spid="2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Effect transition="in" filter="fade">
                                      <p:cBhvr>
                                        <p:cTn id="28" dur="500"/>
                                        <p:tgtEl>
                                          <p:spTgt spid="2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animEffect transition="in" filter="fade">
                                      <p:cBhvr>
                                        <p:cTn id="33" dur="500"/>
                                        <p:tgtEl>
                                          <p:spTgt spid="2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xEl>
                                              <p:pRg st="4" end="4"/>
                                            </p:txEl>
                                          </p:spTgt>
                                        </p:tgtEl>
                                        <p:attrNameLst>
                                          <p:attrName>style.visibility</p:attrName>
                                        </p:attrNameLst>
                                      </p:cBhvr>
                                      <p:to>
                                        <p:strVal val="visible"/>
                                      </p:to>
                                    </p:set>
                                    <p:animEffect transition="in" filter="fade">
                                      <p:cBhvr>
                                        <p:cTn id="38" dur="500"/>
                                        <p:tgtEl>
                                          <p:spTgt spid="2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
                                            <p:txEl>
                                              <p:pRg st="5" end="5"/>
                                            </p:txEl>
                                          </p:spTgt>
                                        </p:tgtEl>
                                        <p:attrNameLst>
                                          <p:attrName>style.visibility</p:attrName>
                                        </p:attrNameLst>
                                      </p:cBhvr>
                                      <p:to>
                                        <p:strVal val="visible"/>
                                      </p:to>
                                    </p:set>
                                    <p:animEffect transition="in" filter="fade">
                                      <p:cBhvr>
                                        <p:cTn id="43" dur="500"/>
                                        <p:tgtEl>
                                          <p:spTgt spid="21">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xEl>
                                              <p:pRg st="6" end="6"/>
                                            </p:txEl>
                                          </p:spTgt>
                                        </p:tgtEl>
                                        <p:attrNameLst>
                                          <p:attrName>style.visibility</p:attrName>
                                        </p:attrNameLst>
                                      </p:cBhvr>
                                      <p:to>
                                        <p:strVal val="visible"/>
                                      </p:to>
                                    </p:set>
                                    <p:animEffect transition="in" filter="fade">
                                      <p:cBhvr>
                                        <p:cTn id="48"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C6E35AB-1B2A-4A0E-CD84-F4C96A83604A}"/>
              </a:ext>
            </a:extLst>
          </p:cNvPr>
          <p:cNvSpPr txBox="1"/>
          <p:nvPr/>
        </p:nvSpPr>
        <p:spPr>
          <a:xfrm>
            <a:off x="990600" y="1166336"/>
            <a:ext cx="6096000" cy="4339650"/>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US" sz="3200" dirty="0"/>
              <a:t>Tennessee is a good state for Taylor to have residence.</a:t>
            </a:r>
          </a:p>
          <a:p>
            <a:pPr marL="457200" indent="-457200">
              <a:spcBef>
                <a:spcPts val="600"/>
              </a:spcBef>
              <a:spcAft>
                <a:spcPts val="600"/>
              </a:spcAft>
              <a:buFont typeface="Arial" panose="020B0604020202020204" pitchFamily="34" charset="0"/>
              <a:buChar char="•"/>
            </a:pPr>
            <a:r>
              <a:rPr lang="en-US" sz="3200" dirty="0"/>
              <a:t>There is no state income tax. Property taxes are also low. </a:t>
            </a:r>
          </a:p>
          <a:p>
            <a:pPr marL="457200" indent="-457200">
              <a:spcBef>
                <a:spcPts val="600"/>
              </a:spcBef>
              <a:spcAft>
                <a:spcPts val="600"/>
              </a:spcAft>
              <a:buFont typeface="Arial" panose="020B0604020202020204" pitchFamily="34" charset="0"/>
              <a:buChar char="•"/>
            </a:pPr>
            <a:r>
              <a:rPr lang="en-US" sz="3200" dirty="0"/>
              <a:t>Data from the Census Bureau shows the average homeowner pays property taxes worth 0.72% of home value. </a:t>
            </a:r>
          </a:p>
        </p:txBody>
      </p:sp>
      <p:pic>
        <p:nvPicPr>
          <p:cNvPr id="8" name="Picture 7">
            <a:extLst>
              <a:ext uri="{FF2B5EF4-FFF2-40B4-BE49-F238E27FC236}">
                <a16:creationId xmlns:a16="http://schemas.microsoft.com/office/drawing/2014/main" id="{9581F484-9C15-4A73-E142-BDD7E20E0185}"/>
              </a:ext>
            </a:extLst>
          </p:cNvPr>
          <p:cNvPicPr>
            <a:picLocks noChangeAspect="1"/>
          </p:cNvPicPr>
          <p:nvPr/>
        </p:nvPicPr>
        <p:blipFill>
          <a:blip r:embed="rId2"/>
          <a:stretch>
            <a:fillRect/>
          </a:stretch>
        </p:blipFill>
        <p:spPr>
          <a:xfrm>
            <a:off x="7806273" y="-59872"/>
            <a:ext cx="4135356" cy="6977743"/>
          </a:xfrm>
          <a:prstGeom prst="rect">
            <a:avLst/>
          </a:prstGeom>
        </p:spPr>
      </p:pic>
    </p:spTree>
    <p:extLst>
      <p:ext uri="{BB962C8B-B14F-4D97-AF65-F5344CB8AC3E}">
        <p14:creationId xmlns:p14="http://schemas.microsoft.com/office/powerpoint/2010/main" val="3426126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5215C5-9F30-35B8-51DA-033BCFF81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2BE153-0EF4-0025-682E-2BFAFD191C12}"/>
              </a:ext>
            </a:extLst>
          </p:cNvPr>
          <p:cNvSpPr>
            <a:spLocks noGrp="1"/>
          </p:cNvSpPr>
          <p:nvPr>
            <p:ph type="title"/>
          </p:nvPr>
        </p:nvSpPr>
        <p:spPr>
          <a:xfrm>
            <a:off x="7700413" y="663413"/>
            <a:ext cx="5791199" cy="1401183"/>
          </a:xfrm>
        </p:spPr>
        <p:txBody>
          <a:bodyPr anchor="t">
            <a:normAutofit/>
          </a:bodyPr>
          <a:lstStyle/>
          <a:p>
            <a:r>
              <a:rPr lang="en-US" sz="3200" dirty="0"/>
              <a:t>How Does Residence </a:t>
            </a:r>
            <a:br>
              <a:rPr lang="en-US" sz="3200" dirty="0"/>
            </a:br>
            <a:r>
              <a:rPr lang="en-US" sz="3200" dirty="0"/>
              <a:t>Impact Income Tax?</a:t>
            </a:r>
          </a:p>
        </p:txBody>
      </p:sp>
      <p:cxnSp>
        <p:nvCxnSpPr>
          <p:cNvPr id="27655" name="Straight Connector 2765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A6D5C1-491C-4328-84DF-B25D36465117}"/>
              </a:ext>
            </a:extLst>
          </p:cNvPr>
          <p:cNvSpPr>
            <a:spLocks noGrp="1"/>
          </p:cNvSpPr>
          <p:nvPr>
            <p:ph idx="1"/>
          </p:nvPr>
        </p:nvSpPr>
        <p:spPr>
          <a:xfrm>
            <a:off x="408017" y="663413"/>
            <a:ext cx="6264453" cy="5900673"/>
          </a:xfrm>
          <a:solidFill>
            <a:schemeClr val="bg1"/>
          </a:solidFill>
        </p:spPr>
        <p:txBody>
          <a:bodyPr>
            <a:normAutofit fontScale="40000" lnSpcReduction="20000"/>
          </a:bodyPr>
          <a:lstStyle/>
          <a:p>
            <a:pPr marL="0" marR="0" indent="0">
              <a:lnSpc>
                <a:spcPct val="120000"/>
              </a:lnSpc>
              <a:spcAft>
                <a:spcPts val="800"/>
              </a:spcAft>
              <a:buNone/>
            </a:pPr>
            <a:r>
              <a:rPr lang="en-US" sz="7000" kern="100" dirty="0">
                <a:latin typeface="Aptos" panose="020B0004020202020204" pitchFamily="34" charset="0"/>
                <a:ea typeface="Aptos" panose="020B0004020202020204" pitchFamily="34" charset="0"/>
                <a:cs typeface="Times New Roman" panose="02020603050405020304" pitchFamily="18" charset="0"/>
              </a:rPr>
              <a:t>The key issue in determining whether you are a “resident”  or non-resident of a particular state. This status determines how your income is taxed by that state. </a:t>
            </a:r>
          </a:p>
          <a:p>
            <a:pPr marL="0" marR="0" indent="0">
              <a:lnSpc>
                <a:spcPct val="120000"/>
              </a:lnSpc>
              <a:spcAft>
                <a:spcPts val="800"/>
              </a:spcAft>
              <a:buNone/>
            </a:pPr>
            <a:r>
              <a:rPr lang="en-US" sz="7000" kern="100" dirty="0">
                <a:latin typeface="Aptos" panose="020B0004020202020204" pitchFamily="34" charset="0"/>
                <a:ea typeface="Aptos" panose="020B0004020202020204" pitchFamily="34" charset="0"/>
                <a:cs typeface="Times New Roman" panose="02020603050405020304" pitchFamily="18" charset="0"/>
              </a:rPr>
              <a:t>For Pennsylvania income tax purposes, an individual is considered a “resident” if they meet the criteria for either: </a:t>
            </a:r>
          </a:p>
          <a:p>
            <a:pPr marR="0">
              <a:lnSpc>
                <a:spcPct val="120000"/>
              </a:lnSpc>
              <a:spcAft>
                <a:spcPts val="800"/>
              </a:spcAft>
            </a:pPr>
            <a:r>
              <a:rPr lang="en-US" sz="7000" kern="100" dirty="0">
                <a:latin typeface="Aptos" panose="020B0004020202020204" pitchFamily="34" charset="0"/>
                <a:ea typeface="Aptos" panose="020B0004020202020204" pitchFamily="34" charset="0"/>
                <a:cs typeface="Times New Roman" panose="02020603050405020304" pitchFamily="18" charset="0"/>
              </a:rPr>
              <a:t>A domiciliary resident or </a:t>
            </a:r>
          </a:p>
          <a:p>
            <a:pPr marR="0">
              <a:lnSpc>
                <a:spcPct val="120000"/>
              </a:lnSpc>
              <a:spcAft>
                <a:spcPts val="800"/>
              </a:spcAft>
            </a:pPr>
            <a:r>
              <a:rPr lang="en-US" sz="7000" kern="100" dirty="0">
                <a:latin typeface="Aptos" panose="020B0004020202020204" pitchFamily="34" charset="0"/>
                <a:ea typeface="Aptos" panose="020B0004020202020204" pitchFamily="34" charset="0"/>
                <a:cs typeface="Times New Roman" panose="02020603050405020304" pitchFamily="18" charset="0"/>
              </a:rPr>
              <a:t>A statutory resident. </a:t>
            </a:r>
          </a:p>
          <a:p>
            <a:pPr marL="0" marR="0" indent="0">
              <a:spcAft>
                <a:spcPts val="800"/>
              </a:spcAft>
              <a:buNone/>
            </a:pPr>
            <a:endParaRPr lang="en-US" sz="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27657" name="Rectangle 27656">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0" name="Picture 2" descr="How Income Taxes Work | HowStuffWorks">
            <a:extLst>
              <a:ext uri="{FF2B5EF4-FFF2-40B4-BE49-F238E27FC236}">
                <a16:creationId xmlns:a16="http://schemas.microsoft.com/office/drawing/2014/main" id="{32858332-C629-5135-7601-26EEE00C4C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0412" y="1966009"/>
            <a:ext cx="4491587" cy="489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7252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8B11E4-C48C-C66F-43DE-A2CA5AF91771}"/>
            </a:ext>
          </a:extLst>
        </p:cNvPr>
        <p:cNvGrpSpPr/>
        <p:nvPr/>
      </p:nvGrpSpPr>
      <p:grpSpPr>
        <a:xfrm>
          <a:off x="0" y="0"/>
          <a:ext cx="0" cy="0"/>
          <a:chOff x="0" y="0"/>
          <a:chExt cx="0" cy="0"/>
        </a:xfrm>
      </p:grpSpPr>
      <p:sp useBgFill="1">
        <p:nvSpPr>
          <p:cNvPr id="27662"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664" name="Rectangle 27663">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DB7AC-47B9-E9C1-8287-E263E978B013}"/>
              </a:ext>
            </a:extLst>
          </p:cNvPr>
          <p:cNvSpPr>
            <a:spLocks noGrp="1"/>
          </p:cNvSpPr>
          <p:nvPr>
            <p:ph type="title"/>
          </p:nvPr>
        </p:nvSpPr>
        <p:spPr>
          <a:xfrm>
            <a:off x="761802" y="240241"/>
            <a:ext cx="10760054" cy="1228299"/>
          </a:xfrm>
        </p:spPr>
        <p:txBody>
          <a:bodyPr>
            <a:normAutofit/>
          </a:bodyPr>
          <a:lstStyle/>
          <a:p>
            <a:r>
              <a:rPr lang="en-US" sz="4000"/>
              <a:t>How Does Residence </a:t>
            </a:r>
            <a:br>
              <a:rPr lang="en-US" sz="4000"/>
            </a:br>
            <a:r>
              <a:rPr lang="en-US" sz="4000"/>
              <a:t>Impact Income Tax?</a:t>
            </a:r>
          </a:p>
        </p:txBody>
      </p:sp>
      <p:sp>
        <p:nvSpPr>
          <p:cNvPr id="3" name="Content Placeholder 2">
            <a:extLst>
              <a:ext uri="{FF2B5EF4-FFF2-40B4-BE49-F238E27FC236}">
                <a16:creationId xmlns:a16="http://schemas.microsoft.com/office/drawing/2014/main" id="{1252E1B9-1919-856D-D123-8CCFC67D058C}"/>
              </a:ext>
            </a:extLst>
          </p:cNvPr>
          <p:cNvSpPr>
            <a:spLocks noGrp="1"/>
          </p:cNvSpPr>
          <p:nvPr>
            <p:ph idx="1"/>
          </p:nvPr>
        </p:nvSpPr>
        <p:spPr>
          <a:xfrm>
            <a:off x="402770" y="2224260"/>
            <a:ext cx="8131629" cy="4296283"/>
          </a:xfrm>
        </p:spPr>
        <p:txBody>
          <a:bodyPr anchor="ctr">
            <a:noAutofit/>
          </a:bodyPr>
          <a:lstStyle/>
          <a:p>
            <a:pPr marL="0" marR="0" indent="0">
              <a:lnSpc>
                <a:spcPct val="100000"/>
              </a:lnSpc>
              <a:spcBef>
                <a:spcPts val="600"/>
              </a:spcBef>
              <a:spcAft>
                <a:spcPts val="600"/>
              </a:spcAft>
              <a:buNone/>
            </a:pPr>
            <a:r>
              <a:rPr lang="en-US" sz="2000" kern="100" dirty="0">
                <a:latin typeface="Aptos" panose="020B0004020202020204" pitchFamily="34" charset="0"/>
                <a:ea typeface="Aptos" panose="020B0004020202020204" pitchFamily="34" charset="0"/>
                <a:cs typeface="Times New Roman" panose="02020603050405020304" pitchFamily="18" charset="0"/>
              </a:rPr>
              <a:t>Domiciliary resident</a:t>
            </a:r>
          </a:p>
          <a:p>
            <a:pPr marL="457200" indent="-225425">
              <a:lnSpc>
                <a:spcPct val="100000"/>
              </a:lnSpc>
              <a:spcBef>
                <a:spcPts val="600"/>
              </a:spcBef>
              <a:spcAft>
                <a:spcPts val="600"/>
              </a:spcAft>
            </a:pPr>
            <a:r>
              <a:rPr lang="en-US" sz="2000" kern="100" dirty="0">
                <a:latin typeface="Aptos" panose="020B0004020202020204" pitchFamily="34" charset="0"/>
                <a:ea typeface="Aptos" panose="020B0004020202020204" pitchFamily="34" charset="0"/>
                <a:cs typeface="Times New Roman" panose="02020603050405020304" pitchFamily="18" charset="0"/>
              </a:rPr>
              <a:t>Your domicile is your one true, fixed, and permanent home that you intend to return to whenever you are absent. It is a matter of both fact and intent. Factors considered in determining your domicile include: </a:t>
            </a:r>
          </a:p>
          <a:p>
            <a:pPr marL="457200" indent="-225425">
              <a:lnSpc>
                <a:spcPct val="100000"/>
              </a:lnSpc>
              <a:spcBef>
                <a:spcPts val="600"/>
              </a:spcBef>
              <a:spcAft>
                <a:spcPts val="600"/>
              </a:spcAft>
            </a:pPr>
            <a:r>
              <a:rPr lang="en-US" sz="2000" kern="100" dirty="0">
                <a:latin typeface="Aptos" panose="020B0004020202020204" pitchFamily="34" charset="0"/>
                <a:ea typeface="Aptos" panose="020B0004020202020204" pitchFamily="34" charset="0"/>
                <a:cs typeface="Times New Roman" panose="02020603050405020304" pitchFamily="18" charset="0"/>
              </a:rPr>
              <a:t>Where you spend the greatest amount of time during the tax year.</a:t>
            </a:r>
          </a:p>
          <a:p>
            <a:pPr marL="457200" indent="-225425">
              <a:lnSpc>
                <a:spcPct val="100000"/>
              </a:lnSpc>
              <a:spcBef>
                <a:spcPts val="600"/>
              </a:spcBef>
              <a:spcAft>
                <a:spcPts val="600"/>
              </a:spcAft>
            </a:pPr>
            <a:r>
              <a:rPr lang="en-US" sz="2000" kern="100" dirty="0">
                <a:latin typeface="Aptos" panose="020B0004020202020204" pitchFamily="34" charset="0"/>
                <a:ea typeface="Aptos" panose="020B0004020202020204" pitchFamily="34" charset="0"/>
                <a:cs typeface="Times New Roman" panose="02020603050405020304" pitchFamily="18" charset="0"/>
              </a:rPr>
              <a:t>Where you maintain your most significant family and social connections.</a:t>
            </a:r>
          </a:p>
          <a:p>
            <a:pPr marL="457200" indent="-225425">
              <a:lnSpc>
                <a:spcPct val="100000"/>
              </a:lnSpc>
              <a:spcBef>
                <a:spcPts val="600"/>
              </a:spcBef>
              <a:spcAft>
                <a:spcPts val="600"/>
              </a:spcAft>
            </a:pPr>
            <a:r>
              <a:rPr lang="en-US" sz="2000" kern="100" dirty="0">
                <a:latin typeface="Aptos" panose="020B0004020202020204" pitchFamily="34" charset="0"/>
                <a:ea typeface="Aptos" panose="020B0004020202020204" pitchFamily="34" charset="0"/>
                <a:cs typeface="Times New Roman" panose="02020603050405020304" pitchFamily="18" charset="0"/>
              </a:rPr>
              <a:t>The location of your active banking accounts, professional licenses, and vehicle registrations.</a:t>
            </a:r>
          </a:p>
          <a:p>
            <a:pPr marL="457200" indent="-225425">
              <a:lnSpc>
                <a:spcPct val="100000"/>
              </a:lnSpc>
              <a:spcBef>
                <a:spcPts val="600"/>
              </a:spcBef>
              <a:spcAft>
                <a:spcPts val="600"/>
              </a:spcAft>
            </a:pPr>
            <a:r>
              <a:rPr lang="en-US" sz="2000" kern="100" dirty="0">
                <a:latin typeface="Aptos" panose="020B0004020202020204" pitchFamily="34" charset="0"/>
                <a:ea typeface="Aptos" panose="020B0004020202020204" pitchFamily="34" charset="0"/>
                <a:cs typeface="Times New Roman" panose="02020603050405020304" pitchFamily="18" charset="0"/>
              </a:rPr>
              <a:t>Where you are registered to vote.</a:t>
            </a:r>
          </a:p>
          <a:p>
            <a:pPr marL="457200" indent="-225425">
              <a:lnSpc>
                <a:spcPct val="100000"/>
              </a:lnSpc>
              <a:spcBef>
                <a:spcPts val="600"/>
              </a:spcBef>
              <a:spcAft>
                <a:spcPts val="600"/>
              </a:spcAft>
            </a:pPr>
            <a:r>
              <a:rPr lang="en-US" sz="2000" kern="100" dirty="0">
                <a:latin typeface="Aptos" panose="020B0004020202020204" pitchFamily="34" charset="0"/>
                <a:ea typeface="Aptos" panose="020B0004020202020204" pitchFamily="34" charset="0"/>
                <a:cs typeface="Times New Roman" panose="02020603050405020304" pitchFamily="18" charset="0"/>
              </a:rPr>
              <a:t>Where you receive your mail. </a:t>
            </a:r>
          </a:p>
          <a:p>
            <a:pPr marL="0" marR="0" indent="0">
              <a:spcAft>
                <a:spcPts val="800"/>
              </a:spcAft>
              <a:buNone/>
            </a:pPr>
            <a:endParaRPr lang="en-US" sz="11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5E8509E-306F-9396-EF4C-833064E9AA43}"/>
              </a:ext>
            </a:extLst>
          </p:cNvPr>
          <p:cNvPicPr>
            <a:picLocks noChangeAspect="1"/>
          </p:cNvPicPr>
          <p:nvPr/>
        </p:nvPicPr>
        <p:blipFill>
          <a:blip r:embed="rId2"/>
          <a:stretch>
            <a:fillRect/>
          </a:stretch>
        </p:blipFill>
        <p:spPr>
          <a:xfrm>
            <a:off x="8654142" y="1969358"/>
            <a:ext cx="3281369" cy="4551185"/>
          </a:xfrm>
          <a:prstGeom prst="rect">
            <a:avLst/>
          </a:prstGeom>
        </p:spPr>
      </p:pic>
    </p:spTree>
    <p:extLst>
      <p:ext uri="{BB962C8B-B14F-4D97-AF65-F5344CB8AC3E}">
        <p14:creationId xmlns:p14="http://schemas.microsoft.com/office/powerpoint/2010/main" val="16728004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6C2BDE-BBDC-144D-7DD9-18443E1D44E6}"/>
            </a:ext>
          </a:extLst>
        </p:cNvPr>
        <p:cNvGrpSpPr/>
        <p:nvPr/>
      </p:nvGrpSpPr>
      <p:grpSpPr>
        <a:xfrm>
          <a:off x="0" y="0"/>
          <a:ext cx="0" cy="0"/>
          <a:chOff x="0" y="0"/>
          <a:chExt cx="0" cy="0"/>
        </a:xfrm>
      </p:grpSpPr>
      <p:sp useBgFill="1">
        <p:nvSpPr>
          <p:cNvPr id="28679" name="Rectangle 28678">
            <a:extLst>
              <a:ext uri="{FF2B5EF4-FFF2-40B4-BE49-F238E27FC236}">
                <a16:creationId xmlns:a16="http://schemas.microsoft.com/office/drawing/2014/main" id="{9223DA86-7DAB-9FA7-5AC2-DE23E55AC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F9104-29AE-6A34-DE45-A121E9523AE9}"/>
              </a:ext>
            </a:extLst>
          </p:cNvPr>
          <p:cNvSpPr>
            <a:spLocks noGrp="1"/>
          </p:cNvSpPr>
          <p:nvPr>
            <p:ph type="title"/>
          </p:nvPr>
        </p:nvSpPr>
        <p:spPr>
          <a:xfrm>
            <a:off x="869953" y="569233"/>
            <a:ext cx="4391024" cy="1323439"/>
          </a:xfrm>
        </p:spPr>
        <p:txBody>
          <a:bodyPr anchor="t">
            <a:normAutofit/>
          </a:bodyPr>
          <a:lstStyle/>
          <a:p>
            <a:r>
              <a:rPr lang="en-US" sz="3700" dirty="0">
                <a:solidFill>
                  <a:schemeClr val="bg1"/>
                </a:solidFill>
              </a:rPr>
              <a:t>How Does Residence Impact Income Tax?</a:t>
            </a:r>
          </a:p>
        </p:txBody>
      </p:sp>
      <p:sp>
        <p:nvSpPr>
          <p:cNvPr id="3" name="Content Placeholder 2">
            <a:extLst>
              <a:ext uri="{FF2B5EF4-FFF2-40B4-BE49-F238E27FC236}">
                <a16:creationId xmlns:a16="http://schemas.microsoft.com/office/drawing/2014/main" id="{796A90C4-8272-2D95-4D95-FC76B9D4186F}"/>
              </a:ext>
            </a:extLst>
          </p:cNvPr>
          <p:cNvSpPr>
            <a:spLocks noGrp="1"/>
          </p:cNvSpPr>
          <p:nvPr>
            <p:ph idx="1"/>
          </p:nvPr>
        </p:nvSpPr>
        <p:spPr>
          <a:xfrm>
            <a:off x="869952" y="2079600"/>
            <a:ext cx="4997447" cy="3037832"/>
          </a:xfrm>
        </p:spPr>
        <p:txBody>
          <a:bodyPr>
            <a:noAutofit/>
          </a:bodyPr>
          <a:lstStyle/>
          <a:p>
            <a:pPr marL="0" marR="0" indent="0">
              <a:spcBef>
                <a:spcPts val="0"/>
              </a:spcBef>
              <a:buNone/>
            </a:pPr>
            <a:r>
              <a:rPr lang="en-US" sz="2000" kern="100" dirty="0">
                <a:solidFill>
                  <a:schemeClr val="bg1">
                    <a:alpha val="80000"/>
                  </a:schemeClr>
                </a:solidFill>
                <a:highlight>
                  <a:srgbClr val="000000"/>
                </a:highlight>
                <a:latin typeface="Aptos" panose="020B0004020202020204" pitchFamily="34" charset="0"/>
                <a:ea typeface="Aptos" panose="020B0004020202020204" pitchFamily="34" charset="0"/>
                <a:cs typeface="Times New Roman" panose="02020603050405020304" pitchFamily="18" charset="0"/>
              </a:rPr>
              <a:t>Statutory resident</a:t>
            </a:r>
          </a:p>
          <a:p>
            <a:pPr marL="0" indent="0">
              <a:lnSpc>
                <a:spcPct val="100000"/>
              </a:lnSpc>
              <a:spcBef>
                <a:spcPts val="600"/>
              </a:spcBef>
              <a:spcAft>
                <a:spcPts val="600"/>
              </a:spcAft>
            </a:pPr>
            <a:r>
              <a:rPr lang="en-US" sz="2000" kern="100" dirty="0">
                <a:solidFill>
                  <a:schemeClr val="bg1">
                    <a:alpha val="80000"/>
                  </a:schemeClr>
                </a:solidFill>
                <a:highlight>
                  <a:srgbClr val="000000"/>
                </a:highlight>
                <a:latin typeface="Aptos" panose="020B0004020202020204" pitchFamily="34" charset="0"/>
                <a:ea typeface="Aptos" panose="020B0004020202020204" pitchFamily="34" charset="0"/>
                <a:cs typeface="Times New Roman" panose="02020603050405020304" pitchFamily="18" charset="0"/>
              </a:rPr>
              <a:t>Even if your domicile is outside Pennsylvania, you may be considered a resident for tax purposes if you meet both of the following conditions: </a:t>
            </a:r>
          </a:p>
          <a:p>
            <a:pPr marL="0" indent="0">
              <a:lnSpc>
                <a:spcPct val="100000"/>
              </a:lnSpc>
              <a:spcBef>
                <a:spcPts val="600"/>
              </a:spcBef>
              <a:spcAft>
                <a:spcPts val="600"/>
              </a:spcAft>
            </a:pPr>
            <a:r>
              <a:rPr lang="en-US" sz="2000" kern="100" dirty="0">
                <a:solidFill>
                  <a:schemeClr val="bg1">
                    <a:alpha val="80000"/>
                  </a:schemeClr>
                </a:solidFill>
                <a:highlight>
                  <a:srgbClr val="000000"/>
                </a:highlight>
                <a:latin typeface="Aptos" panose="020B0004020202020204" pitchFamily="34" charset="0"/>
                <a:ea typeface="Aptos" panose="020B0004020202020204" pitchFamily="34" charset="0"/>
                <a:cs typeface="Times New Roman" panose="02020603050405020304" pitchFamily="18" charset="0"/>
              </a:rPr>
              <a:t>You maintain a "permanent place of abode" in Pennsylvania. A permanent place of abode is a dwelling that you can maintain as a household for an indefinite period.</a:t>
            </a:r>
          </a:p>
          <a:p>
            <a:pPr marL="0" indent="0">
              <a:lnSpc>
                <a:spcPct val="100000"/>
              </a:lnSpc>
              <a:spcBef>
                <a:spcPts val="600"/>
              </a:spcBef>
              <a:spcAft>
                <a:spcPts val="600"/>
              </a:spcAft>
            </a:pPr>
            <a:r>
              <a:rPr lang="en-US" sz="2000" kern="100" dirty="0">
                <a:solidFill>
                  <a:schemeClr val="bg1">
                    <a:alpha val="80000"/>
                  </a:schemeClr>
                </a:solidFill>
                <a:highlight>
                  <a:srgbClr val="000000"/>
                </a:highlight>
                <a:latin typeface="Aptos" panose="020B0004020202020204" pitchFamily="34" charset="0"/>
                <a:ea typeface="Aptos" panose="020B0004020202020204" pitchFamily="34" charset="0"/>
                <a:cs typeface="Times New Roman" panose="02020603050405020304" pitchFamily="18" charset="0"/>
              </a:rPr>
              <a:t>You spend more than 183 days of the taxable year in Pennsylvania. Time is counted on a "midnight-to-midnight" basis. </a:t>
            </a:r>
          </a:p>
          <a:p>
            <a:pPr marL="914400" indent="-457200">
              <a:spcBef>
                <a:spcPts val="0"/>
              </a:spcBef>
            </a:pPr>
            <a:endParaRPr lang="en-US" sz="800" kern="100" dirty="0">
              <a:solidFill>
                <a:schemeClr val="bg1">
                  <a:alpha val="80000"/>
                </a:schemeClr>
              </a:solidFill>
              <a:highlight>
                <a:srgbClr val="000000"/>
              </a:highlight>
              <a:latin typeface="Aptos" panose="020B0004020202020204" pitchFamily="34" charset="0"/>
              <a:ea typeface="Aptos" panose="020B0004020202020204" pitchFamily="34" charset="0"/>
              <a:cs typeface="Times New Roman" panose="02020603050405020304" pitchFamily="18" charset="0"/>
            </a:endParaRPr>
          </a:p>
          <a:p>
            <a:pPr marL="0" marR="0" indent="0">
              <a:spcAft>
                <a:spcPts val="800"/>
              </a:spcAft>
              <a:buNone/>
            </a:pPr>
            <a:endParaRPr lang="en-US" sz="800" kern="100" dirty="0">
              <a:solidFill>
                <a:schemeClr val="bg1">
                  <a:alpha val="80000"/>
                </a:schemeClr>
              </a:solidFill>
              <a:latin typeface="Aptos" panose="020B0004020202020204" pitchFamily="34" charset="0"/>
              <a:ea typeface="Aptos" panose="020B0004020202020204" pitchFamily="34" charset="0"/>
              <a:cs typeface="Times New Roman" panose="02020603050405020304" pitchFamily="18" charset="0"/>
            </a:endParaRPr>
          </a:p>
        </p:txBody>
      </p:sp>
      <p:grpSp>
        <p:nvGrpSpPr>
          <p:cNvPr id="28681" name="Group 28680">
            <a:extLst>
              <a:ext uri="{FF2B5EF4-FFF2-40B4-BE49-F238E27FC236}">
                <a16:creationId xmlns:a16="http://schemas.microsoft.com/office/drawing/2014/main" id="{2EA632EF-0C65-1D61-C68D-2B4474F5EA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28682" name="Group 28681">
              <a:extLst>
                <a:ext uri="{FF2B5EF4-FFF2-40B4-BE49-F238E27FC236}">
                  <a16:creationId xmlns:a16="http://schemas.microsoft.com/office/drawing/2014/main" id="{90901EF1-1EC4-387A-8C75-1203EA6A28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28686" name="Freeform: Shape 28685">
                <a:extLst>
                  <a:ext uri="{FF2B5EF4-FFF2-40B4-BE49-F238E27FC236}">
                    <a16:creationId xmlns:a16="http://schemas.microsoft.com/office/drawing/2014/main" id="{01039FFB-FD80-3632-44F3-8BA2BB346C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687" name="Freeform: Shape 28686">
                <a:extLst>
                  <a:ext uri="{FF2B5EF4-FFF2-40B4-BE49-F238E27FC236}">
                    <a16:creationId xmlns:a16="http://schemas.microsoft.com/office/drawing/2014/main" id="{F3E49E36-F6DC-02C0-4DCC-F45A1A614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8683" name="Group 28682">
              <a:extLst>
                <a:ext uri="{FF2B5EF4-FFF2-40B4-BE49-F238E27FC236}">
                  <a16:creationId xmlns:a16="http://schemas.microsoft.com/office/drawing/2014/main" id="{5E9E77F2-555B-DB9F-B995-1D0B9DE7D91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8684" name="Freeform: Shape 28683">
                <a:extLst>
                  <a:ext uri="{FF2B5EF4-FFF2-40B4-BE49-F238E27FC236}">
                    <a16:creationId xmlns:a16="http://schemas.microsoft.com/office/drawing/2014/main" id="{5FD8BB84-03F4-A954-A4EC-7AEF937A84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685" name="Freeform: Shape 28684">
                <a:extLst>
                  <a:ext uri="{FF2B5EF4-FFF2-40B4-BE49-F238E27FC236}">
                    <a16:creationId xmlns:a16="http://schemas.microsoft.com/office/drawing/2014/main" id="{B97E93BE-E4BA-9819-AE31-4EB14D47E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28674" name="Picture 2" descr="House Silhouette Images – Browse 1,407 ...">
            <a:extLst>
              <a:ext uri="{FF2B5EF4-FFF2-40B4-BE49-F238E27FC236}">
                <a16:creationId xmlns:a16="http://schemas.microsoft.com/office/drawing/2014/main" id="{A7ADF4D6-0046-7659-2F07-FBA38B5BBE5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41932" y="1647757"/>
            <a:ext cx="4369112" cy="246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065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C5E88C-65EF-71DC-7E22-A7B3767EE53C}"/>
            </a:ext>
          </a:extLst>
        </p:cNvPr>
        <p:cNvGrpSpPr/>
        <p:nvPr/>
      </p:nvGrpSpPr>
      <p:grpSpPr>
        <a:xfrm>
          <a:off x="0" y="0"/>
          <a:ext cx="0" cy="0"/>
          <a:chOff x="0" y="0"/>
          <a:chExt cx="0" cy="0"/>
        </a:xfrm>
      </p:grpSpPr>
      <p:sp useBgFill="1">
        <p:nvSpPr>
          <p:cNvPr id="2869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8695" name="Rectangle 2869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5C5B3-5F70-3185-DF98-22E48B710F8C}"/>
              </a:ext>
            </a:extLst>
          </p:cNvPr>
          <p:cNvSpPr>
            <a:spLocks noGrp="1"/>
          </p:cNvSpPr>
          <p:nvPr>
            <p:ph type="title"/>
          </p:nvPr>
        </p:nvSpPr>
        <p:spPr>
          <a:xfrm>
            <a:off x="761803" y="350196"/>
            <a:ext cx="4646904" cy="1624520"/>
          </a:xfrm>
        </p:spPr>
        <p:txBody>
          <a:bodyPr anchor="ctr">
            <a:normAutofit/>
          </a:bodyPr>
          <a:lstStyle/>
          <a:p>
            <a:r>
              <a:rPr lang="en-US" sz="4000"/>
              <a:t>How Does Residence Impact Income Tax?</a:t>
            </a:r>
          </a:p>
        </p:txBody>
      </p:sp>
      <p:sp>
        <p:nvSpPr>
          <p:cNvPr id="3" name="Content Placeholder 2">
            <a:extLst>
              <a:ext uri="{FF2B5EF4-FFF2-40B4-BE49-F238E27FC236}">
                <a16:creationId xmlns:a16="http://schemas.microsoft.com/office/drawing/2014/main" id="{98462771-2FA3-53AA-7D37-8F7A6F939C04}"/>
              </a:ext>
            </a:extLst>
          </p:cNvPr>
          <p:cNvSpPr>
            <a:spLocks noGrp="1"/>
          </p:cNvSpPr>
          <p:nvPr>
            <p:ph idx="1"/>
          </p:nvPr>
        </p:nvSpPr>
        <p:spPr>
          <a:xfrm>
            <a:off x="337455" y="2743200"/>
            <a:ext cx="7304315" cy="3613149"/>
          </a:xfrm>
        </p:spPr>
        <p:txBody>
          <a:bodyPr anchor="ctr">
            <a:noAutofit/>
          </a:bodyPr>
          <a:lstStyle/>
          <a:p>
            <a:pPr marL="0" indent="0">
              <a:lnSpc>
                <a:spcPct val="100000"/>
              </a:lnSpc>
              <a:spcBef>
                <a:spcPts val="600"/>
              </a:spcBef>
              <a:spcAft>
                <a:spcPts val="600"/>
              </a:spcAft>
              <a:buNone/>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600"/>
              </a:spcBef>
              <a:spcAft>
                <a:spcPts val="600"/>
              </a:spcAft>
              <a:buNone/>
            </a:pPr>
            <a:r>
              <a:rPr lang="en-US" sz="2000" b="1" kern="100" dirty="0">
                <a:latin typeface="Aptos" panose="020B0004020202020204" pitchFamily="34" charset="0"/>
                <a:ea typeface="Aptos" panose="020B0004020202020204" pitchFamily="34" charset="0"/>
                <a:cs typeface="Times New Roman" panose="02020603050405020304" pitchFamily="18" charset="0"/>
              </a:rPr>
              <a:t>If you are a resident </a:t>
            </a:r>
            <a:r>
              <a:rPr lang="en-US" sz="2000" kern="100" dirty="0">
                <a:latin typeface="Aptos" panose="020B0004020202020204" pitchFamily="34" charset="0"/>
                <a:ea typeface="Aptos" panose="020B0004020202020204" pitchFamily="34" charset="0"/>
                <a:cs typeface="Times New Roman" panose="02020603050405020304" pitchFamily="18" charset="0"/>
              </a:rPr>
              <a:t>(either domiciliary or statutory): You are subject to Pennsylvania personal income tax on all taxable income, regardless of where it was earned. You may be able to claim a credit for income taxes paid to other states on that income.</a:t>
            </a:r>
          </a:p>
          <a:p>
            <a:pPr marL="0" indent="0">
              <a:lnSpc>
                <a:spcPct val="100000"/>
              </a:lnSpc>
              <a:spcBef>
                <a:spcPts val="600"/>
              </a:spcBef>
              <a:spcAft>
                <a:spcPts val="600"/>
              </a:spcAft>
              <a:buNone/>
            </a:pPr>
            <a:r>
              <a:rPr lang="en-US" sz="2000" b="1" kern="100" dirty="0">
                <a:latin typeface="Aptos" panose="020B0004020202020204" pitchFamily="34" charset="0"/>
                <a:ea typeface="Aptos" panose="020B0004020202020204" pitchFamily="34" charset="0"/>
                <a:cs typeface="Times New Roman" panose="02020603050405020304" pitchFamily="18" charset="0"/>
              </a:rPr>
              <a:t>If you are a nonresident</a:t>
            </a:r>
            <a:r>
              <a:rPr lang="en-US" sz="2000" kern="100" dirty="0">
                <a:latin typeface="Aptos" panose="020B0004020202020204" pitchFamily="34" charset="0"/>
                <a:ea typeface="Aptos" panose="020B0004020202020204" pitchFamily="34" charset="0"/>
                <a:cs typeface="Times New Roman" panose="02020603050405020304" pitchFamily="18" charset="0"/>
              </a:rPr>
              <a:t>: You are taxed only on the income you receive from “Pennsylvania sources”.</a:t>
            </a:r>
          </a:p>
          <a:p>
            <a:pPr marL="0" indent="0">
              <a:lnSpc>
                <a:spcPct val="100000"/>
              </a:lnSpc>
              <a:spcBef>
                <a:spcPts val="600"/>
              </a:spcBef>
              <a:spcAft>
                <a:spcPts val="600"/>
              </a:spcAft>
              <a:buNone/>
            </a:pPr>
            <a:r>
              <a:rPr lang="en-US" sz="2000" b="1" kern="100" dirty="0">
                <a:latin typeface="Aptos" panose="020B0004020202020204" pitchFamily="34" charset="0"/>
                <a:ea typeface="Aptos" panose="020B0004020202020204" pitchFamily="34" charset="0"/>
                <a:cs typeface="Times New Roman" panose="02020603050405020304" pitchFamily="18" charset="0"/>
              </a:rPr>
              <a:t>If you are a part-year resident</a:t>
            </a:r>
            <a:r>
              <a:rPr lang="en-US" sz="2000" kern="100" dirty="0">
                <a:latin typeface="Aptos" panose="020B0004020202020204" pitchFamily="34" charset="0"/>
                <a:ea typeface="Aptos" panose="020B0004020202020204" pitchFamily="34" charset="0"/>
                <a:cs typeface="Times New Roman" panose="02020603050405020304" pitchFamily="18" charset="0"/>
              </a:rPr>
              <a:t>: This occurs when you change your domicile into or out of Pennsylvania during the year. For the portion of the year you were a resident, you are taxed on all income. For the portion of the year you were a nonresident, you are only taxed on Pennsylvania-sourced income.</a:t>
            </a:r>
          </a:p>
          <a:p>
            <a:pPr marL="0" marR="0" indent="0">
              <a:spcAft>
                <a:spcPts val="800"/>
              </a:spcAft>
              <a:buNone/>
            </a:pPr>
            <a:endParaRPr lang="en-US" sz="14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28689" name="Picture 28688" descr="White calculator">
            <a:extLst>
              <a:ext uri="{FF2B5EF4-FFF2-40B4-BE49-F238E27FC236}">
                <a16:creationId xmlns:a16="http://schemas.microsoft.com/office/drawing/2014/main" id="{32422959-848B-B928-279D-CC874BB3040B}"/>
              </a:ext>
            </a:extLst>
          </p:cNvPr>
          <p:cNvPicPr>
            <a:picLocks noChangeAspect="1"/>
          </p:cNvPicPr>
          <p:nvPr/>
        </p:nvPicPr>
        <p:blipFill>
          <a:blip r:embed="rId3"/>
          <a:srcRect l="1584" r="39015" b="-2"/>
          <a:stretch>
            <a:fillRect/>
          </a:stretch>
        </p:blipFill>
        <p:spPr>
          <a:xfrm>
            <a:off x="8001000" y="1"/>
            <a:ext cx="4197824" cy="6858000"/>
          </a:xfrm>
          <a:prstGeom prst="rect">
            <a:avLst/>
          </a:prstGeom>
        </p:spPr>
      </p:pic>
    </p:spTree>
    <p:extLst>
      <p:ext uri="{BB962C8B-B14F-4D97-AF65-F5344CB8AC3E}">
        <p14:creationId xmlns:p14="http://schemas.microsoft.com/office/powerpoint/2010/main" val="16108971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3"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3505200" y="-152400"/>
            <a:ext cx="7772400" cy="1470025"/>
          </a:xfrm>
        </p:spPr>
        <p:txBody>
          <a:bodyPr>
            <a:normAutofit/>
          </a:bodyPr>
          <a:lstStyle/>
          <a:p>
            <a:r>
              <a:rPr lang="en-US" sz="6000" dirty="0">
                <a:solidFill>
                  <a:schemeClr val="bg1">
                    <a:lumMod val="75000"/>
                  </a:schemeClr>
                </a:solidFill>
                <a:latin typeface="Bernard MT Condensed" pitchFamily="18" charset="0"/>
              </a:rPr>
              <a:t>TedPerkins</a:t>
            </a:r>
            <a:r>
              <a:rPr lang="en-US" sz="6000" dirty="0">
                <a:effectLst>
                  <a:outerShdw blurRad="38100" dist="38100" dir="2700000" algn="tl">
                    <a:srgbClr val="000000">
                      <a:alpha val="43137"/>
                    </a:srgbClr>
                  </a:outerShdw>
                </a:effectLst>
                <a:latin typeface="Bernard MT Condensed" pitchFamily="18" charset="0"/>
              </a:rPr>
              <a:t>Tax News</a:t>
            </a:r>
          </a:p>
        </p:txBody>
      </p:sp>
      <p:sp>
        <p:nvSpPr>
          <p:cNvPr id="4" name="TextBox 3"/>
          <p:cNvSpPr txBox="1"/>
          <p:nvPr/>
        </p:nvSpPr>
        <p:spPr>
          <a:xfrm>
            <a:off x="2362200" y="990601"/>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4648200" y="1905000"/>
            <a:ext cx="6526306" cy="42165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Verify Your Attendance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Please </a:t>
            </a:r>
            <a:r>
              <a:rPr lang="en-US" sz="2800" b="1" dirty="0">
                <a:solidFill>
                  <a:srgbClr val="000000"/>
                </a:solidFill>
                <a:latin typeface="Calibri"/>
              </a:rPr>
              <a:t>click </a:t>
            </a:r>
            <a:r>
              <a:rPr kumimoji="0" lang="en-US" sz="2800" b="1" i="0" u="none" strike="noStrike" kern="1200" cap="none" spc="0" normalizeH="0" baseline="0" noProof="0">
                <a:ln>
                  <a:noFill/>
                </a:ln>
                <a:solidFill>
                  <a:srgbClr val="000000"/>
                </a:solidFill>
                <a:effectLst/>
                <a:uLnTx/>
                <a:uFillTx/>
                <a:latin typeface="Calibri"/>
                <a:ea typeface="+mn-ea"/>
                <a:cs typeface="+mn-cs"/>
              </a:rPr>
              <a:t>“</a:t>
            </a:r>
            <a:r>
              <a:rPr kumimoji="0" lang="en-US" sz="2800" b="1" i="0" u="none" strike="noStrike" kern="1200" cap="none" spc="0" normalizeH="0" baseline="0" noProof="0" dirty="0">
                <a:ln>
                  <a:noFill/>
                </a:ln>
                <a:solidFill>
                  <a:srgbClr val="000000"/>
                </a:solidFill>
                <a:effectLst/>
                <a:uLnTx/>
                <a:uFillTx/>
                <a:latin typeface="Calibri"/>
                <a:ea typeface="+mn-ea"/>
                <a:cs typeface="+mn-cs"/>
              </a:rPr>
              <a:t>present” into </a:t>
            </a:r>
            <a:r>
              <a:rPr kumimoji="0" lang="en-US" sz="2800" b="1" i="0" u="none" strike="noStrike" kern="1200" cap="none" spc="0" normalizeH="0" baseline="0" noProof="0">
                <a:ln>
                  <a:noFill/>
                </a:ln>
                <a:solidFill>
                  <a:srgbClr val="000000"/>
                </a:solidFill>
                <a:effectLst/>
                <a:uLnTx/>
                <a:uFillTx/>
                <a:latin typeface="Calibri"/>
                <a:ea typeface="+mn-ea"/>
                <a:cs typeface="+mn-cs"/>
              </a:rPr>
              <a:t>the popup </a:t>
            </a:r>
            <a:r>
              <a:rPr kumimoji="0" lang="en-US" sz="2800" b="1" i="0" u="none" strike="noStrike" kern="1200" cap="none" spc="0" normalizeH="0" baseline="0" noProof="0" dirty="0">
                <a:ln>
                  <a:noFill/>
                </a:ln>
                <a:solidFill>
                  <a:srgbClr val="000000"/>
                </a:solidFill>
                <a:effectLst/>
                <a:uLnTx/>
                <a:uFillTx/>
                <a:latin typeface="Calibri"/>
                <a:ea typeface="+mn-ea"/>
                <a:cs typeface="+mn-cs"/>
              </a:rPr>
              <a:t>on your screen and hit 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This is an important step which verifies your attendance and assures that your credit is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Thank you.</a:t>
            </a:r>
          </a:p>
        </p:txBody>
      </p:sp>
    </p:spTree>
    <p:extLst>
      <p:ext uri="{BB962C8B-B14F-4D97-AF65-F5344CB8AC3E}">
        <p14:creationId xmlns:p14="http://schemas.microsoft.com/office/powerpoint/2010/main" val="28998790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28B5F3-8B32-4D7B-EA75-20E9000A1F64}"/>
            </a:ext>
          </a:extLst>
        </p:cNvPr>
        <p:cNvGrpSpPr/>
        <p:nvPr/>
      </p:nvGrpSpPr>
      <p:grpSpPr>
        <a:xfrm>
          <a:off x="0" y="0"/>
          <a:ext cx="0" cy="0"/>
          <a:chOff x="0" y="0"/>
          <a:chExt cx="0" cy="0"/>
        </a:xfrm>
      </p:grpSpPr>
      <p:sp useBgFill="1">
        <p:nvSpPr>
          <p:cNvPr id="29703" name="Rectangle 29702">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5"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698" name="Picture 2" descr="Pennsylvania State Quarter">
            <a:extLst>
              <a:ext uri="{FF2B5EF4-FFF2-40B4-BE49-F238E27FC236}">
                <a16:creationId xmlns:a16="http://schemas.microsoft.com/office/drawing/2014/main" id="{C0A4AFF5-018F-FDDF-70F9-74A078125C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6" r="4836" b="1"/>
          <a:stretch>
            <a:fillRect/>
          </a:stretch>
        </p:blipFill>
        <p:spPr bwMode="auto">
          <a:xfrm>
            <a:off x="866273" y="2071316"/>
            <a:ext cx="3355765" cy="3644302"/>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EAC7B2D-1B23-A437-EC6D-4C6BFFA6FD14}"/>
              </a:ext>
            </a:extLst>
          </p:cNvPr>
          <p:cNvSpPr>
            <a:spLocks noGrp="1"/>
          </p:cNvSpPr>
          <p:nvPr>
            <p:ph idx="1"/>
          </p:nvPr>
        </p:nvSpPr>
        <p:spPr>
          <a:xfrm>
            <a:off x="4905955" y="2071316"/>
            <a:ext cx="6713552" cy="4114800"/>
          </a:xfrm>
        </p:spPr>
        <p:txBody>
          <a:bodyPr anchor="t">
            <a:normAutofit lnSpcReduction="10000"/>
          </a:bodyPr>
          <a:lstStyle/>
          <a:p>
            <a:pPr marL="0" marR="0" indent="0">
              <a:lnSpc>
                <a:spcPct val="100000"/>
              </a:lnSpc>
              <a:spcBef>
                <a:spcPts val="600"/>
              </a:spcBef>
              <a:spcAft>
                <a:spcPts val="60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Pennsylvania personal income tax is imposed upon eight classes of income:</a:t>
            </a:r>
          </a:p>
          <a:p>
            <a:pPr marL="0" marR="0" indent="0">
              <a:lnSpc>
                <a:spcPct val="100000"/>
              </a:lnSpc>
              <a:spcBef>
                <a:spcPts val="600"/>
              </a:spcBef>
              <a:spcAft>
                <a:spcPts val="60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(1) compensation, </a:t>
            </a:r>
          </a:p>
          <a:p>
            <a:pPr marL="0" marR="0" indent="0">
              <a:lnSpc>
                <a:spcPct val="100000"/>
              </a:lnSpc>
              <a:spcBef>
                <a:spcPts val="600"/>
              </a:spcBef>
              <a:spcAft>
                <a:spcPts val="60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(2) net gains from the disposition of property, </a:t>
            </a:r>
          </a:p>
          <a:p>
            <a:pPr marL="0" marR="0" indent="0">
              <a:lnSpc>
                <a:spcPct val="100000"/>
              </a:lnSpc>
              <a:spcBef>
                <a:spcPts val="600"/>
              </a:spcBef>
              <a:spcAft>
                <a:spcPts val="60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(3) net profits, </a:t>
            </a:r>
          </a:p>
          <a:p>
            <a:pPr marL="0" marR="0" indent="0">
              <a:lnSpc>
                <a:spcPct val="100000"/>
              </a:lnSpc>
              <a:spcBef>
                <a:spcPts val="600"/>
              </a:spcBef>
              <a:spcAft>
                <a:spcPts val="60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(4) net gains from rents, royalties, patents and copyrights, </a:t>
            </a:r>
          </a:p>
          <a:p>
            <a:pPr marL="0" marR="0" indent="0">
              <a:lnSpc>
                <a:spcPct val="100000"/>
              </a:lnSpc>
              <a:spcBef>
                <a:spcPts val="600"/>
              </a:spcBef>
              <a:spcAft>
                <a:spcPts val="60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(5) interest, </a:t>
            </a:r>
          </a:p>
          <a:p>
            <a:pPr marL="0" marR="0" indent="0">
              <a:lnSpc>
                <a:spcPct val="100000"/>
              </a:lnSpc>
              <a:spcBef>
                <a:spcPts val="600"/>
              </a:spcBef>
              <a:spcAft>
                <a:spcPts val="60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(6) dividends, </a:t>
            </a:r>
          </a:p>
          <a:p>
            <a:pPr marL="0" marR="0" indent="0">
              <a:lnSpc>
                <a:spcPct val="100000"/>
              </a:lnSpc>
              <a:spcBef>
                <a:spcPts val="600"/>
              </a:spcBef>
              <a:spcAft>
                <a:spcPts val="60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(7) Estate and trust income</a:t>
            </a:r>
          </a:p>
          <a:p>
            <a:pPr marL="0" marR="0" indent="0">
              <a:lnSpc>
                <a:spcPct val="100000"/>
              </a:lnSpc>
              <a:spcBef>
                <a:spcPts val="600"/>
              </a:spcBef>
              <a:spcAft>
                <a:spcPts val="60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(8) Gambling income</a:t>
            </a:r>
          </a:p>
          <a:p>
            <a:pPr marL="0" marR="0" indent="0">
              <a:lnSpc>
                <a:spcPct val="100000"/>
              </a:lnSpc>
              <a:spcBef>
                <a:spcPts val="600"/>
              </a:spcBef>
              <a:spcAft>
                <a:spcPts val="600"/>
              </a:spcAft>
              <a:buNone/>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0" marR="0" indent="0">
              <a:spcAft>
                <a:spcPts val="800"/>
              </a:spcAft>
              <a:buNone/>
            </a:pPr>
            <a:endParaRPr lang="en-US" sz="17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F604705C-3BBB-C864-FF98-5477EC9F3B93}"/>
              </a:ext>
            </a:extLst>
          </p:cNvPr>
          <p:cNvSpPr>
            <a:spLocks noGrp="1"/>
          </p:cNvSpPr>
          <p:nvPr>
            <p:ph type="title"/>
          </p:nvPr>
        </p:nvSpPr>
        <p:spPr>
          <a:xfrm>
            <a:off x="764965" y="48986"/>
            <a:ext cx="10515600" cy="2022330"/>
          </a:xfrm>
        </p:spPr>
        <p:txBody>
          <a:bodyPr/>
          <a:lstStyle/>
          <a:p>
            <a:r>
              <a:rPr lang="en-US" dirty="0"/>
              <a:t>Pennsylvania Source Income</a:t>
            </a:r>
          </a:p>
        </p:txBody>
      </p:sp>
    </p:spTree>
    <p:extLst>
      <p:ext uri="{BB962C8B-B14F-4D97-AF65-F5344CB8AC3E}">
        <p14:creationId xmlns:p14="http://schemas.microsoft.com/office/powerpoint/2010/main" val="4316058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163A96-15E6-76D3-3FE7-7C01012F537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8C287-C163-DE4D-BAAA-7E7767A81A19}"/>
              </a:ext>
            </a:extLst>
          </p:cNvPr>
          <p:cNvSpPr>
            <a:spLocks noGrp="1"/>
          </p:cNvSpPr>
          <p:nvPr>
            <p:ph type="title"/>
          </p:nvPr>
        </p:nvSpPr>
        <p:spPr>
          <a:xfrm>
            <a:off x="723899" y="319711"/>
            <a:ext cx="5816361" cy="1330839"/>
          </a:xfrm>
        </p:spPr>
        <p:txBody>
          <a:bodyPr>
            <a:normAutofit/>
          </a:bodyPr>
          <a:lstStyle/>
          <a:p>
            <a:r>
              <a:rPr lang="en-US" sz="3600" dirty="0"/>
              <a:t>How Does Residence </a:t>
            </a:r>
            <a:br>
              <a:rPr lang="en-US" sz="3600" dirty="0"/>
            </a:br>
            <a:r>
              <a:rPr lang="en-US" sz="3600" dirty="0"/>
              <a:t>Impact Income Tax?</a:t>
            </a:r>
          </a:p>
        </p:txBody>
      </p:sp>
      <p:sp>
        <p:nvSpPr>
          <p:cNvPr id="11" name="Freeform: Shape 10">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D9963F-072F-DC84-F360-F93809BE7366}"/>
              </a:ext>
            </a:extLst>
          </p:cNvPr>
          <p:cNvPicPr>
            <a:picLocks noChangeAspect="1"/>
          </p:cNvPicPr>
          <p:nvPr/>
        </p:nvPicPr>
        <p:blipFill>
          <a:blip r:embed="rId2"/>
          <a:stretch>
            <a:fillRect/>
          </a:stretch>
        </p:blipFill>
        <p:spPr>
          <a:xfrm>
            <a:off x="723900" y="1740443"/>
            <a:ext cx="2240974" cy="3802330"/>
          </a:xfrm>
          <a:prstGeom prst="rect">
            <a:avLst/>
          </a:prstGeom>
        </p:spPr>
      </p:pic>
      <p:sp>
        <p:nvSpPr>
          <p:cNvPr id="3" name="Content Placeholder 2">
            <a:extLst>
              <a:ext uri="{FF2B5EF4-FFF2-40B4-BE49-F238E27FC236}">
                <a16:creationId xmlns:a16="http://schemas.microsoft.com/office/drawing/2014/main" id="{EF7D502A-4D13-FAB8-B557-59327238E325}"/>
              </a:ext>
            </a:extLst>
          </p:cNvPr>
          <p:cNvSpPr>
            <a:spLocks noGrp="1"/>
          </p:cNvSpPr>
          <p:nvPr>
            <p:ph idx="1"/>
          </p:nvPr>
        </p:nvSpPr>
        <p:spPr>
          <a:xfrm>
            <a:off x="3306618" y="1740443"/>
            <a:ext cx="8395855" cy="4050755"/>
          </a:xfrm>
        </p:spPr>
        <p:txBody>
          <a:bodyPr>
            <a:noAutofit/>
          </a:bodyPr>
          <a:lstStyle/>
          <a:p>
            <a:pPr marL="0" marR="0" indent="0">
              <a:lnSpc>
                <a:spcPct val="100000"/>
              </a:lnSpc>
              <a:spcBef>
                <a:spcPts val="600"/>
              </a:spcBef>
              <a:spcAft>
                <a:spcPts val="600"/>
              </a:spcAft>
              <a:buNone/>
            </a:pPr>
            <a:r>
              <a:rPr lang="en-US" sz="1800" b="1" kern="100" dirty="0">
                <a:latin typeface="Aptos" panose="020B0004020202020204" pitchFamily="34" charset="0"/>
                <a:ea typeface="Aptos" panose="020B0004020202020204" pitchFamily="34" charset="0"/>
                <a:cs typeface="Times New Roman" panose="02020603050405020304" pitchFamily="18" charset="0"/>
              </a:rPr>
              <a:t>Nonresidents</a:t>
            </a:r>
            <a:r>
              <a:rPr lang="en-US" sz="1800" kern="100" dirty="0">
                <a:latin typeface="Aptos" panose="020B0004020202020204" pitchFamily="34" charset="0"/>
                <a:ea typeface="Aptos" panose="020B0004020202020204" pitchFamily="34" charset="0"/>
                <a:cs typeface="Times New Roman" panose="02020603050405020304" pitchFamily="18" charset="0"/>
              </a:rPr>
              <a:t> are subject to tax on the eight classes of income </a:t>
            </a:r>
            <a:r>
              <a:rPr lang="en-US" sz="1800" b="1" kern="100" dirty="0">
                <a:latin typeface="Aptos" panose="020B0004020202020204" pitchFamily="34" charset="0"/>
                <a:ea typeface="Aptos" panose="020B0004020202020204" pitchFamily="34" charset="0"/>
                <a:cs typeface="Times New Roman" panose="02020603050405020304" pitchFamily="18" charset="0"/>
              </a:rPr>
              <a:t>from PA sources.</a:t>
            </a:r>
          </a:p>
          <a:p>
            <a:pPr marL="0" marR="0" indent="0">
              <a:lnSpc>
                <a:spcPct val="100000"/>
              </a:lnSpc>
              <a:spcBef>
                <a:spcPts val="600"/>
              </a:spcBef>
              <a:spcAft>
                <a:spcPts val="60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Generally, PA source income is income derived from activity or property located in PA. Such income includes:</a:t>
            </a:r>
          </a:p>
          <a:p>
            <a:pPr marL="0" marR="0" indent="0" defTabSz="457200">
              <a:lnSpc>
                <a:spcPct val="100000"/>
              </a:lnSpc>
              <a:spcBef>
                <a:spcPts val="600"/>
              </a:spcBef>
              <a:spcAft>
                <a:spcPts val="60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1.	Income from ownership or disposition of real or personal property located in PA. For example, rental income from PA property or the sale of real estate located in PA.</a:t>
            </a:r>
          </a:p>
          <a:p>
            <a:pPr marL="0" marR="0" indent="0" defTabSz="457200">
              <a:lnSpc>
                <a:spcPct val="100000"/>
              </a:lnSpc>
              <a:spcBef>
                <a:spcPts val="600"/>
              </a:spcBef>
              <a:spcAft>
                <a:spcPts val="60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2.	Income from work performed in PA, such as personal services or business income.</a:t>
            </a:r>
          </a:p>
          <a:p>
            <a:pPr marL="0" marR="0" indent="0" defTabSz="457200">
              <a:lnSpc>
                <a:spcPct val="100000"/>
              </a:lnSpc>
              <a:spcBef>
                <a:spcPts val="600"/>
              </a:spcBef>
              <a:spcAft>
                <a:spcPts val="60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3.	Income from intangible property employed in a trade, profession, occupation or business carried on in the Commonwealth.</a:t>
            </a:r>
          </a:p>
          <a:p>
            <a:pPr marL="0" marR="0" indent="0" defTabSz="457200">
              <a:lnSpc>
                <a:spcPct val="100000"/>
              </a:lnSpc>
              <a:spcBef>
                <a:spcPts val="600"/>
              </a:spcBef>
              <a:spcAft>
                <a:spcPts val="60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4.	Gambling and lottery winnings from a wager placed in PA.</a:t>
            </a:r>
          </a:p>
          <a:p>
            <a:pPr marL="0" marR="0" indent="0" defTabSz="457200">
              <a:lnSpc>
                <a:spcPct val="100000"/>
              </a:lnSpc>
              <a:spcBef>
                <a:spcPts val="600"/>
              </a:spcBef>
              <a:spcAft>
                <a:spcPts val="600"/>
              </a:spcAft>
              <a:buNone/>
            </a:pPr>
            <a:r>
              <a:rPr lang="en-US" sz="1800" kern="100" dirty="0">
                <a:latin typeface="Aptos" panose="020B0004020202020204" pitchFamily="34" charset="0"/>
                <a:ea typeface="Aptos" panose="020B0004020202020204" pitchFamily="34" charset="0"/>
                <a:cs typeface="Times New Roman" panose="02020603050405020304" pitchFamily="18" charset="0"/>
              </a:rPr>
              <a:t>5.	A distributive share of income from pass-through entities (partnerships and S corporations) from the above sources of income is also PA source income.</a:t>
            </a:r>
          </a:p>
          <a:p>
            <a:pPr marL="0" marR="0" indent="0">
              <a:spcAft>
                <a:spcPts val="800"/>
              </a:spcAft>
              <a:buNone/>
            </a:pPr>
            <a:endParaRPr lang="en-US" sz="14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205875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7715C-4059-0515-7F49-CBC79B44AE09}"/>
              </a:ext>
            </a:extLst>
          </p:cNvPr>
          <p:cNvSpPr>
            <a:spLocks noGrp="1"/>
          </p:cNvSpPr>
          <p:nvPr>
            <p:ph type="title"/>
          </p:nvPr>
        </p:nvSpPr>
        <p:spPr>
          <a:xfrm>
            <a:off x="761802" y="240241"/>
            <a:ext cx="10760054" cy="1228299"/>
          </a:xfrm>
        </p:spPr>
        <p:txBody>
          <a:bodyPr>
            <a:normAutofit/>
          </a:bodyPr>
          <a:lstStyle/>
          <a:p>
            <a:r>
              <a:rPr lang="en-US" sz="4000"/>
              <a:t>“Athlete Tax" </a:t>
            </a:r>
          </a:p>
        </p:txBody>
      </p:sp>
      <p:sp>
        <p:nvSpPr>
          <p:cNvPr id="3" name="Content Placeholder 2">
            <a:extLst>
              <a:ext uri="{FF2B5EF4-FFF2-40B4-BE49-F238E27FC236}">
                <a16:creationId xmlns:a16="http://schemas.microsoft.com/office/drawing/2014/main" id="{DC8B2C22-75E1-6265-9AE7-D54C19664311}"/>
              </a:ext>
            </a:extLst>
          </p:cNvPr>
          <p:cNvSpPr>
            <a:spLocks noGrp="1"/>
          </p:cNvSpPr>
          <p:nvPr>
            <p:ph idx="1"/>
          </p:nvPr>
        </p:nvSpPr>
        <p:spPr>
          <a:xfrm>
            <a:off x="761801" y="2321476"/>
            <a:ext cx="5929433" cy="3850724"/>
          </a:xfrm>
        </p:spPr>
        <p:txBody>
          <a:bodyPr anchor="ctr">
            <a:noAutofit/>
          </a:bodyPr>
          <a:lstStyle/>
          <a:p>
            <a:pPr>
              <a:lnSpc>
                <a:spcPct val="100000"/>
              </a:lnSpc>
            </a:pPr>
            <a:r>
              <a:rPr lang="en-US" sz="2000" dirty="0">
                <a:latin typeface="Aptos Narrow" panose="020B0004020202020204" pitchFamily="34" charset="0"/>
              </a:rPr>
              <a:t>The "athlete tax," colloquially known as the "jock tax," is the income tax that states and local governments impose on visiting professional athletes for the income they earn while competing within that jurisdiction</a:t>
            </a:r>
            <a:r>
              <a:rPr lang="en-US" sz="2000" b="0" i="0" dirty="0">
                <a:effectLst/>
                <a:latin typeface="Aptos Narrow" panose="020B0004020202020204" pitchFamily="34" charset="0"/>
              </a:rPr>
              <a:t>. </a:t>
            </a:r>
          </a:p>
          <a:p>
            <a:pPr>
              <a:lnSpc>
                <a:spcPct val="100000"/>
              </a:lnSpc>
            </a:pPr>
            <a:r>
              <a:rPr lang="en-US" sz="2000" b="0" i="0" dirty="0">
                <a:effectLst/>
                <a:latin typeface="Aptos Narrow" panose="020B0004020202020204" pitchFamily="34" charset="0"/>
              </a:rPr>
              <a:t>It is not a special tax reserved for athletes, but rather the aggressive enforcement of multi-state tax regulations on high-income professionals whose work requires frequent travel. </a:t>
            </a:r>
          </a:p>
          <a:p>
            <a:pPr>
              <a:lnSpc>
                <a:spcPct val="100000"/>
              </a:lnSpc>
            </a:pPr>
            <a:r>
              <a:rPr lang="en-US" sz="2000" dirty="0">
                <a:latin typeface="Aptos Narrow" panose="020B0004020202020204" pitchFamily="34" charset="0"/>
              </a:rPr>
              <a:t>As a result Travis Kelce pays Pennsylvania Income Tax when he plays football in Pennsylvania</a:t>
            </a:r>
          </a:p>
        </p:txBody>
      </p:sp>
      <p:pic>
        <p:nvPicPr>
          <p:cNvPr id="4" name="Picture 3">
            <a:extLst>
              <a:ext uri="{FF2B5EF4-FFF2-40B4-BE49-F238E27FC236}">
                <a16:creationId xmlns:a16="http://schemas.microsoft.com/office/drawing/2014/main" id="{145803B8-1FDD-2068-7CE1-DC310E091ED9}"/>
              </a:ext>
            </a:extLst>
          </p:cNvPr>
          <p:cNvPicPr>
            <a:picLocks noChangeAspect="1"/>
          </p:cNvPicPr>
          <p:nvPr/>
        </p:nvPicPr>
        <p:blipFill>
          <a:blip r:embed="rId2"/>
          <a:stretch>
            <a:fillRect/>
          </a:stretch>
        </p:blipFill>
        <p:spPr>
          <a:xfrm>
            <a:off x="7084290" y="2321476"/>
            <a:ext cx="4714655" cy="3922306"/>
          </a:xfrm>
          <a:prstGeom prst="rect">
            <a:avLst/>
          </a:prstGeom>
        </p:spPr>
      </p:pic>
    </p:spTree>
    <p:extLst>
      <p:ext uri="{BB962C8B-B14F-4D97-AF65-F5344CB8AC3E}">
        <p14:creationId xmlns:p14="http://schemas.microsoft.com/office/powerpoint/2010/main" val="1055303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a:extLst>
            <a:ext uri="{FF2B5EF4-FFF2-40B4-BE49-F238E27FC236}">
              <a16:creationId xmlns:a16="http://schemas.microsoft.com/office/drawing/2014/main" id="{B33DF0E5-A752-FEC1-A049-E826C9749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25AFF-23FF-EAA5-0B9B-299E252962F9}"/>
              </a:ext>
            </a:extLst>
          </p:cNvPr>
          <p:cNvSpPr>
            <a:spLocks noGrp="1"/>
          </p:cNvSpPr>
          <p:nvPr>
            <p:ph type="title"/>
          </p:nvPr>
        </p:nvSpPr>
        <p:spPr>
          <a:xfrm>
            <a:off x="159027" y="-13654"/>
            <a:ext cx="10515600" cy="1325563"/>
          </a:xfrm>
        </p:spPr>
        <p:txBody>
          <a:bodyPr>
            <a:noAutofit/>
          </a:bodyPr>
          <a:lstStyle/>
          <a:p>
            <a:r>
              <a:rPr lang="en-US" dirty="0"/>
              <a:t>Tennessee</a:t>
            </a:r>
            <a:endParaRPr lang="en-US" sz="3600" dirty="0"/>
          </a:p>
        </p:txBody>
      </p:sp>
      <p:sp>
        <p:nvSpPr>
          <p:cNvPr id="3" name="Content Placeholder 2">
            <a:extLst>
              <a:ext uri="{FF2B5EF4-FFF2-40B4-BE49-F238E27FC236}">
                <a16:creationId xmlns:a16="http://schemas.microsoft.com/office/drawing/2014/main" id="{0BC1B4DE-E8E1-7881-7029-D717037CECDA}"/>
              </a:ext>
            </a:extLst>
          </p:cNvPr>
          <p:cNvSpPr>
            <a:spLocks noGrp="1"/>
          </p:cNvSpPr>
          <p:nvPr>
            <p:ph idx="1"/>
          </p:nvPr>
        </p:nvSpPr>
        <p:spPr>
          <a:xfrm>
            <a:off x="389936" y="1089589"/>
            <a:ext cx="8661700" cy="4631635"/>
          </a:xfrm>
        </p:spPr>
        <p:txBody>
          <a:bodyPr>
            <a:noAutofit/>
          </a:bodyPr>
          <a:lstStyle/>
          <a:p>
            <a:pPr marL="0" marR="0" indent="0">
              <a:lnSpc>
                <a:spcPct val="115000"/>
              </a:lnSpc>
              <a:spcBef>
                <a:spcPts val="0"/>
              </a:spcBef>
              <a:buNone/>
            </a:pPr>
            <a:r>
              <a:rPr lang="en-US" sz="1600" b="1" kern="100" dirty="0">
                <a:latin typeface="Aptos" panose="020B0004020202020204" pitchFamily="34" charset="0"/>
                <a:ea typeface="Aptos" panose="020B0004020202020204" pitchFamily="34" charset="0"/>
                <a:cs typeface="Times New Roman" panose="02020603050405020304" pitchFamily="18" charset="0"/>
              </a:rPr>
              <a:t>Residency Requirement</a:t>
            </a:r>
          </a:p>
          <a:p>
            <a:pPr marL="0" marR="0" indent="0">
              <a:lnSpc>
                <a:spcPct val="115000"/>
              </a:lnSpc>
              <a:spcBef>
                <a:spcPts val="0"/>
              </a:spcBef>
              <a:buNone/>
            </a:pPr>
            <a:r>
              <a:rPr lang="en-US" sz="1600" kern="100" dirty="0">
                <a:latin typeface="Aptos" panose="020B0004020202020204" pitchFamily="34" charset="0"/>
                <a:ea typeface="Aptos" panose="020B0004020202020204" pitchFamily="34" charset="0"/>
                <a:cs typeface="Times New Roman" panose="02020603050405020304" pitchFamily="18" charset="0"/>
              </a:rPr>
              <a:t>Tennessee considers you a resident if you have a permanent home in the state and demonstrate intent to remain there indefinitely. Residency may be determined by various factors, including:</a:t>
            </a:r>
          </a:p>
          <a:p>
            <a:pPr marL="0" marR="0" indent="0">
              <a:lnSpc>
                <a:spcPct val="115000"/>
              </a:lnSpc>
              <a:spcBef>
                <a:spcPts val="0"/>
              </a:spcBef>
              <a:buNone/>
            </a:pPr>
            <a:r>
              <a:rPr lang="en-US" sz="1600" b="1" kern="100" dirty="0">
                <a:latin typeface="Aptos" panose="020B0004020202020204" pitchFamily="34" charset="0"/>
                <a:ea typeface="Aptos" panose="020B0004020202020204" pitchFamily="34" charset="0"/>
                <a:cs typeface="Times New Roman" panose="02020603050405020304" pitchFamily="18" charset="0"/>
              </a:rPr>
              <a:t>Domicile: </a:t>
            </a:r>
            <a:r>
              <a:rPr lang="en-US" sz="1600" kern="100" dirty="0">
                <a:latin typeface="Aptos" panose="020B0004020202020204" pitchFamily="34" charset="0"/>
                <a:ea typeface="Aptos" panose="020B0004020202020204" pitchFamily="34" charset="0"/>
                <a:cs typeface="Times New Roman" panose="02020603050405020304" pitchFamily="18" charset="0"/>
              </a:rPr>
              <a:t>Your domicile is your true, fixed and permanent home. To establish residency, you must physically live in Tennessee with no plans to move elsewhere.</a:t>
            </a:r>
          </a:p>
          <a:p>
            <a:pPr marL="0" marR="0" indent="0">
              <a:lnSpc>
                <a:spcPct val="115000"/>
              </a:lnSpc>
              <a:spcBef>
                <a:spcPts val="0"/>
              </a:spcBef>
              <a:buNone/>
            </a:pPr>
            <a:r>
              <a:rPr lang="en-US" sz="1600" b="1" kern="100" dirty="0">
                <a:latin typeface="Aptos" panose="020B0004020202020204" pitchFamily="34" charset="0"/>
                <a:ea typeface="Aptos" panose="020B0004020202020204" pitchFamily="34" charset="0"/>
                <a:cs typeface="Times New Roman" panose="02020603050405020304" pitchFamily="18" charset="0"/>
              </a:rPr>
              <a:t>Physical presence: </a:t>
            </a:r>
            <a:r>
              <a:rPr lang="en-US" sz="1600" kern="100" dirty="0">
                <a:latin typeface="Aptos" panose="020B0004020202020204" pitchFamily="34" charset="0"/>
                <a:ea typeface="Aptos" panose="020B0004020202020204" pitchFamily="34" charset="0"/>
                <a:cs typeface="Times New Roman" panose="02020603050405020304" pitchFamily="18" charset="0"/>
              </a:rPr>
              <a:t>Spending significant time in Tennessee strengthens your residency claim. While there is no specific time requirement, consistently residing in the state supports your case.</a:t>
            </a:r>
          </a:p>
          <a:p>
            <a:pPr marL="0" marR="0" indent="0">
              <a:lnSpc>
                <a:spcPct val="115000"/>
              </a:lnSpc>
              <a:spcBef>
                <a:spcPts val="0"/>
              </a:spcBef>
              <a:buNone/>
            </a:pPr>
            <a:r>
              <a:rPr lang="en-US" sz="1600" b="1" kern="100" dirty="0">
                <a:latin typeface="Aptos" panose="020B0004020202020204" pitchFamily="34" charset="0"/>
                <a:ea typeface="Aptos" panose="020B0004020202020204" pitchFamily="34" charset="0"/>
                <a:cs typeface="Times New Roman" panose="02020603050405020304" pitchFamily="18" charset="0"/>
              </a:rPr>
              <a:t>Tennessee driver's license and vehicle registration: </a:t>
            </a:r>
            <a:r>
              <a:rPr lang="en-US" sz="1600" kern="100" dirty="0">
                <a:latin typeface="Aptos" panose="020B0004020202020204" pitchFamily="34" charset="0"/>
                <a:ea typeface="Aptos" panose="020B0004020202020204" pitchFamily="34" charset="0"/>
                <a:cs typeface="Times New Roman" panose="02020603050405020304" pitchFamily="18" charset="0"/>
              </a:rPr>
              <a:t>New residents are required to obtain a Tennessee driver's license and register their vehicles within 30 days of moving to the state.</a:t>
            </a:r>
          </a:p>
          <a:p>
            <a:pPr marL="0" marR="0" indent="0">
              <a:lnSpc>
                <a:spcPct val="115000"/>
              </a:lnSpc>
              <a:spcBef>
                <a:spcPts val="0"/>
              </a:spcBef>
              <a:buNone/>
            </a:pPr>
            <a:r>
              <a:rPr lang="en-US" sz="1600" b="1" kern="100" dirty="0">
                <a:latin typeface="Aptos" panose="020B0004020202020204" pitchFamily="34" charset="0"/>
                <a:ea typeface="Aptos" panose="020B0004020202020204" pitchFamily="34" charset="0"/>
                <a:cs typeface="Times New Roman" panose="02020603050405020304" pitchFamily="18" charset="0"/>
              </a:rPr>
              <a:t>Voter registration and participation: </a:t>
            </a:r>
            <a:r>
              <a:rPr lang="en-US" sz="1600" kern="100" dirty="0">
                <a:latin typeface="Aptos" panose="020B0004020202020204" pitchFamily="34" charset="0"/>
                <a:ea typeface="Aptos" panose="020B0004020202020204" pitchFamily="34" charset="0"/>
                <a:cs typeface="Times New Roman" panose="02020603050405020304" pitchFamily="18" charset="0"/>
              </a:rPr>
              <a:t>Registering to vote in Tennessee and actively voting in state elections is a strong indicator of residency.</a:t>
            </a:r>
          </a:p>
          <a:p>
            <a:pPr marL="0" marR="0" indent="0">
              <a:lnSpc>
                <a:spcPct val="115000"/>
              </a:lnSpc>
              <a:spcBef>
                <a:spcPts val="0"/>
              </a:spcBef>
              <a:buNone/>
            </a:pPr>
            <a:r>
              <a:rPr lang="en-US" sz="1600" b="1" kern="100" dirty="0">
                <a:latin typeface="Aptos" panose="020B0004020202020204" pitchFamily="34" charset="0"/>
                <a:ea typeface="Aptos" panose="020B0004020202020204" pitchFamily="34" charset="0"/>
                <a:cs typeface="Times New Roman" panose="02020603050405020304" pitchFamily="18" charset="0"/>
              </a:rPr>
              <a:t>Lease agreement or homeownership: </a:t>
            </a:r>
            <a:r>
              <a:rPr lang="en-US" sz="1600" kern="100" dirty="0">
                <a:latin typeface="Aptos" panose="020B0004020202020204" pitchFamily="34" charset="0"/>
                <a:ea typeface="Aptos" panose="020B0004020202020204" pitchFamily="34" charset="0"/>
                <a:cs typeface="Times New Roman" panose="02020603050405020304" pitchFamily="18" charset="0"/>
              </a:rPr>
              <a:t>Owning a home or signing a long-term lease in Tennessee can help demonstrate your commitment to living in the state.</a:t>
            </a:r>
          </a:p>
          <a:p>
            <a:pPr marL="0" marR="0" indent="0">
              <a:lnSpc>
                <a:spcPct val="115000"/>
              </a:lnSpc>
              <a:spcBef>
                <a:spcPts val="0"/>
              </a:spcBef>
              <a:buNone/>
            </a:pPr>
            <a:r>
              <a:rPr lang="en-US" sz="1600" b="1" kern="100" dirty="0">
                <a:latin typeface="Aptos" panose="020B0004020202020204" pitchFamily="34" charset="0"/>
                <a:ea typeface="Aptos" panose="020B0004020202020204" pitchFamily="34" charset="0"/>
                <a:cs typeface="Times New Roman" panose="02020603050405020304" pitchFamily="18" charset="0"/>
              </a:rPr>
              <a:t>Employment or business ties: </a:t>
            </a:r>
            <a:r>
              <a:rPr lang="en-US" sz="1600" kern="100" dirty="0">
                <a:latin typeface="Aptos" panose="020B0004020202020204" pitchFamily="34" charset="0"/>
                <a:ea typeface="Aptos" panose="020B0004020202020204" pitchFamily="34" charset="0"/>
                <a:cs typeface="Times New Roman" panose="02020603050405020304" pitchFamily="18" charset="0"/>
              </a:rPr>
              <a:t>Working in Tennessee or operating a business in the state can further establish residency.</a:t>
            </a:r>
          </a:p>
          <a:p>
            <a:pPr marL="0" marR="0" indent="0">
              <a:lnSpc>
                <a:spcPct val="115000"/>
              </a:lnSpc>
              <a:spcBef>
                <a:spcPts val="0"/>
              </a:spcBef>
              <a:buNone/>
            </a:pPr>
            <a:r>
              <a:rPr lang="en-US" sz="1600" b="1" kern="100" dirty="0">
                <a:latin typeface="Aptos" panose="020B0004020202020204" pitchFamily="34" charset="0"/>
                <a:ea typeface="Aptos" panose="020B0004020202020204" pitchFamily="34" charset="0"/>
                <a:cs typeface="Times New Roman" panose="02020603050405020304" pitchFamily="18" charset="0"/>
              </a:rPr>
              <a:t>Banking and financial records: </a:t>
            </a:r>
            <a:r>
              <a:rPr lang="en-US" sz="1600" kern="100" dirty="0">
                <a:latin typeface="Aptos" panose="020B0004020202020204" pitchFamily="34" charset="0"/>
                <a:ea typeface="Aptos" panose="020B0004020202020204" pitchFamily="34" charset="0"/>
                <a:cs typeface="Times New Roman" panose="02020603050405020304" pitchFamily="18" charset="0"/>
              </a:rPr>
              <a:t>Updating your financial accounts to reflect a Tennessee address supports residency claims.</a:t>
            </a:r>
          </a:p>
        </p:txBody>
      </p:sp>
      <p:pic>
        <p:nvPicPr>
          <p:cNvPr id="40964" name="Picture 4" descr="Things to do in Nashville, Tennessee ...">
            <a:extLst>
              <a:ext uri="{FF2B5EF4-FFF2-40B4-BE49-F238E27FC236}">
                <a16:creationId xmlns:a16="http://schemas.microsoft.com/office/drawing/2014/main" id="{9D9581B8-297E-A332-1100-1709B3452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8036" y="-13654"/>
            <a:ext cx="2733964" cy="683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7766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660" name="TextBox 3"/>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a:spLocks noChangeArrowheads="1"/>
          </p:cNvSpPr>
          <p:nvPr/>
        </p:nvSpPr>
        <p:spPr bwMode="auto">
          <a:xfrm>
            <a:off x="4724400" y="1645926"/>
            <a:ext cx="5562600" cy="397031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CLE - Continuing Legal Education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Attorneys:</a:t>
            </a:r>
            <a:b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br>
            <a:b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br>
            <a: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YourOnlineProfessor.net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is an </a:t>
            </a:r>
            <a:r>
              <a:rPr kumimoji="0" lang="en-US" sz="1800" b="0" i="1"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Accredited Provider for Pennsylvania Continuing Legal Education,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through The Supreme Court of Pennsylvania's Continuing Legal Education Board, registered as sponsor #7003.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This program qualifies as 1 hour -  </a:t>
            </a:r>
            <a:r>
              <a:rPr kumimoji="0" lang="en-US" sz="1800" b="0" i="0" u="none" strike="noStrike" kern="1200" cap="none" spc="0" normalizeH="0" baseline="0" noProof="0" dirty="0">
                <a:ln>
                  <a:noFill/>
                </a:ln>
                <a:solidFill>
                  <a:srgbClr val="8A0000"/>
                </a:solidFill>
                <a:effectLst/>
                <a:uLnTx/>
                <a:uFillTx/>
                <a:latin typeface="Abadi Extra Light" panose="020B0204020104020204" pitchFamily="34" charset="0"/>
                <a:ea typeface="+mn-ea"/>
                <a:cs typeface="+mn-cs"/>
              </a:rPr>
              <a:t>‘</a:t>
            </a:r>
            <a: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Live Webcast’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under PA CLE Board guidelines and in the states of </a:t>
            </a:r>
            <a: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Delaware, New Jersey, California, and Texas</a:t>
            </a:r>
            <a:endParaRPr kumimoji="0" lang="en-US" sz="1800" b="1"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In most cases, credit is also available to </a:t>
            </a:r>
            <a:r>
              <a:rPr kumimoji="0" lang="en-US" sz="18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New York </a:t>
            </a:r>
            <a:r>
              <a:rPr kumimoji="0" lang="en-US" sz="18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attorneys through New York’s “approved jurisdiction policy.”</a:t>
            </a:r>
          </a:p>
        </p:txBody>
      </p:sp>
      <p:sp>
        <p:nvSpPr>
          <p:cNvPr id="9" name="Title 1">
            <a:extLst>
              <a:ext uri="{FF2B5EF4-FFF2-40B4-BE49-F238E27FC236}">
                <a16:creationId xmlns:a16="http://schemas.microsoft.com/office/drawing/2014/main" id="{1382F818-5179-4096-9FB8-F41AC3A930EB}"/>
              </a:ext>
            </a:extLst>
          </p:cNvPr>
          <p:cNvSpPr>
            <a:spLocks noGrp="1"/>
          </p:cNvSpPr>
          <p:nvPr>
            <p:ph type="ctrTitle"/>
          </p:nvPr>
        </p:nvSpPr>
        <p:spPr>
          <a:xfrm>
            <a:off x="4754880" y="274320"/>
            <a:ext cx="4724400" cy="624681"/>
          </a:xfrm>
          <a:ln>
            <a:noFill/>
          </a:ln>
        </p:spPr>
        <p:txBody>
          <a:bodyPr rtlCol="0">
            <a:normAutofit/>
          </a:bodyPr>
          <a:lstStyle/>
          <a:p>
            <a:pPr>
              <a:defRPr/>
            </a:pPr>
            <a:r>
              <a:rPr lang="en-US" sz="3200" dirty="0">
                <a:solidFill>
                  <a:schemeClr val="bg1">
                    <a:lumMod val="75000"/>
                  </a:schemeClr>
                </a:solidFill>
                <a:effectLst>
                  <a:outerShdw blurRad="38100" dist="38100" dir="2700000" algn="tl">
                    <a:srgbClr val="000000">
                      <a:alpha val="43137"/>
                    </a:srgbClr>
                  </a:outerShdw>
                </a:effectLst>
                <a:latin typeface="Bernard MT Condensed" pitchFamily="18" charset="0"/>
              </a:rPr>
              <a:t>YourOnLineProfessor.net </a:t>
            </a:r>
            <a:endParaRPr lang="en-US" sz="3200" dirty="0">
              <a:effectLst>
                <a:outerShdw blurRad="38100" dist="38100" dir="2700000" algn="tl">
                  <a:srgbClr val="000000">
                    <a:alpha val="43137"/>
                  </a:srgbClr>
                </a:outerShdw>
              </a:effectLst>
              <a:latin typeface="Bernard MT Condensed" pitchFamily="18" charset="0"/>
            </a:endParaRPr>
          </a:p>
        </p:txBody>
      </p:sp>
    </p:spTree>
    <p:extLst>
      <p:ext uri="{BB962C8B-B14F-4D97-AF65-F5344CB8AC3E}">
        <p14:creationId xmlns:p14="http://schemas.microsoft.com/office/powerpoint/2010/main" val="38732388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A35D90-A2F3-3A4E-E0EB-C234FCFD795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1FAEDD-7D7C-9F4A-590F-FCD1A6DF6274}"/>
              </a:ext>
            </a:extLst>
          </p:cNvPr>
          <p:cNvSpPr>
            <a:spLocks noGrp="1"/>
          </p:cNvSpPr>
          <p:nvPr>
            <p:ph type="title"/>
          </p:nvPr>
        </p:nvSpPr>
        <p:spPr>
          <a:xfrm>
            <a:off x="3868762" y="93142"/>
            <a:ext cx="4267200" cy="1351472"/>
          </a:xfrm>
        </p:spPr>
        <p:txBody>
          <a:bodyPr>
            <a:normAutofit/>
          </a:bodyPr>
          <a:lstStyle/>
          <a:p>
            <a:pPr algn="ctr"/>
            <a:r>
              <a:rPr lang="en-US" sz="3100" dirty="0">
                <a:solidFill>
                  <a:schemeClr val="tx1">
                    <a:lumMod val="85000"/>
                    <a:lumOff val="15000"/>
                  </a:schemeClr>
                </a:solidFill>
              </a:rPr>
              <a:t>Dual state residency: One more note of caution</a:t>
            </a:r>
          </a:p>
        </p:txBody>
      </p:sp>
      <p:pic>
        <p:nvPicPr>
          <p:cNvPr id="4" name="Picture 3">
            <a:extLst>
              <a:ext uri="{FF2B5EF4-FFF2-40B4-BE49-F238E27FC236}">
                <a16:creationId xmlns:a16="http://schemas.microsoft.com/office/drawing/2014/main" id="{F0D28B5B-1229-E477-C42D-B9BC2813437A}"/>
              </a:ext>
            </a:extLst>
          </p:cNvPr>
          <p:cNvPicPr>
            <a:picLocks noChangeAspect="1"/>
          </p:cNvPicPr>
          <p:nvPr/>
        </p:nvPicPr>
        <p:blipFill>
          <a:blip r:embed="rId2"/>
          <a:srcRect l="16134" r="15965" b="-1"/>
          <a:stretch>
            <a:fillRect/>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6CBB1CBF-BE70-88B8-B80D-A1DA0A8F9354}"/>
              </a:ext>
            </a:extLst>
          </p:cNvPr>
          <p:cNvSpPr>
            <a:spLocks noGrp="1"/>
          </p:cNvSpPr>
          <p:nvPr>
            <p:ph idx="1"/>
          </p:nvPr>
        </p:nvSpPr>
        <p:spPr>
          <a:xfrm>
            <a:off x="3758420" y="1780864"/>
            <a:ext cx="4502212" cy="4101042"/>
          </a:xfrm>
        </p:spPr>
        <p:txBody>
          <a:bodyPr>
            <a:noAutofit/>
          </a:bodyPr>
          <a:lstStyle/>
          <a:p>
            <a:pPr marL="0" marR="0" indent="0">
              <a:lnSpc>
                <a:spcPct val="100000"/>
              </a:lnSpc>
              <a:spcBef>
                <a:spcPts val="600"/>
              </a:spcBef>
              <a:spcAft>
                <a:spcPts val="600"/>
              </a:spcAft>
              <a:buNone/>
            </a:pPr>
            <a:r>
              <a:rPr lang="en-US" sz="2000" kern="100" dirty="0">
                <a:solidFill>
                  <a:schemeClr val="tx1">
                    <a:lumMod val="85000"/>
                    <a:lumOff val="15000"/>
                  </a:schemeClr>
                </a:solidFill>
                <a:latin typeface="Aptos" panose="020B0004020202020204" pitchFamily="34" charset="0"/>
                <a:ea typeface="Aptos" panose="020B0004020202020204" pitchFamily="34" charset="0"/>
                <a:cs typeface="Times New Roman" panose="02020603050405020304" pitchFamily="18" charset="0"/>
              </a:rPr>
              <a:t>The rules for residency vary by state, but most define a resident as an individual who is in the state for more than 183 days in a year. This is commonly known as the 183-day rule.</a:t>
            </a:r>
          </a:p>
          <a:p>
            <a:pPr marL="0" marR="0" indent="0">
              <a:lnSpc>
                <a:spcPct val="100000"/>
              </a:lnSpc>
              <a:spcBef>
                <a:spcPts val="600"/>
              </a:spcBef>
              <a:spcAft>
                <a:spcPts val="600"/>
              </a:spcAft>
              <a:buNone/>
            </a:pPr>
            <a:r>
              <a:rPr lang="en-US" sz="2000" kern="100" dirty="0">
                <a:solidFill>
                  <a:schemeClr val="tx1">
                    <a:lumMod val="85000"/>
                    <a:lumOff val="15000"/>
                  </a:schemeClr>
                </a:solidFill>
                <a:latin typeface="Aptos" panose="020B0004020202020204" pitchFamily="34" charset="0"/>
                <a:ea typeface="Aptos" panose="020B0004020202020204" pitchFamily="34" charset="0"/>
                <a:cs typeface="Times New Roman" panose="02020603050405020304" pitchFamily="18" charset="0"/>
              </a:rPr>
              <a:t>Here’s how easily it can happen. Let’s say a Taylor Swift  is spending more than 183 days out of in NYC or LA. She could be considered a resident of New York or California as well as Tennessee.</a:t>
            </a:r>
          </a:p>
          <a:p>
            <a:pPr marL="0" marR="0" indent="0">
              <a:spcAft>
                <a:spcPts val="800"/>
              </a:spcAft>
              <a:buNone/>
            </a:pPr>
            <a:endParaRPr lang="en-US" sz="1100" kern="100" dirty="0">
              <a:solidFill>
                <a:schemeClr val="tx1">
                  <a:lumMod val="85000"/>
                  <a:lumOff val="15000"/>
                </a:schemeClr>
              </a:solidFill>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37DA3DA-DDCE-E1F1-F4E2-530E8D5AAAD5}"/>
              </a:ext>
            </a:extLst>
          </p:cNvPr>
          <p:cNvPicPr>
            <a:picLocks noChangeAspect="1"/>
          </p:cNvPicPr>
          <p:nvPr/>
        </p:nvPicPr>
        <p:blipFill>
          <a:blip r:embed="rId3"/>
          <a:srcRect l="9216" r="7819"/>
          <a:stretch>
            <a:fillRect/>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6" name="TextBox 5">
            <a:extLst>
              <a:ext uri="{FF2B5EF4-FFF2-40B4-BE49-F238E27FC236}">
                <a16:creationId xmlns:a16="http://schemas.microsoft.com/office/drawing/2014/main" id="{40893FA4-6CD9-1AD1-B91D-810D2B04AFEA}"/>
              </a:ext>
            </a:extLst>
          </p:cNvPr>
          <p:cNvSpPr txBox="1"/>
          <p:nvPr/>
        </p:nvSpPr>
        <p:spPr>
          <a:xfrm>
            <a:off x="1699491" y="6031345"/>
            <a:ext cx="1168590" cy="707886"/>
          </a:xfrm>
          <a:prstGeom prst="rect">
            <a:avLst/>
          </a:prstGeom>
          <a:noFill/>
        </p:spPr>
        <p:txBody>
          <a:bodyPr wrap="none" rtlCol="0">
            <a:spAutoFit/>
          </a:bodyPr>
          <a:lstStyle/>
          <a:p>
            <a:r>
              <a:rPr lang="en-US" sz="4000" dirty="0"/>
              <a:t>NYC</a:t>
            </a:r>
          </a:p>
        </p:txBody>
      </p:sp>
      <p:sp>
        <p:nvSpPr>
          <p:cNvPr id="7" name="TextBox 6">
            <a:extLst>
              <a:ext uri="{FF2B5EF4-FFF2-40B4-BE49-F238E27FC236}">
                <a16:creationId xmlns:a16="http://schemas.microsoft.com/office/drawing/2014/main" id="{42242B4D-5B8A-E51C-6D9F-454CE4899559}"/>
              </a:ext>
            </a:extLst>
          </p:cNvPr>
          <p:cNvSpPr txBox="1"/>
          <p:nvPr/>
        </p:nvSpPr>
        <p:spPr>
          <a:xfrm>
            <a:off x="10894291" y="5527963"/>
            <a:ext cx="750398" cy="707886"/>
          </a:xfrm>
          <a:prstGeom prst="rect">
            <a:avLst/>
          </a:prstGeom>
          <a:noFill/>
        </p:spPr>
        <p:txBody>
          <a:bodyPr wrap="none" rtlCol="0">
            <a:spAutoFit/>
          </a:bodyPr>
          <a:lstStyle/>
          <a:p>
            <a:r>
              <a:rPr lang="en-US" sz="4000" dirty="0"/>
              <a:t>LA</a:t>
            </a:r>
          </a:p>
        </p:txBody>
      </p:sp>
    </p:spTree>
    <p:extLst>
      <p:ext uri="{BB962C8B-B14F-4D97-AF65-F5344CB8AC3E}">
        <p14:creationId xmlns:p14="http://schemas.microsoft.com/office/powerpoint/2010/main" val="10742176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59226A-CAFD-0A4E-1F8A-E189337F41B9}"/>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EA1939-AC2F-A1B8-E06F-514980C58F90}"/>
              </a:ext>
            </a:extLst>
          </p:cNvPr>
          <p:cNvSpPr>
            <a:spLocks noGrp="1"/>
          </p:cNvSpPr>
          <p:nvPr>
            <p:ph type="title"/>
          </p:nvPr>
        </p:nvSpPr>
        <p:spPr>
          <a:xfrm>
            <a:off x="572493" y="238539"/>
            <a:ext cx="11047013" cy="1434415"/>
          </a:xfrm>
        </p:spPr>
        <p:txBody>
          <a:bodyPr anchor="b">
            <a:normAutofit/>
          </a:bodyPr>
          <a:lstStyle/>
          <a:p>
            <a:r>
              <a:rPr lang="en-US" sz="5400" dirty="0"/>
              <a:t>The “Taylor Swift” Tax</a:t>
            </a:r>
          </a:p>
        </p:txBody>
      </p:sp>
      <p:sp>
        <p:nvSpPr>
          <p:cNvPr id="20"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arge white house with a large body of water&#10;&#10;AI-generated content may be incorrect.">
            <a:extLst>
              <a:ext uri="{FF2B5EF4-FFF2-40B4-BE49-F238E27FC236}">
                <a16:creationId xmlns:a16="http://schemas.microsoft.com/office/drawing/2014/main" id="{D00F40E0-603B-A5C8-3BDF-E60847F00CA4}"/>
              </a:ext>
            </a:extLst>
          </p:cNvPr>
          <p:cNvPicPr>
            <a:picLocks noChangeAspect="1"/>
          </p:cNvPicPr>
          <p:nvPr/>
        </p:nvPicPr>
        <p:blipFill>
          <a:blip r:embed="rId2"/>
          <a:srcRect l="29710" r="17505"/>
          <a:stretch>
            <a:fillRect/>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B4DE4DD7-BE8B-2A42-A32A-DCAC0C3C3F6E}"/>
              </a:ext>
            </a:extLst>
          </p:cNvPr>
          <p:cNvSpPr>
            <a:spLocks noGrp="1"/>
          </p:cNvSpPr>
          <p:nvPr>
            <p:ph idx="1"/>
          </p:nvPr>
        </p:nvSpPr>
        <p:spPr>
          <a:xfrm>
            <a:off x="4905955" y="2071316"/>
            <a:ext cx="6713552" cy="4114800"/>
          </a:xfrm>
        </p:spPr>
        <p:txBody>
          <a:bodyPr anchor="t">
            <a:normAutofit/>
          </a:bodyPr>
          <a:lstStyle/>
          <a:p>
            <a:pPr marL="0" marR="0" indent="0">
              <a:lnSpc>
                <a:spcPct val="100000"/>
              </a:lnSpc>
              <a:spcAft>
                <a:spcPts val="800"/>
              </a:spcAft>
              <a:buNone/>
            </a:pPr>
            <a:r>
              <a:rPr lang="en-US" sz="2200" kern="100" dirty="0">
                <a:latin typeface="Aptos" panose="020B0004020202020204" pitchFamily="34" charset="0"/>
                <a:ea typeface="Aptos" panose="020B0004020202020204" pitchFamily="34" charset="0"/>
                <a:cs typeface="Times New Roman" panose="02020603050405020304" pitchFamily="18" charset="0"/>
              </a:rPr>
              <a:t>Fun Fact:  The "Taylor Swift Tax" is the unofficial name for a new Rhode Island law, the Non-Owner Property Tax Act, that imposes an annual surcharge on residential properties not used as a primary residence and valued at over $1 million. The tax is set to take effect in July 2026. </a:t>
            </a:r>
          </a:p>
          <a:p>
            <a:pPr marL="0" marR="0" indent="0">
              <a:lnSpc>
                <a:spcPct val="100000"/>
              </a:lnSpc>
              <a:spcAft>
                <a:spcPts val="800"/>
              </a:spcAft>
              <a:buNone/>
            </a:pPr>
            <a:r>
              <a:rPr lang="en-US" sz="2200" kern="100" dirty="0">
                <a:latin typeface="Aptos" panose="020B0004020202020204" pitchFamily="34" charset="0"/>
                <a:ea typeface="Aptos" panose="020B0004020202020204" pitchFamily="34" charset="0"/>
                <a:cs typeface="Times New Roman" panose="02020603050405020304" pitchFamily="18" charset="0"/>
              </a:rPr>
              <a:t>The tax was nicknamed after Taylor Swift because she owns an expensive mansion in Watch Hill, Rhode Island, which would be subject to the new levy. The revenue generated is intended to fund affordable housing initiatives in the state. </a:t>
            </a:r>
          </a:p>
        </p:txBody>
      </p:sp>
    </p:spTree>
    <p:extLst>
      <p:ext uri="{BB962C8B-B14F-4D97-AF65-F5344CB8AC3E}">
        <p14:creationId xmlns:p14="http://schemas.microsoft.com/office/powerpoint/2010/main" val="37334994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867D8F-F2C9-21A7-6C72-ABA689906E5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CE5A363-67B6-06D8-A6DE-B0ED990BA00D}"/>
              </a:ext>
            </a:extLst>
          </p:cNvPr>
          <p:cNvSpPr>
            <a:spLocks noGrp="1"/>
          </p:cNvSpPr>
          <p:nvPr>
            <p:ph type="body" idx="1"/>
          </p:nvPr>
        </p:nvSpPr>
        <p:spPr>
          <a:xfrm>
            <a:off x="835024" y="3800570"/>
            <a:ext cx="4830283" cy="1594507"/>
          </a:xfrm>
        </p:spPr>
        <p:txBody>
          <a:bodyPr vert="horz" lIns="91440" tIns="45720" rIns="91440" bIns="45720" rtlCol="0">
            <a:normAutofit/>
          </a:bodyPr>
          <a:lstStyle/>
          <a:p>
            <a:r>
              <a:rPr lang="en-US" sz="3600" b="1" kern="1200" dirty="0">
                <a:solidFill>
                  <a:schemeClr val="bg1"/>
                </a:solidFill>
                <a:effectLst>
                  <a:outerShdw blurRad="38100" dist="38100" dir="2700000" algn="tl">
                    <a:srgbClr val="000000">
                      <a:alpha val="43137"/>
                    </a:srgbClr>
                  </a:outerShdw>
                </a:effectLst>
                <a:latin typeface="+mn-lt"/>
                <a:ea typeface="+mn-ea"/>
                <a:cs typeface="+mn-cs"/>
              </a:rPr>
              <a:t>State Death Tax Planning</a:t>
            </a:r>
          </a:p>
        </p:txBody>
      </p:sp>
      <p:grpSp>
        <p:nvGrpSpPr>
          <p:cNvPr id="10" name="Group 9">
            <a:extLst>
              <a:ext uri="{FF2B5EF4-FFF2-40B4-BE49-F238E27FC236}">
                <a16:creationId xmlns:a16="http://schemas.microsoft.com/office/drawing/2014/main" id="{9523617D-D84A-4054-95AA-9F89131D5F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1" name="Group 10">
              <a:extLst>
                <a:ext uri="{FF2B5EF4-FFF2-40B4-BE49-F238E27FC236}">
                  <a16:creationId xmlns:a16="http://schemas.microsoft.com/office/drawing/2014/main" id="{AB43C5D0-A5EA-4427-B537-1D236BB7AF5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5" name="Freeform: Shape 14">
                <a:extLst>
                  <a:ext uri="{FF2B5EF4-FFF2-40B4-BE49-F238E27FC236}">
                    <a16:creationId xmlns:a16="http://schemas.microsoft.com/office/drawing/2014/main" id="{70FA4045-2CBD-47E7-B0D7-2F5619C9A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1DFCB8A-0C16-4BF4-89D1-2A93FDA13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7EC88587-B5AF-448E-9735-D9A2946AEF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3" name="Freeform: Shape 12">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2" name="Picture 1">
            <a:extLst>
              <a:ext uri="{FF2B5EF4-FFF2-40B4-BE49-F238E27FC236}">
                <a16:creationId xmlns:a16="http://schemas.microsoft.com/office/drawing/2014/main" id="{0A89374C-CEC6-C149-E6E6-98C78580D908}"/>
              </a:ext>
            </a:extLst>
          </p:cNvPr>
          <p:cNvPicPr>
            <a:picLocks noChangeAspect="1"/>
          </p:cNvPicPr>
          <p:nvPr/>
        </p:nvPicPr>
        <p:blipFill>
          <a:blip r:embed="rId3"/>
          <a:stretch>
            <a:fillRect/>
          </a:stretch>
        </p:blipFill>
        <p:spPr>
          <a:xfrm>
            <a:off x="6673730" y="1350833"/>
            <a:ext cx="4105516" cy="3063347"/>
          </a:xfrm>
          <a:prstGeom prst="rect">
            <a:avLst/>
          </a:prstGeom>
        </p:spPr>
      </p:pic>
    </p:spTree>
    <p:extLst>
      <p:ext uri="{BB962C8B-B14F-4D97-AF65-F5344CB8AC3E}">
        <p14:creationId xmlns:p14="http://schemas.microsoft.com/office/powerpoint/2010/main" val="1347313346"/>
      </p:ext>
    </p:extLst>
  </p:cSld>
  <p:clrMapOvr>
    <a:masterClrMapping/>
  </p:clrMapOvr>
  <p:transition spd="slow">
    <p:cover/>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297775-ABE6-D878-71BA-8C21FE8A6807}"/>
            </a:ext>
          </a:extLst>
        </p:cNvPr>
        <p:cNvGrpSpPr/>
        <p:nvPr/>
      </p:nvGrpSpPr>
      <p:grpSpPr>
        <a:xfrm>
          <a:off x="0" y="0"/>
          <a:ext cx="0" cy="0"/>
          <a:chOff x="0" y="0"/>
          <a:chExt cx="0" cy="0"/>
        </a:xfrm>
      </p:grpSpPr>
      <p:sp useBgFill="1">
        <p:nvSpPr>
          <p:cNvPr id="32775" name="Rectangle 3277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7" name="Rectangle 32776">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072674-8E23-8777-8358-9121215FD32D}"/>
              </a:ext>
            </a:extLst>
          </p:cNvPr>
          <p:cNvSpPr>
            <a:spLocks noGrp="1"/>
          </p:cNvSpPr>
          <p:nvPr>
            <p:ph type="title"/>
          </p:nvPr>
        </p:nvSpPr>
        <p:spPr>
          <a:xfrm>
            <a:off x="1137033" y="670559"/>
            <a:ext cx="4683321" cy="2148841"/>
          </a:xfrm>
        </p:spPr>
        <p:txBody>
          <a:bodyPr anchor="t">
            <a:normAutofit/>
          </a:bodyPr>
          <a:lstStyle/>
          <a:p>
            <a:r>
              <a:rPr lang="en-US"/>
              <a:t>How Does Residence Impact Death Taxes? </a:t>
            </a:r>
          </a:p>
        </p:txBody>
      </p:sp>
      <p:pic>
        <p:nvPicPr>
          <p:cNvPr id="32770" name="Picture 2" descr="Fort Mill, SC Estate Taxes Attorney ...">
            <a:extLst>
              <a:ext uri="{FF2B5EF4-FFF2-40B4-BE49-F238E27FC236}">
                <a16:creationId xmlns:a16="http://schemas.microsoft.com/office/drawing/2014/main" id="{E67170C6-56E6-127B-EBFB-CAD86803A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69" r="9835" b="-2"/>
          <a:stretch>
            <a:fillRect/>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4D23E92-35FD-F89E-C574-2667F6E7D847}"/>
              </a:ext>
            </a:extLst>
          </p:cNvPr>
          <p:cNvSpPr>
            <a:spLocks noGrp="1"/>
          </p:cNvSpPr>
          <p:nvPr>
            <p:ph idx="1"/>
          </p:nvPr>
        </p:nvSpPr>
        <p:spPr>
          <a:xfrm>
            <a:off x="6797004" y="670559"/>
            <a:ext cx="4555782" cy="5445076"/>
          </a:xfrm>
        </p:spPr>
        <p:txBody>
          <a:bodyPr anchor="t">
            <a:noAutofit/>
          </a:bodyPr>
          <a:lstStyle/>
          <a:p>
            <a:pPr marL="0" marR="0" indent="0">
              <a:lnSpc>
                <a:spcPct val="100000"/>
              </a:lnSpc>
              <a:spcBef>
                <a:spcPts val="600"/>
              </a:spcBef>
              <a:spcAft>
                <a:spcPts val="600"/>
              </a:spcAft>
              <a:buNone/>
            </a:pPr>
            <a:r>
              <a:rPr lang="en-US" sz="1700" kern="100" dirty="0">
                <a:latin typeface="Aptos" panose="020B0004020202020204" pitchFamily="34" charset="0"/>
                <a:ea typeface="Aptos" panose="020B0004020202020204" pitchFamily="34" charset="0"/>
                <a:cs typeface="Times New Roman" panose="02020603050405020304" pitchFamily="18" charset="0"/>
              </a:rPr>
              <a:t>For state and inheritance tax purposes the issue is one of domicile.</a:t>
            </a:r>
          </a:p>
          <a:p>
            <a:pPr marL="0" marR="0" indent="0">
              <a:lnSpc>
                <a:spcPct val="100000"/>
              </a:lnSpc>
              <a:spcBef>
                <a:spcPts val="600"/>
              </a:spcBef>
              <a:spcAft>
                <a:spcPts val="600"/>
              </a:spcAft>
              <a:buNone/>
            </a:pPr>
            <a:r>
              <a:rPr lang="en-US" sz="1700" kern="100" dirty="0">
                <a:latin typeface="Aptos" panose="020B0004020202020204" pitchFamily="34" charset="0"/>
                <a:ea typeface="Aptos" panose="020B0004020202020204" pitchFamily="34" charset="0"/>
                <a:cs typeface="Times New Roman" panose="02020603050405020304" pitchFamily="18" charset="0"/>
              </a:rPr>
              <a:t>How do states determine a person’s domicile?</a:t>
            </a:r>
          </a:p>
          <a:p>
            <a:pPr marL="230188" indent="-230188">
              <a:lnSpc>
                <a:spcPct val="100000"/>
              </a:lnSpc>
              <a:spcBef>
                <a:spcPts val="600"/>
              </a:spcBef>
              <a:spcAft>
                <a:spcPts val="600"/>
              </a:spcAft>
            </a:pPr>
            <a:r>
              <a:rPr lang="en-US" sz="1700" kern="100" dirty="0">
                <a:latin typeface="Aptos" panose="020B0004020202020204" pitchFamily="34" charset="0"/>
                <a:ea typeface="Aptos" panose="020B0004020202020204" pitchFamily="34" charset="0"/>
                <a:cs typeface="Times New Roman" panose="02020603050405020304" pitchFamily="18" charset="0"/>
              </a:rPr>
              <a:t>A state’s determination of a person’s domicile is a question of fact, with no single fact being conclusive.  </a:t>
            </a:r>
          </a:p>
          <a:p>
            <a:pPr marL="230188" indent="-230188">
              <a:lnSpc>
                <a:spcPct val="100000"/>
              </a:lnSpc>
              <a:spcBef>
                <a:spcPts val="600"/>
              </a:spcBef>
              <a:spcAft>
                <a:spcPts val="600"/>
              </a:spcAft>
            </a:pPr>
            <a:r>
              <a:rPr lang="en-US" sz="1700" kern="100" dirty="0">
                <a:latin typeface="Aptos" panose="020B0004020202020204" pitchFamily="34" charset="0"/>
                <a:ea typeface="Aptos" panose="020B0004020202020204" pitchFamily="34" charset="0"/>
                <a:cs typeface="Times New Roman" panose="02020603050405020304" pitchFamily="18" charset="0"/>
              </a:rPr>
              <a:t>Furthermore, the term “domicile” is not interchangeable with “residence” in all situations. </a:t>
            </a:r>
          </a:p>
          <a:p>
            <a:pPr marL="230188" indent="-230188">
              <a:lnSpc>
                <a:spcPct val="100000"/>
              </a:lnSpc>
              <a:spcBef>
                <a:spcPts val="600"/>
              </a:spcBef>
              <a:spcAft>
                <a:spcPts val="600"/>
              </a:spcAft>
            </a:pPr>
            <a:r>
              <a:rPr lang="en-US" sz="1700" kern="100" dirty="0">
                <a:latin typeface="Aptos" panose="020B0004020202020204" pitchFamily="34" charset="0"/>
                <a:ea typeface="Aptos" panose="020B0004020202020204" pitchFamily="34" charset="0"/>
                <a:cs typeface="Times New Roman" panose="02020603050405020304" pitchFamily="18" charset="0"/>
              </a:rPr>
              <a:t>By contrast, a domicile is intended to be permanent rather than temporary, whereas a residence means living in a particular locality and requires mere physical presence. </a:t>
            </a:r>
          </a:p>
          <a:p>
            <a:pPr marL="230188" indent="-230188">
              <a:lnSpc>
                <a:spcPct val="100000"/>
              </a:lnSpc>
              <a:spcBef>
                <a:spcPts val="600"/>
              </a:spcBef>
              <a:spcAft>
                <a:spcPts val="600"/>
              </a:spcAft>
            </a:pPr>
            <a:r>
              <a:rPr lang="en-US" sz="1700" kern="100" dirty="0">
                <a:latin typeface="Aptos" panose="020B0004020202020204" pitchFamily="34" charset="0"/>
                <a:ea typeface="Aptos" panose="020B0004020202020204" pitchFamily="34" charset="0"/>
                <a:cs typeface="Times New Roman" panose="02020603050405020304" pitchFamily="18" charset="0"/>
              </a:rPr>
              <a:t>Although domicile requires residence, residence alone does not establish the intent to remain permanently, which is necessary for domicile.</a:t>
            </a:r>
          </a:p>
        </p:txBody>
      </p:sp>
    </p:spTree>
    <p:extLst>
      <p:ext uri="{BB962C8B-B14F-4D97-AF65-F5344CB8AC3E}">
        <p14:creationId xmlns:p14="http://schemas.microsoft.com/office/powerpoint/2010/main" val="19015656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a:extLst>
            <a:ext uri="{FF2B5EF4-FFF2-40B4-BE49-F238E27FC236}">
              <a16:creationId xmlns:a16="http://schemas.microsoft.com/office/drawing/2014/main" id="{81D53D8D-E6ED-3191-6D34-A53B9DEEE0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59253-8FE3-AACD-4BE5-2BF1C922C608}"/>
              </a:ext>
            </a:extLst>
          </p:cNvPr>
          <p:cNvSpPr>
            <a:spLocks noGrp="1"/>
          </p:cNvSpPr>
          <p:nvPr>
            <p:ph type="title"/>
          </p:nvPr>
        </p:nvSpPr>
        <p:spPr>
          <a:xfrm>
            <a:off x="5065020" y="222147"/>
            <a:ext cx="6675783" cy="1325563"/>
          </a:xfrm>
        </p:spPr>
        <p:txBody>
          <a:bodyPr>
            <a:noAutofit/>
          </a:bodyPr>
          <a:lstStyle/>
          <a:p>
            <a:r>
              <a:rPr lang="en-US" sz="3200" dirty="0">
                <a:solidFill>
                  <a:schemeClr val="bg1"/>
                </a:solidFill>
              </a:rPr>
              <a:t>Domicile is generally established by extrinsic evidence of intent</a:t>
            </a:r>
            <a:endParaRPr lang="en-US" sz="2400" dirty="0">
              <a:solidFill>
                <a:schemeClr val="bg1"/>
              </a:solidFill>
            </a:endParaRPr>
          </a:p>
        </p:txBody>
      </p:sp>
      <p:sp>
        <p:nvSpPr>
          <p:cNvPr id="3" name="Content Placeholder 2">
            <a:extLst>
              <a:ext uri="{FF2B5EF4-FFF2-40B4-BE49-F238E27FC236}">
                <a16:creationId xmlns:a16="http://schemas.microsoft.com/office/drawing/2014/main" id="{B58150AF-1FC1-F142-0001-6507016B59B3}"/>
              </a:ext>
            </a:extLst>
          </p:cNvPr>
          <p:cNvSpPr>
            <a:spLocks noGrp="1"/>
          </p:cNvSpPr>
          <p:nvPr>
            <p:ph idx="1"/>
          </p:nvPr>
        </p:nvSpPr>
        <p:spPr>
          <a:xfrm>
            <a:off x="4979504" y="1507331"/>
            <a:ext cx="7212496" cy="5387010"/>
          </a:xfrm>
        </p:spPr>
        <p:txBody>
          <a:bodyPr>
            <a:normAutofit fontScale="62500" lnSpcReduction="20000"/>
          </a:bodyPr>
          <a:lstStyle/>
          <a:p>
            <a:pPr marL="230188" marR="0" indent="-230188">
              <a:lnSpc>
                <a:spcPct val="115000"/>
              </a:lnSpc>
              <a:spcBef>
                <a:spcPts val="0"/>
              </a:spcBef>
              <a:spcAft>
                <a:spcPts val="800"/>
              </a:spcAft>
              <a:buNone/>
            </a:pPr>
            <a:r>
              <a:rPr lang="en-US"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Subjective proofs of domicile may include:</a:t>
            </a:r>
          </a:p>
          <a:p>
            <a:pPr marL="230188" indent="-230188">
              <a:lnSpc>
                <a:spcPct val="115000"/>
              </a:lnSpc>
              <a:spcBef>
                <a:spcPts val="0"/>
              </a:spcBef>
              <a:spcAft>
                <a:spcPts val="800"/>
              </a:spcAft>
            </a:pPr>
            <a:r>
              <a:rPr lang="en-US"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Spend as much time at the principal home as possible. Where two or more homes are maintained, spend more time at the principal home than at the others.</a:t>
            </a:r>
          </a:p>
          <a:p>
            <a:pPr marL="230188" indent="-230188">
              <a:lnSpc>
                <a:spcPct val="115000"/>
              </a:lnSpc>
              <a:spcBef>
                <a:spcPts val="0"/>
              </a:spcBef>
              <a:spcAft>
                <a:spcPts val="800"/>
              </a:spcAft>
            </a:pPr>
            <a:r>
              <a:rPr lang="en-US"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Conduct the maximum possible amount of business activity in the domicile state.</a:t>
            </a:r>
          </a:p>
          <a:p>
            <a:pPr marL="230188" indent="-230188">
              <a:lnSpc>
                <a:spcPct val="115000"/>
              </a:lnSpc>
              <a:spcBef>
                <a:spcPts val="0"/>
              </a:spcBef>
              <a:spcAft>
                <a:spcPts val="800"/>
              </a:spcAft>
            </a:pPr>
            <a:r>
              <a:rPr lang="en-US"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Be active in clubs, churches, and social organizations in the domicile state.</a:t>
            </a:r>
          </a:p>
          <a:p>
            <a:pPr marL="230188" indent="-230188">
              <a:lnSpc>
                <a:spcPct val="115000"/>
              </a:lnSpc>
              <a:spcBef>
                <a:spcPts val="0"/>
              </a:spcBef>
              <a:spcAft>
                <a:spcPts val="800"/>
              </a:spcAft>
            </a:pPr>
            <a:r>
              <a:rPr lang="en-US"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Furnish the principal home more substantially than any of the other homes you maintain.</a:t>
            </a:r>
          </a:p>
          <a:p>
            <a:pPr marL="230188" indent="-230188">
              <a:lnSpc>
                <a:spcPct val="115000"/>
              </a:lnSpc>
              <a:spcBef>
                <a:spcPts val="0"/>
              </a:spcBef>
              <a:spcAft>
                <a:spcPts val="800"/>
              </a:spcAft>
            </a:pPr>
            <a:r>
              <a:rPr lang="en-US"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Keep objects of family or sentimental interest in the principal home. This would include heirlooms, paintings, art, and family records.</a:t>
            </a:r>
          </a:p>
          <a:p>
            <a:pPr marL="230188" indent="-230188">
              <a:lnSpc>
                <a:spcPct val="115000"/>
              </a:lnSpc>
              <a:spcBef>
                <a:spcPts val="0"/>
              </a:spcBef>
              <a:spcAft>
                <a:spcPts val="800"/>
              </a:spcAft>
            </a:pPr>
            <a:r>
              <a:rPr lang="en-US"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Keep your main personal bank account in a local bank in the domiciliary state.</a:t>
            </a:r>
          </a:p>
          <a:p>
            <a:pPr marL="230188" indent="-230188">
              <a:lnSpc>
                <a:spcPct val="115000"/>
              </a:lnSpc>
              <a:spcBef>
                <a:spcPts val="0"/>
              </a:spcBef>
              <a:spcAft>
                <a:spcPts val="800"/>
              </a:spcAft>
            </a:pPr>
            <a:r>
              <a:rPr lang="en-US"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Establish relationships with professional advisors in the domiciliary state.</a:t>
            </a:r>
          </a:p>
        </p:txBody>
      </p:sp>
      <p:sp>
        <p:nvSpPr>
          <p:cNvPr id="4" name="TextBox 3">
            <a:extLst>
              <a:ext uri="{FF2B5EF4-FFF2-40B4-BE49-F238E27FC236}">
                <a16:creationId xmlns:a16="http://schemas.microsoft.com/office/drawing/2014/main" id="{27B420E6-2F65-A8CE-6D16-8BD56FD8A0D1}"/>
              </a:ext>
            </a:extLst>
          </p:cNvPr>
          <p:cNvSpPr txBox="1"/>
          <p:nvPr/>
        </p:nvSpPr>
        <p:spPr>
          <a:xfrm>
            <a:off x="-1" y="0"/>
            <a:ext cx="4856299" cy="7235687"/>
          </a:xfrm>
          <a:prstGeom prst="rect">
            <a:avLst/>
          </a:prstGeom>
          <a:solidFill>
            <a:schemeClr val="bg1"/>
          </a:solidFill>
        </p:spPr>
        <p:txBody>
          <a:bodyPr wrap="square" rtlCol="0">
            <a:spAutoFit/>
          </a:bodyPr>
          <a:lstStyle/>
          <a:p>
            <a:endParaRPr lang="en-US" dirty="0"/>
          </a:p>
        </p:txBody>
      </p:sp>
      <p:pic>
        <p:nvPicPr>
          <p:cNvPr id="33794" name="Picture 2" descr="Establishing Domicile for RVers ...">
            <a:extLst>
              <a:ext uri="{FF2B5EF4-FFF2-40B4-BE49-F238E27FC236}">
                <a16:creationId xmlns:a16="http://schemas.microsoft.com/office/drawing/2014/main" id="{3882BF10-EE2B-020E-56B1-1A91E6176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21" y="1689650"/>
            <a:ext cx="4647577" cy="352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5057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9B6CB368-54B0-FDDA-181A-68709085C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544F14-7745-639B-BD6D-1E0ACB2714EB}"/>
              </a:ext>
            </a:extLst>
          </p:cNvPr>
          <p:cNvSpPr>
            <a:spLocks noGrp="1"/>
          </p:cNvSpPr>
          <p:nvPr>
            <p:ph type="title"/>
          </p:nvPr>
        </p:nvSpPr>
        <p:spPr>
          <a:xfrm>
            <a:off x="390939" y="365125"/>
            <a:ext cx="10515600" cy="1325563"/>
          </a:xfrm>
        </p:spPr>
        <p:txBody>
          <a:bodyPr>
            <a:noAutofit/>
          </a:bodyPr>
          <a:lstStyle/>
          <a:p>
            <a:r>
              <a:rPr lang="en-US" sz="3200" dirty="0">
                <a:solidFill>
                  <a:srgbClr val="F0D300"/>
                </a:solidFill>
              </a:rPr>
              <a:t>Domicile is generally established by extrinsic evidence of intent</a:t>
            </a:r>
            <a:endParaRPr lang="en-US" sz="2400" dirty="0">
              <a:solidFill>
                <a:srgbClr val="F0D300"/>
              </a:solidFill>
            </a:endParaRPr>
          </a:p>
        </p:txBody>
      </p:sp>
      <p:sp>
        <p:nvSpPr>
          <p:cNvPr id="3" name="Content Placeholder 2">
            <a:extLst>
              <a:ext uri="{FF2B5EF4-FFF2-40B4-BE49-F238E27FC236}">
                <a16:creationId xmlns:a16="http://schemas.microsoft.com/office/drawing/2014/main" id="{E13BC179-71D0-76EE-8EAA-EBC25A02898B}"/>
              </a:ext>
            </a:extLst>
          </p:cNvPr>
          <p:cNvSpPr>
            <a:spLocks noGrp="1"/>
          </p:cNvSpPr>
          <p:nvPr>
            <p:ph idx="1"/>
          </p:nvPr>
        </p:nvSpPr>
        <p:spPr>
          <a:xfrm>
            <a:off x="390939" y="1490870"/>
            <a:ext cx="6814931" cy="4775546"/>
          </a:xfrm>
        </p:spPr>
        <p:txBody>
          <a:bodyPr>
            <a:noAutofit/>
          </a:bodyPr>
          <a:lstStyle/>
          <a:p>
            <a:pPr marL="0" marR="0" indent="0">
              <a:lnSpc>
                <a:spcPct val="100000"/>
              </a:lnSpc>
              <a:spcBef>
                <a:spcPts val="0"/>
              </a:spcBef>
              <a:spcAft>
                <a:spcPts val="800"/>
              </a:spcAft>
              <a:buNone/>
            </a:pPr>
            <a:r>
              <a:rPr lang="en-US" sz="1800" kern="100" dirty="0">
                <a:solidFill>
                  <a:srgbClr val="F0D300"/>
                </a:solidFill>
                <a:latin typeface="Aptos" panose="020B0004020202020204" pitchFamily="34" charset="0"/>
                <a:ea typeface="Aptos" panose="020B0004020202020204" pitchFamily="34" charset="0"/>
                <a:cs typeface="Times New Roman" panose="02020603050405020304" pitchFamily="18" charset="0"/>
              </a:rPr>
              <a:t>Objective acts indicating objective proof of domicile may include:</a:t>
            </a:r>
          </a:p>
          <a:p>
            <a:pPr>
              <a:lnSpc>
                <a:spcPct val="100000"/>
              </a:lnSpc>
              <a:spcBef>
                <a:spcPts val="0"/>
              </a:spcBef>
              <a:spcAft>
                <a:spcPts val="800"/>
              </a:spcAft>
            </a:pPr>
            <a:r>
              <a:rPr lang="en-US" sz="1800" kern="100" dirty="0">
                <a:solidFill>
                  <a:srgbClr val="F0D300"/>
                </a:solidFill>
                <a:latin typeface="Aptos" panose="020B0004020202020204" pitchFamily="34" charset="0"/>
                <a:ea typeface="Aptos" panose="020B0004020202020204" pitchFamily="34" charset="0"/>
                <a:cs typeface="Times New Roman" panose="02020603050405020304" pitchFamily="18" charset="0"/>
              </a:rPr>
              <a:t>Execute a new will reciting the new domicile.</a:t>
            </a:r>
          </a:p>
          <a:p>
            <a:pPr>
              <a:lnSpc>
                <a:spcPct val="100000"/>
              </a:lnSpc>
              <a:spcBef>
                <a:spcPts val="0"/>
              </a:spcBef>
              <a:spcAft>
                <a:spcPts val="800"/>
              </a:spcAft>
            </a:pPr>
            <a:r>
              <a:rPr lang="en-US" sz="1800" kern="100" dirty="0">
                <a:solidFill>
                  <a:srgbClr val="F0D300"/>
                </a:solidFill>
                <a:latin typeface="Aptos" panose="020B0004020202020204" pitchFamily="34" charset="0"/>
                <a:ea typeface="Aptos" panose="020B0004020202020204" pitchFamily="34" charset="0"/>
                <a:cs typeface="Times New Roman" panose="02020603050405020304" pitchFamily="18" charset="0"/>
              </a:rPr>
              <a:t>Register to vote in the domicile state and secure a new driver’s license.</a:t>
            </a:r>
          </a:p>
          <a:p>
            <a:pPr>
              <a:lnSpc>
                <a:spcPct val="100000"/>
              </a:lnSpc>
              <a:spcBef>
                <a:spcPts val="0"/>
              </a:spcBef>
              <a:spcAft>
                <a:spcPts val="800"/>
              </a:spcAft>
            </a:pPr>
            <a:r>
              <a:rPr lang="en-US" sz="1800" kern="100" dirty="0">
                <a:solidFill>
                  <a:srgbClr val="F0D300"/>
                </a:solidFill>
                <a:latin typeface="Aptos" panose="020B0004020202020204" pitchFamily="34" charset="0"/>
                <a:ea typeface="Aptos" panose="020B0004020202020204" pitchFamily="34" charset="0"/>
                <a:cs typeface="Times New Roman" panose="02020603050405020304" pitchFamily="18" charset="0"/>
              </a:rPr>
              <a:t>Use the domicile address in all documents and records such as automobile registration, credit cards, Social Security records, mailing addresses, hotel registrations, mortgages, and leases. Where a new domicile is acquired, make sure that the address on all the above is changed as soon as practicable.</a:t>
            </a:r>
          </a:p>
          <a:p>
            <a:pPr>
              <a:lnSpc>
                <a:spcPct val="100000"/>
              </a:lnSpc>
              <a:spcBef>
                <a:spcPts val="0"/>
              </a:spcBef>
              <a:spcAft>
                <a:spcPts val="800"/>
              </a:spcAft>
            </a:pPr>
            <a:r>
              <a:rPr lang="en-US" sz="1800" kern="100" dirty="0">
                <a:solidFill>
                  <a:srgbClr val="F0D300"/>
                </a:solidFill>
                <a:latin typeface="Aptos" panose="020B0004020202020204" pitchFamily="34" charset="0"/>
                <a:ea typeface="Aptos" panose="020B0004020202020204" pitchFamily="34" charset="0"/>
                <a:cs typeface="Times New Roman" panose="02020603050405020304" pitchFamily="18" charset="0"/>
              </a:rPr>
              <a:t>Pay all taxes from the place of domicile.</a:t>
            </a:r>
          </a:p>
          <a:p>
            <a:pPr>
              <a:lnSpc>
                <a:spcPct val="100000"/>
              </a:lnSpc>
              <a:spcBef>
                <a:spcPts val="0"/>
              </a:spcBef>
              <a:spcAft>
                <a:spcPts val="800"/>
              </a:spcAft>
            </a:pPr>
            <a:r>
              <a:rPr lang="en-US" sz="1800" kern="100" dirty="0">
                <a:solidFill>
                  <a:srgbClr val="F0D300"/>
                </a:solidFill>
                <a:latin typeface="Aptos" panose="020B0004020202020204" pitchFamily="34" charset="0"/>
                <a:ea typeface="Aptos" panose="020B0004020202020204" pitchFamily="34" charset="0"/>
                <a:cs typeface="Times New Roman" panose="02020603050405020304" pitchFamily="18" charset="0"/>
              </a:rPr>
              <a:t>Use the domiciliary address in the filing of tax returns and file the returns in the place of domicile whenever possible. This is especially important with regard to personal federal income tax returns, which must be filed from the place of legal residence.</a:t>
            </a:r>
          </a:p>
        </p:txBody>
      </p:sp>
      <p:pic>
        <p:nvPicPr>
          <p:cNvPr id="34818" name="Picture 2" descr="Credential Icon Stock Illustrations ...">
            <a:extLst>
              <a:ext uri="{FF2B5EF4-FFF2-40B4-BE49-F238E27FC236}">
                <a16:creationId xmlns:a16="http://schemas.microsoft.com/office/drawing/2014/main" id="{42DF085D-476B-B0D3-E027-1D2C1DA74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1526" y="1549953"/>
            <a:ext cx="4251651" cy="4942922"/>
          </a:xfrm>
          <a:prstGeom prst="rect">
            <a:avLst/>
          </a:prstGeom>
          <a:noFill/>
          <a:effectLst>
            <a:outerShdw blurRad="50800" dist="38100" sx="102000" sy="1020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2041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96D065-9C3B-AE5A-7776-0F2A103B81B3}"/>
            </a:ext>
          </a:extLst>
        </p:cNvPr>
        <p:cNvGrpSpPr/>
        <p:nvPr/>
      </p:nvGrpSpPr>
      <p:grpSpPr>
        <a:xfrm>
          <a:off x="0" y="0"/>
          <a:ext cx="0" cy="0"/>
          <a:chOff x="0" y="0"/>
          <a:chExt cx="0" cy="0"/>
        </a:xfrm>
      </p:grpSpPr>
      <p:sp useBgFill="1">
        <p:nvSpPr>
          <p:cNvPr id="35851" name="Rectangle 3585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3" name="Rectangle 35852">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7F39B-AAE1-F7F2-C53E-419F556E4CEE}"/>
              </a:ext>
            </a:extLst>
          </p:cNvPr>
          <p:cNvSpPr>
            <a:spLocks noGrp="1"/>
          </p:cNvSpPr>
          <p:nvPr>
            <p:ph type="title"/>
          </p:nvPr>
        </p:nvSpPr>
        <p:spPr>
          <a:xfrm>
            <a:off x="1137033" y="670559"/>
            <a:ext cx="4683321" cy="2148841"/>
          </a:xfrm>
        </p:spPr>
        <p:txBody>
          <a:bodyPr anchor="t">
            <a:normAutofit/>
          </a:bodyPr>
          <a:lstStyle/>
          <a:p>
            <a:r>
              <a:rPr lang="en-US" sz="2800" dirty="0">
                <a:highlight>
                  <a:srgbClr val="C0C0C0"/>
                </a:highlight>
              </a:rPr>
              <a:t>Domicile is generally established by extrinsic evidence of intent</a:t>
            </a:r>
          </a:p>
        </p:txBody>
      </p:sp>
      <p:pic>
        <p:nvPicPr>
          <p:cNvPr id="35846" name="Picture 6">
            <a:extLst>
              <a:ext uri="{FF2B5EF4-FFF2-40B4-BE49-F238E27FC236}">
                <a16:creationId xmlns:a16="http://schemas.microsoft.com/office/drawing/2014/main" id="{650C5800-B674-C2E3-4723-98C949F62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1" b="5940"/>
          <a:stretch>
            <a:fillRect/>
          </a:stretch>
        </p:blipFill>
        <p:spPr bwMode="auto">
          <a:xfrm>
            <a:off x="1" y="3489959"/>
            <a:ext cx="5787218" cy="3368041"/>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4A518D3-7DEA-31E9-7965-E510B35A815B}"/>
              </a:ext>
            </a:extLst>
          </p:cNvPr>
          <p:cNvSpPr>
            <a:spLocks noGrp="1"/>
          </p:cNvSpPr>
          <p:nvPr>
            <p:ph idx="1"/>
          </p:nvPr>
        </p:nvSpPr>
        <p:spPr>
          <a:xfrm>
            <a:off x="5820354" y="254515"/>
            <a:ext cx="6029901" cy="5445076"/>
          </a:xfrm>
        </p:spPr>
        <p:txBody>
          <a:bodyPr anchor="t">
            <a:noAutofit/>
          </a:bodyPr>
          <a:lstStyle/>
          <a:p>
            <a:pPr marL="685800">
              <a:lnSpc>
                <a:spcPct val="100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Take advantage of tax benefits granted to a domicile, such as homestead tax exemptions. These benefits should not be claimed in other areas.</a:t>
            </a:r>
          </a:p>
          <a:p>
            <a:pPr marL="685800">
              <a:lnSpc>
                <a:spcPct val="100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Where there is a change in domicile, notify all interested parties. This should include the post office, banks, employers, family and friends, clubs, your attorney, and tax authorities in both the old and new districts.</a:t>
            </a:r>
          </a:p>
          <a:p>
            <a:pPr marL="685800">
              <a:lnSpc>
                <a:spcPct val="100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Participate in local organizations, clubs, and government services open only to a domiciliary resident.</a:t>
            </a:r>
          </a:p>
          <a:p>
            <a:pPr marL="685800">
              <a:lnSpc>
                <a:spcPct val="100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Make out a Declaration of Domicile (a legal document that defines where you reside and where you intend to reside permanently) file it with the clerk of courts in the county of domicile. Keep a copy with your important documents, such as your will.</a:t>
            </a:r>
          </a:p>
          <a:p>
            <a:pPr marL="685800">
              <a:lnSpc>
                <a:spcPct val="100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File any local tax returns required from residents.</a:t>
            </a:r>
          </a:p>
          <a:p>
            <a:pPr marL="685800">
              <a:lnSpc>
                <a:spcPct val="100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Take affirmative action to terminate residence in other states by notice to tax authorities, cancellation of voter registrations, resignation or notification to organizations and clubs, and other similar acts.</a:t>
            </a:r>
          </a:p>
        </p:txBody>
      </p:sp>
    </p:spTree>
    <p:extLst>
      <p:ext uri="{BB962C8B-B14F-4D97-AF65-F5344CB8AC3E}">
        <p14:creationId xmlns:p14="http://schemas.microsoft.com/office/powerpoint/2010/main" val="2799115947"/>
      </p:ext>
    </p:extLst>
  </p:cSld>
  <p:clrMapOvr>
    <a:masterClrMapping/>
  </p:clrMapOvr>
  <p:transition spd="slow">
    <p:cover/>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a:extLst>
            <a:ext uri="{FF2B5EF4-FFF2-40B4-BE49-F238E27FC236}">
              <a16:creationId xmlns:a16="http://schemas.microsoft.com/office/drawing/2014/main" id="{F2E877A1-C7CB-C79B-9E97-7294090F8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7CB79B-F839-0F21-837A-294DAAB73B89}"/>
              </a:ext>
            </a:extLst>
          </p:cNvPr>
          <p:cNvSpPr>
            <a:spLocks noGrp="1"/>
          </p:cNvSpPr>
          <p:nvPr>
            <p:ph type="title"/>
          </p:nvPr>
        </p:nvSpPr>
        <p:spPr/>
        <p:txBody>
          <a:bodyPr>
            <a:noAutofit/>
          </a:bodyPr>
          <a:lstStyle/>
          <a:p>
            <a:r>
              <a:rPr lang="en-US" sz="4000" dirty="0">
                <a:solidFill>
                  <a:schemeClr val="bg1"/>
                </a:solidFill>
              </a:rPr>
              <a:t>Pennsylvania Inheritance Tax for Non-Residents</a:t>
            </a:r>
            <a:endParaRPr lang="en-US" sz="3200" dirty="0">
              <a:solidFill>
                <a:schemeClr val="bg1"/>
              </a:solidFill>
            </a:endParaRPr>
          </a:p>
        </p:txBody>
      </p:sp>
      <p:sp>
        <p:nvSpPr>
          <p:cNvPr id="3" name="Content Placeholder 2">
            <a:extLst>
              <a:ext uri="{FF2B5EF4-FFF2-40B4-BE49-F238E27FC236}">
                <a16:creationId xmlns:a16="http://schemas.microsoft.com/office/drawing/2014/main" id="{A4267A48-90AE-AF15-44C9-008A274B644B}"/>
              </a:ext>
            </a:extLst>
          </p:cNvPr>
          <p:cNvSpPr>
            <a:spLocks noGrp="1"/>
          </p:cNvSpPr>
          <p:nvPr>
            <p:ph idx="1"/>
          </p:nvPr>
        </p:nvSpPr>
        <p:spPr>
          <a:xfrm>
            <a:off x="933577" y="1504059"/>
            <a:ext cx="11168270" cy="2567471"/>
          </a:xfrm>
        </p:spPr>
        <p:txBody>
          <a:bodyPr>
            <a:noAutofit/>
          </a:bodyPr>
          <a:lstStyle/>
          <a:p>
            <a:pPr marL="0" marR="0" indent="0">
              <a:lnSpc>
                <a:spcPct val="100000"/>
              </a:lnSpc>
              <a:spcBef>
                <a:spcPts val="600"/>
              </a:spcBef>
              <a:spcAft>
                <a:spcPts val="600"/>
              </a:spcAft>
              <a:buNone/>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In Pennsylvania, </a:t>
            </a:r>
            <a:r>
              <a:rPr lang="en-US" sz="20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all real property and tangible personal property </a:t>
            </a: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of a non-resident decedent located in Pennsylvania at the time of death is subject to inheritance tax. </a:t>
            </a:r>
          </a:p>
          <a:p>
            <a:pPr marL="0" marR="0" indent="0">
              <a:lnSpc>
                <a:spcPct val="100000"/>
              </a:lnSpc>
              <a:spcBef>
                <a:spcPts val="600"/>
              </a:spcBef>
              <a:spcAft>
                <a:spcPts val="600"/>
              </a:spcAft>
              <a:buNone/>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This includes assets such as cash, automobiles, furniture, antiques, and jewelry. </a:t>
            </a:r>
          </a:p>
          <a:p>
            <a:pPr marL="0" marR="0" indent="0">
              <a:lnSpc>
                <a:spcPct val="100000"/>
              </a:lnSpc>
              <a:spcBef>
                <a:spcPts val="600"/>
              </a:spcBef>
              <a:spcAft>
                <a:spcPts val="600"/>
              </a:spcAft>
              <a:buNone/>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However, </a:t>
            </a:r>
            <a:r>
              <a:rPr lang="en-US" sz="20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intangible personal property such as stocks, bonds, bank accounts, and loans receivable is not taxable regardless of its location at the time of the decedent's death.</a:t>
            </a:r>
          </a:p>
          <a:p>
            <a:pPr marL="0" marR="0" indent="0">
              <a:lnSpc>
                <a:spcPct val="100000"/>
              </a:lnSpc>
              <a:spcBef>
                <a:spcPts val="600"/>
              </a:spcBef>
              <a:spcAft>
                <a:spcPts val="600"/>
              </a:spcAft>
              <a:buNone/>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Note – Real property held in a revocable living trust is still subject to PIT; but property held in a corporation, partnership, or limited liability company is considered intangible property and not subject to PIT for a non-resident.</a:t>
            </a:r>
          </a:p>
        </p:txBody>
      </p:sp>
      <p:pic>
        <p:nvPicPr>
          <p:cNvPr id="36866" name="Picture 2" descr="Buy your First Investment Property ...">
            <a:extLst>
              <a:ext uri="{FF2B5EF4-FFF2-40B4-BE49-F238E27FC236}">
                <a16:creationId xmlns:a16="http://schemas.microsoft.com/office/drawing/2014/main" id="{3014CC2D-DDC7-47BD-3554-FE2E7F322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8946"/>
            <a:ext cx="12192000" cy="225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0457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6D70C6-C2BE-277C-AC19-44CCC72D95B7}"/>
              </a:ext>
            </a:extLst>
          </p:cNvPr>
          <p:cNvSpPr>
            <a:spLocks noGrp="1"/>
          </p:cNvSpPr>
          <p:nvPr>
            <p:ph type="title"/>
          </p:nvPr>
        </p:nvSpPr>
        <p:spPr>
          <a:xfrm>
            <a:off x="838200" y="1641752"/>
            <a:ext cx="4391025" cy="1323439"/>
          </a:xfrm>
        </p:spPr>
        <p:txBody>
          <a:bodyPr anchor="t">
            <a:normAutofit/>
          </a:bodyPr>
          <a:lstStyle/>
          <a:p>
            <a:r>
              <a:rPr lang="en-US" sz="3700">
                <a:solidFill>
                  <a:schemeClr val="bg1"/>
                </a:solidFill>
              </a:rPr>
              <a:t>Convert Real Property to Intangible Property</a:t>
            </a:r>
          </a:p>
        </p:txBody>
      </p:sp>
      <p:sp>
        <p:nvSpPr>
          <p:cNvPr id="3" name="Content Placeholder 2">
            <a:extLst>
              <a:ext uri="{FF2B5EF4-FFF2-40B4-BE49-F238E27FC236}">
                <a16:creationId xmlns:a16="http://schemas.microsoft.com/office/drawing/2014/main" id="{BE32698E-38EB-1BA3-063B-44C1AD235DD3}"/>
              </a:ext>
            </a:extLst>
          </p:cNvPr>
          <p:cNvSpPr>
            <a:spLocks noGrp="1"/>
          </p:cNvSpPr>
          <p:nvPr>
            <p:ph idx="1"/>
          </p:nvPr>
        </p:nvSpPr>
        <p:spPr>
          <a:xfrm>
            <a:off x="838200" y="3146400"/>
            <a:ext cx="4391025" cy="2454300"/>
          </a:xfrm>
        </p:spPr>
        <p:txBody>
          <a:bodyPr>
            <a:normAutofit/>
          </a:bodyPr>
          <a:lstStyle/>
          <a:p>
            <a:pPr>
              <a:lnSpc>
                <a:spcPct val="100000"/>
              </a:lnSpc>
            </a:pPr>
            <a:r>
              <a:rPr lang="en-US" sz="2400" dirty="0">
                <a:solidFill>
                  <a:schemeClr val="bg1">
                    <a:alpha val="80000"/>
                  </a:schemeClr>
                </a:solidFill>
              </a:rPr>
              <a:t>Form a partnership or limited liability company to hold real property located out of the state of residence</a:t>
            </a:r>
          </a:p>
          <a:p>
            <a:pPr>
              <a:lnSpc>
                <a:spcPct val="100000"/>
              </a:lnSpc>
            </a:pPr>
            <a:r>
              <a:rPr lang="en-US" sz="2400" dirty="0">
                <a:solidFill>
                  <a:schemeClr val="bg1">
                    <a:alpha val="80000"/>
                  </a:schemeClr>
                </a:solidFill>
              </a:rPr>
              <a:t>By the way Tennessee has no estate tax.</a:t>
            </a:r>
          </a:p>
        </p:txBody>
      </p:sp>
      <p:pic>
        <p:nvPicPr>
          <p:cNvPr id="4" name="Picture 3" descr="A hand holding a sign with a house and a key&#10;&#10;AI-generated content may be incorrect.">
            <a:extLst>
              <a:ext uri="{FF2B5EF4-FFF2-40B4-BE49-F238E27FC236}">
                <a16:creationId xmlns:a16="http://schemas.microsoft.com/office/drawing/2014/main" id="{4D6658EE-CD17-A413-0F54-21CB096DB045}"/>
              </a:ext>
            </a:extLst>
          </p:cNvPr>
          <p:cNvPicPr>
            <a:picLocks noChangeAspect="1"/>
          </p:cNvPicPr>
          <p:nvPr/>
        </p:nvPicPr>
        <p:blipFill>
          <a:blip r:embed="rId2"/>
          <a:stretch>
            <a:fillRect/>
          </a:stretch>
        </p:blipFill>
        <p:spPr>
          <a:xfrm>
            <a:off x="6095999" y="2094244"/>
            <a:ext cx="5260976" cy="2630488"/>
          </a:xfrm>
          <a:prstGeom prst="rect">
            <a:avLst/>
          </a:prstGeom>
        </p:spPr>
      </p:pic>
    </p:spTree>
    <p:extLst>
      <p:ext uri="{BB962C8B-B14F-4D97-AF65-F5344CB8AC3E}">
        <p14:creationId xmlns:p14="http://schemas.microsoft.com/office/powerpoint/2010/main" val="36755908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6ACA2-4229-F63C-CCD7-69FB50EE6A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4CEBEC-D575-AFA4-E7C7-3E75AFC84EB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8679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636" name="TextBox 3"/>
          <p:cNvSpPr txBox="1">
            <a:spLocks noChangeArrowheads="1"/>
          </p:cNvSpPr>
          <p:nvPr/>
        </p:nvSpPr>
        <p:spPr bwMode="auto">
          <a:xfrm>
            <a:off x="2362200" y="990673"/>
            <a:ext cx="324128" cy="83099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4724400" y="1645928"/>
            <a:ext cx="5562600" cy="452431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CPE - Continuing Professional Education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CPAs: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YourOnlineProfessor.net is registered with the Pennsylvania Department of State's Bureau of Professional and Occupational Affairs as a </a:t>
            </a:r>
            <a:r>
              <a:rPr kumimoji="0" lang="en-US" sz="1600" b="0" i="1"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Program Sponsor under the State Board of Accountancy.</a:t>
            </a: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  Our license number is </a:t>
            </a:r>
            <a:r>
              <a:rPr kumimoji="0" lang="en-US" sz="1600" b="0" i="0" u="none" strike="noStrike" kern="1200" cap="none" spc="0" normalizeH="0" baseline="0" noProof="0" dirty="0">
                <a:ln>
                  <a:noFill/>
                </a:ln>
                <a:solidFill>
                  <a:srgbClr val="C00000"/>
                </a:solidFill>
                <a:effectLst/>
                <a:uLnTx/>
                <a:uFillTx/>
                <a:latin typeface="Abadi Extra Light" panose="020B0204020104020204" pitchFamily="34" charset="0"/>
                <a:ea typeface="+mn-ea"/>
                <a:cs typeface="+mn-cs"/>
              </a:rPr>
              <a:t>PX177605</a:t>
            </a:r>
            <a:r>
              <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This Course will count as  1.0 Hour of Group Internet Based or </a:t>
            </a:r>
            <a:b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b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Interactive Self Study Credit depending on how you access the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t>For CPAs taking an archived  version of the Course  for Interactive Self Study Credit successful completion of a Final Examination is required.  The Final Slide will direct you as to how to access and complete the Final Examination.</a:t>
            </a:r>
            <a:br>
              <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rPr>
            </a:br>
            <a:endParaRPr kumimoji="0" lang="en-US" sz="1600" b="0" i="0" u="none" strike="noStrike" kern="1200" cap="none" spc="0" normalizeH="0" baseline="0" noProof="0" dirty="0">
              <a:ln>
                <a:noFill/>
              </a:ln>
              <a:solidFill>
                <a:prstClr val="black"/>
              </a:solidFill>
              <a:effectLst/>
              <a:uLnTx/>
              <a:uFillTx/>
              <a:latin typeface="Abadi Extra Light" panose="020B02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0" name="Title 1">
            <a:extLst>
              <a:ext uri="{FF2B5EF4-FFF2-40B4-BE49-F238E27FC236}">
                <a16:creationId xmlns:a16="http://schemas.microsoft.com/office/drawing/2014/main" id="{EA00D76D-68E4-4BE9-8366-264DC1F9DDE3}"/>
              </a:ext>
            </a:extLst>
          </p:cNvPr>
          <p:cNvSpPr txBox="1">
            <a:spLocks/>
          </p:cNvSpPr>
          <p:nvPr/>
        </p:nvSpPr>
        <p:spPr>
          <a:xfrm>
            <a:off x="4754880" y="274320"/>
            <a:ext cx="4724400" cy="624681"/>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prstClr val="white">
                    <a:lumMod val="75000"/>
                  </a:prstClr>
                </a:solidFill>
                <a:effectLst>
                  <a:outerShdw blurRad="38100" dist="38100" dir="2700000" algn="tl">
                    <a:srgbClr val="000000">
                      <a:alpha val="43137"/>
                    </a:srgbClr>
                  </a:outerShdw>
                </a:effectLst>
                <a:uLnTx/>
                <a:uFillTx/>
                <a:latin typeface="Bernard MT Condensed" pitchFamily="18" charset="0"/>
                <a:ea typeface="+mj-ea"/>
                <a:cs typeface="+mj-cs"/>
              </a:rPr>
              <a:t>YourOnLineProfessor.net </a:t>
            </a:r>
            <a:endPar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ernard MT Condensed" pitchFamily="18" charset="0"/>
              <a:ea typeface="+mj-ea"/>
              <a:cs typeface="+mj-cs"/>
            </a:endParaRPr>
          </a:p>
        </p:txBody>
      </p:sp>
    </p:spTree>
    <p:extLst>
      <p:ext uri="{BB962C8B-B14F-4D97-AF65-F5344CB8AC3E}">
        <p14:creationId xmlns:p14="http://schemas.microsoft.com/office/powerpoint/2010/main" val="25886411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1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1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EC7CA98B-E9D7-4052-3454-12090F6E90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01E2C-7B01-FEB5-BC5E-90E568824D91}"/>
              </a:ext>
            </a:extLst>
          </p:cNvPr>
          <p:cNvSpPr>
            <a:spLocks noGrp="1"/>
          </p:cNvSpPr>
          <p:nvPr>
            <p:ph type="title"/>
          </p:nvPr>
        </p:nvSpPr>
        <p:spPr>
          <a:xfrm>
            <a:off x="129210" y="92024"/>
            <a:ext cx="10515600" cy="1325563"/>
          </a:xfrm>
        </p:spPr>
        <p:txBody>
          <a:bodyPr>
            <a:noAutofit/>
          </a:bodyPr>
          <a:lstStyle/>
          <a:p>
            <a:r>
              <a:rPr lang="en-US" dirty="0">
                <a:solidFill>
                  <a:schemeClr val="accent6">
                    <a:lumMod val="50000"/>
                  </a:schemeClr>
                </a:solidFill>
              </a:rPr>
              <a:t>Other Thoughts</a:t>
            </a:r>
            <a:endParaRPr lang="en-US" sz="3600" dirty="0">
              <a:solidFill>
                <a:schemeClr val="accent6">
                  <a:lumMod val="50000"/>
                </a:schemeClr>
              </a:solidFill>
            </a:endParaRPr>
          </a:p>
        </p:txBody>
      </p:sp>
      <p:sp>
        <p:nvSpPr>
          <p:cNvPr id="3" name="Content Placeholder 2">
            <a:extLst>
              <a:ext uri="{FF2B5EF4-FFF2-40B4-BE49-F238E27FC236}">
                <a16:creationId xmlns:a16="http://schemas.microsoft.com/office/drawing/2014/main" id="{9AFAD791-6D72-09C1-E6DD-081AF2A2F863}"/>
              </a:ext>
            </a:extLst>
          </p:cNvPr>
          <p:cNvSpPr>
            <a:spLocks noGrp="1"/>
          </p:cNvSpPr>
          <p:nvPr>
            <p:ph idx="1"/>
          </p:nvPr>
        </p:nvSpPr>
        <p:spPr>
          <a:xfrm>
            <a:off x="251130" y="1329239"/>
            <a:ext cx="6500190" cy="4724796"/>
          </a:xfrm>
        </p:spPr>
        <p:txBody>
          <a:bodyPr>
            <a:noAutofit/>
          </a:bodyPr>
          <a:lstStyle/>
          <a:p>
            <a:pPr marL="0" marR="0" indent="0">
              <a:lnSpc>
                <a:spcPct val="115000"/>
              </a:lnSpc>
              <a:spcAft>
                <a:spcPts val="800"/>
              </a:spcAft>
              <a:buNone/>
            </a:pPr>
            <a:r>
              <a:rPr lang="en-US" kern="100" dirty="0">
                <a:solidFill>
                  <a:schemeClr val="accent6">
                    <a:lumMod val="50000"/>
                  </a:schemeClr>
                </a:solidFill>
                <a:latin typeface="Aptos" panose="020B0004020202020204" pitchFamily="34" charset="0"/>
                <a:ea typeface="Aptos" panose="020B0004020202020204" pitchFamily="34" charset="0"/>
                <a:cs typeface="Times New Roman" panose="02020603050405020304" pitchFamily="18" charset="0"/>
              </a:rPr>
              <a:t>Keep Your Foundations Separate</a:t>
            </a:r>
          </a:p>
          <a:p>
            <a:pPr marL="0" marR="0" indent="0">
              <a:lnSpc>
                <a:spcPct val="115000"/>
              </a:lnSpc>
              <a:spcAft>
                <a:spcPts val="800"/>
              </a:spcAft>
              <a:buNone/>
            </a:pPr>
            <a:r>
              <a:rPr lang="en-US" kern="100" dirty="0">
                <a:solidFill>
                  <a:schemeClr val="accent6">
                    <a:lumMod val="50000"/>
                  </a:schemeClr>
                </a:solidFill>
                <a:latin typeface="Aptos" panose="020B0004020202020204" pitchFamily="34" charset="0"/>
                <a:ea typeface="Aptos" panose="020B0004020202020204" pitchFamily="34" charset="0"/>
                <a:cs typeface="Times New Roman" panose="02020603050405020304" pitchFamily="18" charset="0"/>
              </a:rPr>
              <a:t>Use Foundations to Reduce Estate Tax</a:t>
            </a:r>
          </a:p>
          <a:p>
            <a:pPr marL="0" marR="0" indent="0">
              <a:lnSpc>
                <a:spcPct val="115000"/>
              </a:lnSpc>
              <a:spcAft>
                <a:spcPts val="800"/>
              </a:spcAft>
              <a:buNone/>
            </a:pPr>
            <a:r>
              <a:rPr lang="en-US" kern="100" dirty="0">
                <a:solidFill>
                  <a:schemeClr val="accent6">
                    <a:lumMod val="50000"/>
                  </a:schemeClr>
                </a:solidFill>
                <a:latin typeface="Aptos" panose="020B0004020202020204" pitchFamily="34" charset="0"/>
                <a:ea typeface="Aptos" panose="020B0004020202020204" pitchFamily="34" charset="0"/>
                <a:cs typeface="Times New Roman" panose="02020603050405020304" pitchFamily="18" charset="0"/>
              </a:rPr>
              <a:t>	CLT</a:t>
            </a:r>
          </a:p>
          <a:p>
            <a:pPr marL="0" marR="0" indent="0">
              <a:lnSpc>
                <a:spcPct val="115000"/>
              </a:lnSpc>
              <a:spcAft>
                <a:spcPts val="800"/>
              </a:spcAft>
              <a:buNone/>
            </a:pPr>
            <a:r>
              <a:rPr lang="en-US" kern="100" dirty="0">
                <a:solidFill>
                  <a:schemeClr val="accent6">
                    <a:lumMod val="50000"/>
                  </a:schemeClr>
                </a:solidFill>
                <a:latin typeface="Aptos" panose="020B0004020202020204" pitchFamily="34" charset="0"/>
                <a:ea typeface="Aptos" panose="020B0004020202020204" pitchFamily="34" charset="0"/>
                <a:cs typeface="Times New Roman" panose="02020603050405020304" pitchFamily="18" charset="0"/>
              </a:rPr>
              <a:t>	CRT</a:t>
            </a:r>
          </a:p>
          <a:p>
            <a:pPr marL="0" marR="0" indent="0">
              <a:lnSpc>
                <a:spcPct val="115000"/>
              </a:lnSpc>
              <a:spcAft>
                <a:spcPts val="800"/>
              </a:spcAft>
              <a:buNone/>
            </a:pPr>
            <a:r>
              <a:rPr lang="en-US" kern="100" dirty="0">
                <a:solidFill>
                  <a:schemeClr val="accent6">
                    <a:lumMod val="50000"/>
                  </a:schemeClr>
                </a:solidFill>
                <a:latin typeface="Aptos" panose="020B0004020202020204" pitchFamily="34" charset="0"/>
                <a:ea typeface="Aptos" panose="020B0004020202020204" pitchFamily="34" charset="0"/>
                <a:cs typeface="Times New Roman" panose="02020603050405020304" pitchFamily="18" charset="0"/>
              </a:rPr>
              <a:t>Provide “if we are separate and living apart” clauses to irrevocable documents.</a:t>
            </a:r>
          </a:p>
          <a:p>
            <a:pPr marL="0" marR="0" indent="0">
              <a:lnSpc>
                <a:spcPct val="115000"/>
              </a:lnSpc>
              <a:spcAft>
                <a:spcPts val="800"/>
              </a:spcAft>
              <a:buNone/>
            </a:pPr>
            <a:r>
              <a:rPr lang="en-US" kern="100" dirty="0">
                <a:solidFill>
                  <a:schemeClr val="accent6">
                    <a:lumMod val="50000"/>
                  </a:schemeClr>
                </a:solidFill>
                <a:latin typeface="Aptos" panose="020B0004020202020204" pitchFamily="34" charset="0"/>
                <a:ea typeface="Aptos" panose="020B0004020202020204" pitchFamily="34" charset="0"/>
                <a:cs typeface="Times New Roman" panose="02020603050405020304" pitchFamily="18" charset="0"/>
              </a:rPr>
              <a:t>Make Real Property Intangible Property</a:t>
            </a:r>
          </a:p>
          <a:p>
            <a:pPr marL="0" marR="0" indent="0">
              <a:lnSpc>
                <a:spcPct val="115000"/>
              </a:lnSpc>
              <a:spcAft>
                <a:spcPts val="800"/>
              </a:spcAft>
              <a:buNone/>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41986" name="Picture 2" descr="Physical Separation vs In Home ...">
            <a:extLst>
              <a:ext uri="{FF2B5EF4-FFF2-40B4-BE49-F238E27FC236}">
                <a16:creationId xmlns:a16="http://schemas.microsoft.com/office/drawing/2014/main" id="{2ECE5DA9-C703-8376-46D8-3245CBE44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266" y="0"/>
            <a:ext cx="525637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2962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a:extLst>
            <a:ext uri="{FF2B5EF4-FFF2-40B4-BE49-F238E27FC236}">
              <a16:creationId xmlns:a16="http://schemas.microsoft.com/office/drawing/2014/main" id="{48B60FF7-2630-D816-A5C9-2C95F0F05E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1D18A-8DC0-485A-1B4C-002D19097CC9}"/>
              </a:ext>
            </a:extLst>
          </p:cNvPr>
          <p:cNvSpPr>
            <a:spLocks noGrp="1"/>
          </p:cNvSpPr>
          <p:nvPr>
            <p:ph type="title"/>
          </p:nvPr>
        </p:nvSpPr>
        <p:spPr/>
        <p:txBody>
          <a:bodyPr>
            <a:noAutofit/>
          </a:bodyPr>
          <a:lstStyle/>
          <a:p>
            <a:r>
              <a:rPr lang="en-US" dirty="0">
                <a:solidFill>
                  <a:schemeClr val="bg1"/>
                </a:solidFill>
              </a:rPr>
              <a:t>Other Thoughts</a:t>
            </a:r>
            <a:endParaRPr lang="en-US" sz="3600" dirty="0">
              <a:solidFill>
                <a:schemeClr val="bg1"/>
              </a:solidFill>
            </a:endParaRPr>
          </a:p>
        </p:txBody>
      </p:sp>
      <p:sp>
        <p:nvSpPr>
          <p:cNvPr id="3" name="Content Placeholder 2">
            <a:extLst>
              <a:ext uri="{FF2B5EF4-FFF2-40B4-BE49-F238E27FC236}">
                <a16:creationId xmlns:a16="http://schemas.microsoft.com/office/drawing/2014/main" id="{3F39A536-E3EB-23E6-6A7B-D0EEBA78BF79}"/>
              </a:ext>
            </a:extLst>
          </p:cNvPr>
          <p:cNvSpPr>
            <a:spLocks noGrp="1"/>
          </p:cNvSpPr>
          <p:nvPr>
            <p:ph idx="1"/>
          </p:nvPr>
        </p:nvSpPr>
        <p:spPr>
          <a:xfrm>
            <a:off x="838200" y="1874786"/>
            <a:ext cx="10515600" cy="4351338"/>
          </a:xfrm>
        </p:spPr>
        <p:txBody>
          <a:bodyPr>
            <a:noAutofit/>
          </a:bodyPr>
          <a:lstStyle/>
          <a:p>
            <a:pPr marL="0" marR="0" indent="0">
              <a:lnSpc>
                <a:spcPct val="115000"/>
              </a:lnSpc>
              <a:spcAft>
                <a:spcPts val="800"/>
              </a:spcAft>
              <a:buNone/>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Avoid Ancillary Probate</a:t>
            </a:r>
          </a:p>
          <a:p>
            <a:pPr marL="0" marR="0" indent="0">
              <a:lnSpc>
                <a:spcPct val="115000"/>
              </a:lnSpc>
              <a:spcAft>
                <a:spcPts val="800"/>
              </a:spcAft>
              <a:buNone/>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Have Agents/Directors/Trustees for Special Assets</a:t>
            </a:r>
          </a:p>
          <a:p>
            <a:pPr marR="0">
              <a:lnSpc>
                <a:spcPct val="115000"/>
              </a:lnSpc>
              <a:spcAft>
                <a:spcPts val="800"/>
              </a:spcAft>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Appoint a Business Power of Attorney</a:t>
            </a:r>
          </a:p>
          <a:p>
            <a:pPr marR="0">
              <a:lnSpc>
                <a:spcPct val="115000"/>
              </a:lnSpc>
              <a:spcAft>
                <a:spcPts val="800"/>
              </a:spcAft>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Appoint a Business Executor</a:t>
            </a:r>
          </a:p>
          <a:p>
            <a:pPr marR="0">
              <a:lnSpc>
                <a:spcPct val="115000"/>
              </a:lnSpc>
              <a:spcAft>
                <a:spcPts val="800"/>
              </a:spcAft>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Appoint a Business Trustee</a:t>
            </a:r>
          </a:p>
          <a:p>
            <a:pPr marL="0" marR="0" indent="0">
              <a:lnSpc>
                <a:spcPct val="115000"/>
              </a:lnSpc>
              <a:spcAft>
                <a:spcPts val="800"/>
              </a:spcAft>
              <a:buNone/>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Take Advantage of IRC Sec. 6166</a:t>
            </a:r>
          </a:p>
          <a:p>
            <a:pPr marL="0" marR="0" indent="0">
              <a:lnSpc>
                <a:spcPct val="115000"/>
              </a:lnSpc>
              <a:spcAft>
                <a:spcPts val="800"/>
              </a:spcAft>
              <a:buNone/>
            </a:pPr>
            <a:r>
              <a:rPr lang="en-US"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Set Up a Dynasty Trust</a:t>
            </a:r>
          </a:p>
        </p:txBody>
      </p:sp>
      <p:pic>
        <p:nvPicPr>
          <p:cNvPr id="43010" name="Picture 2" descr="Exploring Dynasty Trusts in Arizona ...">
            <a:extLst>
              <a:ext uri="{FF2B5EF4-FFF2-40B4-BE49-F238E27FC236}">
                <a16:creationId xmlns:a16="http://schemas.microsoft.com/office/drawing/2014/main" id="{69D7D5B5-9FF6-4433-4DD0-B745E9E74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853" y="848360"/>
            <a:ext cx="4693187" cy="516128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8391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A817E"/>
        </a:solidFill>
        <a:effectLst/>
      </p:bgPr>
    </p:bg>
    <p:spTree>
      <p:nvGrpSpPr>
        <p:cNvPr id="1" name="">
          <a:extLst>
            <a:ext uri="{FF2B5EF4-FFF2-40B4-BE49-F238E27FC236}">
              <a16:creationId xmlns:a16="http://schemas.microsoft.com/office/drawing/2014/main" id="{51ACC6D5-CF03-2F87-3131-665C746A278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19FB70A-4109-9FED-B722-45377624B1DE}"/>
              </a:ext>
            </a:extLst>
          </p:cNvPr>
          <p:cNvSpPr>
            <a:spLocks noGrp="1"/>
          </p:cNvSpPr>
          <p:nvPr>
            <p:ph type="body" idx="1"/>
          </p:nvPr>
        </p:nvSpPr>
        <p:spPr>
          <a:xfrm>
            <a:off x="3856383" y="1087866"/>
            <a:ext cx="8232912" cy="5556250"/>
          </a:xfrm>
        </p:spPr>
        <p:txBody>
          <a:bodyPr>
            <a:noAutofit/>
          </a:bodyPr>
          <a:lstStyle/>
          <a:p>
            <a:pPr>
              <a:lnSpc>
                <a:spcPct val="100000"/>
              </a:lnSpc>
              <a:spcBef>
                <a:spcPts val="600"/>
              </a:spcBef>
              <a:spcAft>
                <a:spcPts val="600"/>
              </a:spcAft>
            </a:pPr>
            <a:r>
              <a:rPr lang="en-US" sz="2200" b="1" dirty="0">
                <a:solidFill>
                  <a:schemeClr val="tx1"/>
                </a:solidFill>
              </a:rPr>
              <a:t>Addressing Alimony/Spousal Support</a:t>
            </a:r>
            <a:r>
              <a:rPr lang="en-US" sz="2200" dirty="0">
                <a:solidFill>
                  <a:schemeClr val="tx1"/>
                </a:solidFill>
              </a:rPr>
              <a:t>: The agreement can pre-determine the terms for alimony, or spousal support, which might otherwise be decided by a court based on factors like the length of the marriage and financial disparities. </a:t>
            </a:r>
          </a:p>
          <a:p>
            <a:pPr>
              <a:lnSpc>
                <a:spcPct val="100000"/>
              </a:lnSpc>
              <a:spcBef>
                <a:spcPts val="600"/>
              </a:spcBef>
              <a:spcAft>
                <a:spcPts val="600"/>
              </a:spcAft>
            </a:pPr>
            <a:r>
              <a:rPr lang="en-US" sz="2200" b="1" dirty="0">
                <a:solidFill>
                  <a:schemeClr val="tx1"/>
                </a:solidFill>
              </a:rPr>
              <a:t>Avoiding Lengthy Legal Battles</a:t>
            </a:r>
            <a:r>
              <a:rPr lang="en-US" sz="2200" dirty="0">
                <a:solidFill>
                  <a:schemeClr val="tx1"/>
                </a:solidFill>
              </a:rPr>
              <a:t>: By pre-defining how assets, debts, and property would be divided, a prenup can streamline the divorce process and avoid expensive, lengthy court proceedings. </a:t>
            </a:r>
          </a:p>
          <a:p>
            <a:pPr>
              <a:lnSpc>
                <a:spcPct val="100000"/>
              </a:lnSpc>
              <a:spcBef>
                <a:spcPts val="600"/>
              </a:spcBef>
              <a:spcAft>
                <a:spcPts val="600"/>
              </a:spcAft>
            </a:pPr>
            <a:r>
              <a:rPr lang="en-US" sz="2200" b="1" dirty="0">
                <a:solidFill>
                  <a:schemeClr val="tx1"/>
                </a:solidFill>
              </a:rPr>
              <a:t>Protecting Family Legacies</a:t>
            </a:r>
            <a:r>
              <a:rPr lang="en-US" sz="2200" dirty="0">
                <a:solidFill>
                  <a:schemeClr val="tx1"/>
                </a:solidFill>
              </a:rPr>
              <a:t>: Prenups can help preserve family wealth and ensure that family inheritances or business legacies are not compromised in a divorce. </a:t>
            </a:r>
          </a:p>
          <a:p>
            <a:pPr>
              <a:lnSpc>
                <a:spcPct val="100000"/>
              </a:lnSpc>
              <a:spcBef>
                <a:spcPts val="600"/>
              </a:spcBef>
              <a:spcAft>
                <a:spcPts val="600"/>
              </a:spcAft>
            </a:pPr>
            <a:r>
              <a:rPr lang="en-US" sz="2200" b="1" dirty="0">
                <a:solidFill>
                  <a:schemeClr val="tx1"/>
                </a:solidFill>
              </a:rPr>
              <a:t>Managing Future Assets</a:t>
            </a:r>
            <a:r>
              <a:rPr lang="en-US" sz="2200" dirty="0">
                <a:solidFill>
                  <a:schemeClr val="tx1"/>
                </a:solidFill>
              </a:rPr>
              <a:t>: A prenup can cover future assets that might be acquired during the marriage, such as an inheritance, a business acquisition, or proceeds from a lawsuit, making it a comprehensive financial plan. </a:t>
            </a:r>
          </a:p>
        </p:txBody>
      </p:sp>
      <p:sp>
        <p:nvSpPr>
          <p:cNvPr id="5" name="TextBox 4">
            <a:extLst>
              <a:ext uri="{FF2B5EF4-FFF2-40B4-BE49-F238E27FC236}">
                <a16:creationId xmlns:a16="http://schemas.microsoft.com/office/drawing/2014/main" id="{2A8D2457-EC5F-67A9-E231-BDBC625065A6}"/>
              </a:ext>
            </a:extLst>
          </p:cNvPr>
          <p:cNvSpPr txBox="1"/>
          <p:nvPr/>
        </p:nvSpPr>
        <p:spPr>
          <a:xfrm>
            <a:off x="3856383" y="283458"/>
            <a:ext cx="905691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ptos" panose="02110004020202020204"/>
                <a:ea typeface="+mn-ea"/>
                <a:cs typeface="+mn-cs"/>
              </a:rPr>
              <a:t>Key Reasons to Have a Prenup</a:t>
            </a:r>
          </a:p>
        </p:txBody>
      </p:sp>
      <p:pic>
        <p:nvPicPr>
          <p:cNvPr id="7170" name="Picture 2" descr="When It Comes to a Prenup, Who Needs ...">
            <a:extLst>
              <a:ext uri="{FF2B5EF4-FFF2-40B4-BE49-F238E27FC236}">
                <a16:creationId xmlns:a16="http://schemas.microsoft.com/office/drawing/2014/main" id="{1AD56818-4BF9-667D-8C32-10E80AE4E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7768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3647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316508-FD96-F206-3373-1E3BBCFA46FB}"/>
              </a:ext>
            </a:extLst>
          </p:cNvPr>
          <p:cNvSpPr>
            <a:spLocks noGrp="1"/>
          </p:cNvSpPr>
          <p:nvPr>
            <p:ph type="body" idx="1"/>
          </p:nvPr>
        </p:nvSpPr>
        <p:spPr>
          <a:xfrm>
            <a:off x="390939" y="1192864"/>
            <a:ext cx="7977809" cy="5378963"/>
          </a:xfrm>
        </p:spPr>
        <p:txBody>
          <a:bodyPr>
            <a:noAutofit/>
          </a:bodyPr>
          <a:lstStyle/>
          <a:p>
            <a:pPr>
              <a:lnSpc>
                <a:spcPct val="100000"/>
              </a:lnSpc>
              <a:spcBef>
                <a:spcPts val="600"/>
              </a:spcBef>
              <a:spcAft>
                <a:spcPts val="600"/>
              </a:spcAft>
            </a:pPr>
            <a:r>
              <a:rPr lang="en-US" b="1" dirty="0">
                <a:solidFill>
                  <a:schemeClr val="accent2">
                    <a:lumMod val="50000"/>
                  </a:schemeClr>
                </a:solidFill>
              </a:rPr>
              <a:t>Protecting Separate Assets</a:t>
            </a:r>
            <a:r>
              <a:rPr lang="en-US" dirty="0">
                <a:solidFill>
                  <a:schemeClr val="accent2">
                    <a:lumMod val="50000"/>
                  </a:schemeClr>
                </a:solidFill>
              </a:rPr>
              <a:t>: If you own significant assets, a family business, or expect an inheritance, a prenup keeps those pre-marital assets separate from marital property, ensuring they are not subject to division in a divorce. </a:t>
            </a:r>
          </a:p>
          <a:p>
            <a:pPr>
              <a:lnSpc>
                <a:spcPct val="100000"/>
              </a:lnSpc>
              <a:spcBef>
                <a:spcPts val="600"/>
              </a:spcBef>
              <a:spcAft>
                <a:spcPts val="600"/>
              </a:spcAft>
            </a:pPr>
            <a:r>
              <a:rPr lang="en-US" b="1" dirty="0">
                <a:solidFill>
                  <a:schemeClr val="accent2">
                    <a:lumMod val="50000"/>
                  </a:schemeClr>
                </a:solidFill>
              </a:rPr>
              <a:t>Safeguarding Business Interests</a:t>
            </a:r>
            <a:r>
              <a:rPr lang="en-US" dirty="0">
                <a:solidFill>
                  <a:schemeClr val="accent2">
                    <a:lumMod val="50000"/>
                  </a:schemeClr>
                </a:solidFill>
              </a:rPr>
              <a:t>: Entrepreneurs use prenups to protect their businesses and ensure continuity of business priorities, preventing division or disputes over business assets during a potential divorce. </a:t>
            </a:r>
          </a:p>
          <a:p>
            <a:pPr>
              <a:lnSpc>
                <a:spcPct val="100000"/>
              </a:lnSpc>
              <a:spcBef>
                <a:spcPts val="600"/>
              </a:spcBef>
              <a:spcAft>
                <a:spcPts val="600"/>
              </a:spcAft>
            </a:pPr>
            <a:r>
              <a:rPr lang="en-US" b="1" dirty="0">
                <a:solidFill>
                  <a:schemeClr val="accent2">
                    <a:lumMod val="50000"/>
                  </a:schemeClr>
                </a:solidFill>
              </a:rPr>
              <a:t>Clarifying Financial Responsibilities</a:t>
            </a:r>
            <a:r>
              <a:rPr lang="en-US" dirty="0">
                <a:solidFill>
                  <a:schemeClr val="accent2">
                    <a:lumMod val="50000"/>
                  </a:schemeClr>
                </a:solidFill>
              </a:rPr>
              <a:t>: A prenup establishes clear rules for managing income, expenses, and debts during the marriage, preventing misunderstandings and providing financial clarity for both partners. </a:t>
            </a:r>
          </a:p>
        </p:txBody>
      </p:sp>
      <p:sp>
        <p:nvSpPr>
          <p:cNvPr id="5" name="TextBox 4">
            <a:extLst>
              <a:ext uri="{FF2B5EF4-FFF2-40B4-BE49-F238E27FC236}">
                <a16:creationId xmlns:a16="http://schemas.microsoft.com/office/drawing/2014/main" id="{344CACA9-45BE-F94C-BE0A-B2E187CD01D9}"/>
              </a:ext>
            </a:extLst>
          </p:cNvPr>
          <p:cNvSpPr txBox="1"/>
          <p:nvPr/>
        </p:nvSpPr>
        <p:spPr>
          <a:xfrm>
            <a:off x="390939" y="303336"/>
            <a:ext cx="9056914" cy="707886"/>
          </a:xfrm>
          <a:prstGeom prst="rect">
            <a:avLst/>
          </a:prstGeom>
          <a:noFill/>
        </p:spPr>
        <p:txBody>
          <a:bodyPr wrap="square">
            <a:spAutoFit/>
          </a:bodyPr>
          <a:lstStyle/>
          <a:p>
            <a:r>
              <a:rPr lang="en-US" sz="4000" dirty="0">
                <a:solidFill>
                  <a:schemeClr val="accent2">
                    <a:lumMod val="50000"/>
                  </a:schemeClr>
                </a:solidFill>
              </a:rPr>
              <a:t>Key Reasons to Have a Prenup</a:t>
            </a:r>
          </a:p>
        </p:txBody>
      </p:sp>
      <p:pic>
        <p:nvPicPr>
          <p:cNvPr id="6146" name="Picture 2" descr="KMJ Solicitors">
            <a:extLst>
              <a:ext uri="{FF2B5EF4-FFF2-40B4-BE49-F238E27FC236}">
                <a16:creationId xmlns:a16="http://schemas.microsoft.com/office/drawing/2014/main" id="{57E3AACD-AA07-C42C-05AA-6B104A795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661" y="0"/>
            <a:ext cx="39723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3729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TextBox 3"/>
          <p:cNvSpPr txBox="1">
            <a:spLocks noChangeArrowheads="1"/>
          </p:cNvSpPr>
          <p:nvPr/>
        </p:nvSpPr>
        <p:spPr bwMode="auto">
          <a:xfrm>
            <a:off x="3295650" y="1600203"/>
            <a:ext cx="28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charset="0"/>
              <a:buNone/>
              <a:tabLst/>
              <a:defRPr/>
            </a:pPr>
            <a:r>
              <a:rPr kumimoji="0" lang="en-US" altLang="en-US" sz="3600" b="0" i="0" u="none" strike="noStrike" kern="0" cap="none" spc="0" normalizeH="0" baseline="0" noProof="0">
                <a:ln>
                  <a:noFill/>
                </a:ln>
                <a:solidFill>
                  <a:srgbClr val="FF0000"/>
                </a:solidFill>
                <a:effectLst/>
                <a:uLnTx/>
                <a:uFillTx/>
                <a:latin typeface="Calibri" pitchFamily="34" charset="0"/>
                <a:ea typeface="+mn-ea"/>
                <a:cs typeface="Arial" pitchFamily="34" charset="0"/>
              </a:rPr>
              <a:t> </a:t>
            </a:r>
          </a:p>
        </p:txBody>
      </p:sp>
      <p:sp>
        <p:nvSpPr>
          <p:cNvPr id="266246" name="TextBox 11"/>
          <p:cNvSpPr txBox="1">
            <a:spLocks noChangeArrowheads="1"/>
          </p:cNvSpPr>
          <p:nvPr/>
        </p:nvSpPr>
        <p:spPr bwMode="auto">
          <a:xfrm>
            <a:off x="3810000" y="2222901"/>
            <a:ext cx="42862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charset="0"/>
              <a:buNone/>
              <a:tabLst/>
              <a:defRPr/>
            </a:pPr>
            <a:r>
              <a:rPr kumimoji="0" lang="en-US" altLang="en-US" sz="6000" b="1" i="0" u="none" strike="noStrike" kern="0" cap="none" spc="0" normalizeH="0" baseline="0" noProof="0" dirty="0">
                <a:ln>
                  <a:noFill/>
                </a:ln>
                <a:solidFill>
                  <a:srgbClr val="000000"/>
                </a:solidFill>
                <a:effectLst/>
                <a:uLnTx/>
                <a:uFillTx/>
                <a:latin typeface="Calibri" pitchFamily="34" charset="0"/>
                <a:ea typeface="+mn-ea"/>
                <a:cs typeface="Arial" pitchFamily="34" charset="0"/>
              </a:rPr>
              <a:t>The End</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0075" y="3543303"/>
            <a:ext cx="3086100" cy="5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67000" y="857250"/>
            <a:ext cx="6858000"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pic>
        <p:nvPicPr>
          <p:cNvPr id="104456" name="Picture 8" descr="C:\Users\ted\Music\Favorites\Downloads\monster_in_closet_500_clr_1450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451" y="2000865"/>
            <a:ext cx="2170510" cy="28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698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66246"/>
                                        </p:tgtEl>
                                        <p:attrNameLst>
                                          <p:attrName>style.visibility</p:attrName>
                                        </p:attrNameLst>
                                      </p:cBhvr>
                                      <p:to>
                                        <p:strVal val="visible"/>
                                      </p:to>
                                    </p:set>
                                  </p:childTnLst>
                                </p:cTn>
                              </p:par>
                            </p:childTnLst>
                          </p:cTn>
                        </p:par>
                      </p:childTnLst>
                    </p:cTn>
                  </p:par>
                  <p:par>
                    <p:cTn id="12" fill="hold">
                      <p:stCondLst>
                        <p:cond delay="indefinite"/>
                      </p:stCondLst>
                      <p:childTnLst>
                        <p:par>
                          <p:cTn id="13" fill="hold" nodeType="after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3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4456"/>
                                        </p:tgtEl>
                                        <p:attrNameLst>
                                          <p:attrName>style.visibility</p:attrName>
                                        </p:attrNameLst>
                                      </p:cBhvr>
                                      <p:to>
                                        <p:strVal val="visible"/>
                                      </p:to>
                                    </p:set>
                                    <p:animEffect transition="in" filter="fade">
                                      <p:cBhvr>
                                        <p:cTn id="21" dur="500"/>
                                        <p:tgtEl>
                                          <p:spTgt spid="104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6" grpId="0" autoUpdateAnimBg="0"/>
      <p:bldP spid="3"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2"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1428" name="TextBox 3"/>
          <p:cNvSpPr txBox="1">
            <a:spLocks noChangeArrowheads="1"/>
          </p:cNvSpPr>
          <p:nvPr/>
        </p:nvSpPr>
        <p:spPr bwMode="auto">
          <a:xfrm>
            <a:off x="2362200" y="990601"/>
            <a:ext cx="323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1430" name="TextBox 11"/>
          <p:cNvSpPr txBox="1">
            <a:spLocks noChangeArrowheads="1"/>
          </p:cNvSpPr>
          <p:nvPr/>
        </p:nvSpPr>
        <p:spPr bwMode="auto">
          <a:xfrm>
            <a:off x="4648200" y="2767014"/>
            <a:ext cx="5715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The End</a:t>
            </a:r>
          </a:p>
        </p:txBody>
      </p:sp>
    </p:spTree>
    <p:extLst>
      <p:ext uri="{BB962C8B-B14F-4D97-AF65-F5344CB8AC3E}">
        <p14:creationId xmlns:p14="http://schemas.microsoft.com/office/powerpoint/2010/main" val="478686822"/>
      </p:ext>
    </p:extLst>
  </p:cSld>
  <p:clrMapOvr>
    <a:masterClrMapping/>
  </p:clrMapOvr>
  <p:transition spd="slow">
    <p:cove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ptaxletterred.jpg"/>
          <p:cNvPicPr>
            <a:picLocks noChangeAspect="1"/>
          </p:cNvPicPr>
          <p:nvPr/>
        </p:nvPicPr>
        <p:blipFill>
          <a:blip r:embed="rId3" cstate="print">
            <a:duotone>
              <a:schemeClr val="accent1">
                <a:shade val="45000"/>
                <a:satMod val="135000"/>
              </a:schemeClr>
              <a:prstClr val="white"/>
            </a:duotone>
          </a:blip>
          <a:stretch>
            <a:fillRect/>
          </a:stretch>
        </p:blipFill>
        <p:spPr>
          <a:xfrm>
            <a:off x="1524000" y="0"/>
            <a:ext cx="2743200" cy="6858000"/>
          </a:xfrm>
          <a:prstGeom prst="rect">
            <a:avLst/>
          </a:prstGeom>
        </p:spPr>
      </p:pic>
      <p:sp>
        <p:nvSpPr>
          <p:cNvPr id="16" name="Rectangle 15"/>
          <p:cNvSpPr/>
          <p:nvPr/>
        </p:nvSpPr>
        <p:spPr>
          <a:xfrm rot="5400000" flipH="1">
            <a:off x="876300" y="3390900"/>
            <a:ext cx="6858000" cy="7620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3505200" y="-152400"/>
            <a:ext cx="7772400" cy="1470025"/>
          </a:xfrm>
        </p:spPr>
        <p:txBody>
          <a:bodyPr>
            <a:normAutofit/>
          </a:bodyPr>
          <a:lstStyle/>
          <a:p>
            <a:r>
              <a:rPr lang="en-US" sz="4800" dirty="0">
                <a:solidFill>
                  <a:schemeClr val="bg1">
                    <a:lumMod val="75000"/>
                  </a:schemeClr>
                </a:solidFill>
                <a:latin typeface="Bernard MT Condensed" pitchFamily="18" charset="0"/>
              </a:rPr>
              <a:t>TedPerkins</a:t>
            </a:r>
            <a:r>
              <a:rPr lang="en-US" sz="4800" dirty="0">
                <a:effectLst>
                  <a:outerShdw blurRad="38100" dist="38100" dir="2700000" algn="tl">
                    <a:srgbClr val="000000">
                      <a:alpha val="43137"/>
                    </a:srgbClr>
                  </a:outerShdw>
                </a:effectLst>
                <a:latin typeface="Bernard MT Condensed" pitchFamily="18" charset="0"/>
              </a:rPr>
              <a:t>Tax News</a:t>
            </a:r>
          </a:p>
        </p:txBody>
      </p:sp>
      <p:sp>
        <p:nvSpPr>
          <p:cNvPr id="4" name="TextBox 3"/>
          <p:cNvSpPr txBox="1"/>
          <p:nvPr/>
        </p:nvSpPr>
        <p:spPr>
          <a:xfrm>
            <a:off x="2362200" y="990601"/>
            <a:ext cx="32412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 </a:t>
            </a:r>
          </a:p>
        </p:txBody>
      </p:sp>
      <p:sp>
        <p:nvSpPr>
          <p:cNvPr id="11" name="Rectangle 10"/>
          <p:cNvSpPr/>
          <p:nvPr/>
        </p:nvSpPr>
        <p:spPr>
          <a:xfrm flipH="1">
            <a:off x="4343400" y="1219200"/>
            <a:ext cx="41148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a:off x="4648200" y="1905001"/>
            <a:ext cx="6629400" cy="37240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all" spc="0" normalizeH="0" baseline="0" noProof="0" dirty="0">
                <a:ln>
                  <a:noFill/>
                </a:ln>
                <a:solidFill>
                  <a:srgbClr val="1F497D"/>
                </a:solidFill>
                <a:effectLst>
                  <a:outerShdw blurRad="38100" dist="38100" dir="2700000" algn="tl">
                    <a:srgbClr val="000000">
                      <a:alpha val="43137"/>
                    </a:srgbClr>
                  </a:outerShdw>
                </a:effectLst>
                <a:uLnTx/>
                <a:uFillTx/>
                <a:latin typeface="Calibri"/>
                <a:ea typeface="+mn-ea"/>
                <a:cs typeface="+mn-cs"/>
              </a:rPr>
              <a:t>COURSE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Thank you for attending our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You will shortly receive an email with a link to the Course Evaluation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0000"/>
                </a:solidFill>
                <a:effectLst/>
                <a:uLnTx/>
                <a:uFillTx/>
                <a:latin typeface="Calibri"/>
                <a:ea typeface="+mn-ea"/>
                <a:cs typeface="+mn-cs"/>
              </a:rPr>
              <a:t>Please complete this form</a:t>
            </a:r>
            <a:r>
              <a:rPr kumimoji="0" lang="en-US" sz="2400" b="1" i="0" u="none" strike="noStrike" kern="1200" cap="none" spc="0" normalizeH="0" baseline="0" noProof="0" dirty="0">
                <a:ln>
                  <a:noFill/>
                </a:ln>
                <a:solidFill>
                  <a:srgbClr val="000000"/>
                </a:solidFill>
                <a:effectLst/>
                <a:uLnTx/>
                <a:uFillTx/>
                <a:latin typeface="Calibri"/>
                <a:ea typeface="+mn-ea"/>
                <a:cs typeface="+mn-cs"/>
              </a:rPr>
              <a:t>, which helps us comply with the requirements of issuing CPE and CLE in various jurisdictions.</a:t>
            </a:r>
          </a:p>
        </p:txBody>
      </p:sp>
    </p:spTree>
    <p:extLst>
      <p:ext uri="{BB962C8B-B14F-4D97-AF65-F5344CB8AC3E}">
        <p14:creationId xmlns:p14="http://schemas.microsoft.com/office/powerpoint/2010/main" val="116118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flipH="1">
            <a:off x="1323975" y="3400425"/>
            <a:ext cx="6858000" cy="57150"/>
          </a:xfrm>
          <a:prstGeom prst="rect">
            <a:avLst/>
          </a:prstGeom>
          <a:gradFill>
            <a:gsLst>
              <a:gs pos="0">
                <a:schemeClr val="tx1"/>
              </a:gs>
              <a:gs pos="34000">
                <a:schemeClr val="tx1">
                  <a:lumMod val="75000"/>
                  <a:lumOff val="25000"/>
                </a:schemeClr>
              </a:gs>
              <a:gs pos="71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659" name="TextBox 3"/>
          <p:cNvSpPr txBox="1">
            <a:spLocks noChangeArrowheads="1"/>
          </p:cNvSpPr>
          <p:nvPr/>
        </p:nvSpPr>
        <p:spPr bwMode="auto">
          <a:xfrm>
            <a:off x="3295650" y="990775"/>
            <a:ext cx="324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p>
        </p:txBody>
      </p:sp>
      <p:sp>
        <p:nvSpPr>
          <p:cNvPr id="11" name="Rectangle 10"/>
          <p:cNvSpPr/>
          <p:nvPr/>
        </p:nvSpPr>
        <p:spPr>
          <a:xfrm flipH="1">
            <a:off x="4781550" y="1219200"/>
            <a:ext cx="3086100" cy="76200"/>
          </a:xfrm>
          <a:prstGeom prst="rect">
            <a:avLst/>
          </a:prstGeom>
          <a:gradFill>
            <a:gsLst>
              <a:gs pos="0">
                <a:schemeClr val="tx1"/>
              </a:gs>
              <a:gs pos="64999">
                <a:schemeClr val="tx1">
                  <a:lumMod val="75000"/>
                  <a:lumOff val="25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a:spLocks noChangeArrowheads="1"/>
          </p:cNvSpPr>
          <p:nvPr/>
        </p:nvSpPr>
        <p:spPr bwMode="auto">
          <a:xfrm>
            <a:off x="4895850" y="1546313"/>
            <a:ext cx="372206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rPr>
              <a:t>YourOnlineProfessor.net is registered with the National Association of State Boards of Accountancy (NASBA) as a sponsor of continuing professional education on the National Registry of CPE Sponsors. State boards of accountancy have final authority on the acceptance of individual courses for CPE credit. Complaints regarding registered sponsors may be submitted to the National Registry of CPE Sponsors through its website: </a:t>
            </a:r>
            <a:r>
              <a:rPr kumimoji="0" lang="en-US" altLang="en-US" sz="16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hlinkClick r:id="rId2"/>
              </a:rPr>
              <a:t>www.learningmarket.org</a:t>
            </a:r>
            <a:r>
              <a:rPr kumimoji="0" lang="en-US" altLang="en-US" sz="16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rPr>
              <a:t>.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srgbClr val="000000"/>
              </a:solidFill>
              <a:effectLst/>
              <a:uLnTx/>
              <a:uFillTx/>
              <a:latin typeface="Arial Nova Light" panose="020B030402020202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Our Sponsor No. Identification Number 137573</a:t>
            </a:r>
          </a:p>
        </p:txBody>
      </p:sp>
      <p:cxnSp>
        <p:nvCxnSpPr>
          <p:cNvPr id="5" name="Straight Connector 4"/>
          <p:cNvCxnSpPr/>
          <p:nvPr/>
        </p:nvCxnSpPr>
        <p:spPr>
          <a:xfrm>
            <a:off x="2667000" y="6019800"/>
            <a:ext cx="6858000" cy="0"/>
          </a:xfrm>
          <a:prstGeom prst="line">
            <a:avLst/>
          </a:prstGeom>
          <a:ln w="66675">
            <a:solidFill>
              <a:schemeClr val="tx1">
                <a:alpha val="98000"/>
              </a:schemeClr>
            </a:solidFill>
          </a:ln>
        </p:spPr>
        <p:style>
          <a:lnRef idx="1">
            <a:schemeClr val="accent1"/>
          </a:lnRef>
          <a:fillRef idx="0">
            <a:schemeClr val="accent1"/>
          </a:fillRef>
          <a:effectRef idx="0">
            <a:schemeClr val="accent1"/>
          </a:effectRef>
          <a:fontRef idx="minor">
            <a:schemeClr val="tx1"/>
          </a:fontRef>
        </p:style>
      </p:cxnSp>
      <p:pic>
        <p:nvPicPr>
          <p:cNvPr id="19866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6876" y="1546340"/>
            <a:ext cx="112752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34642" y="424934"/>
            <a:ext cx="50454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NASBA Registry of CPE Sponsors </a:t>
            </a:r>
          </a:p>
        </p:txBody>
      </p:sp>
    </p:spTree>
    <p:extLst>
      <p:ext uri="{BB962C8B-B14F-4D97-AF65-F5344CB8AC3E}">
        <p14:creationId xmlns:p14="http://schemas.microsoft.com/office/powerpoint/2010/main" val="2239329662"/>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846046BF023E43A2E77224FA0ACF22" ma:contentTypeVersion="19" ma:contentTypeDescription="Create a new document." ma:contentTypeScope="" ma:versionID="0cfa792bf20966e34a4956c05f74d888">
  <xsd:schema xmlns:xsd="http://www.w3.org/2001/XMLSchema" xmlns:xs="http://www.w3.org/2001/XMLSchema" xmlns:p="http://schemas.microsoft.com/office/2006/metadata/properties" xmlns:ns2="1bdd49f8-a891-4628-a62b-e60ec63d1260" xmlns:ns3="770f7398-806f-4366-9b4d-bded2c0533bd" targetNamespace="http://schemas.microsoft.com/office/2006/metadata/properties" ma:root="true" ma:fieldsID="cf608d9a106df188789d1f2a2787b354" ns2:_="" ns3:_="">
    <xsd:import namespace="1bdd49f8-a891-4628-a62b-e60ec63d1260"/>
    <xsd:import namespace="770f7398-806f-4366-9b4d-bded2c0533b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dd49f8-a891-4628-a62b-e60ec63d1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48ef1bc-be92-4de9-85fe-54fee636f3df"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0f7398-806f-4366-9b4d-bded2c0533b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7789da4-3fdb-4f8c-ab00-a0578073f1b6}" ma:internalName="TaxCatchAll" ma:showField="CatchAllData" ma:web="770f7398-806f-4366-9b4d-bded2c0533bd">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70f7398-806f-4366-9b4d-bded2c0533bd"/>
    <lcf76f155ced4ddcb4097134ff3c332f xmlns="1bdd49f8-a891-4628-a62b-e60ec63d126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1589ED-4D8C-40A0-8A9E-4FF0B314C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dd49f8-a891-4628-a62b-e60ec63d1260"/>
    <ds:schemaRef ds:uri="770f7398-806f-4366-9b4d-bded2c053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24BC0D-BD60-414C-B285-562E0C687315}">
  <ds:schemaRefs>
    <ds:schemaRef ds:uri="http://schemas.microsoft.com/sharepoint/v3/contenttype/forms"/>
  </ds:schemaRefs>
</ds:datastoreItem>
</file>

<file path=customXml/itemProps3.xml><?xml version="1.0" encoding="utf-8"?>
<ds:datastoreItem xmlns:ds="http://schemas.openxmlformats.org/officeDocument/2006/customXml" ds:itemID="{891DAB82-B1EE-43A6-89D1-835718670F4C}">
  <ds:schemaRefs>
    <ds:schemaRef ds:uri="1bdd49f8-a891-4628-a62b-e60ec63d1260"/>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770f7398-806f-4366-9b4d-bded2c0533b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911</TotalTime>
  <Words>6787</Words>
  <Application>Microsoft Office PowerPoint</Application>
  <PresentationFormat>Widescreen</PresentationFormat>
  <Paragraphs>473</Paragraphs>
  <Slides>86</Slides>
  <Notes>18</Notes>
  <HiddenSlides>0</HiddenSlides>
  <MMClips>0</MMClips>
  <ScaleCrop>false</ScaleCrop>
  <HeadingPairs>
    <vt:vector size="6" baseType="variant">
      <vt:variant>
        <vt:lpstr>Fonts Used</vt:lpstr>
      </vt:variant>
      <vt:variant>
        <vt:i4>21</vt:i4>
      </vt:variant>
      <vt:variant>
        <vt:lpstr>Theme</vt:lpstr>
      </vt:variant>
      <vt:variant>
        <vt:i4>5</vt:i4>
      </vt:variant>
      <vt:variant>
        <vt:lpstr>Slide Titles</vt:lpstr>
      </vt:variant>
      <vt:variant>
        <vt:i4>86</vt:i4>
      </vt:variant>
    </vt:vector>
  </HeadingPairs>
  <TitlesOfParts>
    <vt:vector size="112" baseType="lpstr">
      <vt:lpstr>Abadi Extra Light</vt:lpstr>
      <vt:lpstr>Aparajita</vt:lpstr>
      <vt:lpstr>Aptos</vt:lpstr>
      <vt:lpstr>Aptos Display</vt:lpstr>
      <vt:lpstr>Aptos Narrow</vt:lpstr>
      <vt:lpstr>Arial</vt:lpstr>
      <vt:lpstr>Arial Narrow</vt:lpstr>
      <vt:lpstr>Arial Nova</vt:lpstr>
      <vt:lpstr>Arial Nova Cond</vt:lpstr>
      <vt:lpstr>Arial Nova Cond Light</vt:lpstr>
      <vt:lpstr>Arial Nova Light</vt:lpstr>
      <vt:lpstr>Bernard MT Condensed</vt:lpstr>
      <vt:lpstr>Bradley Hand ITC</vt:lpstr>
      <vt:lpstr>Calibri</vt:lpstr>
      <vt:lpstr>Calibri Light</vt:lpstr>
      <vt:lpstr>Franklin Gothic Book</vt:lpstr>
      <vt:lpstr>Gill Sans MT</vt:lpstr>
      <vt:lpstr>Google Sans</vt:lpstr>
      <vt:lpstr>High Tower Text</vt:lpstr>
      <vt:lpstr>Tahoma</vt:lpstr>
      <vt:lpstr>Times New Roman</vt:lpstr>
      <vt:lpstr>Office Theme</vt:lpstr>
      <vt:lpstr>1_Office Theme</vt:lpstr>
      <vt:lpstr>2_Office Theme</vt:lpstr>
      <vt:lpstr>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YourOnLineProfessor.net </vt:lpstr>
      <vt:lpstr>PowerPoint Presentation</vt:lpstr>
      <vt:lpstr>PowerPoint Presentation</vt:lpstr>
      <vt:lpstr>PowerPoint Presentation</vt:lpstr>
      <vt:lpstr>PowerPoint Presentation</vt:lpstr>
      <vt:lpstr>TedPerkinsTax News</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considered “Marital Property” </vt:lpstr>
      <vt:lpstr>PowerPoint Presentation</vt:lpstr>
      <vt:lpstr>Pennsylvania Statutes</vt:lpstr>
      <vt:lpstr>Pennsylvania Statutes</vt:lpstr>
      <vt:lpstr>TedPerkinsTax News</vt:lpstr>
      <vt:lpstr>Reasons to Have a  Premarital Agreement </vt:lpstr>
      <vt:lpstr>PowerPoint Presentation</vt:lpstr>
      <vt:lpstr>PowerPoint Presentation</vt:lpstr>
      <vt:lpstr>PowerPoint Presentation</vt:lpstr>
      <vt:lpstr>Pennsylvania Statutes</vt:lpstr>
      <vt:lpstr>Pennsylvania Statutes</vt:lpstr>
      <vt:lpstr> Full Disclosure </vt:lpstr>
      <vt:lpstr>Voluntariness and Timing</vt:lpstr>
      <vt:lpstr> Independent Counsel </vt:lpstr>
      <vt:lpstr>PowerPoint Presentation</vt:lpstr>
      <vt:lpstr>PowerPoint Presentation</vt:lpstr>
      <vt:lpstr>Key Provisions of a Prenuptial Agreement</vt:lpstr>
      <vt:lpstr>PowerPoint Presentation</vt:lpstr>
      <vt:lpstr>PowerPoint Presentation</vt:lpstr>
      <vt:lpstr>Key Provisions of a Prenuptial Agreement</vt:lpstr>
      <vt:lpstr>Key Provisions of a Prenuptial Agreement</vt:lpstr>
      <vt:lpstr>Key Provisions of a Prenuptial Agreement</vt:lpstr>
      <vt:lpstr>Key Provisions of a Prenuptial Agreement</vt:lpstr>
      <vt:lpstr>TedPerkinsTax News</vt:lpstr>
      <vt:lpstr>Key Provisions of a Prenuptial Agreement</vt:lpstr>
      <vt:lpstr>Key Provisions of a Prenuptial Agreement</vt:lpstr>
      <vt:lpstr>Key Provisions of a Prenuptial Agreement</vt:lpstr>
      <vt:lpstr>Travis Kelce’s is entitled to an NFL pension determined by his number of credited seasons and the league's pension formula, which provides a lifetime monthly benefit starting at age 55.   A typical pension for an average player can be around $43,000 per year, with the maximum reaching about $201,453 annually for high earners. </vt:lpstr>
      <vt:lpstr>Waiver of Retirement Plans</vt:lpstr>
      <vt:lpstr>PowerPoint Presentation</vt:lpstr>
      <vt:lpstr>Keep Separate Property Separate</vt:lpstr>
      <vt:lpstr>PowerPoint Presentation</vt:lpstr>
      <vt:lpstr>PowerPoint Presentation</vt:lpstr>
      <vt:lpstr>PowerPoint Presentation</vt:lpstr>
      <vt:lpstr>PowerPoint Presentation</vt:lpstr>
      <vt:lpstr>Why is Taylor Swift a Resident of Tennessee?</vt:lpstr>
      <vt:lpstr>PowerPoint Presentation</vt:lpstr>
      <vt:lpstr>How Does Residence  Impact Income Tax?</vt:lpstr>
      <vt:lpstr>How Does Residence  Impact Income Tax?</vt:lpstr>
      <vt:lpstr>How Does Residence Impact Income Tax?</vt:lpstr>
      <vt:lpstr>How Does Residence Impact Income Tax?</vt:lpstr>
      <vt:lpstr>TedPerkinsTax News</vt:lpstr>
      <vt:lpstr>Pennsylvania Source Income</vt:lpstr>
      <vt:lpstr>How Does Residence  Impact Income Tax?</vt:lpstr>
      <vt:lpstr>“Athlete Tax" </vt:lpstr>
      <vt:lpstr>Tennessee</vt:lpstr>
      <vt:lpstr>Dual state residency: One more note of caution</vt:lpstr>
      <vt:lpstr>The “Taylor Swift” Tax</vt:lpstr>
      <vt:lpstr>PowerPoint Presentation</vt:lpstr>
      <vt:lpstr>How Does Residence Impact Death Taxes? </vt:lpstr>
      <vt:lpstr>Domicile is generally established by extrinsic evidence of intent</vt:lpstr>
      <vt:lpstr>Domicile is generally established by extrinsic evidence of intent</vt:lpstr>
      <vt:lpstr>Domicile is generally established by extrinsic evidence of intent</vt:lpstr>
      <vt:lpstr>Pennsylvania Inheritance Tax for Non-Residents</vt:lpstr>
      <vt:lpstr>Convert Real Property to Intangible Property</vt:lpstr>
      <vt:lpstr>PowerPoint Presentation</vt:lpstr>
      <vt:lpstr>Other Thoughts</vt:lpstr>
      <vt:lpstr>Other Thoughts</vt:lpstr>
      <vt:lpstr>PowerPoint Presentation</vt:lpstr>
      <vt:lpstr>PowerPoint Presentation</vt:lpstr>
      <vt:lpstr>PowerPoint Presentation</vt:lpstr>
      <vt:lpstr>PowerPoint Presentation</vt:lpstr>
      <vt:lpstr>TedPerkinsTax News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Sean Tait</dc:creator>
  <cp:lastModifiedBy>Sean Tait</cp:lastModifiedBy>
  <cp:revision>15</cp:revision>
  <cp:lastPrinted>2025-09-30T20:36:10Z</cp:lastPrinted>
  <dcterms:created xsi:type="dcterms:W3CDTF">2025-09-29T18:42:37Z</dcterms:created>
  <dcterms:modified xsi:type="dcterms:W3CDTF">2025-10-01T13:57:01Z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0x0101008B846046BF023E43A2E77224FA0ACF22</vt:lpwstr>
  </property>
</Properties>
</file>