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Lst>
  <p:notesMasterIdLst>
    <p:notesMasterId r:id="rId82"/>
  </p:notesMasterIdLst>
  <p:sldIdLst>
    <p:sldId id="256" r:id="rId9"/>
    <p:sldId id="2258" r:id="rId10"/>
    <p:sldId id="2520" r:id="rId11"/>
    <p:sldId id="2179" r:id="rId12"/>
    <p:sldId id="2028" r:id="rId13"/>
    <p:sldId id="2029" r:id="rId14"/>
    <p:sldId id="2030" r:id="rId15"/>
    <p:sldId id="2031" r:id="rId16"/>
    <p:sldId id="2032" r:id="rId17"/>
    <p:sldId id="2033" r:id="rId18"/>
    <p:sldId id="2034" r:id="rId19"/>
    <p:sldId id="2564" r:id="rId20"/>
    <p:sldId id="418" r:id="rId21"/>
    <p:sldId id="283" r:id="rId22"/>
    <p:sldId id="260" r:id="rId23"/>
    <p:sldId id="417" r:id="rId24"/>
    <p:sldId id="2590" r:id="rId25"/>
    <p:sldId id="2558" r:id="rId26"/>
    <p:sldId id="421" r:id="rId27"/>
    <p:sldId id="433" r:id="rId28"/>
    <p:sldId id="422" r:id="rId29"/>
    <p:sldId id="434" r:id="rId30"/>
    <p:sldId id="435" r:id="rId31"/>
    <p:sldId id="2594" r:id="rId32"/>
    <p:sldId id="2584" r:id="rId33"/>
    <p:sldId id="2586" r:id="rId34"/>
    <p:sldId id="294" r:id="rId35"/>
    <p:sldId id="2587" r:id="rId36"/>
    <p:sldId id="2568" r:id="rId37"/>
    <p:sldId id="2589" r:id="rId38"/>
    <p:sldId id="423" r:id="rId39"/>
    <p:sldId id="432" r:id="rId40"/>
    <p:sldId id="2585" r:id="rId41"/>
    <p:sldId id="2565" r:id="rId42"/>
    <p:sldId id="2593" r:id="rId43"/>
    <p:sldId id="287" r:id="rId44"/>
    <p:sldId id="2597" r:id="rId45"/>
    <p:sldId id="2578" r:id="rId46"/>
    <p:sldId id="2567" r:id="rId47"/>
    <p:sldId id="2595" r:id="rId48"/>
    <p:sldId id="2579" r:id="rId49"/>
    <p:sldId id="2596" r:id="rId50"/>
    <p:sldId id="2581" r:id="rId51"/>
    <p:sldId id="2569" r:id="rId52"/>
    <p:sldId id="2582" r:id="rId53"/>
    <p:sldId id="2592" r:id="rId54"/>
    <p:sldId id="2566" r:id="rId55"/>
    <p:sldId id="299" r:id="rId56"/>
    <p:sldId id="2575" r:id="rId57"/>
    <p:sldId id="2576" r:id="rId58"/>
    <p:sldId id="2574" r:id="rId59"/>
    <p:sldId id="2573" r:id="rId60"/>
    <p:sldId id="2543" r:id="rId61"/>
    <p:sldId id="257" r:id="rId62"/>
    <p:sldId id="298" r:id="rId63"/>
    <p:sldId id="307" r:id="rId64"/>
    <p:sldId id="308" r:id="rId65"/>
    <p:sldId id="2591" r:id="rId66"/>
    <p:sldId id="303" r:id="rId67"/>
    <p:sldId id="305" r:id="rId68"/>
    <p:sldId id="304" r:id="rId69"/>
    <p:sldId id="436" r:id="rId70"/>
    <p:sldId id="709" r:id="rId71"/>
    <p:sldId id="2541" r:id="rId72"/>
    <p:sldId id="684" r:id="rId73"/>
    <p:sldId id="309" r:id="rId74"/>
    <p:sldId id="315" r:id="rId75"/>
    <p:sldId id="316" r:id="rId76"/>
    <p:sldId id="318" r:id="rId77"/>
    <p:sldId id="332" r:id="rId78"/>
    <p:sldId id="2583" r:id="rId79"/>
    <p:sldId id="477" r:id="rId80"/>
    <p:sldId id="475" r:id="rId8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p:cViewPr varScale="1">
        <p:scale>
          <a:sx n="100" d="100"/>
          <a:sy n="100" d="100"/>
        </p:scale>
        <p:origin x="348" y="78"/>
      </p:cViewPr>
      <p:guideLst/>
    </p:cSldViewPr>
  </p:slideViewPr>
  <p:outlineViewPr>
    <p:cViewPr>
      <p:scale>
        <a:sx n="33" d="100"/>
        <a:sy n="33" d="100"/>
      </p:scale>
      <p:origin x="0" y="-16800"/>
    </p:cViewPr>
  </p:outlineViewPr>
  <p:notesTextViewPr>
    <p:cViewPr>
      <p:scale>
        <a:sx n="3" d="2"/>
        <a:sy n="3" d="2"/>
      </p:scale>
      <p:origin x="0" y="0"/>
    </p:cViewPr>
  </p:notesTextViewPr>
  <p:sorterViewPr>
    <p:cViewPr varScale="1">
      <p:scale>
        <a:sx n="100" d="100"/>
        <a:sy n="100" d="100"/>
      </p:scale>
      <p:origin x="0" y="-915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viewProps" Target="viewProp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61" Type="http://schemas.openxmlformats.org/officeDocument/2006/relationships/slide" Target="slides/slide53.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19DFA1D-B7F7-4F33-B315-4B83768A0334}" type="datetimeFigureOut">
              <a:rPr lang="en-US" smtClean="0"/>
              <a:t>4/24/2025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C86B5EB1-C90C-4C58-B216-FC8790FB7D1E}" type="slidenum">
              <a:rPr lang="en-US" smtClean="0"/>
              <a:t>‹#›</a:t>
            </a:fld>
            <a:endParaRPr lang="en-US"/>
          </a:p>
        </p:txBody>
      </p:sp>
    </p:spTree>
    <p:extLst>
      <p:ext uri="{BB962C8B-B14F-4D97-AF65-F5344CB8AC3E}">
        <p14:creationId xmlns:p14="http://schemas.microsoft.com/office/powerpoint/2010/main" val="490932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63268-F60B-41AB-8420-93BB7619CD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83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xfrm>
            <a:off x="1025525" y="1344613"/>
            <a:ext cx="6454775" cy="3630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83402" indent="-339769">
              <a:defRPr>
                <a:solidFill>
                  <a:schemeClr val="tx1"/>
                </a:solidFill>
                <a:latin typeface="Arial" panose="020B0604020202020204" pitchFamily="34" charset="0"/>
                <a:cs typeface="Arial" panose="020B0604020202020204" pitchFamily="34" charset="0"/>
              </a:defRPr>
            </a:lvl2pPr>
            <a:lvl3pPr marL="1359081" indent="-271817">
              <a:defRPr>
                <a:solidFill>
                  <a:schemeClr val="tx1"/>
                </a:solidFill>
                <a:latin typeface="Arial" panose="020B0604020202020204" pitchFamily="34" charset="0"/>
                <a:cs typeface="Arial" panose="020B0604020202020204" pitchFamily="34" charset="0"/>
              </a:defRPr>
            </a:lvl3pPr>
            <a:lvl4pPr marL="1902713" indent="-271817">
              <a:defRPr>
                <a:solidFill>
                  <a:schemeClr val="tx1"/>
                </a:solidFill>
                <a:latin typeface="Arial" panose="020B0604020202020204" pitchFamily="34" charset="0"/>
                <a:cs typeface="Arial" panose="020B0604020202020204" pitchFamily="34" charset="0"/>
              </a:defRPr>
            </a:lvl4pPr>
            <a:lvl5pPr marL="2446343" indent="-271817">
              <a:defRPr>
                <a:solidFill>
                  <a:schemeClr val="tx1"/>
                </a:solidFill>
                <a:latin typeface="Arial" panose="020B0604020202020204" pitchFamily="34" charset="0"/>
                <a:cs typeface="Arial" panose="020B0604020202020204" pitchFamily="34" charset="0"/>
              </a:defRPr>
            </a:lvl5pPr>
            <a:lvl6pPr marL="2989976" indent="-2718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533607" indent="-2718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077240" indent="-2718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620873" indent="-2718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066991" rtl="0" eaLnBrk="1" fontAlgn="auto" latinLnBrk="0" hangingPunct="1">
              <a:lnSpc>
                <a:spcPct val="100000"/>
              </a:lnSpc>
              <a:spcBef>
                <a:spcPts val="0"/>
              </a:spcBef>
              <a:spcAft>
                <a:spcPts val="0"/>
              </a:spcAft>
              <a:buClrTx/>
              <a:buSzTx/>
              <a:buFontTx/>
              <a:buNone/>
              <a:tabLst/>
              <a:defRPr/>
            </a:pPr>
            <a:fld id="{D0DBEA06-30A8-48E6-B980-FA0E14186BF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6991"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38894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C86B5EB1-C90C-4C58-B216-FC8790FB7D1E}" type="slidenum">
              <a:rPr lang="en-US">
                <a:solidFill>
                  <a:prstClr val="black"/>
                </a:solidFill>
                <a:latin typeface="Calibri" panose="020F0502020204030204"/>
              </a:rPr>
              <a:pPr defTabSz="924916">
                <a:defRPr/>
              </a:pPr>
              <a:t>55</a:t>
            </a:fld>
            <a:endParaRPr lang="en-US">
              <a:solidFill>
                <a:prstClr val="black"/>
              </a:solidFill>
              <a:latin typeface="Calibri" panose="020F0502020204030204"/>
            </a:endParaRPr>
          </a:p>
        </p:txBody>
      </p:sp>
    </p:spTree>
    <p:extLst>
      <p:ext uri="{BB962C8B-B14F-4D97-AF65-F5344CB8AC3E}">
        <p14:creationId xmlns:p14="http://schemas.microsoft.com/office/powerpoint/2010/main" val="2026191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64291" rtl="0" eaLnBrk="1" fontAlgn="auto" latinLnBrk="0" hangingPunct="1">
              <a:lnSpc>
                <a:spcPct val="100000"/>
              </a:lnSpc>
              <a:spcBef>
                <a:spcPts val="0"/>
              </a:spcBef>
              <a:spcAft>
                <a:spcPts val="0"/>
              </a:spcAft>
              <a:buClrTx/>
              <a:buSzTx/>
              <a:buFontTx/>
              <a:buNone/>
              <a:tabLst/>
              <a:defRPr/>
            </a:pPr>
            <a:fld id="{CBCD0FC5-9E8C-49B5-841A-715044A2406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4291"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1421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xfrm>
            <a:off x="1025525" y="1344613"/>
            <a:ext cx="6454775" cy="3630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83402" indent="-339769">
              <a:defRPr>
                <a:solidFill>
                  <a:schemeClr val="tx1"/>
                </a:solidFill>
                <a:latin typeface="Arial" panose="020B0604020202020204" pitchFamily="34" charset="0"/>
                <a:cs typeface="Arial" panose="020B0604020202020204" pitchFamily="34" charset="0"/>
              </a:defRPr>
            </a:lvl2pPr>
            <a:lvl3pPr marL="1359081" indent="-271817">
              <a:defRPr>
                <a:solidFill>
                  <a:schemeClr val="tx1"/>
                </a:solidFill>
                <a:latin typeface="Arial" panose="020B0604020202020204" pitchFamily="34" charset="0"/>
                <a:cs typeface="Arial" panose="020B0604020202020204" pitchFamily="34" charset="0"/>
              </a:defRPr>
            </a:lvl3pPr>
            <a:lvl4pPr marL="1902713" indent="-271817">
              <a:defRPr>
                <a:solidFill>
                  <a:schemeClr val="tx1"/>
                </a:solidFill>
                <a:latin typeface="Arial" panose="020B0604020202020204" pitchFamily="34" charset="0"/>
                <a:cs typeface="Arial" panose="020B0604020202020204" pitchFamily="34" charset="0"/>
              </a:defRPr>
            </a:lvl4pPr>
            <a:lvl5pPr marL="2446343" indent="-271817">
              <a:defRPr>
                <a:solidFill>
                  <a:schemeClr val="tx1"/>
                </a:solidFill>
                <a:latin typeface="Arial" panose="020B0604020202020204" pitchFamily="34" charset="0"/>
                <a:cs typeface="Arial" panose="020B0604020202020204" pitchFamily="34" charset="0"/>
              </a:defRPr>
            </a:lvl5pPr>
            <a:lvl6pPr marL="2989976" indent="-2718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533607" indent="-2718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077240" indent="-2718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620873" indent="-2718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066991" rtl="0" eaLnBrk="1" fontAlgn="auto" latinLnBrk="0" hangingPunct="1">
              <a:lnSpc>
                <a:spcPct val="100000"/>
              </a:lnSpc>
              <a:spcBef>
                <a:spcPts val="0"/>
              </a:spcBef>
              <a:spcAft>
                <a:spcPts val="0"/>
              </a:spcAft>
              <a:buClrTx/>
              <a:buSzTx/>
              <a:buFontTx/>
              <a:buNone/>
              <a:tabLst/>
              <a:defRPr/>
            </a:pPr>
            <a:fld id="{D0DBEA06-30A8-48E6-B980-FA0E14186BF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6991" rtl="0" eaLnBrk="1" fontAlgn="auto" latinLnBrk="0" hangingPunct="1">
                <a:lnSpc>
                  <a:spcPct val="100000"/>
                </a:lnSpc>
                <a:spcBef>
                  <a:spcPts val="0"/>
                </a:spcBef>
                <a:spcAft>
                  <a:spcPts val="0"/>
                </a:spcAft>
                <a:buClrTx/>
                <a:buSzTx/>
                <a:buFontTx/>
                <a:buNone/>
                <a:tabLst/>
                <a:defRPr/>
              </a:pPr>
              <a:t>64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9955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63268-F60B-41AB-8420-93BB7619CD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675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63268-F60B-41AB-8420-93BB7619CD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781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806450"/>
            <a:ext cx="7169150" cy="40322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66991" rtl="0" eaLnBrk="1" fontAlgn="auto" latinLnBrk="0" hangingPunct="1">
              <a:lnSpc>
                <a:spcPct val="100000"/>
              </a:lnSpc>
              <a:spcBef>
                <a:spcPts val="0"/>
              </a:spcBef>
              <a:spcAft>
                <a:spcPts val="0"/>
              </a:spcAft>
              <a:buClrTx/>
              <a:buSzTx/>
              <a:buFontTx/>
              <a:buNone/>
              <a:tabLst/>
              <a:defRPr/>
            </a:pPr>
            <a:fld id="{88BE6BA3-E703-46E0-B6D4-79A1391FA8D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1066991"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396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047228" rtl="0" eaLnBrk="1" fontAlgn="auto" latinLnBrk="0" hangingPunct="1">
              <a:lnSpc>
                <a:spcPct val="100000"/>
              </a:lnSpc>
              <a:spcBef>
                <a:spcPts val="0"/>
              </a:spcBef>
              <a:spcAft>
                <a:spcPts val="0"/>
              </a:spcAft>
              <a:buClrTx/>
              <a:buSzTx/>
              <a:buFontTx/>
              <a:buNone/>
              <a:tabLst/>
              <a:defRPr/>
            </a:pPr>
            <a:fld id="{ECB5FAA0-DA90-435B-AF94-2EAAA4BEE55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04722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95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047228" rtl="0" eaLnBrk="1" fontAlgn="auto" latinLnBrk="0" hangingPunct="1">
              <a:lnSpc>
                <a:spcPct val="100000"/>
              </a:lnSpc>
              <a:spcBef>
                <a:spcPts val="0"/>
              </a:spcBef>
              <a:spcAft>
                <a:spcPts val="0"/>
              </a:spcAft>
              <a:buClrTx/>
              <a:buSzTx/>
              <a:buFontTx/>
              <a:buNone/>
              <a:tabLst/>
              <a:defRPr/>
            </a:pPr>
            <a:fld id="{ECB5FAA0-DA90-435B-AF94-2EAAA4BEE55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04722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53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xfrm>
            <a:off x="1025525" y="1344613"/>
            <a:ext cx="6454775" cy="3630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1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83402" indent="-339769">
              <a:defRPr>
                <a:solidFill>
                  <a:schemeClr val="tx1"/>
                </a:solidFill>
                <a:latin typeface="Arial" panose="020B0604020202020204" pitchFamily="34" charset="0"/>
                <a:cs typeface="Arial" panose="020B0604020202020204" pitchFamily="34" charset="0"/>
              </a:defRPr>
            </a:lvl2pPr>
            <a:lvl3pPr marL="1359081" indent="-271817">
              <a:defRPr>
                <a:solidFill>
                  <a:schemeClr val="tx1"/>
                </a:solidFill>
                <a:latin typeface="Arial" panose="020B0604020202020204" pitchFamily="34" charset="0"/>
                <a:cs typeface="Arial" panose="020B0604020202020204" pitchFamily="34" charset="0"/>
              </a:defRPr>
            </a:lvl3pPr>
            <a:lvl4pPr marL="1902713" indent="-271817">
              <a:defRPr>
                <a:solidFill>
                  <a:schemeClr val="tx1"/>
                </a:solidFill>
                <a:latin typeface="Arial" panose="020B0604020202020204" pitchFamily="34" charset="0"/>
                <a:cs typeface="Arial" panose="020B0604020202020204" pitchFamily="34" charset="0"/>
              </a:defRPr>
            </a:lvl4pPr>
            <a:lvl5pPr marL="2446343" indent="-271817">
              <a:defRPr>
                <a:solidFill>
                  <a:schemeClr val="tx1"/>
                </a:solidFill>
                <a:latin typeface="Arial" panose="020B0604020202020204" pitchFamily="34" charset="0"/>
                <a:cs typeface="Arial" panose="020B0604020202020204" pitchFamily="34" charset="0"/>
              </a:defRPr>
            </a:lvl5pPr>
            <a:lvl6pPr marL="2989976" indent="-2718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533607" indent="-2718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077240" indent="-2718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620873" indent="-2718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066991" rtl="0" eaLnBrk="1" fontAlgn="auto" latinLnBrk="0" hangingPunct="1">
              <a:lnSpc>
                <a:spcPct val="100000"/>
              </a:lnSpc>
              <a:spcBef>
                <a:spcPts val="0"/>
              </a:spcBef>
              <a:spcAft>
                <a:spcPts val="0"/>
              </a:spcAft>
              <a:buClrTx/>
              <a:buSzTx/>
              <a:buFontTx/>
              <a:buNone/>
              <a:tabLst/>
              <a:defRPr/>
            </a:pPr>
            <a:fld id="{2A685415-B560-4765-A89E-AB11D189AF3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6991"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60622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bwMode="auto">
          <a:xfrm>
            <a:off x="1025525" y="1344613"/>
            <a:ext cx="6454775" cy="3630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2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2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83402" indent="-339769">
              <a:defRPr>
                <a:solidFill>
                  <a:schemeClr val="tx1"/>
                </a:solidFill>
                <a:latin typeface="Arial" panose="020B0604020202020204" pitchFamily="34" charset="0"/>
                <a:cs typeface="Arial" panose="020B0604020202020204" pitchFamily="34" charset="0"/>
              </a:defRPr>
            </a:lvl2pPr>
            <a:lvl3pPr marL="1359081" indent="-271817">
              <a:defRPr>
                <a:solidFill>
                  <a:schemeClr val="tx1"/>
                </a:solidFill>
                <a:latin typeface="Arial" panose="020B0604020202020204" pitchFamily="34" charset="0"/>
                <a:cs typeface="Arial" panose="020B0604020202020204" pitchFamily="34" charset="0"/>
              </a:defRPr>
            </a:lvl3pPr>
            <a:lvl4pPr marL="1902713" indent="-271817">
              <a:defRPr>
                <a:solidFill>
                  <a:schemeClr val="tx1"/>
                </a:solidFill>
                <a:latin typeface="Arial" panose="020B0604020202020204" pitchFamily="34" charset="0"/>
                <a:cs typeface="Arial" panose="020B0604020202020204" pitchFamily="34" charset="0"/>
              </a:defRPr>
            </a:lvl4pPr>
            <a:lvl5pPr marL="2446343" indent="-271817">
              <a:defRPr>
                <a:solidFill>
                  <a:schemeClr val="tx1"/>
                </a:solidFill>
                <a:latin typeface="Arial" panose="020B0604020202020204" pitchFamily="34" charset="0"/>
                <a:cs typeface="Arial" panose="020B0604020202020204" pitchFamily="34" charset="0"/>
              </a:defRPr>
            </a:lvl5pPr>
            <a:lvl6pPr marL="2989976" indent="-2718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533607" indent="-2718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077240" indent="-2718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620873" indent="-2718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066991" rtl="0" eaLnBrk="1" fontAlgn="auto" latinLnBrk="0" hangingPunct="1">
              <a:lnSpc>
                <a:spcPct val="100000"/>
              </a:lnSpc>
              <a:spcBef>
                <a:spcPts val="0"/>
              </a:spcBef>
              <a:spcAft>
                <a:spcPts val="0"/>
              </a:spcAft>
              <a:buClrTx/>
              <a:buSzTx/>
              <a:buFontTx/>
              <a:buNone/>
              <a:tabLst/>
              <a:defRPr/>
            </a:pPr>
            <a:fld id="{16DEDCF2-3D6B-4A6E-B1B8-7096948B347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6991"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42977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bwMode="auto">
          <a:xfrm>
            <a:off x="1025525" y="1344613"/>
            <a:ext cx="6454775" cy="3630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4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83402" indent="-339769">
              <a:defRPr>
                <a:solidFill>
                  <a:schemeClr val="tx1"/>
                </a:solidFill>
                <a:latin typeface="Arial" panose="020B0604020202020204" pitchFamily="34" charset="0"/>
                <a:cs typeface="Arial" panose="020B0604020202020204" pitchFamily="34" charset="0"/>
              </a:defRPr>
            </a:lvl2pPr>
            <a:lvl3pPr marL="1359081" indent="-271817">
              <a:defRPr>
                <a:solidFill>
                  <a:schemeClr val="tx1"/>
                </a:solidFill>
                <a:latin typeface="Arial" panose="020B0604020202020204" pitchFamily="34" charset="0"/>
                <a:cs typeface="Arial" panose="020B0604020202020204" pitchFamily="34" charset="0"/>
              </a:defRPr>
            </a:lvl3pPr>
            <a:lvl4pPr marL="1902713" indent="-271817">
              <a:defRPr>
                <a:solidFill>
                  <a:schemeClr val="tx1"/>
                </a:solidFill>
                <a:latin typeface="Arial" panose="020B0604020202020204" pitchFamily="34" charset="0"/>
                <a:cs typeface="Arial" panose="020B0604020202020204" pitchFamily="34" charset="0"/>
              </a:defRPr>
            </a:lvl4pPr>
            <a:lvl5pPr marL="2446343" indent="-271817">
              <a:defRPr>
                <a:solidFill>
                  <a:schemeClr val="tx1"/>
                </a:solidFill>
                <a:latin typeface="Arial" panose="020B0604020202020204" pitchFamily="34" charset="0"/>
                <a:cs typeface="Arial" panose="020B0604020202020204" pitchFamily="34" charset="0"/>
              </a:defRPr>
            </a:lvl5pPr>
            <a:lvl6pPr marL="2989976" indent="-2718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533607" indent="-2718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077240" indent="-2718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620873" indent="-2718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066991" rtl="0" eaLnBrk="1" fontAlgn="auto" latinLnBrk="0" hangingPunct="1">
              <a:lnSpc>
                <a:spcPct val="100000"/>
              </a:lnSpc>
              <a:spcBef>
                <a:spcPts val="0"/>
              </a:spcBef>
              <a:spcAft>
                <a:spcPts val="0"/>
              </a:spcAft>
              <a:buClrTx/>
              <a:buSzTx/>
              <a:buFontTx/>
              <a:buNone/>
              <a:tabLst/>
              <a:defRPr/>
            </a:pPr>
            <a:fld id="{0A18D298-4453-4368-B7D8-98F580763E0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6991"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52921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F1DD9-6F42-F990-E4F6-2A863C87CB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11F4A-29CC-9650-2B55-5B6A0266F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A53103-3D8F-13B9-6F28-08CDFF17C3D6}"/>
              </a:ext>
            </a:extLst>
          </p:cNvPr>
          <p:cNvSpPr>
            <a:spLocks noGrp="1"/>
          </p:cNvSpPr>
          <p:nvPr>
            <p:ph type="dt" sz="half" idx="10"/>
          </p:nvPr>
        </p:nvSpPr>
        <p:spPr/>
        <p:txBody>
          <a:bodyPr/>
          <a:lstStyle/>
          <a:p>
            <a:fld id="{B3F0E1DC-7AA7-4766-A80B-88E906082162}" type="datetimeFigureOut">
              <a:rPr lang="en-US" smtClean="0"/>
              <a:t>4/24/2025</a:t>
            </a:fld>
            <a:endParaRPr lang="en-US"/>
          </a:p>
        </p:txBody>
      </p:sp>
      <p:sp>
        <p:nvSpPr>
          <p:cNvPr id="5" name="Footer Placeholder 4">
            <a:extLst>
              <a:ext uri="{FF2B5EF4-FFF2-40B4-BE49-F238E27FC236}">
                <a16:creationId xmlns:a16="http://schemas.microsoft.com/office/drawing/2014/main" id="{D3C4E47F-F67F-7491-9A75-9FE27850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41770-F1CB-618C-B3B1-DAC772EFBFAC}"/>
              </a:ext>
            </a:extLst>
          </p:cNvPr>
          <p:cNvSpPr>
            <a:spLocks noGrp="1"/>
          </p:cNvSpPr>
          <p:nvPr>
            <p:ph type="sldNum" sz="quarter" idx="12"/>
          </p:nvPr>
        </p:nvSpPr>
        <p:spPr/>
        <p:txBody>
          <a:bodyPr/>
          <a:lstStyle/>
          <a:p>
            <a:fld id="{ADD61070-2E62-46A7-8C92-8CB0B6DFEF6D}" type="slidenum">
              <a:rPr lang="en-US" smtClean="0"/>
              <a:t>‹#›</a:t>
            </a:fld>
            <a:endParaRPr lang="en-US"/>
          </a:p>
        </p:txBody>
      </p:sp>
    </p:spTree>
    <p:extLst>
      <p:ext uri="{BB962C8B-B14F-4D97-AF65-F5344CB8AC3E}">
        <p14:creationId xmlns:p14="http://schemas.microsoft.com/office/powerpoint/2010/main" val="818464820"/>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DCF2-34C0-298B-ED06-4CBB7987F1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6B0491-FF5A-4957-D539-3509819284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783B9-E0A2-4325-4285-F75C223653EC}"/>
              </a:ext>
            </a:extLst>
          </p:cNvPr>
          <p:cNvSpPr>
            <a:spLocks noGrp="1"/>
          </p:cNvSpPr>
          <p:nvPr>
            <p:ph type="dt" sz="half" idx="10"/>
          </p:nvPr>
        </p:nvSpPr>
        <p:spPr/>
        <p:txBody>
          <a:bodyPr/>
          <a:lstStyle/>
          <a:p>
            <a:fld id="{B3F0E1DC-7AA7-4766-A80B-88E906082162}" type="datetimeFigureOut">
              <a:rPr lang="en-US" smtClean="0"/>
              <a:t>4/24/2025</a:t>
            </a:fld>
            <a:endParaRPr lang="en-US"/>
          </a:p>
        </p:txBody>
      </p:sp>
      <p:sp>
        <p:nvSpPr>
          <p:cNvPr id="5" name="Footer Placeholder 4">
            <a:extLst>
              <a:ext uri="{FF2B5EF4-FFF2-40B4-BE49-F238E27FC236}">
                <a16:creationId xmlns:a16="http://schemas.microsoft.com/office/drawing/2014/main" id="{A31119A5-E7C0-78B8-D4A9-B039E3E606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F7E3F-B848-0E68-2F7A-FD1495FEB099}"/>
              </a:ext>
            </a:extLst>
          </p:cNvPr>
          <p:cNvSpPr>
            <a:spLocks noGrp="1"/>
          </p:cNvSpPr>
          <p:nvPr>
            <p:ph type="sldNum" sz="quarter" idx="12"/>
          </p:nvPr>
        </p:nvSpPr>
        <p:spPr/>
        <p:txBody>
          <a:bodyPr/>
          <a:lstStyle/>
          <a:p>
            <a:fld id="{ADD61070-2E62-46A7-8C92-8CB0B6DFEF6D}" type="slidenum">
              <a:rPr lang="en-US" smtClean="0"/>
              <a:t>‹#›</a:t>
            </a:fld>
            <a:endParaRPr lang="en-US"/>
          </a:p>
        </p:txBody>
      </p:sp>
    </p:spTree>
    <p:extLst>
      <p:ext uri="{BB962C8B-B14F-4D97-AF65-F5344CB8AC3E}">
        <p14:creationId xmlns:p14="http://schemas.microsoft.com/office/powerpoint/2010/main" val="3738922268"/>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20CBF7-F7FA-9AD6-00AC-7E23FB9B0B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E9F461-C483-23FC-9FA0-B9C0DBDAA4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9A28E0-535C-3BD5-4686-4D4BF23C101D}"/>
              </a:ext>
            </a:extLst>
          </p:cNvPr>
          <p:cNvSpPr>
            <a:spLocks noGrp="1"/>
          </p:cNvSpPr>
          <p:nvPr>
            <p:ph type="dt" sz="half" idx="10"/>
          </p:nvPr>
        </p:nvSpPr>
        <p:spPr/>
        <p:txBody>
          <a:bodyPr/>
          <a:lstStyle/>
          <a:p>
            <a:fld id="{B3F0E1DC-7AA7-4766-A80B-88E906082162}" type="datetimeFigureOut">
              <a:rPr lang="en-US" smtClean="0"/>
              <a:t>4/24/2025</a:t>
            </a:fld>
            <a:endParaRPr lang="en-US"/>
          </a:p>
        </p:txBody>
      </p:sp>
      <p:sp>
        <p:nvSpPr>
          <p:cNvPr id="5" name="Footer Placeholder 4">
            <a:extLst>
              <a:ext uri="{FF2B5EF4-FFF2-40B4-BE49-F238E27FC236}">
                <a16:creationId xmlns:a16="http://schemas.microsoft.com/office/drawing/2014/main" id="{CB943082-35B3-C3D9-E141-244E550FF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6E31F-8E01-B80F-3381-D4E402A1461B}"/>
              </a:ext>
            </a:extLst>
          </p:cNvPr>
          <p:cNvSpPr>
            <a:spLocks noGrp="1"/>
          </p:cNvSpPr>
          <p:nvPr>
            <p:ph type="sldNum" sz="quarter" idx="12"/>
          </p:nvPr>
        </p:nvSpPr>
        <p:spPr/>
        <p:txBody>
          <a:bodyPr/>
          <a:lstStyle/>
          <a:p>
            <a:fld id="{ADD61070-2E62-46A7-8C92-8CB0B6DFEF6D}" type="slidenum">
              <a:rPr lang="en-US" smtClean="0"/>
              <a:t>‹#›</a:t>
            </a:fld>
            <a:endParaRPr lang="en-US"/>
          </a:p>
        </p:txBody>
      </p:sp>
    </p:spTree>
    <p:extLst>
      <p:ext uri="{BB962C8B-B14F-4D97-AF65-F5344CB8AC3E}">
        <p14:creationId xmlns:p14="http://schemas.microsoft.com/office/powerpoint/2010/main" val="1076802617"/>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1D2A934-457D-41B2-9169-C44F9CAF29D5}" type="datetimeFigureOut">
              <a:rPr lang="en-US"/>
              <a:pPr>
                <a:defRPr/>
              </a:pPr>
              <a:t>4/24/2025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EBCDAF2C-D171-43F8-9A56-C7DB2B687ECB}" type="slidenum">
              <a:rPr lang="en-US" altLang="en-US"/>
              <a:pPr/>
              <a:t>‹#›</a:t>
            </a:fld>
            <a:endParaRPr lang="en-US" altLang="en-US"/>
          </a:p>
        </p:txBody>
      </p:sp>
    </p:spTree>
    <p:extLst>
      <p:ext uri="{BB962C8B-B14F-4D97-AF65-F5344CB8AC3E}">
        <p14:creationId xmlns:p14="http://schemas.microsoft.com/office/powerpoint/2010/main" val="2595721002"/>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1FF076E-B33C-4890-9CAB-7B715572473C}" type="datetimeFigureOut">
              <a:rPr lang="en-US"/>
              <a:pPr>
                <a:defRPr/>
              </a:pPr>
              <a:t>4/24/2025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A0A7DD4F-AF10-4DCC-89B8-D223698D9ADB}" type="slidenum">
              <a:rPr lang="en-US" altLang="en-US"/>
              <a:pPr/>
              <a:t>‹#›</a:t>
            </a:fld>
            <a:endParaRPr lang="en-US" altLang="en-US"/>
          </a:p>
        </p:txBody>
      </p:sp>
    </p:spTree>
    <p:extLst>
      <p:ext uri="{BB962C8B-B14F-4D97-AF65-F5344CB8AC3E}">
        <p14:creationId xmlns:p14="http://schemas.microsoft.com/office/powerpoint/2010/main" val="2765242384"/>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449E42F-C2AD-40D4-B133-4F89395C0C82}" type="datetimeFigureOut">
              <a:rPr lang="en-US"/>
              <a:pPr>
                <a:defRPr/>
              </a:pPr>
              <a:t>4/24/2025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F557041E-FABA-4767-A485-D1790AB3A852}" type="slidenum">
              <a:rPr lang="en-US" altLang="en-US"/>
              <a:pPr/>
              <a:t>‹#›</a:t>
            </a:fld>
            <a:endParaRPr lang="en-US" altLang="en-US"/>
          </a:p>
        </p:txBody>
      </p:sp>
    </p:spTree>
    <p:extLst>
      <p:ext uri="{BB962C8B-B14F-4D97-AF65-F5344CB8AC3E}">
        <p14:creationId xmlns:p14="http://schemas.microsoft.com/office/powerpoint/2010/main" val="2015010677"/>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E415833-B964-42B1-8648-85F494826B96}" type="datetimeFigureOut">
              <a:rPr lang="en-US"/>
              <a:pPr>
                <a:defRPr/>
              </a:pPr>
              <a:t>4/24/2025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EE9EA678-E117-4DC9-B9CE-577B90DBE1ED}" type="slidenum">
              <a:rPr lang="en-US" altLang="en-US"/>
              <a:pPr/>
              <a:t>‹#›</a:t>
            </a:fld>
            <a:endParaRPr lang="en-US" altLang="en-US"/>
          </a:p>
        </p:txBody>
      </p:sp>
    </p:spTree>
    <p:extLst>
      <p:ext uri="{BB962C8B-B14F-4D97-AF65-F5344CB8AC3E}">
        <p14:creationId xmlns:p14="http://schemas.microsoft.com/office/powerpoint/2010/main" val="3331220962"/>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82B3A7B-9D7F-4B21-9C44-72C592F31F48}" type="datetimeFigureOut">
              <a:rPr lang="en-US"/>
              <a:pPr>
                <a:defRPr/>
              </a:pPr>
              <a:t>4/24/2025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398476CA-E8BA-4511-B4AC-DAB34A413BC9}" type="slidenum">
              <a:rPr lang="en-US" altLang="en-US"/>
              <a:pPr/>
              <a:t>‹#›</a:t>
            </a:fld>
            <a:endParaRPr lang="en-US" altLang="en-US"/>
          </a:p>
        </p:txBody>
      </p:sp>
    </p:spTree>
    <p:extLst>
      <p:ext uri="{BB962C8B-B14F-4D97-AF65-F5344CB8AC3E}">
        <p14:creationId xmlns:p14="http://schemas.microsoft.com/office/powerpoint/2010/main" val="3014328176"/>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F6C3232-3F99-47D9-A873-FFDB900CBDAC}" type="datetimeFigureOut">
              <a:rPr lang="en-US"/>
              <a:pPr>
                <a:defRPr/>
              </a:pPr>
              <a:t>4/24/2025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2D80CE75-90F7-4324-97DC-23ECAE4B1F33}" type="slidenum">
              <a:rPr lang="en-US" altLang="en-US"/>
              <a:pPr/>
              <a:t>‹#›</a:t>
            </a:fld>
            <a:endParaRPr lang="en-US" altLang="en-US"/>
          </a:p>
        </p:txBody>
      </p:sp>
    </p:spTree>
    <p:extLst>
      <p:ext uri="{BB962C8B-B14F-4D97-AF65-F5344CB8AC3E}">
        <p14:creationId xmlns:p14="http://schemas.microsoft.com/office/powerpoint/2010/main" val="2937527970"/>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D9ADD6D-83FC-4FE0-AAA0-46623BF0DAE1}" type="datetimeFigureOut">
              <a:rPr lang="en-US"/>
              <a:pPr>
                <a:defRPr/>
              </a:pPr>
              <a:t>4/24/2025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D9DFFC32-1217-45BC-AD30-E62DF9EED005}" type="slidenum">
              <a:rPr lang="en-US" altLang="en-US"/>
              <a:pPr/>
              <a:t>‹#›</a:t>
            </a:fld>
            <a:endParaRPr lang="en-US" altLang="en-US"/>
          </a:p>
        </p:txBody>
      </p:sp>
    </p:spTree>
    <p:extLst>
      <p:ext uri="{BB962C8B-B14F-4D97-AF65-F5344CB8AC3E}">
        <p14:creationId xmlns:p14="http://schemas.microsoft.com/office/powerpoint/2010/main" val="2890873711"/>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E944A10-3AE9-4C57-8541-9297C99C8830}" type="datetimeFigureOut">
              <a:rPr lang="en-US"/>
              <a:pPr>
                <a:defRPr/>
              </a:pPr>
              <a:t>4/24/2025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9FD6A6E1-A0B9-4FE5-AEBF-CF703ED5B67A}" type="slidenum">
              <a:rPr lang="en-US" altLang="en-US"/>
              <a:pPr/>
              <a:t>‹#›</a:t>
            </a:fld>
            <a:endParaRPr lang="en-US" altLang="en-US"/>
          </a:p>
        </p:txBody>
      </p:sp>
    </p:spTree>
    <p:extLst>
      <p:ext uri="{BB962C8B-B14F-4D97-AF65-F5344CB8AC3E}">
        <p14:creationId xmlns:p14="http://schemas.microsoft.com/office/powerpoint/2010/main" val="1550381831"/>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6E0A-4EC1-2B81-071D-545F1660B2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40A17D-6654-DB29-AF8D-AC5D53110D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D0FEE-F36E-D2E3-900D-618BE0B81EBF}"/>
              </a:ext>
            </a:extLst>
          </p:cNvPr>
          <p:cNvSpPr>
            <a:spLocks noGrp="1"/>
          </p:cNvSpPr>
          <p:nvPr>
            <p:ph type="dt" sz="half" idx="10"/>
          </p:nvPr>
        </p:nvSpPr>
        <p:spPr/>
        <p:txBody>
          <a:bodyPr/>
          <a:lstStyle/>
          <a:p>
            <a:fld id="{B3F0E1DC-7AA7-4766-A80B-88E906082162}" type="datetimeFigureOut">
              <a:rPr lang="en-US" smtClean="0"/>
              <a:t>4/24/2025</a:t>
            </a:fld>
            <a:endParaRPr lang="en-US"/>
          </a:p>
        </p:txBody>
      </p:sp>
      <p:sp>
        <p:nvSpPr>
          <p:cNvPr id="5" name="Footer Placeholder 4">
            <a:extLst>
              <a:ext uri="{FF2B5EF4-FFF2-40B4-BE49-F238E27FC236}">
                <a16:creationId xmlns:a16="http://schemas.microsoft.com/office/drawing/2014/main" id="{97F0D41B-619F-95CE-DEC7-9B737B62A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BAA4E-8D58-F8A1-1C99-B034DF181FF7}"/>
              </a:ext>
            </a:extLst>
          </p:cNvPr>
          <p:cNvSpPr>
            <a:spLocks noGrp="1"/>
          </p:cNvSpPr>
          <p:nvPr>
            <p:ph type="sldNum" sz="quarter" idx="12"/>
          </p:nvPr>
        </p:nvSpPr>
        <p:spPr/>
        <p:txBody>
          <a:bodyPr/>
          <a:lstStyle/>
          <a:p>
            <a:fld id="{ADD61070-2E62-46A7-8C92-8CB0B6DFEF6D}" type="slidenum">
              <a:rPr lang="en-US" smtClean="0"/>
              <a:t>‹#›</a:t>
            </a:fld>
            <a:endParaRPr lang="en-US"/>
          </a:p>
        </p:txBody>
      </p:sp>
    </p:spTree>
    <p:extLst>
      <p:ext uri="{BB962C8B-B14F-4D97-AF65-F5344CB8AC3E}">
        <p14:creationId xmlns:p14="http://schemas.microsoft.com/office/powerpoint/2010/main" val="3435044282"/>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A7B43E4-74B3-4C46-808D-E1ACC4FD72C3}" type="datetimeFigureOut">
              <a:rPr lang="en-US"/>
              <a:pPr>
                <a:defRPr/>
              </a:pPr>
              <a:t>4/24/2025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0F84D1AD-F5F9-40B9-80FD-F7B984BEED4B}" type="slidenum">
              <a:rPr lang="en-US" altLang="en-US"/>
              <a:pPr/>
              <a:t>‹#›</a:t>
            </a:fld>
            <a:endParaRPr lang="en-US" altLang="en-US"/>
          </a:p>
        </p:txBody>
      </p:sp>
    </p:spTree>
    <p:extLst>
      <p:ext uri="{BB962C8B-B14F-4D97-AF65-F5344CB8AC3E}">
        <p14:creationId xmlns:p14="http://schemas.microsoft.com/office/powerpoint/2010/main" val="3408928792"/>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122DBC2-F16A-4327-A9CE-100AF1E4CAE0}" type="datetimeFigureOut">
              <a:rPr lang="en-US"/>
              <a:pPr>
                <a:defRPr/>
              </a:pPr>
              <a:t>4/24/2025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0B3B0300-9B7F-4220-8776-B86FB51A6A53}" type="slidenum">
              <a:rPr lang="en-US" altLang="en-US"/>
              <a:pPr/>
              <a:t>‹#›</a:t>
            </a:fld>
            <a:endParaRPr lang="en-US" altLang="en-US"/>
          </a:p>
        </p:txBody>
      </p:sp>
    </p:spTree>
    <p:extLst>
      <p:ext uri="{BB962C8B-B14F-4D97-AF65-F5344CB8AC3E}">
        <p14:creationId xmlns:p14="http://schemas.microsoft.com/office/powerpoint/2010/main" val="3773669060"/>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C2DD407-AA21-4876-97E3-DE7F0BECE07D}" type="datetimeFigureOut">
              <a:rPr lang="en-US"/>
              <a:pPr>
                <a:defRPr/>
              </a:pPr>
              <a:t>4/24/2025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D6EC3093-3863-4F5D-B3A8-09692008D02E}" type="slidenum">
              <a:rPr lang="en-US" altLang="en-US"/>
              <a:pPr/>
              <a:t>‹#›</a:t>
            </a:fld>
            <a:endParaRPr lang="en-US" altLang="en-US"/>
          </a:p>
        </p:txBody>
      </p:sp>
    </p:spTree>
    <p:extLst>
      <p:ext uri="{BB962C8B-B14F-4D97-AF65-F5344CB8AC3E}">
        <p14:creationId xmlns:p14="http://schemas.microsoft.com/office/powerpoint/2010/main" val="4156490196"/>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52800" y="228600"/>
            <a:ext cx="6705600" cy="533400"/>
          </a:xfrm>
        </p:spPr>
        <p:txBody>
          <a:bodyPr/>
          <a:lstStyle>
            <a:lvl1pPr>
              <a:defRPr sz="20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a:xfrm>
            <a:off x="3352800" y="990600"/>
            <a:ext cx="5892800" cy="457200"/>
          </a:xfrm>
        </p:spPr>
        <p:txBody>
          <a:bodyPr/>
          <a:lstStyle>
            <a:lvl1pPr marL="0" indent="0">
              <a:buFontTx/>
              <a:buNone/>
              <a:defRPr sz="1600"/>
            </a:lvl1pPr>
          </a:lstStyle>
          <a:p>
            <a:r>
              <a:rPr lang="en-US"/>
              <a:t>Click to edit Master subtitle style</a:t>
            </a:r>
          </a:p>
        </p:txBody>
      </p:sp>
    </p:spTree>
    <p:extLst>
      <p:ext uri="{BB962C8B-B14F-4D97-AF65-F5344CB8AC3E}">
        <p14:creationId xmlns:p14="http://schemas.microsoft.com/office/powerpoint/2010/main" val="4133724767"/>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8B867B-D468-475D-84E1-2DD6F870B9B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F7DB24A-629C-4DE5-8AE6-9CFA23DD24F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1BCE04CB-C706-4AE9-A723-7A0E7E51B55F}"/>
              </a:ext>
            </a:extLst>
          </p:cNvPr>
          <p:cNvSpPr>
            <a:spLocks noGrp="1" noChangeArrowheads="1"/>
          </p:cNvSpPr>
          <p:nvPr>
            <p:ph type="sldNum" sz="quarter" idx="12"/>
          </p:nvPr>
        </p:nvSpPr>
        <p:spPr>
          <a:ln/>
        </p:spPr>
        <p:txBody>
          <a:bodyPr/>
          <a:lstStyle>
            <a:lvl1pPr>
              <a:defRPr/>
            </a:lvl1pPr>
          </a:lstStyle>
          <a:p>
            <a:fld id="{BA4834FA-BB68-4232-95FB-09AB637A4A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3449782"/>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BAA898F-BC68-4AC1-B88F-EF2DBDD8373A}"/>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99DE7C6B-1C55-42A5-A639-2522510B586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97BF1E8F-3A82-4C22-AB8E-182B72BD42C2}"/>
              </a:ext>
            </a:extLst>
          </p:cNvPr>
          <p:cNvSpPr>
            <a:spLocks noGrp="1" noChangeArrowheads="1"/>
          </p:cNvSpPr>
          <p:nvPr>
            <p:ph type="sldNum" sz="quarter" idx="12"/>
          </p:nvPr>
        </p:nvSpPr>
        <p:spPr>
          <a:ln/>
        </p:spPr>
        <p:txBody>
          <a:bodyPr/>
          <a:lstStyle>
            <a:lvl1pPr>
              <a:defRPr/>
            </a:lvl1pPr>
          </a:lstStyle>
          <a:p>
            <a:fld id="{1B4F0341-C0D5-4723-8DB5-CF62EE2EAA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5497940"/>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828801"/>
            <a:ext cx="35560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828801"/>
            <a:ext cx="35560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110012A-C8AF-43AA-9C3E-27263E1CB8B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9FBF89B2-178F-4D14-A386-1C8CACC98D9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A376722D-9D65-44B2-ABB0-F2A63A5F6EF6}"/>
              </a:ext>
            </a:extLst>
          </p:cNvPr>
          <p:cNvSpPr>
            <a:spLocks noGrp="1" noChangeArrowheads="1"/>
          </p:cNvSpPr>
          <p:nvPr>
            <p:ph type="sldNum" sz="quarter" idx="12"/>
          </p:nvPr>
        </p:nvSpPr>
        <p:spPr>
          <a:ln/>
        </p:spPr>
        <p:txBody>
          <a:bodyPr/>
          <a:lstStyle>
            <a:lvl1pPr>
              <a:defRPr/>
            </a:lvl1pPr>
          </a:lstStyle>
          <a:p>
            <a:fld id="{6317FAE2-C701-463A-9F1D-6E453C02FD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5730147"/>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9F259E1-CCF1-496A-972D-C96A787D9C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D967C7AF-42D5-4A45-8229-A7FC98440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DBC43F9E-3550-472B-B875-3E956A4CC708}"/>
              </a:ext>
            </a:extLst>
          </p:cNvPr>
          <p:cNvSpPr>
            <a:spLocks noGrp="1" noChangeArrowheads="1"/>
          </p:cNvSpPr>
          <p:nvPr>
            <p:ph type="sldNum" sz="quarter" idx="12"/>
          </p:nvPr>
        </p:nvSpPr>
        <p:spPr>
          <a:ln/>
        </p:spPr>
        <p:txBody>
          <a:bodyPr/>
          <a:lstStyle>
            <a:lvl1pPr>
              <a:defRPr/>
            </a:lvl1pPr>
          </a:lstStyle>
          <a:p>
            <a:fld id="{6701D3DC-6FF7-49B4-AD8F-B1CA5A9BB1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5183298"/>
      </p:ext>
    </p:extLst>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15E38DD-834D-4E0D-A5C3-E7D322DF937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E9868709-76E3-458F-A3B1-3AF931B80A3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69666FCD-E9BB-47B9-AFC1-52DE8CD5B2CD}"/>
              </a:ext>
            </a:extLst>
          </p:cNvPr>
          <p:cNvSpPr>
            <a:spLocks noGrp="1" noChangeArrowheads="1"/>
          </p:cNvSpPr>
          <p:nvPr>
            <p:ph type="sldNum" sz="quarter" idx="12"/>
          </p:nvPr>
        </p:nvSpPr>
        <p:spPr>
          <a:ln/>
        </p:spPr>
        <p:txBody>
          <a:bodyPr/>
          <a:lstStyle>
            <a:lvl1pPr>
              <a:defRPr/>
            </a:lvl1pPr>
          </a:lstStyle>
          <a:p>
            <a:fld id="{CBC99BEC-EFFB-4C83-BE58-21CE8308BA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5574371"/>
      </p:ext>
    </p:extLst>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40F2870-63E8-4132-BFA3-23FFEC2B971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BE899500-7FA4-4A31-81FD-C805AA79B0B3}"/>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F816DD71-5E52-476D-8DFB-F8B17FD7753A}"/>
              </a:ext>
            </a:extLst>
          </p:cNvPr>
          <p:cNvSpPr>
            <a:spLocks noGrp="1" noChangeArrowheads="1"/>
          </p:cNvSpPr>
          <p:nvPr>
            <p:ph type="sldNum" sz="quarter" idx="12"/>
          </p:nvPr>
        </p:nvSpPr>
        <p:spPr>
          <a:ln/>
        </p:spPr>
        <p:txBody>
          <a:bodyPr/>
          <a:lstStyle>
            <a:lvl1pPr>
              <a:defRPr/>
            </a:lvl1pPr>
          </a:lstStyle>
          <a:p>
            <a:fld id="{E288BC2A-08E9-481B-A623-2DB0EEB899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6650117"/>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743C-8634-FA19-BE8E-A689A9921A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239821-AD95-A0ED-BE18-4FE980D2D2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97F092-AB58-64BE-6AE1-5D90427AEC34}"/>
              </a:ext>
            </a:extLst>
          </p:cNvPr>
          <p:cNvSpPr>
            <a:spLocks noGrp="1"/>
          </p:cNvSpPr>
          <p:nvPr>
            <p:ph type="dt" sz="half" idx="10"/>
          </p:nvPr>
        </p:nvSpPr>
        <p:spPr/>
        <p:txBody>
          <a:bodyPr/>
          <a:lstStyle/>
          <a:p>
            <a:fld id="{B3F0E1DC-7AA7-4766-A80B-88E906082162}" type="datetimeFigureOut">
              <a:rPr lang="en-US" smtClean="0"/>
              <a:t>4/24/2025</a:t>
            </a:fld>
            <a:endParaRPr lang="en-US"/>
          </a:p>
        </p:txBody>
      </p:sp>
      <p:sp>
        <p:nvSpPr>
          <p:cNvPr id="5" name="Footer Placeholder 4">
            <a:extLst>
              <a:ext uri="{FF2B5EF4-FFF2-40B4-BE49-F238E27FC236}">
                <a16:creationId xmlns:a16="http://schemas.microsoft.com/office/drawing/2014/main" id="{FFF91F18-CD9C-7B48-6E27-90F822E14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5E794-FC11-FE5D-F456-C87F99BE1F51}"/>
              </a:ext>
            </a:extLst>
          </p:cNvPr>
          <p:cNvSpPr>
            <a:spLocks noGrp="1"/>
          </p:cNvSpPr>
          <p:nvPr>
            <p:ph type="sldNum" sz="quarter" idx="12"/>
          </p:nvPr>
        </p:nvSpPr>
        <p:spPr/>
        <p:txBody>
          <a:bodyPr/>
          <a:lstStyle/>
          <a:p>
            <a:fld id="{ADD61070-2E62-46A7-8C92-8CB0B6DFEF6D}" type="slidenum">
              <a:rPr lang="en-US" smtClean="0"/>
              <a:t>‹#›</a:t>
            </a:fld>
            <a:endParaRPr lang="en-US"/>
          </a:p>
        </p:txBody>
      </p:sp>
    </p:spTree>
    <p:extLst>
      <p:ext uri="{BB962C8B-B14F-4D97-AF65-F5344CB8AC3E}">
        <p14:creationId xmlns:p14="http://schemas.microsoft.com/office/powerpoint/2010/main" val="135673000"/>
      </p:ext>
    </p:extLst>
  </p:cSld>
  <p:clrMapOvr>
    <a:masterClrMapping/>
  </p:clrMapOvr>
  <p:transition spd="slow">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8C690D9-F48E-4B75-976B-DF59B80D54D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B67F7FCC-3B63-4455-8F7C-60CC7FE2EC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07D601D6-D84E-4BA3-83FE-66B42FEBBF05}"/>
              </a:ext>
            </a:extLst>
          </p:cNvPr>
          <p:cNvSpPr>
            <a:spLocks noGrp="1" noChangeArrowheads="1"/>
          </p:cNvSpPr>
          <p:nvPr>
            <p:ph type="sldNum" sz="quarter" idx="12"/>
          </p:nvPr>
        </p:nvSpPr>
        <p:spPr>
          <a:ln/>
        </p:spPr>
        <p:txBody>
          <a:bodyPr/>
          <a:lstStyle>
            <a:lvl1pPr>
              <a:defRPr/>
            </a:lvl1pPr>
          </a:lstStyle>
          <a:p>
            <a:fld id="{D9965CFA-58DF-4AA2-9305-4F44A8F352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9197802"/>
      </p:ext>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D1C7A40-8385-4C10-A358-6468D08723A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F182D4AA-CDE8-4883-A630-AE7F81A2D2E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235A293F-C20C-4888-B2DE-CC636C77E376}"/>
              </a:ext>
            </a:extLst>
          </p:cNvPr>
          <p:cNvSpPr>
            <a:spLocks noGrp="1" noChangeArrowheads="1"/>
          </p:cNvSpPr>
          <p:nvPr>
            <p:ph type="sldNum" sz="quarter" idx="12"/>
          </p:nvPr>
        </p:nvSpPr>
        <p:spPr>
          <a:ln/>
        </p:spPr>
        <p:txBody>
          <a:bodyPr/>
          <a:lstStyle>
            <a:lvl1pPr>
              <a:defRPr/>
            </a:lvl1pPr>
          </a:lstStyle>
          <a:p>
            <a:fld id="{0CAC8303-0DC7-4509-9F16-D9C2F9B9532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46460"/>
      </p:ext>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D9542A-4EE5-4558-9BE7-45F481F74C4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FFD77B75-160E-470E-BE5B-7228C2CEF26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22B608B6-1576-43E3-8E3C-DA3950B9A5FD}"/>
              </a:ext>
            </a:extLst>
          </p:cNvPr>
          <p:cNvSpPr>
            <a:spLocks noGrp="1" noChangeArrowheads="1"/>
          </p:cNvSpPr>
          <p:nvPr>
            <p:ph type="sldNum" sz="quarter" idx="12"/>
          </p:nvPr>
        </p:nvSpPr>
        <p:spPr>
          <a:ln/>
        </p:spPr>
        <p:txBody>
          <a:bodyPr/>
          <a:lstStyle>
            <a:lvl1pPr>
              <a:defRPr/>
            </a:lvl1pPr>
          </a:lstStyle>
          <a:p>
            <a:fld id="{AA7CFCA1-C1A3-4C6B-8CB0-EC68120DD5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5696172"/>
      </p:ext>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990601"/>
            <a:ext cx="1828800" cy="5135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990601"/>
            <a:ext cx="5283200" cy="513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E8B417-EFCA-4703-80C0-52ED5AD1857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B05FFBAE-5DDC-4905-9EF3-B0448F04E3F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3E9DF35-3ED6-4B5A-A7FE-544DC3D0655F}"/>
              </a:ext>
            </a:extLst>
          </p:cNvPr>
          <p:cNvSpPr>
            <a:spLocks noGrp="1" noChangeArrowheads="1"/>
          </p:cNvSpPr>
          <p:nvPr>
            <p:ph type="sldNum" sz="quarter" idx="12"/>
          </p:nvPr>
        </p:nvSpPr>
        <p:spPr>
          <a:ln/>
        </p:spPr>
        <p:txBody>
          <a:bodyPr/>
          <a:lstStyle>
            <a:lvl1pPr>
              <a:defRPr/>
            </a:lvl1pPr>
          </a:lstStyle>
          <a:p>
            <a:fld id="{4CF70A6F-ED14-4D4D-9DEC-F15DC6FFEF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5263112"/>
      </p:ext>
    </p:extLst>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58590A-9D7E-4E6C-95FF-D7F06C035544}"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96906563"/>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456289831"/>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8590A-9D7E-4E6C-95FF-D7F06C035544}"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096023418"/>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58590A-9D7E-4E6C-95FF-D7F06C035544}"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415331333"/>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7"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417"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58590A-9D7E-4E6C-95FF-D7F06C035544}" type="datetimeFigureOut">
              <a:rPr lang="en-US" smtClean="0"/>
              <a:pPr/>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4207331630"/>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58590A-9D7E-4E6C-95FF-D7F06C035544}" type="datetimeFigureOut">
              <a:rPr lang="en-US" smtClean="0"/>
              <a:pPr/>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460923689"/>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B8574-640B-B2E0-D98D-B72AFDFB82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283EC0-E15B-3A6F-322B-27F539C62B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8EE456-44A9-BE5A-9034-ED7AB44CAB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44C033-FE13-9711-B7CF-DA5BC04256EF}"/>
              </a:ext>
            </a:extLst>
          </p:cNvPr>
          <p:cNvSpPr>
            <a:spLocks noGrp="1"/>
          </p:cNvSpPr>
          <p:nvPr>
            <p:ph type="dt" sz="half" idx="10"/>
          </p:nvPr>
        </p:nvSpPr>
        <p:spPr/>
        <p:txBody>
          <a:bodyPr/>
          <a:lstStyle/>
          <a:p>
            <a:fld id="{B3F0E1DC-7AA7-4766-A80B-88E906082162}" type="datetimeFigureOut">
              <a:rPr lang="en-US" smtClean="0"/>
              <a:t>4/24/2025</a:t>
            </a:fld>
            <a:endParaRPr lang="en-US"/>
          </a:p>
        </p:txBody>
      </p:sp>
      <p:sp>
        <p:nvSpPr>
          <p:cNvPr id="6" name="Footer Placeholder 5">
            <a:extLst>
              <a:ext uri="{FF2B5EF4-FFF2-40B4-BE49-F238E27FC236}">
                <a16:creationId xmlns:a16="http://schemas.microsoft.com/office/drawing/2014/main" id="{4B9BC305-D703-1279-609A-C28EE3A153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5D7975-7887-67C8-C0A6-42F9041851E0}"/>
              </a:ext>
            </a:extLst>
          </p:cNvPr>
          <p:cNvSpPr>
            <a:spLocks noGrp="1"/>
          </p:cNvSpPr>
          <p:nvPr>
            <p:ph type="sldNum" sz="quarter" idx="12"/>
          </p:nvPr>
        </p:nvSpPr>
        <p:spPr/>
        <p:txBody>
          <a:bodyPr/>
          <a:lstStyle/>
          <a:p>
            <a:fld id="{ADD61070-2E62-46A7-8C92-8CB0B6DFEF6D}" type="slidenum">
              <a:rPr lang="en-US" smtClean="0"/>
              <a:t>‹#›</a:t>
            </a:fld>
            <a:endParaRPr lang="en-US"/>
          </a:p>
        </p:txBody>
      </p:sp>
    </p:spTree>
    <p:extLst>
      <p:ext uri="{BB962C8B-B14F-4D97-AF65-F5344CB8AC3E}">
        <p14:creationId xmlns:p14="http://schemas.microsoft.com/office/powerpoint/2010/main" val="1739740239"/>
      </p:ext>
    </p:extLst>
  </p:cSld>
  <p:clrMapOvr>
    <a:masterClrMapping/>
  </p:clrMapOvr>
  <p:transition spd="slow">
    <p:cov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590A-9D7E-4E6C-95FF-D7F06C035544}" type="datetimeFigureOut">
              <a:rPr lang="en-US" smtClean="0"/>
              <a:pPr/>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622528426"/>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12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558590A-9D7E-4E6C-95FF-D7F06C035544}"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645201087"/>
      </p:ext>
    </p:extLst>
  </p:cSld>
  <p:clrMapOvr>
    <a:masterClrMapping/>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558590A-9D7E-4E6C-95FF-D7F06C035544}"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859224932"/>
      </p:ext>
    </p:extLst>
  </p:cSld>
  <p:clrMapOvr>
    <a:masterClrMapping/>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509291682"/>
      </p:ext>
    </p:extLst>
  </p:cSld>
  <p:clrMapOvr>
    <a:masterClrMapping/>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1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213725"/>
      </p:ext>
    </p:extLst>
  </p:cSld>
  <p:clrMapOvr>
    <a:masterClrMapping/>
  </p:clrMapOvr>
  <p:transition spd="slow">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955D54-4861-4027-BF88-AD3053DBFFF4}" type="datetimeFigureOut">
              <a:rPr lang="en-US" smtClean="0"/>
              <a:pPr/>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ADBB79-64BC-426D-86CA-4F6CF119F4F2}" type="slidenum">
              <a:rPr lang="en-US" smtClean="0"/>
              <a:pPr/>
              <a:t>‹#›</a:t>
            </a:fld>
            <a:endParaRPr lang="en-US" dirty="0"/>
          </a:p>
        </p:txBody>
      </p:sp>
    </p:spTree>
    <p:extLst>
      <p:ext uri="{BB962C8B-B14F-4D97-AF65-F5344CB8AC3E}">
        <p14:creationId xmlns:p14="http://schemas.microsoft.com/office/powerpoint/2010/main" val="1524358736"/>
      </p:ext>
    </p:extLst>
  </p:cSld>
  <p:clrMapOvr>
    <a:masterClrMapping/>
  </p:clrMapOvr>
  <p:transition spd="slow">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55D54-4861-4027-BF88-AD3053DBFFF4}" type="datetimeFigureOut">
              <a:rPr lang="en-US" smtClean="0"/>
              <a:pPr/>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ADBB79-64BC-426D-86CA-4F6CF119F4F2}" type="slidenum">
              <a:rPr lang="en-US" smtClean="0"/>
              <a:pPr/>
              <a:t>‹#›</a:t>
            </a:fld>
            <a:endParaRPr lang="en-US" dirty="0"/>
          </a:p>
        </p:txBody>
      </p:sp>
    </p:spTree>
    <p:extLst>
      <p:ext uri="{BB962C8B-B14F-4D97-AF65-F5344CB8AC3E}">
        <p14:creationId xmlns:p14="http://schemas.microsoft.com/office/powerpoint/2010/main" val="2153595239"/>
      </p:ext>
    </p:extLst>
  </p:cSld>
  <p:clrMapOvr>
    <a:masterClrMapping/>
  </p:clrMapOvr>
  <p:transition spd="slow">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955D54-4861-4027-BF88-AD3053DBFFF4}" type="datetimeFigureOut">
              <a:rPr lang="en-US" smtClean="0"/>
              <a:pPr/>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ADBB79-64BC-426D-86CA-4F6CF119F4F2}" type="slidenum">
              <a:rPr lang="en-US" smtClean="0"/>
              <a:pPr/>
              <a:t>‹#›</a:t>
            </a:fld>
            <a:endParaRPr lang="en-US" dirty="0"/>
          </a:p>
        </p:txBody>
      </p:sp>
    </p:spTree>
    <p:extLst>
      <p:ext uri="{BB962C8B-B14F-4D97-AF65-F5344CB8AC3E}">
        <p14:creationId xmlns:p14="http://schemas.microsoft.com/office/powerpoint/2010/main" val="2036070272"/>
      </p:ext>
    </p:extLst>
  </p:cSld>
  <p:clrMapOvr>
    <a:masterClrMapping/>
  </p:clrMapOvr>
  <p:transition spd="slow">
    <p:cov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955D54-4861-4027-BF88-AD3053DBFFF4}" type="datetimeFigureOut">
              <a:rPr lang="en-US" smtClean="0"/>
              <a:pPr/>
              <a:t>4/24/2025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ADBB79-64BC-426D-86CA-4F6CF119F4F2}" type="slidenum">
              <a:rPr lang="en-US" smtClean="0"/>
              <a:pPr/>
              <a:t>‹#›</a:t>
            </a:fld>
            <a:endParaRPr lang="en-US" dirty="0"/>
          </a:p>
        </p:txBody>
      </p:sp>
    </p:spTree>
    <p:extLst>
      <p:ext uri="{BB962C8B-B14F-4D97-AF65-F5344CB8AC3E}">
        <p14:creationId xmlns:p14="http://schemas.microsoft.com/office/powerpoint/2010/main" val="748548613"/>
      </p:ext>
    </p:extLst>
  </p:cSld>
  <p:clrMapOvr>
    <a:masterClrMapping/>
  </p:clrMapOvr>
  <p:transition spd="slow">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955D54-4861-4027-BF88-AD3053DBFFF4}" type="datetimeFigureOut">
              <a:rPr lang="en-US" smtClean="0"/>
              <a:pPr/>
              <a:t>4/24/2025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ADBB79-64BC-426D-86CA-4F6CF119F4F2}" type="slidenum">
              <a:rPr lang="en-US" smtClean="0"/>
              <a:pPr/>
              <a:t>‹#›</a:t>
            </a:fld>
            <a:endParaRPr lang="en-US" dirty="0"/>
          </a:p>
        </p:txBody>
      </p:sp>
    </p:spTree>
    <p:extLst>
      <p:ext uri="{BB962C8B-B14F-4D97-AF65-F5344CB8AC3E}">
        <p14:creationId xmlns:p14="http://schemas.microsoft.com/office/powerpoint/2010/main" val="3149467496"/>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21DF8-4EC5-5B42-4F4C-AE314E1F21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7A6F20-79A2-8CD3-46B5-D9818ED820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EBA91E-B62C-B5F7-641C-EB371621CF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DD143A-C3FD-ECA1-0FD1-E47EC4B68F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94EADA-6EDC-C065-39DD-F61DDB4E8E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F392DE-1D89-E710-64F5-DC0E4C000F8E}"/>
              </a:ext>
            </a:extLst>
          </p:cNvPr>
          <p:cNvSpPr>
            <a:spLocks noGrp="1"/>
          </p:cNvSpPr>
          <p:nvPr>
            <p:ph type="dt" sz="half" idx="10"/>
          </p:nvPr>
        </p:nvSpPr>
        <p:spPr/>
        <p:txBody>
          <a:bodyPr/>
          <a:lstStyle/>
          <a:p>
            <a:fld id="{B3F0E1DC-7AA7-4766-A80B-88E906082162}" type="datetimeFigureOut">
              <a:rPr lang="en-US" smtClean="0"/>
              <a:t>4/24/2025</a:t>
            </a:fld>
            <a:endParaRPr lang="en-US"/>
          </a:p>
        </p:txBody>
      </p:sp>
      <p:sp>
        <p:nvSpPr>
          <p:cNvPr id="8" name="Footer Placeholder 7">
            <a:extLst>
              <a:ext uri="{FF2B5EF4-FFF2-40B4-BE49-F238E27FC236}">
                <a16:creationId xmlns:a16="http://schemas.microsoft.com/office/drawing/2014/main" id="{FE589E56-5C28-ECB9-77F5-5398F5C7C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7433B7-476F-8EA0-610A-7443FB601584}"/>
              </a:ext>
            </a:extLst>
          </p:cNvPr>
          <p:cNvSpPr>
            <a:spLocks noGrp="1"/>
          </p:cNvSpPr>
          <p:nvPr>
            <p:ph type="sldNum" sz="quarter" idx="12"/>
          </p:nvPr>
        </p:nvSpPr>
        <p:spPr/>
        <p:txBody>
          <a:bodyPr/>
          <a:lstStyle/>
          <a:p>
            <a:fld id="{ADD61070-2E62-46A7-8C92-8CB0B6DFEF6D}" type="slidenum">
              <a:rPr lang="en-US" smtClean="0"/>
              <a:t>‹#›</a:t>
            </a:fld>
            <a:endParaRPr lang="en-US"/>
          </a:p>
        </p:txBody>
      </p:sp>
    </p:spTree>
    <p:extLst>
      <p:ext uri="{BB962C8B-B14F-4D97-AF65-F5344CB8AC3E}">
        <p14:creationId xmlns:p14="http://schemas.microsoft.com/office/powerpoint/2010/main" val="1798599009"/>
      </p:ext>
    </p:extLst>
  </p:cSld>
  <p:clrMapOvr>
    <a:masterClrMapping/>
  </p:clrMapOvr>
  <p:transition spd="slow">
    <p:cove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955D54-4861-4027-BF88-AD3053DBFFF4}" type="datetimeFigureOut">
              <a:rPr lang="en-US" smtClean="0"/>
              <a:pPr/>
              <a:t>4/24/2025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ADBB79-64BC-426D-86CA-4F6CF119F4F2}" type="slidenum">
              <a:rPr lang="en-US" smtClean="0"/>
              <a:pPr/>
              <a:t>‹#›</a:t>
            </a:fld>
            <a:endParaRPr lang="en-US" dirty="0"/>
          </a:p>
        </p:txBody>
      </p:sp>
    </p:spTree>
    <p:extLst>
      <p:ext uri="{BB962C8B-B14F-4D97-AF65-F5344CB8AC3E}">
        <p14:creationId xmlns:p14="http://schemas.microsoft.com/office/powerpoint/2010/main" val="1192273133"/>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55D54-4861-4027-BF88-AD3053DBFFF4}" type="datetimeFigureOut">
              <a:rPr lang="en-US" smtClean="0"/>
              <a:pPr/>
              <a:t>4/24/2025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ADBB79-64BC-426D-86CA-4F6CF119F4F2}" type="slidenum">
              <a:rPr lang="en-US" smtClean="0"/>
              <a:pPr/>
              <a:t>‹#›</a:t>
            </a:fld>
            <a:endParaRPr lang="en-US" dirty="0"/>
          </a:p>
        </p:txBody>
      </p:sp>
    </p:spTree>
    <p:extLst>
      <p:ext uri="{BB962C8B-B14F-4D97-AF65-F5344CB8AC3E}">
        <p14:creationId xmlns:p14="http://schemas.microsoft.com/office/powerpoint/2010/main" val="2138115760"/>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955D54-4861-4027-BF88-AD3053DBFFF4}" type="datetimeFigureOut">
              <a:rPr lang="en-US" smtClean="0"/>
              <a:pPr/>
              <a:t>4/24/2025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ADBB79-64BC-426D-86CA-4F6CF119F4F2}" type="slidenum">
              <a:rPr lang="en-US" smtClean="0"/>
              <a:pPr/>
              <a:t>‹#›</a:t>
            </a:fld>
            <a:endParaRPr lang="en-US" dirty="0"/>
          </a:p>
        </p:txBody>
      </p:sp>
    </p:spTree>
    <p:extLst>
      <p:ext uri="{BB962C8B-B14F-4D97-AF65-F5344CB8AC3E}">
        <p14:creationId xmlns:p14="http://schemas.microsoft.com/office/powerpoint/2010/main" val="3964850634"/>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955D54-4861-4027-BF88-AD3053DBFFF4}" type="datetimeFigureOut">
              <a:rPr lang="en-US" smtClean="0"/>
              <a:pPr/>
              <a:t>4/24/2025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ADBB79-64BC-426D-86CA-4F6CF119F4F2}" type="slidenum">
              <a:rPr lang="en-US" smtClean="0"/>
              <a:pPr/>
              <a:t>‹#›</a:t>
            </a:fld>
            <a:endParaRPr lang="en-US" dirty="0"/>
          </a:p>
        </p:txBody>
      </p:sp>
    </p:spTree>
    <p:extLst>
      <p:ext uri="{BB962C8B-B14F-4D97-AF65-F5344CB8AC3E}">
        <p14:creationId xmlns:p14="http://schemas.microsoft.com/office/powerpoint/2010/main" val="216506328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55D54-4861-4027-BF88-AD3053DBFFF4}" type="datetimeFigureOut">
              <a:rPr lang="en-US" smtClean="0"/>
              <a:pPr/>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ADBB79-64BC-426D-86CA-4F6CF119F4F2}" type="slidenum">
              <a:rPr lang="en-US" smtClean="0"/>
              <a:pPr/>
              <a:t>‹#›</a:t>
            </a:fld>
            <a:endParaRPr lang="en-US" dirty="0"/>
          </a:p>
        </p:txBody>
      </p:sp>
    </p:spTree>
    <p:extLst>
      <p:ext uri="{BB962C8B-B14F-4D97-AF65-F5344CB8AC3E}">
        <p14:creationId xmlns:p14="http://schemas.microsoft.com/office/powerpoint/2010/main" val="3901902174"/>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55D54-4861-4027-BF88-AD3053DBFFF4}" type="datetimeFigureOut">
              <a:rPr lang="en-US" smtClean="0"/>
              <a:pPr/>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ADBB79-64BC-426D-86CA-4F6CF119F4F2}" type="slidenum">
              <a:rPr lang="en-US" smtClean="0"/>
              <a:pPr/>
              <a:t>‹#›</a:t>
            </a:fld>
            <a:endParaRPr lang="en-US" dirty="0"/>
          </a:p>
        </p:txBody>
      </p:sp>
    </p:spTree>
    <p:extLst>
      <p:ext uri="{BB962C8B-B14F-4D97-AF65-F5344CB8AC3E}">
        <p14:creationId xmlns:p14="http://schemas.microsoft.com/office/powerpoint/2010/main" val="3701673244"/>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B04B5-BC70-F6DC-0C13-BC9A1788CC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8363A1-0C18-5FA1-BE2C-369C7806A776}"/>
              </a:ext>
            </a:extLst>
          </p:cNvPr>
          <p:cNvSpPr>
            <a:spLocks noGrp="1"/>
          </p:cNvSpPr>
          <p:nvPr>
            <p:ph type="dt" sz="half" idx="10"/>
          </p:nvPr>
        </p:nvSpPr>
        <p:spPr/>
        <p:txBody>
          <a:bodyPr/>
          <a:lstStyle/>
          <a:p>
            <a:fld id="{B3F0E1DC-7AA7-4766-A80B-88E906082162}" type="datetimeFigureOut">
              <a:rPr lang="en-US" smtClean="0"/>
              <a:t>4/24/2025</a:t>
            </a:fld>
            <a:endParaRPr lang="en-US"/>
          </a:p>
        </p:txBody>
      </p:sp>
      <p:sp>
        <p:nvSpPr>
          <p:cNvPr id="4" name="Footer Placeholder 3">
            <a:extLst>
              <a:ext uri="{FF2B5EF4-FFF2-40B4-BE49-F238E27FC236}">
                <a16:creationId xmlns:a16="http://schemas.microsoft.com/office/drawing/2014/main" id="{709F113C-9DE0-7B52-B68A-FD637DD7F0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1A2095-6D8F-1B53-BE68-4775C1B78B87}"/>
              </a:ext>
            </a:extLst>
          </p:cNvPr>
          <p:cNvSpPr>
            <a:spLocks noGrp="1"/>
          </p:cNvSpPr>
          <p:nvPr>
            <p:ph type="sldNum" sz="quarter" idx="12"/>
          </p:nvPr>
        </p:nvSpPr>
        <p:spPr/>
        <p:txBody>
          <a:bodyPr/>
          <a:lstStyle/>
          <a:p>
            <a:fld id="{ADD61070-2E62-46A7-8C92-8CB0B6DFEF6D}" type="slidenum">
              <a:rPr lang="en-US" smtClean="0"/>
              <a:t>‹#›</a:t>
            </a:fld>
            <a:endParaRPr lang="en-US"/>
          </a:p>
        </p:txBody>
      </p:sp>
    </p:spTree>
    <p:extLst>
      <p:ext uri="{BB962C8B-B14F-4D97-AF65-F5344CB8AC3E}">
        <p14:creationId xmlns:p14="http://schemas.microsoft.com/office/powerpoint/2010/main" val="3352001958"/>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3B9E7-C952-127F-8DAE-6EA747C46388}"/>
              </a:ext>
            </a:extLst>
          </p:cNvPr>
          <p:cNvSpPr>
            <a:spLocks noGrp="1"/>
          </p:cNvSpPr>
          <p:nvPr>
            <p:ph type="dt" sz="half" idx="10"/>
          </p:nvPr>
        </p:nvSpPr>
        <p:spPr/>
        <p:txBody>
          <a:bodyPr/>
          <a:lstStyle/>
          <a:p>
            <a:fld id="{B3F0E1DC-7AA7-4766-A80B-88E906082162}" type="datetimeFigureOut">
              <a:rPr lang="en-US" smtClean="0"/>
              <a:t>4/24/2025</a:t>
            </a:fld>
            <a:endParaRPr lang="en-US"/>
          </a:p>
        </p:txBody>
      </p:sp>
      <p:sp>
        <p:nvSpPr>
          <p:cNvPr id="3" name="Footer Placeholder 2">
            <a:extLst>
              <a:ext uri="{FF2B5EF4-FFF2-40B4-BE49-F238E27FC236}">
                <a16:creationId xmlns:a16="http://schemas.microsoft.com/office/drawing/2014/main" id="{B5008B85-3A5D-EF7D-5C12-54A60C88C1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7D43A9-BE4E-96F6-F5EA-EFBF0362E170}"/>
              </a:ext>
            </a:extLst>
          </p:cNvPr>
          <p:cNvSpPr>
            <a:spLocks noGrp="1"/>
          </p:cNvSpPr>
          <p:nvPr>
            <p:ph type="sldNum" sz="quarter" idx="12"/>
          </p:nvPr>
        </p:nvSpPr>
        <p:spPr/>
        <p:txBody>
          <a:bodyPr/>
          <a:lstStyle/>
          <a:p>
            <a:fld id="{ADD61070-2E62-46A7-8C92-8CB0B6DFEF6D}" type="slidenum">
              <a:rPr lang="en-US" smtClean="0"/>
              <a:t>‹#›</a:t>
            </a:fld>
            <a:endParaRPr lang="en-US"/>
          </a:p>
        </p:txBody>
      </p:sp>
    </p:spTree>
    <p:extLst>
      <p:ext uri="{BB962C8B-B14F-4D97-AF65-F5344CB8AC3E}">
        <p14:creationId xmlns:p14="http://schemas.microsoft.com/office/powerpoint/2010/main" val="2569191634"/>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17A0-7B80-6F42-F586-711FF9387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E3C093-51FB-A295-BCFB-FAB20CB2F8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293CB1-F4E5-A197-D471-8CBEB4120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ACCC1-4DBA-1484-8FBD-DCB379AAE005}"/>
              </a:ext>
            </a:extLst>
          </p:cNvPr>
          <p:cNvSpPr>
            <a:spLocks noGrp="1"/>
          </p:cNvSpPr>
          <p:nvPr>
            <p:ph type="dt" sz="half" idx="10"/>
          </p:nvPr>
        </p:nvSpPr>
        <p:spPr/>
        <p:txBody>
          <a:bodyPr/>
          <a:lstStyle/>
          <a:p>
            <a:fld id="{B3F0E1DC-7AA7-4766-A80B-88E906082162}" type="datetimeFigureOut">
              <a:rPr lang="en-US" smtClean="0"/>
              <a:t>4/24/2025</a:t>
            </a:fld>
            <a:endParaRPr lang="en-US"/>
          </a:p>
        </p:txBody>
      </p:sp>
      <p:sp>
        <p:nvSpPr>
          <p:cNvPr id="6" name="Footer Placeholder 5">
            <a:extLst>
              <a:ext uri="{FF2B5EF4-FFF2-40B4-BE49-F238E27FC236}">
                <a16:creationId xmlns:a16="http://schemas.microsoft.com/office/drawing/2014/main" id="{AF9B0C54-557E-5C4D-EDB3-B1B73129B0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853B4-EE7E-4E14-EF47-CA1E48653906}"/>
              </a:ext>
            </a:extLst>
          </p:cNvPr>
          <p:cNvSpPr>
            <a:spLocks noGrp="1"/>
          </p:cNvSpPr>
          <p:nvPr>
            <p:ph type="sldNum" sz="quarter" idx="12"/>
          </p:nvPr>
        </p:nvSpPr>
        <p:spPr/>
        <p:txBody>
          <a:bodyPr/>
          <a:lstStyle/>
          <a:p>
            <a:fld id="{ADD61070-2E62-46A7-8C92-8CB0B6DFEF6D}" type="slidenum">
              <a:rPr lang="en-US" smtClean="0"/>
              <a:t>‹#›</a:t>
            </a:fld>
            <a:endParaRPr lang="en-US"/>
          </a:p>
        </p:txBody>
      </p:sp>
    </p:spTree>
    <p:extLst>
      <p:ext uri="{BB962C8B-B14F-4D97-AF65-F5344CB8AC3E}">
        <p14:creationId xmlns:p14="http://schemas.microsoft.com/office/powerpoint/2010/main" val="546788252"/>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257F-405C-DDB1-CE53-83B5D6907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384B50-34D5-F2F7-184C-A8D7A79DF5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50D6CE-FC10-BE95-EBA4-6FFDD3A0E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CBEDDD-FF1A-E74D-176D-B09F1357EFE7}"/>
              </a:ext>
            </a:extLst>
          </p:cNvPr>
          <p:cNvSpPr>
            <a:spLocks noGrp="1"/>
          </p:cNvSpPr>
          <p:nvPr>
            <p:ph type="dt" sz="half" idx="10"/>
          </p:nvPr>
        </p:nvSpPr>
        <p:spPr/>
        <p:txBody>
          <a:bodyPr/>
          <a:lstStyle/>
          <a:p>
            <a:fld id="{B3F0E1DC-7AA7-4766-A80B-88E906082162}" type="datetimeFigureOut">
              <a:rPr lang="en-US" smtClean="0"/>
              <a:t>4/24/2025</a:t>
            </a:fld>
            <a:endParaRPr lang="en-US"/>
          </a:p>
        </p:txBody>
      </p:sp>
      <p:sp>
        <p:nvSpPr>
          <p:cNvPr id="6" name="Footer Placeholder 5">
            <a:extLst>
              <a:ext uri="{FF2B5EF4-FFF2-40B4-BE49-F238E27FC236}">
                <a16:creationId xmlns:a16="http://schemas.microsoft.com/office/drawing/2014/main" id="{48CF00EB-72A4-2F0A-5AB1-6321E08913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28835A-1109-5079-985B-83CC286FC243}"/>
              </a:ext>
            </a:extLst>
          </p:cNvPr>
          <p:cNvSpPr>
            <a:spLocks noGrp="1"/>
          </p:cNvSpPr>
          <p:nvPr>
            <p:ph type="sldNum" sz="quarter" idx="12"/>
          </p:nvPr>
        </p:nvSpPr>
        <p:spPr/>
        <p:txBody>
          <a:bodyPr/>
          <a:lstStyle/>
          <a:p>
            <a:fld id="{ADD61070-2E62-46A7-8C92-8CB0B6DFEF6D}" type="slidenum">
              <a:rPr lang="en-US" smtClean="0"/>
              <a:t>‹#›</a:t>
            </a:fld>
            <a:endParaRPr lang="en-US"/>
          </a:p>
        </p:txBody>
      </p:sp>
    </p:spTree>
    <p:extLst>
      <p:ext uri="{BB962C8B-B14F-4D97-AF65-F5344CB8AC3E}">
        <p14:creationId xmlns:p14="http://schemas.microsoft.com/office/powerpoint/2010/main" val="3150501322"/>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AC2610-B3BF-B8BD-BD2C-35C4716DD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57A35A-678E-6E20-D15B-34518FBAD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28234-DCBE-C72C-15FF-F1E212114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0E1DC-7AA7-4766-A80B-88E906082162}" type="datetimeFigureOut">
              <a:rPr lang="en-US" smtClean="0"/>
              <a:t>4/24/2025</a:t>
            </a:fld>
            <a:endParaRPr lang="en-US"/>
          </a:p>
        </p:txBody>
      </p:sp>
      <p:sp>
        <p:nvSpPr>
          <p:cNvPr id="5" name="Footer Placeholder 4">
            <a:extLst>
              <a:ext uri="{FF2B5EF4-FFF2-40B4-BE49-F238E27FC236}">
                <a16:creationId xmlns:a16="http://schemas.microsoft.com/office/drawing/2014/main" id="{64EB9B48-7063-7DDE-5526-96D7394567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058D1A-EF58-3991-2DA2-7E28DB6799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61070-2E62-46A7-8C92-8CB0B6DFEF6D}" type="slidenum">
              <a:rPr lang="en-US" smtClean="0"/>
              <a:t>‹#›</a:t>
            </a:fld>
            <a:endParaRPr lang="en-US"/>
          </a:p>
        </p:txBody>
      </p:sp>
    </p:spTree>
    <p:extLst>
      <p:ext uri="{BB962C8B-B14F-4D97-AF65-F5344CB8AC3E}">
        <p14:creationId xmlns:p14="http://schemas.microsoft.com/office/powerpoint/2010/main" val="1922917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9CBAD8F5-93A4-4938-A198-EFA68E8F6CDB}" type="datetimeFigureOut">
              <a:rPr lang="en-US"/>
              <a:pPr>
                <a:defRPr/>
              </a:pPr>
              <a:t>4/24/2025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9B39AA83-A73E-406C-9C90-EED877C0DB7C}" type="slidenum">
              <a:rPr lang="en-US" altLang="en-US"/>
              <a:pPr fontAlgn="base">
                <a:spcBef>
                  <a:spcPct val="0"/>
                </a:spcBef>
                <a:spcAft>
                  <a:spcPct val="0"/>
                </a:spcAft>
              </a:pPr>
              <a:t>‹#›</a:t>
            </a:fld>
            <a:endParaRPr lang="en-US" altLang="en-US"/>
          </a:p>
        </p:txBody>
      </p:sp>
    </p:spTree>
    <p:extLst>
      <p:ext uri="{BB962C8B-B14F-4D97-AF65-F5344CB8AC3E}">
        <p14:creationId xmlns:p14="http://schemas.microsoft.com/office/powerpoint/2010/main" val="9455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9E29620-255D-4200-B67F-1AD0A5DB2E9D}"/>
              </a:ext>
            </a:extLst>
          </p:cNvPr>
          <p:cNvSpPr>
            <a:spLocks noGrp="1" noChangeArrowheads="1"/>
          </p:cNvSpPr>
          <p:nvPr>
            <p:ph type="title"/>
          </p:nvPr>
        </p:nvSpPr>
        <p:spPr bwMode="auto">
          <a:xfrm>
            <a:off x="1117600" y="990601"/>
            <a:ext cx="71120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07E238-CCA5-47F1-B6A1-F0BE86E49F70}"/>
              </a:ext>
            </a:extLst>
          </p:cNvPr>
          <p:cNvSpPr>
            <a:spLocks noGrp="1" noChangeArrowheads="1"/>
          </p:cNvSpPr>
          <p:nvPr>
            <p:ph type="body" idx="1"/>
          </p:nvPr>
        </p:nvSpPr>
        <p:spPr bwMode="auto">
          <a:xfrm>
            <a:off x="1117600" y="1828801"/>
            <a:ext cx="73152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7B6CE3E-A838-4A3D-8BE8-7927E01771B2}"/>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id="{2DE6B4E5-4510-43E9-9DA7-339F19F2DF5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id="{85F5E024-428A-4669-A3E3-DAB89A57593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F760B64-7C12-404E-9C2A-02ECD8F90CE5}" type="slidenum">
              <a:rPr lang="en-US" altLang="en-US">
                <a:solidFill>
                  <a:srgbClr val="000000"/>
                </a:solidFill>
                <a:latin typeface="Arial" panose="020B0604020202020204" pitchFamily="34" charset="0"/>
              </a:rPr>
              <a:pPr fontAlgn="base">
                <a:spcBef>
                  <a:spcPct val="0"/>
                </a:spcBef>
                <a:spcAft>
                  <a:spcPct val="0"/>
                </a:spcAft>
              </a:pPr>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8946358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over/>
  </p:transition>
  <p:txStyles>
    <p:titleStyle>
      <a:lvl1pPr algn="l" rtl="0" eaLnBrk="0" fontAlgn="base" hangingPunct="0">
        <a:spcBef>
          <a:spcPct val="0"/>
        </a:spcBef>
        <a:spcAft>
          <a:spcPct val="0"/>
        </a:spcAft>
        <a:defRPr sz="2800" b="1">
          <a:solidFill>
            <a:srgbClr val="8E7912"/>
          </a:solidFill>
          <a:latin typeface="+mj-lt"/>
          <a:ea typeface="+mj-ea"/>
          <a:cs typeface="+mj-cs"/>
        </a:defRPr>
      </a:lvl1pPr>
      <a:lvl2pPr algn="l" rtl="0" eaLnBrk="0" fontAlgn="base" hangingPunct="0">
        <a:spcBef>
          <a:spcPct val="0"/>
        </a:spcBef>
        <a:spcAft>
          <a:spcPct val="0"/>
        </a:spcAft>
        <a:defRPr sz="2800" b="1">
          <a:solidFill>
            <a:srgbClr val="8E7912"/>
          </a:solidFill>
          <a:latin typeface="Tahoma" pitchFamily="34" charset="0"/>
        </a:defRPr>
      </a:lvl2pPr>
      <a:lvl3pPr algn="l" rtl="0" eaLnBrk="0" fontAlgn="base" hangingPunct="0">
        <a:spcBef>
          <a:spcPct val="0"/>
        </a:spcBef>
        <a:spcAft>
          <a:spcPct val="0"/>
        </a:spcAft>
        <a:defRPr sz="2800" b="1">
          <a:solidFill>
            <a:srgbClr val="8E7912"/>
          </a:solidFill>
          <a:latin typeface="Tahoma" pitchFamily="34" charset="0"/>
        </a:defRPr>
      </a:lvl3pPr>
      <a:lvl4pPr algn="l" rtl="0" eaLnBrk="0" fontAlgn="base" hangingPunct="0">
        <a:spcBef>
          <a:spcPct val="0"/>
        </a:spcBef>
        <a:spcAft>
          <a:spcPct val="0"/>
        </a:spcAft>
        <a:defRPr sz="2800" b="1">
          <a:solidFill>
            <a:srgbClr val="8E7912"/>
          </a:solidFill>
          <a:latin typeface="Tahoma" pitchFamily="34" charset="0"/>
        </a:defRPr>
      </a:lvl4pPr>
      <a:lvl5pPr algn="l" rtl="0" eaLnBrk="0" fontAlgn="base" hangingPunct="0">
        <a:spcBef>
          <a:spcPct val="0"/>
        </a:spcBef>
        <a:spcAft>
          <a:spcPct val="0"/>
        </a:spcAft>
        <a:defRPr sz="2800" b="1">
          <a:solidFill>
            <a:srgbClr val="8E7912"/>
          </a:solidFill>
          <a:latin typeface="Tahoma" pitchFamily="34" charset="0"/>
        </a:defRPr>
      </a:lvl5pPr>
      <a:lvl6pPr marL="457200" algn="l" rtl="0" fontAlgn="base">
        <a:spcBef>
          <a:spcPct val="0"/>
        </a:spcBef>
        <a:spcAft>
          <a:spcPct val="0"/>
        </a:spcAft>
        <a:defRPr sz="2800" b="1">
          <a:solidFill>
            <a:srgbClr val="8E7912"/>
          </a:solidFill>
          <a:latin typeface="Tahoma" pitchFamily="34" charset="0"/>
        </a:defRPr>
      </a:lvl6pPr>
      <a:lvl7pPr marL="914400" algn="l" rtl="0" fontAlgn="base">
        <a:spcBef>
          <a:spcPct val="0"/>
        </a:spcBef>
        <a:spcAft>
          <a:spcPct val="0"/>
        </a:spcAft>
        <a:defRPr sz="2800" b="1">
          <a:solidFill>
            <a:srgbClr val="8E7912"/>
          </a:solidFill>
          <a:latin typeface="Tahoma" pitchFamily="34" charset="0"/>
        </a:defRPr>
      </a:lvl7pPr>
      <a:lvl8pPr marL="1371600" algn="l" rtl="0" fontAlgn="base">
        <a:spcBef>
          <a:spcPct val="0"/>
        </a:spcBef>
        <a:spcAft>
          <a:spcPct val="0"/>
        </a:spcAft>
        <a:defRPr sz="2800" b="1">
          <a:solidFill>
            <a:srgbClr val="8E7912"/>
          </a:solidFill>
          <a:latin typeface="Tahoma" pitchFamily="34" charset="0"/>
        </a:defRPr>
      </a:lvl8pPr>
      <a:lvl9pPr marL="1828800" algn="l" rtl="0" fontAlgn="base">
        <a:spcBef>
          <a:spcPct val="0"/>
        </a:spcBef>
        <a:spcAft>
          <a:spcPct val="0"/>
        </a:spcAft>
        <a:defRPr sz="2800" b="1">
          <a:solidFill>
            <a:srgbClr val="8E791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rgbClr val="4C410A"/>
          </a:solidFill>
          <a:latin typeface="+mn-lt"/>
          <a:ea typeface="+mn-ea"/>
          <a:cs typeface="+mn-cs"/>
        </a:defRPr>
      </a:lvl1pPr>
      <a:lvl2pPr marL="742950" indent="-285750" algn="l" rtl="0" eaLnBrk="0" fontAlgn="base" hangingPunct="0">
        <a:spcBef>
          <a:spcPct val="20000"/>
        </a:spcBef>
        <a:spcAft>
          <a:spcPct val="0"/>
        </a:spcAft>
        <a:buChar char="–"/>
        <a:defRPr sz="1600">
          <a:solidFill>
            <a:srgbClr val="4C410A"/>
          </a:solidFill>
          <a:latin typeface="+mn-lt"/>
        </a:defRPr>
      </a:lvl2pPr>
      <a:lvl3pPr marL="1143000" indent="-228600" algn="l" rtl="0" eaLnBrk="0" fontAlgn="base" hangingPunct="0">
        <a:spcBef>
          <a:spcPct val="20000"/>
        </a:spcBef>
        <a:spcAft>
          <a:spcPct val="0"/>
        </a:spcAft>
        <a:buChar char="•"/>
        <a:defRPr sz="1400">
          <a:solidFill>
            <a:srgbClr val="4C410A"/>
          </a:solidFill>
          <a:latin typeface="+mn-lt"/>
        </a:defRPr>
      </a:lvl3pPr>
      <a:lvl4pPr marL="1600200" indent="-228600" algn="l" rtl="0" eaLnBrk="0" fontAlgn="base" hangingPunct="0">
        <a:spcBef>
          <a:spcPct val="20000"/>
        </a:spcBef>
        <a:spcAft>
          <a:spcPct val="0"/>
        </a:spcAft>
        <a:buChar char="–"/>
        <a:defRPr sz="1200">
          <a:solidFill>
            <a:srgbClr val="4C410A"/>
          </a:solidFill>
          <a:latin typeface="+mn-lt"/>
        </a:defRPr>
      </a:lvl4pPr>
      <a:lvl5pPr marL="2057400" indent="-228600" algn="l" rtl="0" eaLnBrk="0" fontAlgn="base" hangingPunct="0">
        <a:spcBef>
          <a:spcPct val="20000"/>
        </a:spcBef>
        <a:spcAft>
          <a:spcPct val="0"/>
        </a:spcAft>
        <a:buChar char="»"/>
        <a:defRPr sz="1200">
          <a:solidFill>
            <a:srgbClr val="4C410A"/>
          </a:solidFill>
          <a:latin typeface="+mn-lt"/>
        </a:defRPr>
      </a:lvl5pPr>
      <a:lvl6pPr marL="2514600" indent="-228600" algn="l" rtl="0" fontAlgn="base">
        <a:spcBef>
          <a:spcPct val="20000"/>
        </a:spcBef>
        <a:spcAft>
          <a:spcPct val="0"/>
        </a:spcAft>
        <a:buChar char="»"/>
        <a:defRPr sz="1200">
          <a:solidFill>
            <a:srgbClr val="4C410A"/>
          </a:solidFill>
          <a:latin typeface="+mn-lt"/>
        </a:defRPr>
      </a:lvl6pPr>
      <a:lvl7pPr marL="2971800" indent="-228600" algn="l" rtl="0" fontAlgn="base">
        <a:spcBef>
          <a:spcPct val="20000"/>
        </a:spcBef>
        <a:spcAft>
          <a:spcPct val="0"/>
        </a:spcAft>
        <a:buChar char="»"/>
        <a:defRPr sz="1200">
          <a:solidFill>
            <a:srgbClr val="4C410A"/>
          </a:solidFill>
          <a:latin typeface="+mn-lt"/>
        </a:defRPr>
      </a:lvl7pPr>
      <a:lvl8pPr marL="3429000" indent="-228600" algn="l" rtl="0" fontAlgn="base">
        <a:spcBef>
          <a:spcPct val="20000"/>
        </a:spcBef>
        <a:spcAft>
          <a:spcPct val="0"/>
        </a:spcAft>
        <a:buChar char="»"/>
        <a:defRPr sz="1200">
          <a:solidFill>
            <a:srgbClr val="4C410A"/>
          </a:solidFill>
          <a:latin typeface="+mn-lt"/>
        </a:defRPr>
      </a:lvl8pPr>
      <a:lvl9pPr marL="3886200" indent="-228600" algn="l" rtl="0" fontAlgn="base">
        <a:spcBef>
          <a:spcPct val="20000"/>
        </a:spcBef>
        <a:spcAft>
          <a:spcPct val="0"/>
        </a:spcAft>
        <a:buChar char="»"/>
        <a:defRPr sz="1200">
          <a:solidFill>
            <a:srgbClr val="4C410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2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558590A-9D7E-4E6C-95FF-D7F06C035544}" type="datetimeFigureOut">
              <a:rPr lang="en-US" smtClean="0"/>
              <a:pPr/>
              <a:t>4/24/2025</a:t>
            </a:fld>
            <a:endParaRPr lang="en-US"/>
          </a:p>
        </p:txBody>
      </p:sp>
      <p:sp>
        <p:nvSpPr>
          <p:cNvPr id="5" name="Footer Placeholder 4"/>
          <p:cNvSpPr>
            <a:spLocks noGrp="1"/>
          </p:cNvSpPr>
          <p:nvPr>
            <p:ph type="ftr" sz="quarter" idx="3"/>
          </p:nvPr>
        </p:nvSpPr>
        <p:spPr>
          <a:xfrm>
            <a:off x="4165600" y="635642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42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A6607B-AFF0-4AE3-A106-86C7670E0507}" type="slidenum">
              <a:rPr lang="en-US" smtClean="0"/>
              <a:pPr/>
              <a:t>‹#›</a:t>
            </a:fld>
            <a:endParaRPr lang="en-US"/>
          </a:p>
        </p:txBody>
      </p:sp>
    </p:spTree>
    <p:extLst>
      <p:ext uri="{BB962C8B-B14F-4D97-AF65-F5344CB8AC3E}">
        <p14:creationId xmlns:p14="http://schemas.microsoft.com/office/powerpoint/2010/main" val="31729656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over/>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55D54-4861-4027-BF88-AD3053DBFFF4}" type="datetimeFigureOut">
              <a:rPr lang="en-US" smtClean="0"/>
              <a:pPr/>
              <a:t>4/24/2025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DBB79-64BC-426D-86CA-4F6CF119F4F2}" type="slidenum">
              <a:rPr lang="en-US" smtClean="0"/>
              <a:pPr/>
              <a:t>‹#›</a:t>
            </a:fld>
            <a:endParaRPr lang="en-US" dirty="0"/>
          </a:p>
        </p:txBody>
      </p:sp>
    </p:spTree>
    <p:extLst>
      <p:ext uri="{BB962C8B-B14F-4D97-AF65-F5344CB8AC3E}">
        <p14:creationId xmlns:p14="http://schemas.microsoft.com/office/powerpoint/2010/main" val="25369828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tait@gibperk.com"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mailto:tperkins@gibperk.com"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3" Type="http://schemas.openxmlformats.org/officeDocument/2006/relationships/hyperlink" Target="mailto:tedperkins@gibperk.com" TargetMode="External"/><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5.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learningmarket.org/"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6CB440-3AAD-400D-B71B-499BC718C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0BD92B-98F0-A8FF-A369-4B4B57EEF409}"/>
              </a:ext>
            </a:extLst>
          </p:cNvPr>
          <p:cNvSpPr>
            <a:spLocks noGrp="1"/>
          </p:cNvSpPr>
          <p:nvPr>
            <p:ph type="ctrTitle"/>
          </p:nvPr>
        </p:nvSpPr>
        <p:spPr>
          <a:xfrm>
            <a:off x="7950200" y="640081"/>
            <a:ext cx="3601719" cy="3793488"/>
          </a:xfrm>
          <a:noFill/>
        </p:spPr>
        <p:txBody>
          <a:bodyPr>
            <a:normAutofit/>
          </a:bodyPr>
          <a:lstStyle/>
          <a:p>
            <a:pPr algn="l"/>
            <a:r>
              <a:rPr lang="en-US" sz="4800" dirty="0">
                <a:effectLst>
                  <a:outerShdw blurRad="38100" dist="38100" dir="2700000" algn="tl">
                    <a:srgbClr val="000000">
                      <a:alpha val="43137"/>
                    </a:srgbClr>
                  </a:outerShdw>
                </a:effectLst>
              </a:rPr>
              <a:t>How to Buy a Business </a:t>
            </a:r>
          </a:p>
        </p:txBody>
      </p:sp>
      <p:sp>
        <p:nvSpPr>
          <p:cNvPr id="10" name="Rectangle 9">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975"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CC49E38-1DAE-D42F-9CFB-1CE9D744AD1E}"/>
              </a:ext>
            </a:extLst>
          </p:cNvPr>
          <p:cNvPicPr>
            <a:picLocks noChangeAspect="1"/>
          </p:cNvPicPr>
          <p:nvPr/>
        </p:nvPicPr>
        <p:blipFill rotWithShape="1">
          <a:blip r:embed="rId2"/>
          <a:srcRect l="18093" r="16367"/>
          <a:stretch/>
        </p:blipFill>
        <p:spPr>
          <a:xfrm>
            <a:off x="815807" y="804672"/>
            <a:ext cx="5934456" cy="5248656"/>
          </a:xfrm>
          <a:prstGeom prst="rect">
            <a:avLst/>
          </a:prstGeom>
          <a:effectLst/>
        </p:spPr>
      </p:pic>
    </p:spTree>
    <p:extLst>
      <p:ext uri="{BB962C8B-B14F-4D97-AF65-F5344CB8AC3E}">
        <p14:creationId xmlns:p14="http://schemas.microsoft.com/office/powerpoint/2010/main" val="105031729"/>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5218" y="3400434"/>
            <a:ext cx="6856214" cy="57135"/>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3296379" y="991365"/>
            <a:ext cx="324044" cy="830781"/>
          </a:xfrm>
          <a:prstGeom prst="rect">
            <a:avLst/>
          </a:prstGeom>
          <a:noFill/>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11" name="Rectangle 10"/>
          <p:cNvSpPr/>
          <p:nvPr/>
        </p:nvSpPr>
        <p:spPr>
          <a:xfrm flipH="1">
            <a:off x="4781892" y="1219776"/>
            <a:ext cx="3085296"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86227" y="1641094"/>
            <a:ext cx="4418449" cy="3908121"/>
          </a:xfrm>
          <a:prstGeom prst="rect">
            <a:avLst/>
          </a:prstGeom>
          <a:no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Abadi Extra Light" panose="020B0204020104020204" pitchFamily="34" charset="0"/>
                <a:ea typeface="+mn-ea"/>
                <a:cs typeface="+mn-cs"/>
              </a:rPr>
              <a:t>Technical Support</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If you have issues during the presentation, please email</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Sean Tait</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Abadi Extra Light" panose="020B0204020104020204" pitchFamily="34" charset="0"/>
                <a:ea typeface="+mn-ea"/>
                <a:cs typeface="+mn-cs"/>
                <a:hlinkClick r:id="rId3"/>
              </a:rPr>
              <a:t>stait</a:t>
            </a: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hlinkClick r:id="rId3"/>
              </a:rPr>
              <a:t>@gibperk.com</a:t>
            </a:r>
            <a:endPar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or </a:t>
            </a:r>
            <a:b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b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610 565 1708 Ext 104</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for real-time troubleshooting assistance</a:t>
            </a: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399" b="1" i="0" u="none" strike="noStrike" kern="1200" cap="none" spc="0" normalizeH="0" baseline="0" noProof="0" dirty="0">
              <a:ln>
                <a:noFill/>
              </a:ln>
              <a:solidFill>
                <a:srgbClr val="000000"/>
              </a:solidFill>
              <a:effectLst/>
              <a:uLnTx/>
              <a:uFillTx/>
              <a:latin typeface="High Tower Text" panose="02040502050506030303" pitchFamily="18" charset="0"/>
              <a:ea typeface="+mn-ea"/>
              <a:cs typeface="+mn-cs"/>
            </a:endParaRPr>
          </a:p>
        </p:txBody>
      </p:sp>
    </p:spTree>
    <p:extLst>
      <p:ext uri="{BB962C8B-B14F-4D97-AF65-F5344CB8AC3E}">
        <p14:creationId xmlns:p14="http://schemas.microsoft.com/office/powerpoint/2010/main" val="249793775"/>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32767" y="1575152"/>
            <a:ext cx="9825135" cy="4616520"/>
          </a:xfrm>
          <a:prstGeom prst="rect">
            <a:avLst/>
          </a:prstGeom>
          <a:noFill/>
        </p:spPr>
        <p:txBody>
          <a:bodyPr wrap="square">
            <a:spAutoFit/>
          </a:bodyPr>
          <a:lstStyle/>
          <a:p>
            <a:pPr marL="0" marR="0" lvl="0" indent="0" algn="ctr" defTabSz="457063" rtl="0" eaLnBrk="1" fontAlgn="auto" latinLnBrk="0" hangingPunct="1">
              <a:lnSpc>
                <a:spcPct val="100000"/>
              </a:lnSpc>
              <a:spcBef>
                <a:spcPts val="600"/>
              </a:spcBef>
              <a:spcAft>
                <a:spcPts val="600"/>
              </a:spcAft>
              <a:buClr>
                <a:srgbClr val="C00000"/>
              </a:buClr>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ell MT" panose="02020503060305020303" pitchFamily="18" charset="0"/>
                <a:ea typeface="+mn-ea"/>
                <a:cs typeface="+mn-cs"/>
              </a:rPr>
              <a:t>Questions</a:t>
            </a:r>
            <a:endPar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571329" marR="0" lvl="0" indent="-571329" algn="ctr" defTabSz="457063"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If you have any questions during the program, please type them into the chat box and I will try to address them during the program.</a:t>
            </a:r>
          </a:p>
          <a:p>
            <a:pPr marL="571329" marR="0" lvl="0" indent="-571329" algn="ctr" defTabSz="457063"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If your question is </a:t>
            </a:r>
            <a:r>
              <a:rPr kumimoji="0" lang="en-US" sz="2400" b="0" i="1"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not answered </a:t>
            </a:r>
            <a:r>
              <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during the program you will receive an ‘</a:t>
            </a:r>
            <a:br>
              <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br>
            <a:r>
              <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e-mail response after the program is concluded.</a:t>
            </a:r>
          </a:p>
          <a:p>
            <a:pPr marL="571329" marR="0" lvl="0" indent="-571329" algn="ctr" defTabSz="457063"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If you have questions after the program is concluded please </a:t>
            </a:r>
            <a:br>
              <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br>
            <a:r>
              <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e-mail your question to –</a:t>
            </a:r>
          </a:p>
          <a:p>
            <a:pPr marL="0" marR="0" lvl="0" indent="0" algn="ctr" defTabSz="457063" rtl="0" eaLnBrk="1" fontAlgn="auto" latinLnBrk="0" hangingPunct="1">
              <a:lnSpc>
                <a:spcPct val="100000"/>
              </a:lnSpc>
              <a:spcBef>
                <a:spcPts val="600"/>
              </a:spcBef>
              <a:spcAft>
                <a:spcPts val="600"/>
              </a:spcAft>
              <a:buClr>
                <a:srgbClr val="C00000"/>
              </a:buClr>
              <a:buSzTx/>
              <a:buFontTx/>
              <a:buNone/>
              <a:tabLst/>
              <a:defRPr/>
            </a:pPr>
            <a:r>
              <a:rPr kumimoji="0" lang="en-US" sz="24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hlinkClick r:id="rId3">
                  <a:extLst>
                    <a:ext uri="{A12FA001-AC4F-418D-AE19-62706E023703}">
                      <ahyp:hlinkClr xmlns:ahyp="http://schemas.microsoft.com/office/drawing/2018/hyperlinkcolor" val="tx"/>
                    </a:ext>
                  </a:extLst>
                </a:hlinkClick>
              </a:rPr>
              <a:t>tperkins@gibperk.com</a:t>
            </a:r>
            <a:endParaRPr kumimoji="0" lang="en-US" sz="24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endParaRPr>
          </a:p>
          <a:p>
            <a:pPr marL="0" marR="0" lvl="0" indent="0" algn="ctr" defTabSz="457063" rtl="0" eaLnBrk="1" fontAlgn="auto" latinLnBrk="0" hangingPunct="1">
              <a:lnSpc>
                <a:spcPct val="100000"/>
              </a:lnSpc>
              <a:spcBef>
                <a:spcPts val="600"/>
              </a:spcBef>
              <a:spcAft>
                <a:spcPts val="600"/>
              </a:spcAft>
              <a:buClr>
                <a:srgbClr val="C00000"/>
              </a:buClr>
              <a:buSzTx/>
              <a:buFontTx/>
              <a:buNone/>
              <a:tabLst/>
              <a:defRPr/>
            </a:pPr>
            <a:r>
              <a:rPr lang="en-US" sz="2400" u="sng" dirty="0">
                <a:solidFill>
                  <a:srgbClr val="C00000"/>
                </a:solidFill>
                <a:latin typeface="Abadi Extra Light" panose="020B0204020104020204" pitchFamily="34" charset="0"/>
              </a:rPr>
              <a:t>mpezzner@gibperk.com</a:t>
            </a:r>
            <a:br>
              <a:rPr kumimoji="0" lang="en-US" sz="24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br>
            <a:endParaRPr kumimoji="0" lang="en-US" sz="2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3780" name="AutoShape 4" descr="http://downloads.animationfactory.com/download/question_md_clr.gif?t=1447862876&amp;m=32992063&amp;h=bda19fe6a9044b512d4721be56c0e5d5"/>
          <p:cNvSpPr>
            <a:spLocks noChangeAspect="1" noChangeArrowheads="1"/>
          </p:cNvSpPr>
          <p:nvPr/>
        </p:nvSpPr>
        <p:spPr bwMode="auto">
          <a:xfrm>
            <a:off x="2703604" y="-135597"/>
            <a:ext cx="171405" cy="30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063" rtl="0" eaLnBrk="1" fontAlgn="auto" latinLnBrk="0" hangingPunct="1">
              <a:lnSpc>
                <a:spcPct val="100000"/>
              </a:lnSpc>
              <a:spcBef>
                <a:spcPts val="0"/>
              </a:spcBef>
              <a:spcAft>
                <a:spcPts val="0"/>
              </a:spcAft>
              <a:buClrTx/>
              <a:buSzTx/>
              <a:buFontTx/>
              <a:buNone/>
              <a:tabLst/>
              <a:defRPr/>
            </a:pPr>
            <a:endParaRPr kumimoji="0" lang="en-US" altLang="en-US" sz="1799" b="0" i="0" u="none" strike="noStrike" kern="1200" cap="none" spc="0" normalizeH="0" baseline="0" noProof="0">
              <a:ln>
                <a:noFill/>
              </a:ln>
              <a:solidFill>
                <a:srgbClr val="000000"/>
              </a:solidFill>
              <a:effectLst/>
              <a:uLnTx/>
              <a:uFillTx/>
              <a:latin typeface="Franklin Gothic Book" panose="020B05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1374953275"/>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97CA54-D706-D4DA-FF22-E80C3961121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EE56727-D734-D55A-4DC3-ECBAD5AB8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31E67-7538-93E3-9FC9-800BD93D142F}"/>
              </a:ext>
            </a:extLst>
          </p:cNvPr>
          <p:cNvSpPr>
            <a:spLocks noGrp="1"/>
          </p:cNvSpPr>
          <p:nvPr>
            <p:ph type="ctrTitle"/>
          </p:nvPr>
        </p:nvSpPr>
        <p:spPr>
          <a:xfrm>
            <a:off x="7950200" y="640081"/>
            <a:ext cx="3601719" cy="3793488"/>
          </a:xfrm>
          <a:noFill/>
        </p:spPr>
        <p:txBody>
          <a:bodyPr>
            <a:normAutofit/>
          </a:bodyPr>
          <a:lstStyle/>
          <a:p>
            <a:pPr algn="l"/>
            <a:r>
              <a:rPr lang="en-US" sz="4800" dirty="0">
                <a:effectLst>
                  <a:outerShdw blurRad="38100" dist="38100" dir="2700000" algn="tl">
                    <a:srgbClr val="000000">
                      <a:alpha val="43137"/>
                    </a:srgbClr>
                  </a:outerShdw>
                </a:effectLst>
              </a:rPr>
              <a:t>How to Buy a Business </a:t>
            </a:r>
          </a:p>
        </p:txBody>
      </p:sp>
      <p:sp>
        <p:nvSpPr>
          <p:cNvPr id="10" name="Rectangle 9">
            <a:extLst>
              <a:ext uri="{FF2B5EF4-FFF2-40B4-BE49-F238E27FC236}">
                <a16:creationId xmlns:a16="http://schemas.microsoft.com/office/drawing/2014/main" id="{87DBABDE-53DE-3230-3BD5-C9A5B3169D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28">
            <a:extLst>
              <a:ext uri="{FF2B5EF4-FFF2-40B4-BE49-F238E27FC236}">
                <a16:creationId xmlns:a16="http://schemas.microsoft.com/office/drawing/2014/main" id="{1837089E-0F07-890F-CE59-91459052A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975"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8DEEC4E-54C8-B17E-B0F6-6D5A4A9D9769}"/>
              </a:ext>
            </a:extLst>
          </p:cNvPr>
          <p:cNvPicPr>
            <a:picLocks noChangeAspect="1"/>
          </p:cNvPicPr>
          <p:nvPr/>
        </p:nvPicPr>
        <p:blipFill rotWithShape="1">
          <a:blip r:embed="rId2"/>
          <a:srcRect l="18093" r="16367"/>
          <a:stretch/>
        </p:blipFill>
        <p:spPr>
          <a:xfrm>
            <a:off x="815807" y="804672"/>
            <a:ext cx="5934456" cy="5248656"/>
          </a:xfrm>
          <a:prstGeom prst="rect">
            <a:avLst/>
          </a:prstGeom>
          <a:effectLst/>
        </p:spPr>
      </p:pic>
    </p:spTree>
    <p:extLst>
      <p:ext uri="{BB962C8B-B14F-4D97-AF65-F5344CB8AC3E}">
        <p14:creationId xmlns:p14="http://schemas.microsoft.com/office/powerpoint/2010/main" val="3501156970"/>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E375-E50B-C5CD-B122-F2FC9462E8C2}"/>
              </a:ext>
            </a:extLst>
          </p:cNvPr>
          <p:cNvSpPr>
            <a:spLocks noGrp="1"/>
          </p:cNvSpPr>
          <p:nvPr>
            <p:ph type="title"/>
          </p:nvPr>
        </p:nvSpPr>
        <p:spPr>
          <a:xfrm>
            <a:off x="838200" y="2611936"/>
            <a:ext cx="10515600" cy="1325563"/>
          </a:xfrm>
        </p:spPr>
        <p:txBody>
          <a:bodyPr>
            <a:normAutofit/>
          </a:bodyPr>
          <a:lstStyle/>
          <a:p>
            <a:r>
              <a:rPr lang="en-US"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Overview</a:t>
            </a:r>
          </a:p>
        </p:txBody>
      </p:sp>
    </p:spTree>
    <p:extLst>
      <p:ext uri="{BB962C8B-B14F-4D97-AF65-F5344CB8AC3E}">
        <p14:creationId xmlns:p14="http://schemas.microsoft.com/office/powerpoint/2010/main" val="257655131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81200" y="990601"/>
            <a:ext cx="5334000" cy="715963"/>
          </a:xfrm>
        </p:spPr>
        <p:txBody>
          <a:bodyPr/>
          <a:lstStyle/>
          <a:p>
            <a:pPr>
              <a:defRPr/>
            </a:pPr>
            <a:r>
              <a:rPr lang="en-US" altLang="en-US" b="0" dirty="0">
                <a:solidFill>
                  <a:srgbClr val="C00000"/>
                </a:solidFill>
                <a:effectLst>
                  <a:outerShdw blurRad="38100" dist="38100" dir="2700000" algn="tl">
                    <a:srgbClr val="000000">
                      <a:alpha val="43137"/>
                    </a:srgbClr>
                  </a:outerShdw>
                </a:effectLst>
                <a:latin typeface="Abadi Extra Light" panose="020B0204020104020204" pitchFamily="34" charset="0"/>
              </a:rPr>
              <a:t>Time Line of the Transaction -</a:t>
            </a:r>
            <a:br>
              <a:rPr lang="en-US" altLang="en-US" b="0" dirty="0">
                <a:solidFill>
                  <a:srgbClr val="C00000"/>
                </a:solidFill>
                <a:effectLst>
                  <a:outerShdw blurRad="38100" dist="38100" dir="2700000" algn="tl">
                    <a:srgbClr val="000000">
                      <a:alpha val="43137"/>
                    </a:srgbClr>
                  </a:outerShdw>
                </a:effectLst>
                <a:latin typeface="Abadi Extra Light" panose="020B0204020104020204" pitchFamily="34" charset="0"/>
              </a:rPr>
            </a:br>
            <a:endParaRPr lang="en-US" altLang="en-US" b="0" dirty="0">
              <a:solidFill>
                <a:srgbClr val="C00000"/>
              </a:solidFill>
              <a:effectLst>
                <a:outerShdw blurRad="38100" dist="38100" dir="2700000" algn="tl">
                  <a:srgbClr val="000000">
                    <a:alpha val="43137"/>
                  </a:srgbClr>
                </a:outerShdw>
              </a:effectLst>
              <a:latin typeface="Abadi Extra Light" panose="020B0204020104020204" pitchFamily="34" charset="0"/>
            </a:endParaRPr>
          </a:p>
        </p:txBody>
      </p:sp>
      <p:sp>
        <p:nvSpPr>
          <p:cNvPr id="54275" name="Content Placeholder 2"/>
          <p:cNvSpPr>
            <a:spLocks noGrp="1"/>
          </p:cNvSpPr>
          <p:nvPr>
            <p:ph idx="1"/>
          </p:nvPr>
        </p:nvSpPr>
        <p:spPr>
          <a:xfrm>
            <a:off x="2362200" y="1447801"/>
            <a:ext cx="5410200" cy="4297363"/>
          </a:xfrm>
        </p:spPr>
        <p:txBody>
          <a:bodyPr/>
          <a:lstStyle/>
          <a:p>
            <a:pPr>
              <a:buClr>
                <a:srgbClr val="C00000"/>
              </a:buClr>
              <a:buFont typeface="Albertus MT" pitchFamily="34" charset="0"/>
              <a:buChar char="•"/>
            </a:pPr>
            <a:r>
              <a:rPr lang="en-US" altLang="en-US" sz="2400" dirty="0">
                <a:solidFill>
                  <a:srgbClr val="996600"/>
                </a:solidFill>
                <a:latin typeface="Abadi Extra Light" panose="020B0204020104020204" pitchFamily="34" charset="0"/>
              </a:rPr>
              <a:t>Initial Stage</a:t>
            </a:r>
          </a:p>
          <a:p>
            <a:pPr>
              <a:buClr>
                <a:srgbClr val="C00000"/>
              </a:buClr>
              <a:buFont typeface="Albertus MT" pitchFamily="34" charset="0"/>
              <a:buChar char="•"/>
            </a:pPr>
            <a:r>
              <a:rPr lang="en-US" altLang="en-US" sz="2400" dirty="0">
                <a:solidFill>
                  <a:srgbClr val="996600"/>
                </a:solidFill>
                <a:latin typeface="Abadi Extra Light" panose="020B0204020104020204" pitchFamily="34" charset="0"/>
              </a:rPr>
              <a:t>Due Diligence Stage</a:t>
            </a:r>
          </a:p>
          <a:p>
            <a:pPr>
              <a:buClr>
                <a:srgbClr val="C00000"/>
              </a:buClr>
              <a:buFont typeface="Albertus MT" pitchFamily="34" charset="0"/>
              <a:buChar char="•"/>
            </a:pPr>
            <a:r>
              <a:rPr lang="en-US" altLang="en-US" sz="2400" dirty="0">
                <a:solidFill>
                  <a:srgbClr val="996600"/>
                </a:solidFill>
                <a:latin typeface="Abadi Extra Light" panose="020B0204020104020204" pitchFamily="34" charset="0"/>
              </a:rPr>
              <a:t>Formal Agreement Stage</a:t>
            </a:r>
          </a:p>
          <a:p>
            <a:pPr>
              <a:buClr>
                <a:srgbClr val="C00000"/>
              </a:buClr>
              <a:buFont typeface="Albertus MT" pitchFamily="34" charset="0"/>
              <a:buChar char="•"/>
            </a:pPr>
            <a:r>
              <a:rPr lang="en-US" altLang="en-US" sz="2400" dirty="0">
                <a:solidFill>
                  <a:srgbClr val="996600"/>
                </a:solidFill>
                <a:latin typeface="Abadi Extra Light" panose="020B0204020104020204" pitchFamily="34" charset="0"/>
              </a:rPr>
              <a:t>Closing</a:t>
            </a:r>
          </a:p>
          <a:p>
            <a:pPr>
              <a:buClr>
                <a:srgbClr val="C00000"/>
              </a:buClr>
              <a:buFont typeface="Albertus MT" pitchFamily="34" charset="0"/>
              <a:buChar char="•"/>
            </a:pPr>
            <a:r>
              <a:rPr lang="en-US" altLang="en-US" sz="2400" dirty="0">
                <a:solidFill>
                  <a:srgbClr val="996600"/>
                </a:solidFill>
                <a:latin typeface="Abadi Extra Light" panose="020B0204020104020204" pitchFamily="34" charset="0"/>
              </a:rPr>
              <a:t>Post Closing</a:t>
            </a:r>
          </a:p>
          <a:p>
            <a:pPr>
              <a:buFontTx/>
              <a:buNone/>
            </a:pPr>
            <a:endParaRPr lang="en-US" altLang="en-US" dirty="0"/>
          </a:p>
        </p:txBody>
      </p:sp>
      <p:pic>
        <p:nvPicPr>
          <p:cNvPr id="583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11600"/>
            <a:ext cx="120269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A2FCA244-3B9A-1599-1F18-1230D0CEAABD}"/>
              </a:ext>
            </a:extLst>
          </p:cNvPr>
          <p:cNvSpPr/>
          <p:nvPr/>
        </p:nvSpPr>
        <p:spPr>
          <a:xfrm>
            <a:off x="1797379" y="1437482"/>
            <a:ext cx="4298621" cy="914400"/>
          </a:xfrm>
          <a:prstGeom prst="ellipse">
            <a:avLst/>
          </a:prstGeom>
          <a:noFill/>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6619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ipe(left)">
                                      <p:cBhvr>
                                        <p:cTn id="7" dur="5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Effect transition="in" filter="fade">
                                      <p:cBhvr>
                                        <p:cTn id="12" dur="500"/>
                                        <p:tgtEl>
                                          <p:spTgt spid="542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4275">
                                            <p:txEl>
                                              <p:pRg st="1" end="1"/>
                                            </p:txEl>
                                          </p:spTgt>
                                        </p:tgtEl>
                                        <p:attrNameLst>
                                          <p:attrName>style.visibility</p:attrName>
                                        </p:attrNameLst>
                                      </p:cBhvr>
                                      <p:to>
                                        <p:strVal val="visible"/>
                                      </p:to>
                                    </p:set>
                                    <p:animEffect transition="in" filter="fade">
                                      <p:cBhvr>
                                        <p:cTn id="17" dur="500"/>
                                        <p:tgtEl>
                                          <p:spTgt spid="542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4275">
                                            <p:txEl>
                                              <p:pRg st="2" end="2"/>
                                            </p:txEl>
                                          </p:spTgt>
                                        </p:tgtEl>
                                        <p:attrNameLst>
                                          <p:attrName>style.visibility</p:attrName>
                                        </p:attrNameLst>
                                      </p:cBhvr>
                                      <p:to>
                                        <p:strVal val="visible"/>
                                      </p:to>
                                    </p:set>
                                    <p:animEffect transition="in" filter="fade">
                                      <p:cBhvr>
                                        <p:cTn id="22" dur="500"/>
                                        <p:tgtEl>
                                          <p:spTgt spid="542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4275">
                                            <p:txEl>
                                              <p:pRg st="3" end="3"/>
                                            </p:txEl>
                                          </p:spTgt>
                                        </p:tgtEl>
                                        <p:attrNameLst>
                                          <p:attrName>style.visibility</p:attrName>
                                        </p:attrNameLst>
                                      </p:cBhvr>
                                      <p:to>
                                        <p:strVal val="visible"/>
                                      </p:to>
                                    </p:set>
                                    <p:animEffect transition="in" filter="fade">
                                      <p:cBhvr>
                                        <p:cTn id="27" dur="500"/>
                                        <p:tgtEl>
                                          <p:spTgt spid="5427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4275">
                                            <p:txEl>
                                              <p:pRg st="4" end="4"/>
                                            </p:txEl>
                                          </p:spTgt>
                                        </p:tgtEl>
                                        <p:attrNameLst>
                                          <p:attrName>style.visibility</p:attrName>
                                        </p:attrNameLst>
                                      </p:cBhvr>
                                      <p:to>
                                        <p:strVal val="visible"/>
                                      </p:to>
                                    </p:set>
                                    <p:animEffect transition="in" filter="fade">
                                      <p:cBhvr>
                                        <p:cTn id="32" dur="500"/>
                                        <p:tgtEl>
                                          <p:spTgt spid="5427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2A9152-6B66-685E-B0D7-9AF40106649B}"/>
              </a:ext>
            </a:extLst>
          </p:cNvPr>
          <p:cNvSpPr>
            <a:spLocks noGrp="1"/>
          </p:cNvSpPr>
          <p:nvPr>
            <p:ph type="title"/>
          </p:nvPr>
        </p:nvSpPr>
        <p:spPr>
          <a:xfrm>
            <a:off x="6513788" y="365125"/>
            <a:ext cx="4840010" cy="1807305"/>
          </a:xfrm>
        </p:spPr>
        <p:txBody>
          <a:bodyPr>
            <a:normAutofit/>
          </a:bodyPr>
          <a:lstStyle/>
          <a:p>
            <a:r>
              <a:rPr lang="en-US" dirty="0">
                <a:latin typeface="Aptos Light" panose="020B0004020202020204" pitchFamily="34" charset="0"/>
                <a:cs typeface="Dreaming Outloud Pro" panose="020B0604020202020204" pitchFamily="66" charset="0"/>
              </a:rPr>
              <a:t>Buyer’s always want to… </a:t>
            </a:r>
          </a:p>
        </p:txBody>
      </p:sp>
      <p:pic>
        <p:nvPicPr>
          <p:cNvPr id="4" name="Picture 3">
            <a:extLst>
              <a:ext uri="{FF2B5EF4-FFF2-40B4-BE49-F238E27FC236}">
                <a16:creationId xmlns:a16="http://schemas.microsoft.com/office/drawing/2014/main" id="{5FDD3143-223D-2DE1-2EB6-1939D1606EBC}"/>
              </a:ext>
            </a:extLst>
          </p:cNvPr>
          <p:cNvPicPr>
            <a:picLocks noChangeAspect="1"/>
          </p:cNvPicPr>
          <p:nvPr/>
        </p:nvPicPr>
        <p:blipFill>
          <a:blip r:embed="rId2"/>
          <a:srcRect l="9289" r="152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D5161C22-91CC-86D5-0489-DA5C171F201C}"/>
              </a:ext>
            </a:extLst>
          </p:cNvPr>
          <p:cNvSpPr>
            <a:spLocks noGrp="1"/>
          </p:cNvSpPr>
          <p:nvPr>
            <p:ph idx="1"/>
          </p:nvPr>
        </p:nvSpPr>
        <p:spPr>
          <a:xfrm>
            <a:off x="6513788" y="2333297"/>
            <a:ext cx="4840010" cy="3843666"/>
          </a:xfrm>
        </p:spPr>
        <p:txBody>
          <a:bodyPr vert="horz" lIns="91440" tIns="45720" rIns="91440" bIns="45720" rtlCol="0" anchor="t">
            <a:normAutofit/>
          </a:bodyPr>
          <a:lstStyle/>
          <a:p>
            <a:pPr marL="457200" indent="-457200">
              <a:lnSpc>
                <a:spcPct val="100000"/>
              </a:lnSpc>
              <a:spcBef>
                <a:spcPts val="600"/>
              </a:spcBef>
              <a:spcAft>
                <a:spcPts val="600"/>
              </a:spcAft>
              <a:buFont typeface="Courier New" panose="020B0604020202020204" pitchFamily="34" charset="0"/>
              <a:buChar char="o"/>
            </a:pPr>
            <a:r>
              <a:rPr lang="en-US" sz="3200" dirty="0">
                <a:effectLst/>
                <a:latin typeface="Abadi Extra Light"/>
                <a:ea typeface="Calibri"/>
                <a:cs typeface="Dreaming Outloud Pro"/>
              </a:rPr>
              <a:t>Get what they paid </a:t>
            </a:r>
            <a:r>
              <a:rPr lang="en-US" sz="3200" dirty="0">
                <a:latin typeface="Abadi Extra Light"/>
                <a:ea typeface="Calibri"/>
                <a:cs typeface="Dreaming Outloud Pro"/>
              </a:rPr>
              <a:t>for</a:t>
            </a:r>
            <a:endParaRPr lang="en-US" dirty="0">
              <a:ea typeface="Calibri" panose="020F0502020204030204"/>
              <a:cs typeface="Calibri" panose="020F0502020204030204"/>
            </a:endParaRPr>
          </a:p>
          <a:p>
            <a:pPr marL="457200" indent="-457200">
              <a:lnSpc>
                <a:spcPct val="100000"/>
              </a:lnSpc>
              <a:spcBef>
                <a:spcPts val="600"/>
              </a:spcBef>
              <a:spcAft>
                <a:spcPts val="600"/>
              </a:spcAft>
              <a:buFont typeface="Courier New" panose="020B0604020202020204" pitchFamily="34" charset="0"/>
              <a:buChar char="o"/>
            </a:pPr>
            <a:r>
              <a:rPr lang="en-US" sz="3200" dirty="0">
                <a:latin typeface="Abadi Extra Light"/>
                <a:ea typeface="Calibri"/>
                <a:cs typeface="Dreaming Outloud Pro"/>
              </a:rPr>
              <a:t>At the best price</a:t>
            </a:r>
          </a:p>
          <a:p>
            <a:pPr marL="457200" indent="-457200">
              <a:lnSpc>
                <a:spcPct val="100000"/>
              </a:lnSpc>
              <a:spcBef>
                <a:spcPts val="600"/>
              </a:spcBef>
              <a:spcAft>
                <a:spcPts val="600"/>
              </a:spcAft>
              <a:buFont typeface="Courier New" panose="020B0604020202020204" pitchFamily="34" charset="0"/>
              <a:buChar char="o"/>
            </a:pPr>
            <a:r>
              <a:rPr lang="en-US" sz="3200" dirty="0">
                <a:effectLst/>
                <a:latin typeface="Abadi Extra Light"/>
                <a:ea typeface="Calibri"/>
                <a:cs typeface="Dreaming Outloud Pro"/>
              </a:rPr>
              <a:t>W</a:t>
            </a:r>
            <a:r>
              <a:rPr lang="en-US" sz="3200" dirty="0">
                <a:latin typeface="Abadi Extra Light"/>
                <a:ea typeface="Calibri"/>
                <a:cs typeface="Dreaming Outloud Pro"/>
              </a:rPr>
              <a:t>ithout unanticipated    post-closing cost or</a:t>
            </a:r>
            <a:endParaRPr lang="en-US" sz="3200" dirty="0">
              <a:latin typeface="Calibri" panose="020F0502020204030204"/>
              <a:ea typeface="Calibri"/>
              <a:cs typeface="Calibri" panose="020F0502020204030204"/>
            </a:endParaRPr>
          </a:p>
          <a:p>
            <a:pPr marL="457200" indent="-457200">
              <a:lnSpc>
                <a:spcPct val="100000"/>
              </a:lnSpc>
              <a:spcBef>
                <a:spcPts val="600"/>
              </a:spcBef>
              <a:spcAft>
                <a:spcPts val="600"/>
              </a:spcAft>
              <a:buFont typeface="Courier New" panose="020B0604020202020204" pitchFamily="34" charset="0"/>
              <a:buChar char="o"/>
            </a:pPr>
            <a:r>
              <a:rPr lang="en-US" sz="3200" dirty="0">
                <a:latin typeface="Abadi Extra Light"/>
                <a:ea typeface="Calibri"/>
                <a:cs typeface="Dreaming Outloud Pro"/>
              </a:rPr>
              <a:t>Surprises</a:t>
            </a:r>
          </a:p>
          <a:p>
            <a:pPr marL="461645" marR="0" indent="-461645">
              <a:spcBef>
                <a:spcPts val="0"/>
              </a:spcBef>
              <a:spcAft>
                <a:spcPts val="800"/>
              </a:spcAft>
              <a:buFont typeface="Courier New" panose="05050102010706020507" pitchFamily="18" charset="2"/>
              <a:buChar char="o"/>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dirty="0"/>
          </a:p>
        </p:txBody>
      </p:sp>
      <p:sp>
        <p:nvSpPr>
          <p:cNvPr id="5" name="Oval 4">
            <a:extLst>
              <a:ext uri="{FF2B5EF4-FFF2-40B4-BE49-F238E27FC236}">
                <a16:creationId xmlns:a16="http://schemas.microsoft.com/office/drawing/2014/main" id="{32F6A486-B442-BDB6-988A-4F664942B1A2}"/>
              </a:ext>
            </a:extLst>
          </p:cNvPr>
          <p:cNvSpPr/>
          <p:nvPr/>
        </p:nvSpPr>
        <p:spPr>
          <a:xfrm>
            <a:off x="6116569" y="2790032"/>
            <a:ext cx="4298621" cy="914400"/>
          </a:xfrm>
          <a:prstGeom prst="ellipse">
            <a:avLst/>
          </a:prstGeom>
          <a:noFill/>
          <a:ln w="25400" cap="flat" cmpd="sng" algn="ctr">
            <a:solidFill>
              <a:srgbClr val="BBE0E3">
                <a:shade val="15000"/>
              </a:srgbClr>
            </a:solidFill>
            <a:prstDash val="solid"/>
          </a:ln>
          <a:effectLst>
            <a:outerShdw blurRad="50800" dist="50800" dir="5400000" algn="ctr" rotWithShape="0">
              <a:srgbClr val="000000">
                <a:alpha val="99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15069930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30A55E-8CAA-F998-EE0C-994CF1C60C75}"/>
              </a:ext>
            </a:extLst>
          </p:cNvPr>
          <p:cNvSpPr>
            <a:spLocks noGrp="1"/>
          </p:cNvSpPr>
          <p:nvPr>
            <p:ph type="title"/>
          </p:nvPr>
        </p:nvSpPr>
        <p:spPr>
          <a:xfrm>
            <a:off x="585216" y="0"/>
            <a:ext cx="11018520" cy="1434415"/>
          </a:xfrm>
        </p:spPr>
        <p:txBody>
          <a:bodyPr anchor="b">
            <a:normAutofit/>
          </a:bodyPr>
          <a:lstStyle/>
          <a:p>
            <a:r>
              <a:rPr lang="en-US" sz="2800" dirty="0">
                <a:effectLst>
                  <a:outerShdw blurRad="38100" dist="38100" dir="2700000" algn="tl">
                    <a:srgbClr val="000000">
                      <a:alpha val="43137"/>
                    </a:srgbClr>
                  </a:outerShdw>
                </a:effectLst>
                <a:latin typeface="Aptos Light" panose="020B0004020202020204" pitchFamily="34" charset="0"/>
              </a:rPr>
              <a:t>Representing the Buyer</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6351FC-795F-66C5-F3DE-DF7435C2FD48}"/>
              </a:ext>
            </a:extLst>
          </p:cNvPr>
          <p:cNvSpPr>
            <a:spLocks noGrp="1"/>
          </p:cNvSpPr>
          <p:nvPr>
            <p:ph idx="1"/>
          </p:nvPr>
        </p:nvSpPr>
        <p:spPr>
          <a:xfrm>
            <a:off x="585216" y="2093976"/>
            <a:ext cx="6713552" cy="4119172"/>
          </a:xfrm>
        </p:spPr>
        <p:txBody>
          <a:bodyPr anchor="t">
            <a:normAutofit/>
          </a:bodyPr>
          <a:lstStyle/>
          <a:p>
            <a:pPr>
              <a:lnSpc>
                <a:spcPct val="100000"/>
              </a:lnSpc>
              <a:buFont typeface="Symbol" panose="05050102010706020507" pitchFamily="18" charset="2"/>
              <a:buChar char="×"/>
            </a:pPr>
            <a:r>
              <a:rPr lang="en-US" sz="3600" dirty="0">
                <a:latin typeface="Abadi Extra Light"/>
              </a:rPr>
              <a:t>To help a properly represent the Buyer you must </a:t>
            </a:r>
            <a:r>
              <a:rPr lang="en-US" sz="3600" b="1" u="sng" dirty="0">
                <a:latin typeface="Abadi Extra Light"/>
              </a:rPr>
              <a:t>first understand the Buyer’s wants </a:t>
            </a:r>
            <a:r>
              <a:rPr lang="en-US" sz="3600" dirty="0">
                <a:latin typeface="Abadi Extra Light"/>
              </a:rPr>
              <a:t>in acquiring the target Business.</a:t>
            </a:r>
          </a:p>
        </p:txBody>
      </p:sp>
      <p:pic>
        <p:nvPicPr>
          <p:cNvPr id="4" name="Picture 3">
            <a:extLst>
              <a:ext uri="{FF2B5EF4-FFF2-40B4-BE49-F238E27FC236}">
                <a16:creationId xmlns:a16="http://schemas.microsoft.com/office/drawing/2014/main" id="{F95939DB-0AD4-6B91-A3D2-7A7C4BB84CEE}"/>
              </a:ext>
            </a:extLst>
          </p:cNvPr>
          <p:cNvPicPr>
            <a:picLocks noChangeAspect="1"/>
          </p:cNvPicPr>
          <p:nvPr/>
        </p:nvPicPr>
        <p:blipFill rotWithShape="1">
          <a:blip r:embed="rId2"/>
          <a:srcRect l="25733" r="18310" b="-1"/>
          <a:stretch/>
        </p:blipFill>
        <p:spPr>
          <a:xfrm>
            <a:off x="7675658" y="2093976"/>
            <a:ext cx="3941064" cy="4096512"/>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11692571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a:extLst>
            <a:ext uri="{FF2B5EF4-FFF2-40B4-BE49-F238E27FC236}">
              <a16:creationId xmlns:a16="http://schemas.microsoft.com/office/drawing/2014/main" id="{0DE83CF0-4986-8B74-FA9D-6B0AF7E51C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7BCCD2-D4C9-2F22-DEDB-994437A110FF}"/>
              </a:ext>
            </a:extLst>
          </p:cNvPr>
          <p:cNvSpPr>
            <a:spLocks noGrp="1"/>
          </p:cNvSpPr>
          <p:nvPr>
            <p:ph type="title"/>
          </p:nvPr>
        </p:nvSpPr>
        <p:spPr>
          <a:xfrm>
            <a:off x="777073" y="2565714"/>
            <a:ext cx="7753141" cy="1325563"/>
          </a:xfrm>
        </p:spPr>
        <p:txBody>
          <a:bodyPr/>
          <a:lstStyle/>
          <a:p>
            <a:r>
              <a:rPr lang="en-US" dirty="0">
                <a:solidFill>
                  <a:srgbClr val="FFC000"/>
                </a:solidFill>
              </a:rPr>
              <a:t>Please Verify your Attendance</a:t>
            </a:r>
          </a:p>
        </p:txBody>
      </p:sp>
      <p:pic>
        <p:nvPicPr>
          <p:cNvPr id="4" name="Picture 3">
            <a:extLst>
              <a:ext uri="{FF2B5EF4-FFF2-40B4-BE49-F238E27FC236}">
                <a16:creationId xmlns:a16="http://schemas.microsoft.com/office/drawing/2014/main" id="{2012650B-32E0-DBAC-A801-D8E83903F413}"/>
              </a:ext>
            </a:extLst>
          </p:cNvPr>
          <p:cNvPicPr>
            <a:picLocks noChangeAspect="1"/>
          </p:cNvPicPr>
          <p:nvPr/>
        </p:nvPicPr>
        <p:blipFill>
          <a:blip r:embed="rId2"/>
          <a:stretch>
            <a:fillRect/>
          </a:stretch>
        </p:blipFill>
        <p:spPr>
          <a:xfrm>
            <a:off x="8611437" y="1017395"/>
            <a:ext cx="2512087" cy="4823209"/>
          </a:xfrm>
          <a:prstGeom prst="rect">
            <a:avLst/>
          </a:prstGeom>
        </p:spPr>
      </p:pic>
    </p:spTree>
    <p:extLst>
      <p:ext uri="{BB962C8B-B14F-4D97-AF65-F5344CB8AC3E}">
        <p14:creationId xmlns:p14="http://schemas.microsoft.com/office/powerpoint/2010/main" val="3430348680"/>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E375-E50B-C5CD-B122-F2FC9462E8C2}"/>
              </a:ext>
            </a:extLst>
          </p:cNvPr>
          <p:cNvSpPr>
            <a:spLocks noGrp="1"/>
          </p:cNvSpPr>
          <p:nvPr>
            <p:ph type="title"/>
          </p:nvPr>
        </p:nvSpPr>
        <p:spPr>
          <a:xfrm>
            <a:off x="838200" y="2611936"/>
            <a:ext cx="10515600" cy="1325563"/>
          </a:xfrm>
        </p:spPr>
        <p:txBody>
          <a:bodyPr>
            <a:normAutofit/>
          </a:bodyPr>
          <a:lstStyle/>
          <a:p>
            <a:r>
              <a:rPr lang="en-US"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Different Buyers - Different Wants</a:t>
            </a:r>
          </a:p>
        </p:txBody>
      </p:sp>
    </p:spTree>
    <p:extLst>
      <p:ext uri="{BB962C8B-B14F-4D97-AF65-F5344CB8AC3E}">
        <p14:creationId xmlns:p14="http://schemas.microsoft.com/office/powerpoint/2010/main" val="1354979931"/>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2A9152-6B66-685E-B0D7-9AF40106649B}"/>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vert="horz" lIns="91440" tIns="45720" rIns="91440" bIns="45720" rtlCol="0" anchor="ctr">
            <a:normAutofit/>
          </a:bodyPr>
          <a:lstStyle/>
          <a:p>
            <a:pPr algn="ctr"/>
            <a:br>
              <a:rPr lang="en-US" sz="2500" kern="1200">
                <a:solidFill>
                  <a:srgbClr val="3F3F3F"/>
                </a:solidFill>
                <a:latin typeface="+mj-lt"/>
                <a:ea typeface="+mj-ea"/>
                <a:cs typeface="+mj-cs"/>
              </a:rPr>
            </a:br>
            <a:r>
              <a:rPr lang="en-US" sz="2500" kern="1200">
                <a:solidFill>
                  <a:srgbClr val="3F3F3F"/>
                </a:solidFill>
                <a:effectLst>
                  <a:outerShdw blurRad="38100" dist="38100" dir="2700000" algn="tl">
                    <a:srgbClr val="000000">
                      <a:alpha val="43137"/>
                    </a:srgbClr>
                  </a:outerShdw>
                </a:effectLst>
                <a:latin typeface="+mj-lt"/>
                <a:ea typeface="+mj-ea"/>
                <a:cs typeface="+mj-cs"/>
              </a:rPr>
              <a:t>Financial Buyer or Strategic Buyer</a:t>
            </a:r>
            <a:br>
              <a:rPr lang="en-US" sz="2500" kern="1200">
                <a:solidFill>
                  <a:srgbClr val="3F3F3F"/>
                </a:solidFill>
                <a:effectLst>
                  <a:outerShdw blurRad="38100" dist="38100" dir="2700000" algn="tl">
                    <a:srgbClr val="000000">
                      <a:alpha val="43137"/>
                    </a:srgbClr>
                  </a:outerShdw>
                </a:effectLst>
                <a:latin typeface="+mj-lt"/>
                <a:ea typeface="+mj-ea"/>
                <a:cs typeface="+mj-cs"/>
              </a:rPr>
            </a:br>
            <a:r>
              <a:rPr lang="en-US" sz="2500" kern="1200">
                <a:solidFill>
                  <a:srgbClr val="3F3F3F"/>
                </a:solidFill>
                <a:latin typeface="+mj-lt"/>
                <a:ea typeface="+mj-ea"/>
                <a:cs typeface="+mj-cs"/>
              </a:rPr>
              <a:t> </a:t>
            </a:r>
          </a:p>
        </p:txBody>
      </p:sp>
      <p:sp>
        <p:nvSpPr>
          <p:cNvPr id="3" name="Content Placeholder 2">
            <a:extLst>
              <a:ext uri="{FF2B5EF4-FFF2-40B4-BE49-F238E27FC236}">
                <a16:creationId xmlns:a16="http://schemas.microsoft.com/office/drawing/2014/main" id="{D5161C22-91CC-86D5-0489-DA5C171F201C}"/>
              </a:ext>
            </a:extLst>
          </p:cNvPr>
          <p:cNvSpPr>
            <a:spLocks noGrp="1"/>
          </p:cNvSpPr>
          <p:nvPr>
            <p:ph idx="1"/>
          </p:nvPr>
        </p:nvSpPr>
        <p:spPr>
          <a:xfrm>
            <a:off x="1476915" y="2888250"/>
            <a:ext cx="4297351" cy="2959777"/>
          </a:xfrm>
        </p:spPr>
        <p:txBody>
          <a:bodyPr vert="horz" lIns="91440" tIns="45720" rIns="91440" bIns="45720" rtlCol="0" anchor="t">
            <a:normAutofit lnSpcReduction="10000"/>
          </a:bodyPr>
          <a:lstStyle/>
          <a:p>
            <a:pPr marL="0" indent="0">
              <a:buNone/>
            </a:pPr>
            <a:r>
              <a:rPr lang="en-US" sz="2000" b="1" dirty="0">
                <a:effectLst>
                  <a:outerShdw blurRad="38100" dist="38100" dir="2700000" algn="tl">
                    <a:srgbClr val="000000">
                      <a:alpha val="43137"/>
                    </a:srgbClr>
                  </a:outerShdw>
                </a:effectLst>
              </a:rPr>
              <a:t>Strategic Buyer </a:t>
            </a:r>
            <a:r>
              <a:rPr lang="en-US" sz="2000" b="1" dirty="0"/>
              <a:t> </a:t>
            </a:r>
          </a:p>
          <a:p>
            <a:pPr marL="0">
              <a:lnSpc>
                <a:spcPct val="100000"/>
              </a:lnSpc>
            </a:pPr>
            <a:r>
              <a:rPr lang="en-US" sz="2000" dirty="0"/>
              <a:t>A </a:t>
            </a:r>
            <a:r>
              <a:rPr lang="en-US" sz="2000" b="1" dirty="0">
                <a:effectLst>
                  <a:outerShdw blurRad="38100" dist="38100" dir="2700000" algn="tl">
                    <a:srgbClr val="000000">
                      <a:alpha val="43137"/>
                    </a:srgbClr>
                  </a:outerShdw>
                </a:effectLst>
              </a:rPr>
              <a:t>strategic buyer </a:t>
            </a:r>
            <a:r>
              <a:rPr lang="en-US" sz="2000" dirty="0"/>
              <a:t>is typically after horizontal or vertical expansions, looking for strategic synergies that will improve their operations. </a:t>
            </a:r>
            <a:endParaRPr lang="en-US" sz="2000" dirty="0">
              <a:ea typeface="Calibri"/>
              <a:cs typeface="Calibri"/>
            </a:endParaRPr>
          </a:p>
          <a:p>
            <a:pPr marL="0">
              <a:lnSpc>
                <a:spcPct val="100000"/>
              </a:lnSpc>
            </a:pPr>
            <a:r>
              <a:rPr lang="en-US" sz="2000" dirty="0"/>
              <a:t>Their primary objective is to identify a business whose products and/or services can be quickly absorbed into their own or existing operations.</a:t>
            </a:r>
            <a:endParaRPr lang="en-US" sz="2000" dirty="0">
              <a:ea typeface="Calibri"/>
              <a:cs typeface="Calibri"/>
            </a:endParaRPr>
          </a:p>
          <a:p>
            <a:pPr marL="0">
              <a:lnSpc>
                <a:spcPct val="100000"/>
              </a:lnSpc>
            </a:pPr>
            <a:endParaRPr lang="en-US" sz="2000" dirty="0">
              <a:ea typeface="Calibri"/>
              <a:cs typeface="Calibri"/>
            </a:endParaRPr>
          </a:p>
        </p:txBody>
      </p:sp>
      <p:cxnSp>
        <p:nvCxnSpPr>
          <p:cNvPr id="12" name="Straight Connector 11">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7137BFF-494D-05C1-9DBC-FEAA4B6CF613}"/>
              </a:ext>
            </a:extLst>
          </p:cNvPr>
          <p:cNvSpPr txBox="1"/>
          <p:nvPr/>
        </p:nvSpPr>
        <p:spPr>
          <a:xfrm>
            <a:off x="6422490" y="2888250"/>
            <a:ext cx="4691705" cy="3720994"/>
          </a:xfrm>
          <a:prstGeom prst="rect">
            <a:avLst/>
          </a:prstGeom>
        </p:spPr>
        <p:txBody>
          <a:bodyPr vert="horz" lIns="91440" tIns="45720" rIns="91440" bIns="45720" rtlCol="0" anchor="t">
            <a:normAutofit/>
          </a:bodyPr>
          <a:lstStyle/>
          <a:p>
            <a:pPr>
              <a:lnSpc>
                <a:spcPct val="90000"/>
              </a:lnSpc>
              <a:spcBef>
                <a:spcPts val="1000"/>
              </a:spcBef>
            </a:pPr>
            <a:r>
              <a:rPr lang="en-US" sz="2000" b="1" dirty="0">
                <a:effectLst>
                  <a:outerShdw blurRad="38100" dist="38100" dir="2700000" algn="tl">
                    <a:srgbClr val="000000">
                      <a:alpha val="43137"/>
                    </a:srgbClr>
                  </a:outerShdw>
                </a:effectLst>
              </a:rPr>
              <a:t>Financial Buyer </a:t>
            </a:r>
          </a:p>
          <a:p>
            <a:pPr indent="-228600">
              <a:lnSpc>
                <a:spcPct val="90000"/>
              </a:lnSpc>
              <a:spcBef>
                <a:spcPts val="1000"/>
              </a:spcBef>
              <a:buFont typeface="Arial" panose="020B0604020202020204" pitchFamily="34" charset="0"/>
              <a:buChar char="•"/>
            </a:pPr>
            <a:r>
              <a:rPr lang="en-US" dirty="0"/>
              <a:t>A </a:t>
            </a:r>
            <a:r>
              <a:rPr lang="en-US" b="1" dirty="0">
                <a:effectLst>
                  <a:outerShdw blurRad="38100" dist="38100" dir="2700000" algn="tl">
                    <a:srgbClr val="000000">
                      <a:alpha val="43137"/>
                    </a:srgbClr>
                  </a:outerShdw>
                </a:effectLst>
              </a:rPr>
              <a:t>financial buyer</a:t>
            </a:r>
            <a:r>
              <a:rPr lang="en-US" b="1" dirty="0"/>
              <a:t>, </a:t>
            </a:r>
            <a:r>
              <a:rPr lang="en-US" dirty="0"/>
              <a:t>on the other hand, is interested in making an investment in a company and realizing considerable returns from it. </a:t>
            </a:r>
          </a:p>
          <a:p>
            <a:pPr indent="-228600">
              <a:lnSpc>
                <a:spcPct val="90000"/>
              </a:lnSpc>
              <a:spcBef>
                <a:spcPts val="1000"/>
              </a:spcBef>
              <a:buFont typeface="Arial" panose="020B0604020202020204" pitchFamily="34" charset="0"/>
              <a:buChar char="•"/>
            </a:pPr>
            <a:r>
              <a:rPr lang="en-US" dirty="0"/>
              <a:t>Typical financial buyers are Private Equity Firms that use leverage to try and realize large financial returns. </a:t>
            </a:r>
          </a:p>
          <a:p>
            <a:pPr indent="-228600">
              <a:lnSpc>
                <a:spcPct val="90000"/>
              </a:lnSpc>
              <a:spcBef>
                <a:spcPts val="1000"/>
              </a:spcBef>
              <a:buFont typeface="Arial" panose="020B0604020202020204" pitchFamily="34" charset="0"/>
              <a:buChar char="•"/>
            </a:pPr>
            <a:r>
              <a:rPr lang="en-US" dirty="0"/>
              <a:t>So the main task of a financial buyer is to identify companies with excellent growth potential and, thereby, make good their investment within a period of five to seven years.</a:t>
            </a:r>
          </a:p>
        </p:txBody>
      </p:sp>
    </p:spTree>
    <p:extLst>
      <p:ext uri="{BB962C8B-B14F-4D97-AF65-F5344CB8AC3E}">
        <p14:creationId xmlns:p14="http://schemas.microsoft.com/office/powerpoint/2010/main" val="3089913738"/>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A18150-BF84-4E5A-B43C-0262DBE7E60A}"/>
              </a:ext>
            </a:extLst>
          </p:cNvPr>
          <p:cNvSpPr>
            <a:spLocks noGrp="1"/>
          </p:cNvSpPr>
          <p:nvPr>
            <p:ph idx="1"/>
          </p:nvPr>
        </p:nvSpPr>
        <p:spPr>
          <a:xfrm>
            <a:off x="4399856" y="1586731"/>
            <a:ext cx="7342496" cy="4297363"/>
          </a:xfrm>
        </p:spPr>
        <p:txBody>
          <a:bodyPr/>
          <a:lstStyle/>
          <a:p>
            <a:pPr marL="0" indent="0">
              <a:buNone/>
            </a:pPr>
            <a:r>
              <a:rPr lang="en-US" dirty="0">
                <a:solidFill>
                  <a:schemeClr val="tx1"/>
                </a:solidFill>
                <a:latin typeface="Abadi Extra Light" panose="020B0204020104020204" pitchFamily="34" charset="0"/>
              </a:rPr>
              <a:t>Edward L. Perkins, BA, JD, LLM(Tax), CPA</a:t>
            </a:r>
          </a:p>
          <a:p>
            <a:pPr marL="0" indent="0">
              <a:buNone/>
            </a:pPr>
            <a:r>
              <a:rPr lang="en-US" dirty="0">
                <a:solidFill>
                  <a:srgbClr val="C00000"/>
                </a:solidFill>
                <a:latin typeface="Abadi Extra Light" panose="020B0204020104020204" pitchFamily="34" charset="0"/>
              </a:rPr>
              <a:t>Partner - Gibson &amp; Perkins, PC</a:t>
            </a:r>
          </a:p>
          <a:p>
            <a:pPr marL="0" indent="0">
              <a:buNone/>
            </a:pPr>
            <a:r>
              <a:rPr lang="en-US" dirty="0">
                <a:solidFill>
                  <a:schemeClr val="tx1">
                    <a:lumMod val="50000"/>
                    <a:lumOff val="50000"/>
                  </a:schemeClr>
                </a:solidFill>
                <a:latin typeface="Abadi Extra Light" panose="020B0204020104020204" pitchFamily="34" charset="0"/>
              </a:rPr>
              <a:t>tedperkins@gibperk.com</a:t>
            </a:r>
            <a:br>
              <a:rPr lang="en-US" dirty="0">
                <a:solidFill>
                  <a:schemeClr val="tx1">
                    <a:lumMod val="50000"/>
                    <a:lumOff val="50000"/>
                  </a:schemeClr>
                </a:solidFill>
                <a:latin typeface="Abadi Extra Light" panose="020B0204020104020204" pitchFamily="34" charset="0"/>
              </a:rPr>
            </a:br>
            <a:r>
              <a:rPr lang="en-US" dirty="0">
                <a:solidFill>
                  <a:schemeClr val="tx1">
                    <a:lumMod val="50000"/>
                    <a:lumOff val="50000"/>
                  </a:schemeClr>
                </a:solidFill>
                <a:latin typeface="Abadi Extra Light" panose="020B0204020104020204" pitchFamily="34" charset="0"/>
              </a:rPr>
              <a:t>610.565.1708 ext. 102</a:t>
            </a:r>
          </a:p>
          <a:p>
            <a:pPr marL="0" indent="0">
              <a:buNone/>
            </a:pPr>
            <a:r>
              <a:rPr lang="en-US" dirty="0">
                <a:solidFill>
                  <a:srgbClr val="C00000"/>
                </a:solidFill>
                <a:latin typeface="Abadi Extra Light" panose="020B0204020104020204" pitchFamily="34" charset="0"/>
              </a:rPr>
              <a:t>Adjunct Professor</a:t>
            </a:r>
          </a:p>
          <a:p>
            <a:pPr marL="0" indent="0">
              <a:buNone/>
            </a:pPr>
            <a:r>
              <a:rPr lang="en-US" dirty="0">
                <a:solidFill>
                  <a:srgbClr val="C00000"/>
                </a:solidFill>
                <a:latin typeface="Abadi Extra Light" panose="020B0204020104020204" pitchFamily="34" charset="0"/>
              </a:rPr>
              <a:t>Villanova University School of Law - Graduate Tax Program</a:t>
            </a:r>
          </a:p>
          <a:p>
            <a:pPr marL="0" indent="0">
              <a:buNone/>
            </a:pPr>
            <a:r>
              <a:rPr lang="en-US" dirty="0">
                <a:solidFill>
                  <a:schemeClr val="tx1">
                    <a:lumMod val="50000"/>
                    <a:lumOff val="50000"/>
                  </a:schemeClr>
                </a:solidFill>
                <a:latin typeface="Abadi Extra Light" panose="020B0204020104020204" pitchFamily="34" charset="0"/>
              </a:rPr>
              <a:t>Founder - YourOnlineProfessor.net</a:t>
            </a:r>
          </a:p>
          <a:p>
            <a:endParaRPr lang="en-US" dirty="0"/>
          </a:p>
        </p:txBody>
      </p:sp>
      <p:pic>
        <p:nvPicPr>
          <p:cNvPr id="7" name="Picture 6">
            <a:extLst>
              <a:ext uri="{FF2B5EF4-FFF2-40B4-BE49-F238E27FC236}">
                <a16:creationId xmlns:a16="http://schemas.microsoft.com/office/drawing/2014/main" id="{76E1A7CD-8602-4CA9-AD1B-634F14E71E1A}"/>
              </a:ext>
            </a:extLst>
          </p:cNvPr>
          <p:cNvPicPr>
            <a:picLocks noChangeAspect="1"/>
          </p:cNvPicPr>
          <p:nvPr/>
        </p:nvPicPr>
        <p:blipFill>
          <a:blip r:embed="rId3"/>
          <a:stretch>
            <a:fillRect/>
          </a:stretch>
        </p:blipFill>
        <p:spPr>
          <a:xfrm>
            <a:off x="988085" y="1652134"/>
            <a:ext cx="2783724" cy="4329614"/>
          </a:xfrm>
          <a:prstGeom prst="rect">
            <a:avLst/>
          </a:prstGeom>
        </p:spPr>
      </p:pic>
    </p:spTree>
    <p:extLst>
      <p:ext uri="{BB962C8B-B14F-4D97-AF65-F5344CB8AC3E}">
        <p14:creationId xmlns:p14="http://schemas.microsoft.com/office/powerpoint/2010/main" val="2188970470"/>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293D-612D-DB93-9D15-553ED3897181}"/>
              </a:ext>
            </a:extLst>
          </p:cNvPr>
          <p:cNvSpPr>
            <a:spLocks noGrp="1"/>
          </p:cNvSpPr>
          <p:nvPr>
            <p:ph type="title"/>
          </p:nvPr>
        </p:nvSpPr>
        <p:spPr>
          <a:xfrm>
            <a:off x="648929" y="629266"/>
            <a:ext cx="4944152" cy="1622321"/>
          </a:xfrm>
        </p:spPr>
        <p:txBody>
          <a:bodyPr>
            <a:normAutofit/>
          </a:bodyPr>
          <a:lstStyle/>
          <a:p>
            <a:r>
              <a:rPr lang="en-US" dirty="0">
                <a:solidFill>
                  <a:srgbClr val="C00000"/>
                </a:solidFill>
                <a:effectLst>
                  <a:outerShdw blurRad="38100" dist="38100" dir="2700000" algn="tl">
                    <a:srgbClr val="000000">
                      <a:alpha val="43137"/>
                    </a:srgbClr>
                  </a:outerShdw>
                </a:effectLst>
              </a:rPr>
              <a:t>Buyer of a Restaurant</a:t>
            </a:r>
          </a:p>
        </p:txBody>
      </p:sp>
      <p:sp>
        <p:nvSpPr>
          <p:cNvPr id="4" name="Content Placeholder 2">
            <a:extLst>
              <a:ext uri="{FF2B5EF4-FFF2-40B4-BE49-F238E27FC236}">
                <a16:creationId xmlns:a16="http://schemas.microsoft.com/office/drawing/2014/main" id="{14308325-FC8A-0E5B-7563-EDB3D198E7E2}"/>
              </a:ext>
            </a:extLst>
          </p:cNvPr>
          <p:cNvSpPr>
            <a:spLocks noGrp="1"/>
          </p:cNvSpPr>
          <p:nvPr>
            <p:ph idx="1"/>
          </p:nvPr>
        </p:nvSpPr>
        <p:spPr>
          <a:xfrm>
            <a:off x="648930" y="2438400"/>
            <a:ext cx="5279947" cy="3837080"/>
          </a:xfrm>
        </p:spPr>
        <p:txBody>
          <a:bodyPr vert="horz" lIns="91440" tIns="45720" rIns="91440" bIns="45720" rtlCol="0" anchor="t">
            <a:normAutofit/>
          </a:bodyPr>
          <a:lstStyle/>
          <a:p>
            <a:pPr marL="233045" marR="0" indent="-233045">
              <a:spcBef>
                <a:spcPts val="0"/>
              </a:spcBef>
              <a:spcAft>
                <a:spcPts val="800"/>
              </a:spcAft>
              <a:buFont typeface="Symbol" panose="05050102010706020507" pitchFamily="18" charset="2"/>
              <a:buChar char="×"/>
            </a:pPr>
            <a:r>
              <a:rPr lang="en-US" dirty="0">
                <a:effectLst/>
                <a:latin typeface="Calibri"/>
                <a:ea typeface="Calibri"/>
                <a:cs typeface="Calibri"/>
              </a:rPr>
              <a:t>Goodwill </a:t>
            </a:r>
          </a:p>
          <a:p>
            <a:pPr marL="233045" marR="0" indent="-233045">
              <a:spcBef>
                <a:spcPts val="0"/>
              </a:spcBef>
              <a:spcAft>
                <a:spcPts val="800"/>
              </a:spcAft>
              <a:buFont typeface="Symbol" panose="05050102010706020507" pitchFamily="18" charset="2"/>
              <a:buChar char="×"/>
            </a:pPr>
            <a:r>
              <a:rPr lang="en-US" dirty="0">
                <a:latin typeface="Calibri"/>
                <a:ea typeface="Calibri"/>
                <a:cs typeface="Calibri"/>
              </a:rPr>
              <a:t>Name  </a:t>
            </a:r>
          </a:p>
          <a:p>
            <a:pPr marL="233045" marR="0" indent="-233045">
              <a:spcBef>
                <a:spcPts val="0"/>
              </a:spcBef>
              <a:spcAft>
                <a:spcPts val="800"/>
              </a:spcAft>
              <a:buFont typeface="Symbol" panose="05050102010706020507" pitchFamily="18" charset="2"/>
              <a:buChar char="×"/>
            </a:pPr>
            <a:r>
              <a:rPr lang="en-US" dirty="0">
                <a:latin typeface="Calibri"/>
                <a:ea typeface="Calibri"/>
                <a:cs typeface="Calibri"/>
              </a:rPr>
              <a:t>Location</a:t>
            </a:r>
          </a:p>
          <a:p>
            <a:pPr marL="233045" indent="-233045">
              <a:spcBef>
                <a:spcPts val="0"/>
              </a:spcBef>
              <a:spcAft>
                <a:spcPts val="800"/>
              </a:spcAft>
              <a:buFont typeface="Symbol" panose="05050102010706020507" pitchFamily="18" charset="2"/>
              <a:buChar char="×"/>
            </a:pPr>
            <a:r>
              <a:rPr lang="en-US" dirty="0">
                <a:latin typeface="Calibri"/>
                <a:ea typeface="Calibri"/>
                <a:cs typeface="Calibri"/>
              </a:rPr>
              <a:t>Assets of the on-going business</a:t>
            </a:r>
            <a:endParaRPr lang="en-US" dirty="0"/>
          </a:p>
          <a:p>
            <a:pPr marL="233045" marR="0" indent="-233045">
              <a:spcBef>
                <a:spcPts val="0"/>
              </a:spcBef>
              <a:spcAft>
                <a:spcPts val="800"/>
              </a:spcAft>
              <a:buFont typeface="Symbol" panose="05050102010706020507" pitchFamily="18" charset="2"/>
              <a:buChar char="×"/>
            </a:pPr>
            <a:r>
              <a:rPr lang="en-US" dirty="0">
                <a:latin typeface="Calibri"/>
                <a:ea typeface="Calibri"/>
                <a:cs typeface="Calibri"/>
              </a:rPr>
              <a:t>Liquor License</a:t>
            </a:r>
          </a:p>
          <a:p>
            <a:pPr marL="233045" marR="0" indent="-233045">
              <a:spcBef>
                <a:spcPts val="0"/>
              </a:spcBef>
              <a:spcAft>
                <a:spcPts val="800"/>
              </a:spcAft>
              <a:buFont typeface="Symbol" panose="05050102010706020507" pitchFamily="18" charset="2"/>
              <a:buChar char="×"/>
            </a:pPr>
            <a:r>
              <a:rPr lang="en-US" dirty="0">
                <a:latin typeface="Calibri"/>
                <a:ea typeface="Calibri"/>
                <a:cs typeface="Calibri"/>
              </a:rPr>
              <a:t>Franchise   </a:t>
            </a:r>
          </a:p>
          <a:p>
            <a:pPr marL="461645" marR="0" indent="-461645">
              <a:spcBef>
                <a:spcPts val="0"/>
              </a:spcBef>
              <a:spcAft>
                <a:spcPts val="800"/>
              </a:spcAft>
              <a:buFont typeface="Symbol" panose="05050102010706020507" pitchFamily="18" charset="2"/>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461645" marR="0" indent="-461645">
              <a:spcBef>
                <a:spcPts val="0"/>
              </a:spcBef>
              <a:spcAft>
                <a:spcPts val="80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461645" marR="0" indent="-461645">
              <a:spcBef>
                <a:spcPts val="0"/>
              </a:spcBef>
              <a:spcAft>
                <a:spcPts val="80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400" dirty="0"/>
          </a:p>
        </p:txBody>
      </p:sp>
      <p:sp>
        <p:nvSpPr>
          <p:cNvPr id="9" name="Rectangle 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2B36F48-36F4-6F65-F000-E6031A8D6292}"/>
              </a:ext>
            </a:extLst>
          </p:cNvPr>
          <p:cNvPicPr>
            <a:picLocks noChangeAspect="1"/>
          </p:cNvPicPr>
          <p:nvPr/>
        </p:nvPicPr>
        <p:blipFill>
          <a:blip r:embed="rId2"/>
          <a:stretch>
            <a:fillRect/>
          </a:stretch>
        </p:blipFill>
        <p:spPr>
          <a:xfrm>
            <a:off x="6904709" y="1988813"/>
            <a:ext cx="4475531" cy="2877127"/>
          </a:xfrm>
          <a:prstGeom prst="rect">
            <a:avLst/>
          </a:prstGeom>
          <a:effectLst/>
        </p:spPr>
      </p:pic>
      <p:cxnSp>
        <p:nvCxnSpPr>
          <p:cNvPr id="5" name="Straight Connector 4">
            <a:extLst>
              <a:ext uri="{FF2B5EF4-FFF2-40B4-BE49-F238E27FC236}">
                <a16:creationId xmlns:a16="http://schemas.microsoft.com/office/drawing/2014/main" id="{81E09F62-A54E-4D0C-2AA3-32EF80187598}"/>
              </a:ext>
            </a:extLst>
          </p:cNvPr>
          <p:cNvCxnSpPr>
            <a:cxnSpLocks/>
          </p:cNvCxnSpPr>
          <p:nvPr/>
        </p:nvCxnSpPr>
        <p:spPr>
          <a:xfrm>
            <a:off x="781537" y="2212721"/>
            <a:ext cx="46762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523810"/>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293D-612D-DB93-9D15-553ED3897181}"/>
              </a:ext>
            </a:extLst>
          </p:cNvPr>
          <p:cNvSpPr>
            <a:spLocks noGrp="1"/>
          </p:cNvSpPr>
          <p:nvPr>
            <p:ph type="title"/>
          </p:nvPr>
        </p:nvSpPr>
        <p:spPr/>
        <p:txBody>
          <a:bodyPr/>
          <a:lstStyle/>
          <a:p>
            <a:r>
              <a:rPr lang="en-US" dirty="0">
                <a:solidFill>
                  <a:srgbClr val="C00000"/>
                </a:solidFill>
                <a:effectLst>
                  <a:outerShdw blurRad="38100" dist="38100" dir="2700000" algn="tl">
                    <a:srgbClr val="000000">
                      <a:alpha val="43137"/>
                    </a:srgbClr>
                  </a:outerShdw>
                </a:effectLst>
              </a:rPr>
              <a:t>Buyer of a Service Business</a:t>
            </a:r>
          </a:p>
        </p:txBody>
      </p:sp>
      <p:sp>
        <p:nvSpPr>
          <p:cNvPr id="4" name="Content Placeholder 2">
            <a:extLst>
              <a:ext uri="{FF2B5EF4-FFF2-40B4-BE49-F238E27FC236}">
                <a16:creationId xmlns:a16="http://schemas.microsoft.com/office/drawing/2014/main" id="{14308325-FC8A-0E5B-7563-EDB3D198E7E2}"/>
              </a:ext>
            </a:extLst>
          </p:cNvPr>
          <p:cNvSpPr>
            <a:spLocks noGrp="1"/>
          </p:cNvSpPr>
          <p:nvPr>
            <p:ph idx="1"/>
          </p:nvPr>
        </p:nvSpPr>
        <p:spPr>
          <a:xfrm>
            <a:off x="4585238" y="1832756"/>
            <a:ext cx="5904380" cy="4351338"/>
          </a:xfrm>
        </p:spPr>
        <p:txBody>
          <a:bodyPr vert="horz" lIns="91440" tIns="45720" rIns="91440" bIns="45720" rtlCol="0" anchor="t">
            <a:normAutofit/>
          </a:bodyPr>
          <a:lstStyle/>
          <a:p>
            <a:pPr marL="461645" marR="0">
              <a:lnSpc>
                <a:spcPct val="107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Client List </a:t>
            </a:r>
            <a:endParaRPr lang="en-US"/>
          </a:p>
          <a:p>
            <a:pPr marL="461645" marR="0">
              <a:lnSpc>
                <a:spcPct val="107000"/>
              </a:lnSpc>
              <a:spcBef>
                <a:spcPts val="0"/>
              </a:spcBef>
              <a:spcAft>
                <a:spcPts val="80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Calibri" panose="020F0502020204030204" pitchFamily="34" charset="0"/>
              </a:rPr>
              <a:t>Personal Goodwill  </a:t>
            </a:r>
          </a:p>
          <a:p>
            <a:pPr marL="461645">
              <a:lnSpc>
                <a:spcPct val="107000"/>
              </a:lnSpc>
              <a:spcBef>
                <a:spcPts val="0"/>
              </a:spcBef>
              <a:spcAft>
                <a:spcPts val="800"/>
              </a:spcAft>
              <a:buFont typeface="Symbol" panose="05050102010706020507" pitchFamily="18" charset="2"/>
              <a:buChar char="×"/>
            </a:pPr>
            <a:r>
              <a:rPr lang="en-US" sz="3200" dirty="0">
                <a:latin typeface="Calibri"/>
                <a:ea typeface="Calibri"/>
                <a:cs typeface="Calibri"/>
              </a:rPr>
              <a:t>Purchase Price may be based      on future income </a:t>
            </a:r>
          </a:p>
          <a:p>
            <a:pPr marL="461645" marR="0" indent="-461645">
              <a:lnSpc>
                <a:spcPct val="107000"/>
              </a:lnSpc>
              <a:spcBef>
                <a:spcPts val="0"/>
              </a:spcBef>
              <a:spcAft>
                <a:spcPts val="800"/>
              </a:spcAft>
              <a:buFont typeface="Symbol" panose="05050102010706020507" pitchFamily="18" charset="2"/>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461645" marR="0" indent="-461645">
              <a:lnSpc>
                <a:spcPct val="107000"/>
              </a:lnSpc>
              <a:spcBef>
                <a:spcPts val="0"/>
              </a:spcBef>
              <a:spcAft>
                <a:spcPts val="800"/>
              </a:spcAft>
              <a:buFont typeface="Symbol" panose="05050102010706020507" pitchFamily="18" charset="2"/>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461645" marR="0" indent="-461645">
              <a:lnSpc>
                <a:spcPct val="107000"/>
              </a:lnSpc>
              <a:spcBef>
                <a:spcPts val="0"/>
              </a:spcBef>
              <a:spcAft>
                <a:spcPts val="80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461645" marR="0" indent="-461645">
              <a:lnSpc>
                <a:spcPct val="107000"/>
              </a:lnSpc>
              <a:spcBef>
                <a:spcPts val="0"/>
              </a:spcBef>
              <a:spcAft>
                <a:spcPts val="80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pic>
        <p:nvPicPr>
          <p:cNvPr id="3" name="Picture 2">
            <a:extLst>
              <a:ext uri="{FF2B5EF4-FFF2-40B4-BE49-F238E27FC236}">
                <a16:creationId xmlns:a16="http://schemas.microsoft.com/office/drawing/2014/main" id="{4B62F56C-2C2A-9F37-0DC9-43B308F1DB1E}"/>
              </a:ext>
            </a:extLst>
          </p:cNvPr>
          <p:cNvPicPr>
            <a:picLocks noChangeAspect="1"/>
          </p:cNvPicPr>
          <p:nvPr/>
        </p:nvPicPr>
        <p:blipFill>
          <a:blip r:embed="rId2"/>
          <a:stretch>
            <a:fillRect/>
          </a:stretch>
        </p:blipFill>
        <p:spPr>
          <a:xfrm>
            <a:off x="1000124" y="1835944"/>
            <a:ext cx="3512343" cy="3186112"/>
          </a:xfrm>
          <a:prstGeom prst="rect">
            <a:avLst/>
          </a:prstGeom>
          <a:effectLst>
            <a:outerShdw blurRad="50800" dist="50800" dir="5400000" algn="ctr" rotWithShape="0">
              <a:srgbClr val="000000">
                <a:alpha val="99000"/>
              </a:srgbClr>
            </a:outerShdw>
          </a:effectLst>
        </p:spPr>
      </p:pic>
      <p:cxnSp>
        <p:nvCxnSpPr>
          <p:cNvPr id="5" name="Straight Connector 4">
            <a:extLst>
              <a:ext uri="{FF2B5EF4-FFF2-40B4-BE49-F238E27FC236}">
                <a16:creationId xmlns:a16="http://schemas.microsoft.com/office/drawing/2014/main" id="{DCAAB36F-91C9-5563-C9F1-7F79BD16BDF6}"/>
              </a:ext>
            </a:extLst>
          </p:cNvPr>
          <p:cNvCxnSpPr>
            <a:cxnSpLocks/>
          </p:cNvCxnSpPr>
          <p:nvPr/>
        </p:nvCxnSpPr>
        <p:spPr>
          <a:xfrm>
            <a:off x="1000124" y="1504184"/>
            <a:ext cx="653415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1985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293D-612D-DB93-9D15-553ED3897181}"/>
              </a:ext>
            </a:extLst>
          </p:cNvPr>
          <p:cNvSpPr>
            <a:spLocks noGrp="1"/>
          </p:cNvSpPr>
          <p:nvPr>
            <p:ph type="title"/>
          </p:nvPr>
        </p:nvSpPr>
        <p:spPr>
          <a:xfrm>
            <a:off x="838200" y="369433"/>
            <a:ext cx="10515600" cy="1325563"/>
          </a:xfrm>
        </p:spPr>
        <p:txBody>
          <a:bodyPr>
            <a:normAutofit/>
          </a:bodyPr>
          <a:lstStyle/>
          <a:p>
            <a:r>
              <a:rPr lang="en-US" sz="3200" dirty="0">
                <a:solidFill>
                  <a:srgbClr val="C00000"/>
                </a:solidFill>
                <a:effectLst>
                  <a:outerShdw blurRad="38100" dist="38100" dir="2700000" algn="tl">
                    <a:srgbClr val="000000">
                      <a:alpha val="43137"/>
                    </a:srgbClr>
                  </a:outerShdw>
                </a:effectLst>
              </a:rPr>
              <a:t>Buyer of a Business Based on Product Resales and Service Contracts</a:t>
            </a:r>
          </a:p>
        </p:txBody>
      </p:sp>
      <p:sp>
        <p:nvSpPr>
          <p:cNvPr id="4" name="Content Placeholder 2">
            <a:extLst>
              <a:ext uri="{FF2B5EF4-FFF2-40B4-BE49-F238E27FC236}">
                <a16:creationId xmlns:a16="http://schemas.microsoft.com/office/drawing/2014/main" id="{14308325-FC8A-0E5B-7563-EDB3D198E7E2}"/>
              </a:ext>
            </a:extLst>
          </p:cNvPr>
          <p:cNvSpPr>
            <a:spLocks noGrp="1"/>
          </p:cNvSpPr>
          <p:nvPr>
            <p:ph idx="1"/>
          </p:nvPr>
        </p:nvSpPr>
        <p:spPr>
          <a:xfrm>
            <a:off x="954741" y="1704521"/>
            <a:ext cx="10515600" cy="4351338"/>
          </a:xfrm>
        </p:spPr>
        <p:txBody>
          <a:bodyPr vert="horz" lIns="91440" tIns="45720" rIns="91440" bIns="45720" rtlCol="0" anchor="t">
            <a:normAutofit lnSpcReduction="10000"/>
          </a:bodyPr>
          <a:lstStyle/>
          <a:p>
            <a:pPr marL="461645" marR="0" indent="-461645">
              <a:lnSpc>
                <a:spcPct val="107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Source of Products </a:t>
            </a:r>
            <a:endParaRPr lang="en-US"/>
          </a:p>
          <a:p>
            <a:pPr marL="461645" marR="0" indent="-461645">
              <a:lnSpc>
                <a:spcPct val="107000"/>
              </a:lnSpc>
              <a:spcBef>
                <a:spcPts val="0"/>
              </a:spcBef>
              <a:spcAft>
                <a:spcPts val="80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Calibri" panose="020F0502020204030204" pitchFamily="34" charset="0"/>
              </a:rPr>
              <a:t>Supplier Agreement</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461645" marR="0" indent="-461645">
              <a:lnSpc>
                <a:spcPct val="107000"/>
              </a:lnSpc>
              <a:spcBef>
                <a:spcPts val="0"/>
              </a:spcBef>
              <a:spcAft>
                <a:spcPts val="80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Calibri" panose="020F0502020204030204" pitchFamily="34" charset="0"/>
              </a:rPr>
              <a:t>Client List </a:t>
            </a:r>
          </a:p>
          <a:p>
            <a:pPr marL="461645" marR="0" indent="-461645">
              <a:lnSpc>
                <a:spcPct val="107000"/>
              </a:lnSpc>
              <a:spcBef>
                <a:spcPts val="0"/>
              </a:spcBef>
              <a:spcAft>
                <a:spcPts val="80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Calibri" panose="020F0502020204030204" pitchFamily="34" charset="0"/>
              </a:rPr>
              <a:t>Transferability of Service </a:t>
            </a:r>
            <a:br>
              <a:rPr lang="en-US" sz="3200" dirty="0">
                <a:latin typeface="Calibri" panose="020F0502020204030204" pitchFamily="34" charset="0"/>
                <a:ea typeface="Calibri" panose="020F0502020204030204" pitchFamily="34" charset="0"/>
                <a:cs typeface="Calibri" panose="020F0502020204030204" pitchFamily="34" charset="0"/>
              </a:rPr>
            </a:br>
            <a:r>
              <a:rPr lang="en-US" sz="3200" dirty="0">
                <a:latin typeface="Calibri" panose="020F0502020204030204" pitchFamily="34" charset="0"/>
                <a:ea typeface="Calibri" panose="020F0502020204030204" pitchFamily="34" charset="0"/>
                <a:cs typeface="Calibri" panose="020F0502020204030204" pitchFamily="34" charset="0"/>
              </a:rPr>
              <a:t>Contracts</a:t>
            </a:r>
          </a:p>
          <a:p>
            <a:pPr marL="461645" marR="0" indent="-461645">
              <a:lnSpc>
                <a:spcPct val="107000"/>
              </a:lnSpc>
              <a:spcBef>
                <a:spcPts val="0"/>
              </a:spcBef>
              <a:spcAft>
                <a:spcPts val="800"/>
              </a:spcAft>
              <a:buFont typeface="Symbol" panose="05050102010706020507" pitchFamily="18" charset="2"/>
              <a:buChar char="×"/>
            </a:pPr>
            <a:r>
              <a:rPr lang="en-US" sz="3200" dirty="0">
                <a:latin typeface="Calibri"/>
                <a:ea typeface="Calibri"/>
                <a:cs typeface="Calibri"/>
              </a:rPr>
              <a:t>Equity Agreement</a:t>
            </a:r>
          </a:p>
          <a:p>
            <a:pPr marL="461645" marR="0" indent="-461645">
              <a:lnSpc>
                <a:spcPct val="107000"/>
              </a:lnSpc>
              <a:spcBef>
                <a:spcPts val="0"/>
              </a:spcBef>
              <a:spcAft>
                <a:spcPts val="80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Calibri" panose="020F0502020204030204" pitchFamily="34" charset="0"/>
              </a:rPr>
              <a:t>Key Employees </a:t>
            </a:r>
          </a:p>
          <a:p>
            <a:pPr marL="461645" marR="0" indent="-461645">
              <a:lnSpc>
                <a:spcPct val="107000"/>
              </a:lnSpc>
              <a:spcBef>
                <a:spcPts val="0"/>
              </a:spcBef>
              <a:spcAft>
                <a:spcPts val="800"/>
              </a:spcAft>
              <a:buFont typeface="Symbol" panose="05050102010706020507" pitchFamily="18" charset="2"/>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461645" marR="0" indent="-461645">
              <a:lnSpc>
                <a:spcPct val="107000"/>
              </a:lnSpc>
              <a:spcBef>
                <a:spcPts val="0"/>
              </a:spcBef>
              <a:spcAft>
                <a:spcPts val="80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461645" marR="0" indent="-461645">
              <a:lnSpc>
                <a:spcPct val="107000"/>
              </a:lnSpc>
              <a:spcBef>
                <a:spcPts val="0"/>
              </a:spcBef>
              <a:spcAft>
                <a:spcPts val="80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pic>
        <p:nvPicPr>
          <p:cNvPr id="3" name="Picture 2">
            <a:extLst>
              <a:ext uri="{FF2B5EF4-FFF2-40B4-BE49-F238E27FC236}">
                <a16:creationId xmlns:a16="http://schemas.microsoft.com/office/drawing/2014/main" id="{9D36138E-B3D3-187B-DDB0-1AB6681C60BA}"/>
              </a:ext>
            </a:extLst>
          </p:cNvPr>
          <p:cNvPicPr>
            <a:picLocks noChangeAspect="1"/>
          </p:cNvPicPr>
          <p:nvPr/>
        </p:nvPicPr>
        <p:blipFill>
          <a:blip r:embed="rId2"/>
          <a:stretch>
            <a:fillRect/>
          </a:stretch>
        </p:blipFill>
        <p:spPr>
          <a:xfrm>
            <a:off x="7201142" y="1717436"/>
            <a:ext cx="3757613" cy="3905704"/>
          </a:xfrm>
          <a:prstGeom prst="rect">
            <a:avLst/>
          </a:prstGeom>
          <a:effectLst>
            <a:outerShdw blurRad="50800" dist="50800" dir="5400000" algn="ctr" rotWithShape="0">
              <a:srgbClr val="000000">
                <a:alpha val="99000"/>
              </a:srgbClr>
            </a:outerShdw>
          </a:effectLst>
        </p:spPr>
      </p:pic>
      <p:cxnSp>
        <p:nvCxnSpPr>
          <p:cNvPr id="5" name="Straight Connector 4">
            <a:extLst>
              <a:ext uri="{FF2B5EF4-FFF2-40B4-BE49-F238E27FC236}">
                <a16:creationId xmlns:a16="http://schemas.microsoft.com/office/drawing/2014/main" id="{87256643-1FA1-0252-A3A5-06C70D95AFD6}"/>
              </a:ext>
            </a:extLst>
          </p:cNvPr>
          <p:cNvCxnSpPr/>
          <p:nvPr/>
        </p:nvCxnSpPr>
        <p:spPr>
          <a:xfrm>
            <a:off x="914887" y="1637080"/>
            <a:ext cx="518111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8115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293D-612D-DB93-9D15-553ED3897181}"/>
              </a:ext>
            </a:extLst>
          </p:cNvPr>
          <p:cNvSpPr>
            <a:spLocks noGrp="1"/>
          </p:cNvSpPr>
          <p:nvPr>
            <p:ph type="title"/>
          </p:nvPr>
        </p:nvSpPr>
        <p:spPr/>
        <p:txBody>
          <a:bodyPr>
            <a:normAutofit/>
          </a:bodyPr>
          <a:lstStyle/>
          <a:p>
            <a:r>
              <a:rPr lang="en-US" sz="3200" dirty="0">
                <a:solidFill>
                  <a:srgbClr val="C00000"/>
                </a:solidFill>
                <a:effectLst>
                  <a:outerShdw blurRad="38100" dist="38100" dir="2700000" algn="tl">
                    <a:srgbClr val="000000">
                      <a:alpha val="43137"/>
                    </a:srgbClr>
                  </a:outerShdw>
                </a:effectLst>
              </a:rPr>
              <a:t>Product Manufacturer</a:t>
            </a:r>
          </a:p>
        </p:txBody>
      </p:sp>
      <p:sp>
        <p:nvSpPr>
          <p:cNvPr id="4" name="Content Placeholder 2">
            <a:extLst>
              <a:ext uri="{FF2B5EF4-FFF2-40B4-BE49-F238E27FC236}">
                <a16:creationId xmlns:a16="http://schemas.microsoft.com/office/drawing/2014/main" id="{14308325-FC8A-0E5B-7563-EDB3D198E7E2}"/>
              </a:ext>
            </a:extLst>
          </p:cNvPr>
          <p:cNvSpPr>
            <a:spLocks noGrp="1"/>
          </p:cNvSpPr>
          <p:nvPr>
            <p:ph idx="1"/>
          </p:nvPr>
        </p:nvSpPr>
        <p:spPr>
          <a:xfrm>
            <a:off x="838200" y="1825625"/>
            <a:ext cx="6175580" cy="4351338"/>
          </a:xfrm>
        </p:spPr>
        <p:txBody>
          <a:bodyPr>
            <a:normAutofit lnSpcReduction="10000"/>
          </a:bodyPr>
          <a:lstStyle/>
          <a:p>
            <a:pPr marL="461963" marR="0" indent="-461963">
              <a:lnSpc>
                <a:spcPct val="107000"/>
              </a:lnSpc>
              <a:spcBef>
                <a:spcPts val="0"/>
              </a:spcBef>
              <a:spcAft>
                <a:spcPts val="80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Calibri" panose="020F0502020204030204" pitchFamily="34" charset="0"/>
              </a:rPr>
              <a:t>Manufacturing  facility or source</a:t>
            </a:r>
          </a:p>
          <a:p>
            <a:pPr marL="461963" marR="0" indent="-461963">
              <a:lnSpc>
                <a:spcPct val="107000"/>
              </a:lnSpc>
              <a:spcBef>
                <a:spcPts val="0"/>
              </a:spcBef>
              <a:spcAft>
                <a:spcPts val="80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Calibri" panose="020F0502020204030204" pitchFamily="34" charset="0"/>
              </a:rPr>
              <a:t>Product Protections (patents, trademarks, copyrights)</a:t>
            </a:r>
          </a:p>
          <a:p>
            <a:pPr marL="461963" marR="0" indent="-461963">
              <a:lnSpc>
                <a:spcPct val="107000"/>
              </a:lnSpc>
              <a:spcBef>
                <a:spcPts val="0"/>
              </a:spcBef>
              <a:spcAft>
                <a:spcPts val="80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Calibri" panose="020F0502020204030204" pitchFamily="34" charset="0"/>
              </a:rPr>
              <a:t>Warranty Agreements</a:t>
            </a:r>
          </a:p>
          <a:p>
            <a:pPr marL="461963" marR="0" indent="-461963">
              <a:lnSpc>
                <a:spcPct val="107000"/>
              </a:lnSpc>
              <a:spcBef>
                <a:spcPts val="0"/>
              </a:spcBef>
              <a:spcAft>
                <a:spcPts val="800"/>
              </a:spcAft>
              <a:buFont typeface="Symbol" panose="05050102010706020507" pitchFamily="18" charset="2"/>
              <a:buChar char="×"/>
            </a:pPr>
            <a:r>
              <a:rPr lang="en-US" sz="3200" dirty="0">
                <a:solidFill>
                  <a:srgbClr val="C00000"/>
                </a:solidFill>
                <a:latin typeface="Calibri" panose="020F0502020204030204" pitchFamily="34" charset="0"/>
                <a:ea typeface="Calibri" panose="020F0502020204030204" pitchFamily="34" charset="0"/>
                <a:cs typeface="Calibri" panose="020F0502020204030204" pitchFamily="34" charset="0"/>
              </a:rPr>
              <a:t>“Product Line” liability</a:t>
            </a:r>
          </a:p>
          <a:p>
            <a:pPr marL="461963" marR="0" indent="-461963">
              <a:lnSpc>
                <a:spcPct val="107000"/>
              </a:lnSpc>
              <a:spcBef>
                <a:spcPts val="0"/>
              </a:spcBef>
              <a:spcAft>
                <a:spcPts val="80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Calibri" panose="020F0502020204030204" pitchFamily="34" charset="0"/>
              </a:rPr>
              <a:t>Key Employees</a:t>
            </a:r>
          </a:p>
          <a:p>
            <a:pPr marL="461963" marR="0" indent="-461963">
              <a:lnSpc>
                <a:spcPct val="107000"/>
              </a:lnSpc>
              <a:spcBef>
                <a:spcPts val="0"/>
              </a:spcBef>
              <a:spcAft>
                <a:spcPts val="80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Calibri" panose="020F0502020204030204" pitchFamily="34" charset="0"/>
              </a:rPr>
              <a:t>Union Agreements  </a:t>
            </a:r>
          </a:p>
          <a:p>
            <a:pPr marL="461963" marR="0" indent="-461963">
              <a:lnSpc>
                <a:spcPct val="107000"/>
              </a:lnSpc>
              <a:spcBef>
                <a:spcPts val="0"/>
              </a:spcBef>
              <a:spcAft>
                <a:spcPts val="800"/>
              </a:spcAft>
              <a:buFont typeface="Symbol" panose="05050102010706020507" pitchFamily="18" charset="2"/>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461963" marR="0" indent="-461963">
              <a:lnSpc>
                <a:spcPct val="107000"/>
              </a:lnSpc>
              <a:spcBef>
                <a:spcPts val="0"/>
              </a:spcBef>
              <a:spcAft>
                <a:spcPts val="80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461963" marR="0" indent="-461963">
              <a:lnSpc>
                <a:spcPct val="107000"/>
              </a:lnSpc>
              <a:spcBef>
                <a:spcPts val="0"/>
              </a:spcBef>
              <a:spcAft>
                <a:spcPts val="80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pic>
        <p:nvPicPr>
          <p:cNvPr id="3" name="Picture 2">
            <a:extLst>
              <a:ext uri="{FF2B5EF4-FFF2-40B4-BE49-F238E27FC236}">
                <a16:creationId xmlns:a16="http://schemas.microsoft.com/office/drawing/2014/main" id="{817C1E1C-BA58-011D-7FA0-F554F30FF223}"/>
              </a:ext>
            </a:extLst>
          </p:cNvPr>
          <p:cNvPicPr>
            <a:picLocks noChangeAspect="1"/>
          </p:cNvPicPr>
          <p:nvPr/>
        </p:nvPicPr>
        <p:blipFill>
          <a:blip r:embed="rId2"/>
          <a:stretch>
            <a:fillRect/>
          </a:stretch>
        </p:blipFill>
        <p:spPr>
          <a:xfrm>
            <a:off x="7167154" y="941014"/>
            <a:ext cx="4263333" cy="5157408"/>
          </a:xfrm>
          <a:prstGeom prst="rect">
            <a:avLst/>
          </a:prstGeom>
          <a:effectLst>
            <a:outerShdw blurRad="50800" dist="50800" dir="5400000" algn="ctr" rotWithShape="0">
              <a:srgbClr val="000000">
                <a:alpha val="99000"/>
              </a:srgbClr>
            </a:outerShdw>
          </a:effectLst>
        </p:spPr>
      </p:pic>
      <p:cxnSp>
        <p:nvCxnSpPr>
          <p:cNvPr id="6" name="Straight Connector 5">
            <a:extLst>
              <a:ext uri="{FF2B5EF4-FFF2-40B4-BE49-F238E27FC236}">
                <a16:creationId xmlns:a16="http://schemas.microsoft.com/office/drawing/2014/main" id="{D64130D8-11C8-44D9-EE97-5D1E9B7C1672}"/>
              </a:ext>
            </a:extLst>
          </p:cNvPr>
          <p:cNvCxnSpPr/>
          <p:nvPr/>
        </p:nvCxnSpPr>
        <p:spPr>
          <a:xfrm>
            <a:off x="914887" y="1475609"/>
            <a:ext cx="518111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319351"/>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9A38E-9A9E-E70A-7E02-898C0A7EDD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664CAE-DD62-FAAC-0F41-D466ABD86DBD}"/>
              </a:ext>
            </a:extLst>
          </p:cNvPr>
          <p:cNvSpPr>
            <a:spLocks noGrp="1"/>
          </p:cNvSpPr>
          <p:nvPr>
            <p:ph type="title"/>
          </p:nvPr>
        </p:nvSpPr>
        <p:spPr>
          <a:xfrm>
            <a:off x="838200" y="2611936"/>
            <a:ext cx="10515600" cy="1325563"/>
          </a:xfrm>
        </p:spPr>
        <p:txBody>
          <a:bodyPr>
            <a:normAutofit/>
          </a:bodyPr>
          <a:lstStyle/>
          <a:p>
            <a:r>
              <a:rPr lang="en-US" sz="44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Getting What You Paid For</a:t>
            </a:r>
          </a:p>
        </p:txBody>
      </p:sp>
    </p:spTree>
    <p:extLst>
      <p:ext uri="{BB962C8B-B14F-4D97-AF65-F5344CB8AC3E}">
        <p14:creationId xmlns:p14="http://schemas.microsoft.com/office/powerpoint/2010/main" val="3518774884"/>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58256" y="-358254"/>
            <a:ext cx="6858000" cy="7574507"/>
          </a:xfrm>
          <a:prstGeom prst="rect">
            <a:avLst/>
          </a:prstGeom>
          <a:ln>
            <a:noFill/>
          </a:ln>
          <a:effectLst>
            <a:outerShdw blurRad="457200" dist="63500" sx="99000" sy="990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3B935-562C-DFC2-DAF7-72E496FFC48F}"/>
              </a:ext>
            </a:extLst>
          </p:cNvPr>
          <p:cNvSpPr>
            <a:spLocks noGrp="1"/>
          </p:cNvSpPr>
          <p:nvPr>
            <p:ph type="title"/>
          </p:nvPr>
        </p:nvSpPr>
        <p:spPr>
          <a:xfrm>
            <a:off x="523845" y="5546162"/>
            <a:ext cx="6661702" cy="953611"/>
          </a:xfrm>
        </p:spPr>
        <p:txBody>
          <a:bodyPr anchor="ctr">
            <a:normAutofit/>
          </a:bodyPr>
          <a:lstStyle/>
          <a:p>
            <a:r>
              <a:rPr lang="en-US" sz="4000" dirty="0"/>
              <a:t>Due Diligence</a:t>
            </a:r>
          </a:p>
        </p:txBody>
      </p:sp>
      <p:pic>
        <p:nvPicPr>
          <p:cNvPr id="5" name="Picture 4" descr="Blue arrows pointing at a red button">
            <a:extLst>
              <a:ext uri="{FF2B5EF4-FFF2-40B4-BE49-F238E27FC236}">
                <a16:creationId xmlns:a16="http://schemas.microsoft.com/office/drawing/2014/main" id="{7A0F9BED-10CB-43C1-80DC-B0A6C1AECCA7}"/>
              </a:ext>
            </a:extLst>
          </p:cNvPr>
          <p:cNvPicPr>
            <a:picLocks noChangeAspect="1"/>
          </p:cNvPicPr>
          <p:nvPr/>
        </p:nvPicPr>
        <p:blipFill>
          <a:blip r:embed="rId2"/>
          <a:srcRect l="2046" r="1" b="1"/>
          <a:stretch/>
        </p:blipFill>
        <p:spPr>
          <a:xfrm>
            <a:off x="20" y="-1"/>
            <a:ext cx="7574488" cy="5161587"/>
          </a:xfrm>
          <a:prstGeom prst="rect">
            <a:avLst/>
          </a:prstGeom>
        </p:spPr>
      </p:pic>
      <p:sp>
        <p:nvSpPr>
          <p:cNvPr id="3" name="Content Placeholder 2">
            <a:extLst>
              <a:ext uri="{FF2B5EF4-FFF2-40B4-BE49-F238E27FC236}">
                <a16:creationId xmlns:a16="http://schemas.microsoft.com/office/drawing/2014/main" id="{2A3FACEB-B225-4924-3117-E78BE84737E5}"/>
              </a:ext>
            </a:extLst>
          </p:cNvPr>
          <p:cNvSpPr>
            <a:spLocks noGrp="1"/>
          </p:cNvSpPr>
          <p:nvPr>
            <p:ph idx="1"/>
          </p:nvPr>
        </p:nvSpPr>
        <p:spPr>
          <a:xfrm>
            <a:off x="8098352" y="743803"/>
            <a:ext cx="3569804" cy="4802359"/>
          </a:xfrm>
        </p:spPr>
        <p:txBody>
          <a:bodyPr anchor="ctr">
            <a:normAutofit/>
          </a:bodyPr>
          <a:lstStyle/>
          <a:p>
            <a:pPr>
              <a:buFont typeface="Wingdings" panose="05000000000000000000" pitchFamily="2" charset="2"/>
              <a:buChar char="ü"/>
            </a:pPr>
            <a:r>
              <a:rPr lang="en-US" dirty="0">
                <a:latin typeface="Abadi Extra Light" panose="020B0204020104020204" pitchFamily="34" charset="0"/>
              </a:rPr>
              <a:t>The first step in getting what you paid for is proper due diligence </a:t>
            </a:r>
          </a:p>
          <a:p>
            <a:pPr>
              <a:buFont typeface="Wingdings" panose="05000000000000000000" pitchFamily="2" charset="2"/>
              <a:buChar char="ü"/>
            </a:pPr>
            <a:r>
              <a:rPr lang="en-US" dirty="0">
                <a:latin typeface="Abadi Extra Light" panose="020B0204020104020204" pitchFamily="34" charset="0"/>
              </a:rPr>
              <a:t>Due diligence focused on the objectives of the Buyer</a:t>
            </a:r>
          </a:p>
        </p:txBody>
      </p:sp>
    </p:spTree>
    <p:extLst>
      <p:ext uri="{BB962C8B-B14F-4D97-AF65-F5344CB8AC3E}">
        <p14:creationId xmlns:p14="http://schemas.microsoft.com/office/powerpoint/2010/main" val="1187540341"/>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F748B-9A3B-5AD5-F111-EB16BAA1E75D}"/>
            </a:ext>
          </a:extLst>
        </p:cNvPr>
        <p:cNvGrpSpPr/>
        <p:nvPr/>
      </p:nvGrpSpPr>
      <p:grpSpPr>
        <a:xfrm>
          <a:off x="0" y="0"/>
          <a:ext cx="0" cy="0"/>
          <a:chOff x="0" y="0"/>
          <a:chExt cx="0" cy="0"/>
        </a:xfrm>
      </p:grpSpPr>
      <p:pic>
        <p:nvPicPr>
          <p:cNvPr id="69636" name="Picture 5">
            <a:extLst>
              <a:ext uri="{FF2B5EF4-FFF2-40B4-BE49-F238E27FC236}">
                <a16:creationId xmlns:a16="http://schemas.microsoft.com/office/drawing/2014/main" id="{79BA2BAD-6E61-019F-5018-543468AC2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876" y="381001"/>
            <a:ext cx="3584924"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Title 1">
            <a:extLst>
              <a:ext uri="{FF2B5EF4-FFF2-40B4-BE49-F238E27FC236}">
                <a16:creationId xmlns:a16="http://schemas.microsoft.com/office/drawing/2014/main" id="{1E13E47C-CF60-7C8F-BF97-1CA1C01F88E4}"/>
              </a:ext>
            </a:extLst>
          </p:cNvPr>
          <p:cNvSpPr>
            <a:spLocks noGrp="1"/>
          </p:cNvSpPr>
          <p:nvPr>
            <p:ph type="title"/>
          </p:nvPr>
        </p:nvSpPr>
        <p:spPr>
          <a:xfrm>
            <a:off x="4876800" y="381001"/>
            <a:ext cx="5334000" cy="715963"/>
          </a:xfrm>
        </p:spPr>
        <p:txBody>
          <a:bodyPr/>
          <a:lstStyle/>
          <a:p>
            <a:pPr algn="r"/>
            <a:r>
              <a:rPr lang="en-US" altLang="en-US" sz="2800" b="1" dirty="0">
                <a:solidFill>
                  <a:srgbClr val="996600"/>
                </a:solidFill>
                <a:effectLst>
                  <a:outerShdw blurRad="38100" dist="38100" dir="2700000" algn="tl">
                    <a:srgbClr val="000000">
                      <a:alpha val="43137"/>
                    </a:srgbClr>
                  </a:outerShdw>
                </a:effectLst>
                <a:latin typeface="Abadi Extra Light" panose="020B0204020104020204" pitchFamily="34" charset="0"/>
              </a:rPr>
              <a:t>Due Diligence</a:t>
            </a:r>
          </a:p>
        </p:txBody>
      </p:sp>
      <p:sp>
        <p:nvSpPr>
          <p:cNvPr id="65539" name="Content Placeholder 2">
            <a:extLst>
              <a:ext uri="{FF2B5EF4-FFF2-40B4-BE49-F238E27FC236}">
                <a16:creationId xmlns:a16="http://schemas.microsoft.com/office/drawing/2014/main" id="{EB4BAEDF-420E-8671-54EB-EA5CA3A8DD5F}"/>
              </a:ext>
            </a:extLst>
          </p:cNvPr>
          <p:cNvSpPr>
            <a:spLocks noGrp="1"/>
          </p:cNvSpPr>
          <p:nvPr>
            <p:ph idx="1"/>
          </p:nvPr>
        </p:nvSpPr>
        <p:spPr>
          <a:xfrm>
            <a:off x="4876800" y="1371601"/>
            <a:ext cx="5410200" cy="4297363"/>
          </a:xfrm>
        </p:spPr>
        <p:txBody>
          <a:bodyPr/>
          <a:lstStyle/>
          <a:p>
            <a:pPr algn="r">
              <a:buFont typeface="Arial" panose="020B0604020202020204" pitchFamily="34" charset="0"/>
              <a:buNone/>
            </a:pPr>
            <a:r>
              <a:rPr lang="en-US" altLang="en-US" sz="2800" dirty="0">
                <a:solidFill>
                  <a:srgbClr val="996600"/>
                </a:solidFill>
                <a:latin typeface="Agency FB" panose="020B0503020202020204" pitchFamily="34" charset="0"/>
              </a:rPr>
              <a:t>	</a:t>
            </a:r>
            <a:r>
              <a:rPr lang="en-US" altLang="en-US" sz="2800" dirty="0">
                <a:solidFill>
                  <a:srgbClr val="996600"/>
                </a:solidFill>
                <a:latin typeface="Abadi Extra Light" panose="020B0204020104020204" pitchFamily="34" charset="0"/>
              </a:rPr>
              <a:t>&gt; Financial Statements </a:t>
            </a:r>
          </a:p>
          <a:p>
            <a:pPr algn="r">
              <a:buFont typeface="Arial" panose="020B0604020202020204" pitchFamily="34" charset="0"/>
              <a:buNone/>
            </a:pPr>
            <a:r>
              <a:rPr lang="en-US" altLang="en-US" sz="2800" dirty="0">
                <a:solidFill>
                  <a:srgbClr val="996600"/>
                </a:solidFill>
                <a:latin typeface="Abadi Extra Light" panose="020B0204020104020204" pitchFamily="34" charset="0"/>
              </a:rPr>
              <a:t>	&gt;Tax Returns</a:t>
            </a:r>
          </a:p>
          <a:p>
            <a:pPr algn="r">
              <a:buFont typeface="Arial" panose="020B0604020202020204" pitchFamily="34" charset="0"/>
              <a:buNone/>
            </a:pPr>
            <a:r>
              <a:rPr lang="en-US" altLang="en-US" sz="2800" dirty="0">
                <a:solidFill>
                  <a:srgbClr val="996600"/>
                </a:solidFill>
                <a:latin typeface="Abadi Extra Light" panose="020B0204020104020204" pitchFamily="34" charset="0"/>
              </a:rPr>
              <a:t>		&gt; Good Standing Certificate</a:t>
            </a:r>
          </a:p>
          <a:p>
            <a:pPr algn="r">
              <a:buFont typeface="Arial" panose="020B0604020202020204" pitchFamily="34" charset="0"/>
              <a:buNone/>
            </a:pPr>
            <a:r>
              <a:rPr lang="en-US" altLang="en-US" sz="2800" dirty="0">
                <a:solidFill>
                  <a:srgbClr val="996600"/>
                </a:solidFill>
                <a:latin typeface="Abadi Extra Light" panose="020B0204020104020204" pitchFamily="34" charset="0"/>
              </a:rPr>
              <a:t>&gt;Tax Clearance Certificate</a:t>
            </a:r>
          </a:p>
          <a:p>
            <a:pPr algn="r">
              <a:buNone/>
            </a:pPr>
            <a:r>
              <a:rPr lang="en-US" altLang="en-US" sz="2800" dirty="0">
                <a:solidFill>
                  <a:srgbClr val="996600"/>
                </a:solidFill>
                <a:latin typeface="Abadi Extra Light" panose="020B0204020104020204" pitchFamily="34" charset="0"/>
              </a:rPr>
              <a:t>	&gt; Lien Search</a:t>
            </a:r>
          </a:p>
          <a:p>
            <a:pPr algn="r">
              <a:buNone/>
            </a:pPr>
            <a:r>
              <a:rPr lang="en-US" altLang="en-US" sz="2800" dirty="0">
                <a:solidFill>
                  <a:srgbClr val="996600"/>
                </a:solidFill>
                <a:latin typeface="Abadi Extra Light" panose="020B0204020104020204" pitchFamily="34" charset="0"/>
              </a:rPr>
              <a:t>&gt; Judgement Search</a:t>
            </a:r>
            <a:br>
              <a:rPr lang="en-US" altLang="en-US" sz="2800" dirty="0">
                <a:solidFill>
                  <a:srgbClr val="996600"/>
                </a:solidFill>
                <a:latin typeface="Abadi Extra Light" panose="020B0204020104020204" pitchFamily="34" charset="0"/>
              </a:rPr>
            </a:br>
            <a:r>
              <a:rPr lang="en-US" altLang="en-US" sz="2800" dirty="0">
                <a:solidFill>
                  <a:srgbClr val="996600"/>
                </a:solidFill>
                <a:latin typeface="Abadi Extra Light" panose="020B0204020104020204" pitchFamily="34" charset="0"/>
              </a:rPr>
              <a:t>&gt; Litigation Search</a:t>
            </a:r>
          </a:p>
          <a:p>
            <a:pPr algn="r">
              <a:buNone/>
            </a:pPr>
            <a:endParaRPr lang="en-US" altLang="en-US" sz="2800" dirty="0">
              <a:solidFill>
                <a:srgbClr val="996600"/>
              </a:solidFill>
              <a:latin typeface="Abadi Extra Light" panose="020B0204020104020204" pitchFamily="34" charset="0"/>
            </a:endParaRPr>
          </a:p>
          <a:p>
            <a:pPr algn="r">
              <a:buFont typeface="Arial" panose="020B0604020202020204" pitchFamily="34" charset="0"/>
              <a:buNone/>
            </a:pPr>
            <a:endParaRPr lang="en-US" altLang="en-US" sz="2800" dirty="0">
              <a:solidFill>
                <a:srgbClr val="996600"/>
              </a:solidFill>
              <a:latin typeface="Abadi Extra Light" panose="020B0204020104020204" pitchFamily="34" charset="0"/>
            </a:endParaRPr>
          </a:p>
        </p:txBody>
      </p:sp>
      <p:cxnSp>
        <p:nvCxnSpPr>
          <p:cNvPr id="3" name="Straight Connector 2">
            <a:extLst>
              <a:ext uri="{FF2B5EF4-FFF2-40B4-BE49-F238E27FC236}">
                <a16:creationId xmlns:a16="http://schemas.microsoft.com/office/drawing/2014/main" id="{5476D969-1147-3282-EAD7-47010413E3C6}"/>
              </a:ext>
            </a:extLst>
          </p:cNvPr>
          <p:cNvCxnSpPr/>
          <p:nvPr/>
        </p:nvCxnSpPr>
        <p:spPr>
          <a:xfrm>
            <a:off x="7162800" y="1066800"/>
            <a:ext cx="2971800" cy="0"/>
          </a:xfrm>
          <a:prstGeom prst="line">
            <a:avLst/>
          </a:prstGeom>
          <a:ln>
            <a:solidFill>
              <a:schemeClr val="tx1"/>
            </a:solidFill>
          </a:ln>
          <a:effectLst>
            <a:outerShdw blurRad="50800" dist="50800" dir="5400000" algn="ctr" rotWithShape="0">
              <a:srgbClr val="000000">
                <a:alpha val="99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9336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ipe(left)">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wipe(left)">
                                      <p:cBhvr>
                                        <p:cTn id="12" dur="500"/>
                                        <p:tgtEl>
                                          <p:spTgt spid="65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wipe(left)">
                                      <p:cBhvr>
                                        <p:cTn id="17" dur="500"/>
                                        <p:tgtEl>
                                          <p:spTgt spid="65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wipe(left)">
                                      <p:cBhvr>
                                        <p:cTn id="22" dur="500"/>
                                        <p:tgtEl>
                                          <p:spTgt spid="655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Effect transition="in" filter="wipe(left)">
                                      <p:cBhvr>
                                        <p:cTn id="27" dur="500"/>
                                        <p:tgtEl>
                                          <p:spTgt spid="655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5539">
                                            <p:txEl>
                                              <p:pRg st="5" end="5"/>
                                            </p:txEl>
                                          </p:spTgt>
                                        </p:tgtEl>
                                        <p:attrNameLst>
                                          <p:attrName>style.visibility</p:attrName>
                                        </p:attrNameLst>
                                      </p:cBhvr>
                                      <p:to>
                                        <p:strVal val="visible"/>
                                      </p:to>
                                    </p:set>
                                    <p:animEffect transition="in" filter="wipe(left)">
                                      <p:cBhvr>
                                        <p:cTn id="32" dur="500"/>
                                        <p:tgtEl>
                                          <p:spTgt spid="6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362700" y="371478"/>
            <a:ext cx="5334000" cy="715963"/>
          </a:xfrm>
        </p:spPr>
        <p:txBody>
          <a:bodyPr/>
          <a:lstStyle/>
          <a:p>
            <a:pPr algn="r"/>
            <a:r>
              <a:rPr lang="en-US" altLang="en-US" sz="2800" b="1" dirty="0">
                <a:solidFill>
                  <a:srgbClr val="996600"/>
                </a:solidFill>
                <a:effectLst>
                  <a:outerShdw blurRad="38100" dist="38100" dir="2700000" algn="tl">
                    <a:srgbClr val="000000">
                      <a:alpha val="43137"/>
                    </a:srgbClr>
                  </a:outerShdw>
                </a:effectLst>
                <a:latin typeface="Abadi Extra Light" panose="020B0204020104020204" pitchFamily="34" charset="0"/>
              </a:rPr>
              <a:t>Due Diligence</a:t>
            </a:r>
          </a:p>
        </p:txBody>
      </p:sp>
      <p:sp>
        <p:nvSpPr>
          <p:cNvPr id="65539" name="Content Placeholder 2"/>
          <p:cNvSpPr>
            <a:spLocks noGrp="1"/>
          </p:cNvSpPr>
          <p:nvPr>
            <p:ph idx="1"/>
          </p:nvPr>
        </p:nvSpPr>
        <p:spPr>
          <a:xfrm>
            <a:off x="4876799" y="1371601"/>
            <a:ext cx="6962775" cy="4297363"/>
          </a:xfrm>
        </p:spPr>
        <p:txBody>
          <a:bodyPr/>
          <a:lstStyle/>
          <a:p>
            <a:pPr algn="r">
              <a:buNone/>
            </a:pPr>
            <a:r>
              <a:rPr lang="en-US" altLang="en-US" sz="2800" dirty="0">
                <a:solidFill>
                  <a:srgbClr val="996600"/>
                </a:solidFill>
                <a:latin typeface="Abadi Extra Light" panose="020B0204020104020204" pitchFamily="34" charset="0"/>
              </a:rPr>
              <a:t>&gt;Organization and Good Standing </a:t>
            </a:r>
            <a:endParaRPr lang="en-US" altLang="en-US" sz="2800" dirty="0">
              <a:solidFill>
                <a:srgbClr val="996600"/>
              </a:solidFill>
              <a:latin typeface="Agency FB" panose="020B0503020202020204" pitchFamily="34" charset="0"/>
            </a:endParaRPr>
          </a:p>
          <a:p>
            <a:pPr algn="r">
              <a:buFont typeface="Arial" panose="020B0604020202020204" pitchFamily="34" charset="0"/>
              <a:buNone/>
            </a:pPr>
            <a:r>
              <a:rPr lang="en-US" altLang="en-US" sz="2800" dirty="0">
                <a:solidFill>
                  <a:srgbClr val="996600"/>
                </a:solidFill>
                <a:latin typeface="Abadi Extra Light" panose="020B0204020104020204" pitchFamily="34" charset="0"/>
              </a:rPr>
              <a:t>&gt; Financial Statements </a:t>
            </a:r>
          </a:p>
          <a:p>
            <a:pPr algn="r">
              <a:buFont typeface="Arial" panose="020B0604020202020204" pitchFamily="34" charset="0"/>
              <a:buNone/>
            </a:pPr>
            <a:r>
              <a:rPr lang="en-US" altLang="en-US" sz="2800" dirty="0">
                <a:solidFill>
                  <a:srgbClr val="996600"/>
                </a:solidFill>
                <a:latin typeface="Abadi Extra Light" panose="020B0204020104020204" pitchFamily="34" charset="0"/>
              </a:rPr>
              <a:t>	&gt;Tax Returns</a:t>
            </a:r>
          </a:p>
          <a:p>
            <a:pPr algn="r">
              <a:buFont typeface="Arial" panose="020B0604020202020204" pitchFamily="34" charset="0"/>
              <a:buNone/>
            </a:pPr>
            <a:r>
              <a:rPr lang="en-US" altLang="en-US" sz="2800" dirty="0">
                <a:solidFill>
                  <a:srgbClr val="996600"/>
                </a:solidFill>
                <a:latin typeface="Abadi Extra Light" panose="020B0204020104020204" pitchFamily="34" charset="0"/>
              </a:rPr>
              <a:t>	&gt;Condition of Physical Assets</a:t>
            </a:r>
          </a:p>
          <a:p>
            <a:pPr algn="r">
              <a:buFont typeface="Arial" panose="020B0604020202020204" pitchFamily="34" charset="0"/>
              <a:buNone/>
            </a:pPr>
            <a:r>
              <a:rPr lang="en-US" altLang="en-US" sz="2800" dirty="0">
                <a:solidFill>
                  <a:srgbClr val="996600"/>
                </a:solidFill>
                <a:latin typeface="Abadi Extra Light" panose="020B0204020104020204" pitchFamily="34" charset="0"/>
              </a:rPr>
              <a:t>	&gt;Lien Search</a:t>
            </a:r>
          </a:p>
          <a:p>
            <a:pPr algn="r">
              <a:buFont typeface="Arial" panose="020B0604020202020204" pitchFamily="34" charset="0"/>
              <a:buNone/>
            </a:pPr>
            <a:r>
              <a:rPr lang="en-US" altLang="en-US" sz="2800" dirty="0">
                <a:solidFill>
                  <a:srgbClr val="996600"/>
                </a:solidFill>
                <a:latin typeface="Abadi Extra Light" panose="020B0204020104020204" pitchFamily="34" charset="0"/>
              </a:rPr>
              <a:t>	&gt;Liquor License Violations </a:t>
            </a:r>
            <a:br>
              <a:rPr lang="en-US" altLang="en-US" sz="2800" dirty="0">
                <a:solidFill>
                  <a:srgbClr val="996600"/>
                </a:solidFill>
                <a:latin typeface="Abadi Extra Light" panose="020B0204020104020204" pitchFamily="34" charset="0"/>
              </a:rPr>
            </a:br>
            <a:r>
              <a:rPr lang="en-US" altLang="en-US" sz="2800" dirty="0">
                <a:solidFill>
                  <a:srgbClr val="996600"/>
                </a:solidFill>
                <a:latin typeface="Abadi Extra Light" panose="020B0204020104020204" pitchFamily="34" charset="0"/>
              </a:rPr>
              <a:t>and Transferability</a:t>
            </a:r>
          </a:p>
          <a:p>
            <a:pPr algn="r">
              <a:buFont typeface="Arial" panose="020B0604020202020204" pitchFamily="34" charset="0"/>
              <a:buNone/>
            </a:pPr>
            <a:r>
              <a:rPr lang="en-US" altLang="en-US" sz="2800" dirty="0">
                <a:solidFill>
                  <a:srgbClr val="996600"/>
                </a:solidFill>
                <a:latin typeface="Abadi Extra Light" panose="020B0204020104020204" pitchFamily="34" charset="0"/>
              </a:rPr>
              <a:t>	&gt;Status of Franchise</a:t>
            </a:r>
          </a:p>
          <a:p>
            <a:pPr algn="r">
              <a:buFont typeface="Arial" panose="020B0604020202020204" pitchFamily="34" charset="0"/>
              <a:buNone/>
            </a:pPr>
            <a:r>
              <a:rPr lang="en-US" altLang="en-US" sz="2800" dirty="0">
                <a:solidFill>
                  <a:srgbClr val="996600"/>
                </a:solidFill>
                <a:latin typeface="Abadi Extra Light" panose="020B0204020104020204" pitchFamily="34" charset="0"/>
              </a:rPr>
              <a:t>&gt;Lease for Location</a:t>
            </a:r>
          </a:p>
          <a:p>
            <a:pPr algn="r">
              <a:buNone/>
            </a:pPr>
            <a:r>
              <a:rPr lang="en-US" altLang="en-US" sz="2800" dirty="0">
                <a:solidFill>
                  <a:srgbClr val="996600"/>
                </a:solidFill>
                <a:latin typeface="Abadi Extra Light" panose="020B0204020104020204" pitchFamily="34" charset="0"/>
              </a:rPr>
              <a:t>&gt;Employee Benefits</a:t>
            </a:r>
          </a:p>
        </p:txBody>
      </p:sp>
      <p:cxnSp>
        <p:nvCxnSpPr>
          <p:cNvPr id="3" name="Straight Connector 2"/>
          <p:cNvCxnSpPr/>
          <p:nvPr/>
        </p:nvCxnSpPr>
        <p:spPr>
          <a:xfrm>
            <a:off x="8724900" y="1096964"/>
            <a:ext cx="2971800" cy="0"/>
          </a:xfrm>
          <a:prstGeom prst="line">
            <a:avLst/>
          </a:prstGeom>
          <a:ln>
            <a:solidFill>
              <a:schemeClr val="tx1"/>
            </a:solidFill>
          </a:ln>
          <a:effectLst>
            <a:outerShdw blurRad="50800" dist="50800" dir="5400000" algn="ctr" rotWithShape="0">
              <a:srgbClr val="000000">
                <a:alpha val="99000"/>
              </a:srgbClr>
            </a:outerShdw>
          </a:effectLst>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A9DB06C-EAC5-55A3-451C-6E3A605A5160}"/>
              </a:ext>
            </a:extLst>
          </p:cNvPr>
          <p:cNvPicPr>
            <a:picLocks noChangeAspect="1"/>
          </p:cNvPicPr>
          <p:nvPr/>
        </p:nvPicPr>
        <p:blipFill>
          <a:blip r:embed="rId2"/>
          <a:stretch>
            <a:fillRect/>
          </a:stretch>
        </p:blipFill>
        <p:spPr>
          <a:xfrm>
            <a:off x="1326078" y="1868489"/>
            <a:ext cx="4474647" cy="2516989"/>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4119323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ipe(left)">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wipe(left)">
                                      <p:cBhvr>
                                        <p:cTn id="12" dur="500"/>
                                        <p:tgtEl>
                                          <p:spTgt spid="65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wipe(left)">
                                      <p:cBhvr>
                                        <p:cTn id="17" dur="500"/>
                                        <p:tgtEl>
                                          <p:spTgt spid="655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wipe(left)">
                                      <p:cBhvr>
                                        <p:cTn id="22" dur="500"/>
                                        <p:tgtEl>
                                          <p:spTgt spid="655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Effect transition="in" filter="wipe(left)">
                                      <p:cBhvr>
                                        <p:cTn id="27" dur="500"/>
                                        <p:tgtEl>
                                          <p:spTgt spid="655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5539">
                                            <p:txEl>
                                              <p:pRg st="5" end="5"/>
                                            </p:txEl>
                                          </p:spTgt>
                                        </p:tgtEl>
                                        <p:attrNameLst>
                                          <p:attrName>style.visibility</p:attrName>
                                        </p:attrNameLst>
                                      </p:cBhvr>
                                      <p:to>
                                        <p:strVal val="visible"/>
                                      </p:to>
                                    </p:set>
                                    <p:animEffect transition="in" filter="wipe(left)">
                                      <p:cBhvr>
                                        <p:cTn id="32" dur="500"/>
                                        <p:tgtEl>
                                          <p:spTgt spid="655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65539">
                                            <p:txEl>
                                              <p:pRg st="6" end="6"/>
                                            </p:txEl>
                                          </p:spTgt>
                                        </p:tgtEl>
                                        <p:attrNameLst>
                                          <p:attrName>style.visibility</p:attrName>
                                        </p:attrNameLst>
                                      </p:cBhvr>
                                      <p:to>
                                        <p:strVal val="visible"/>
                                      </p:to>
                                    </p:set>
                                    <p:animEffect transition="in" filter="wipe(left)">
                                      <p:cBhvr>
                                        <p:cTn id="37" dur="500"/>
                                        <p:tgtEl>
                                          <p:spTgt spid="655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5539">
                                            <p:txEl>
                                              <p:pRg st="7" end="7"/>
                                            </p:txEl>
                                          </p:spTgt>
                                        </p:tgtEl>
                                        <p:attrNameLst>
                                          <p:attrName>style.visibility</p:attrName>
                                        </p:attrNameLst>
                                      </p:cBhvr>
                                      <p:to>
                                        <p:strVal val="visible"/>
                                      </p:to>
                                    </p:set>
                                    <p:animEffect transition="in" filter="wipe(left)">
                                      <p:cBhvr>
                                        <p:cTn id="42" dur="500"/>
                                        <p:tgtEl>
                                          <p:spTgt spid="655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5539">
                                            <p:txEl>
                                              <p:pRg st="8" end="8"/>
                                            </p:txEl>
                                          </p:spTgt>
                                        </p:tgtEl>
                                        <p:attrNameLst>
                                          <p:attrName>style.visibility</p:attrName>
                                        </p:attrNameLst>
                                      </p:cBhvr>
                                      <p:to>
                                        <p:strVal val="visible"/>
                                      </p:to>
                                    </p:set>
                                    <p:animEffect transition="in" filter="wipe(left)">
                                      <p:cBhvr>
                                        <p:cTn id="47" dur="500"/>
                                        <p:tgtEl>
                                          <p:spTgt spid="655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9DEA0-F317-E20D-354E-1C93E13163D9}"/>
            </a:ext>
          </a:extLst>
        </p:cNvPr>
        <p:cNvGrpSpPr/>
        <p:nvPr/>
      </p:nvGrpSpPr>
      <p:grpSpPr>
        <a:xfrm>
          <a:off x="0" y="0"/>
          <a:ext cx="0" cy="0"/>
          <a:chOff x="0" y="0"/>
          <a:chExt cx="0" cy="0"/>
        </a:xfrm>
      </p:grpSpPr>
      <p:sp>
        <p:nvSpPr>
          <p:cNvPr id="69634" name="Title 1">
            <a:extLst>
              <a:ext uri="{FF2B5EF4-FFF2-40B4-BE49-F238E27FC236}">
                <a16:creationId xmlns:a16="http://schemas.microsoft.com/office/drawing/2014/main" id="{67F982D3-AF20-8498-E771-C614CB625F6A}"/>
              </a:ext>
            </a:extLst>
          </p:cNvPr>
          <p:cNvSpPr>
            <a:spLocks noGrp="1"/>
          </p:cNvSpPr>
          <p:nvPr>
            <p:ph type="title"/>
          </p:nvPr>
        </p:nvSpPr>
        <p:spPr>
          <a:xfrm>
            <a:off x="5791753" y="390526"/>
            <a:ext cx="5334000" cy="715963"/>
          </a:xfrm>
        </p:spPr>
        <p:txBody>
          <a:bodyPr/>
          <a:lstStyle/>
          <a:p>
            <a:pPr algn="r"/>
            <a:r>
              <a:rPr lang="en-US" altLang="en-US" sz="2800" b="1" dirty="0">
                <a:solidFill>
                  <a:srgbClr val="996600"/>
                </a:solidFill>
                <a:effectLst>
                  <a:outerShdw blurRad="38100" dist="38100" dir="2700000" algn="tl">
                    <a:srgbClr val="000000">
                      <a:alpha val="43137"/>
                    </a:srgbClr>
                  </a:outerShdw>
                </a:effectLst>
                <a:latin typeface="Abadi Extra Light" panose="020B0204020104020204" pitchFamily="34" charset="0"/>
              </a:rPr>
              <a:t>Due Diligence</a:t>
            </a:r>
          </a:p>
        </p:txBody>
      </p:sp>
      <p:sp>
        <p:nvSpPr>
          <p:cNvPr id="65539" name="Content Placeholder 2">
            <a:extLst>
              <a:ext uri="{FF2B5EF4-FFF2-40B4-BE49-F238E27FC236}">
                <a16:creationId xmlns:a16="http://schemas.microsoft.com/office/drawing/2014/main" id="{5C17697D-5B33-1A53-B059-BC991A3B7421}"/>
              </a:ext>
            </a:extLst>
          </p:cNvPr>
          <p:cNvSpPr>
            <a:spLocks noGrp="1"/>
          </p:cNvSpPr>
          <p:nvPr>
            <p:ph idx="1"/>
          </p:nvPr>
        </p:nvSpPr>
        <p:spPr>
          <a:xfrm>
            <a:off x="5753653" y="1371601"/>
            <a:ext cx="5410200" cy="4297363"/>
          </a:xfrm>
        </p:spPr>
        <p:txBody>
          <a:bodyPr/>
          <a:lstStyle/>
          <a:p>
            <a:pPr algn="r">
              <a:buNone/>
            </a:pPr>
            <a:r>
              <a:rPr lang="en-US" altLang="en-US" sz="2800" dirty="0">
                <a:solidFill>
                  <a:srgbClr val="996600"/>
                </a:solidFill>
                <a:latin typeface="Abadi Extra Light" panose="020B0204020104020204" pitchFamily="34" charset="0"/>
              </a:rPr>
              <a:t>&gt;Organization and Good Standing</a:t>
            </a:r>
            <a:endParaRPr lang="en-US" altLang="en-US" sz="2800" dirty="0">
              <a:solidFill>
                <a:srgbClr val="996600"/>
              </a:solidFill>
              <a:latin typeface="Agency FB" panose="020B0503020202020204" pitchFamily="34" charset="0"/>
            </a:endParaRPr>
          </a:p>
          <a:p>
            <a:pPr algn="r">
              <a:buFont typeface="Arial" panose="020B0604020202020204" pitchFamily="34" charset="0"/>
              <a:buNone/>
            </a:pPr>
            <a:r>
              <a:rPr lang="en-US" altLang="en-US" sz="2800" dirty="0">
                <a:solidFill>
                  <a:srgbClr val="996600"/>
                </a:solidFill>
                <a:latin typeface="Abadi Extra Light" panose="020B0204020104020204" pitchFamily="34" charset="0"/>
              </a:rPr>
              <a:t>&gt;Financial Statements </a:t>
            </a:r>
          </a:p>
          <a:p>
            <a:pPr algn="r">
              <a:buFont typeface="Arial" panose="020B0604020202020204" pitchFamily="34" charset="0"/>
              <a:buNone/>
            </a:pPr>
            <a:r>
              <a:rPr lang="en-US" altLang="en-US" sz="2800" dirty="0">
                <a:solidFill>
                  <a:srgbClr val="996600"/>
                </a:solidFill>
                <a:latin typeface="Abadi Extra Light" panose="020B0204020104020204" pitchFamily="34" charset="0"/>
              </a:rPr>
              <a:t>	&gt;Tax Returns</a:t>
            </a:r>
          </a:p>
          <a:p>
            <a:pPr algn="r">
              <a:buFont typeface="Arial" panose="020B0604020202020204" pitchFamily="34" charset="0"/>
              <a:buNone/>
            </a:pPr>
            <a:r>
              <a:rPr lang="en-US" altLang="en-US" sz="2800" dirty="0">
                <a:solidFill>
                  <a:srgbClr val="996600"/>
                </a:solidFill>
                <a:latin typeface="Abadi Extra Light" panose="020B0204020104020204" pitchFamily="34" charset="0"/>
              </a:rPr>
              <a:t>&gt;Quality of Earnings</a:t>
            </a:r>
          </a:p>
          <a:p>
            <a:pPr algn="r">
              <a:buFont typeface="Arial" panose="020B0604020202020204" pitchFamily="34" charset="0"/>
              <a:buNone/>
            </a:pPr>
            <a:r>
              <a:rPr lang="en-US" altLang="en-US" sz="2800" dirty="0">
                <a:solidFill>
                  <a:srgbClr val="996600"/>
                </a:solidFill>
                <a:latin typeface="Abadi Extra Light" panose="020B0204020104020204" pitchFamily="34" charset="0"/>
              </a:rPr>
              <a:t>	&gt; Client List</a:t>
            </a:r>
          </a:p>
        </p:txBody>
      </p:sp>
      <p:cxnSp>
        <p:nvCxnSpPr>
          <p:cNvPr id="3" name="Straight Connector 2">
            <a:extLst>
              <a:ext uri="{FF2B5EF4-FFF2-40B4-BE49-F238E27FC236}">
                <a16:creationId xmlns:a16="http://schemas.microsoft.com/office/drawing/2014/main" id="{AA1A167B-4EA5-D016-8049-65DA58A16316}"/>
              </a:ext>
            </a:extLst>
          </p:cNvPr>
          <p:cNvCxnSpPr/>
          <p:nvPr/>
        </p:nvCxnSpPr>
        <p:spPr>
          <a:xfrm>
            <a:off x="7991475" y="1106489"/>
            <a:ext cx="2971800" cy="0"/>
          </a:xfrm>
          <a:prstGeom prst="line">
            <a:avLst/>
          </a:prstGeom>
          <a:ln>
            <a:solidFill>
              <a:schemeClr val="tx1"/>
            </a:solidFill>
          </a:ln>
          <a:effectLst>
            <a:outerShdw blurRad="50800" dist="50800" dir="5400000" algn="ctr" rotWithShape="0">
              <a:srgbClr val="000000">
                <a:alpha val="99000"/>
              </a:srgbClr>
            </a:outerShdw>
          </a:effectLst>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C971FEF-8A87-6ADE-F2C9-372947EFFC0E}"/>
              </a:ext>
            </a:extLst>
          </p:cNvPr>
          <p:cNvPicPr>
            <a:picLocks noChangeAspect="1"/>
          </p:cNvPicPr>
          <p:nvPr/>
        </p:nvPicPr>
        <p:blipFill>
          <a:blip r:embed="rId2"/>
          <a:stretch>
            <a:fillRect/>
          </a:stretch>
        </p:blipFill>
        <p:spPr>
          <a:xfrm>
            <a:off x="1732997" y="1371601"/>
            <a:ext cx="3722519" cy="3429297"/>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550155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ipe(left)">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wipe(left)">
                                      <p:cBhvr>
                                        <p:cTn id="12" dur="500"/>
                                        <p:tgtEl>
                                          <p:spTgt spid="65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wipe(left)">
                                      <p:cBhvr>
                                        <p:cTn id="17" dur="500"/>
                                        <p:tgtEl>
                                          <p:spTgt spid="65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wipe(left)">
                                      <p:cBhvr>
                                        <p:cTn id="22" dur="500"/>
                                        <p:tgtEl>
                                          <p:spTgt spid="655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Effect transition="in" filter="wipe(left)">
                                      <p:cBhvr>
                                        <p:cTn id="27" dur="500"/>
                                        <p:tgtEl>
                                          <p:spTgt spid="65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BC56A3-FDAC-A85D-5746-2BDB323B8A2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58256" y="-358254"/>
            <a:ext cx="6858000" cy="7574507"/>
          </a:xfrm>
          <a:prstGeom prst="rect">
            <a:avLst/>
          </a:prstGeom>
          <a:ln>
            <a:noFill/>
          </a:ln>
          <a:effectLst>
            <a:outerShdw blurRad="457200" dist="63500" sx="99000" sy="990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person walking up the stairs&#10;&#10;AI-generated content may be incorrect.">
            <a:extLst>
              <a:ext uri="{FF2B5EF4-FFF2-40B4-BE49-F238E27FC236}">
                <a16:creationId xmlns:a16="http://schemas.microsoft.com/office/drawing/2014/main" id="{EDEAE178-A6B9-60DD-DD60-E31DF53D7FDC}"/>
              </a:ext>
            </a:extLst>
          </p:cNvPr>
          <p:cNvPicPr>
            <a:picLocks noChangeAspect="1"/>
          </p:cNvPicPr>
          <p:nvPr/>
        </p:nvPicPr>
        <p:blipFill>
          <a:blip r:embed="rId2"/>
          <a:srcRect l="12687" r="5136" b="1"/>
          <a:stretch/>
        </p:blipFill>
        <p:spPr>
          <a:xfrm>
            <a:off x="20" y="-1"/>
            <a:ext cx="7574488" cy="5161587"/>
          </a:xfrm>
          <a:prstGeom prst="rect">
            <a:avLst/>
          </a:prstGeom>
        </p:spPr>
      </p:pic>
      <p:sp>
        <p:nvSpPr>
          <p:cNvPr id="4" name="TextBox 3">
            <a:extLst>
              <a:ext uri="{FF2B5EF4-FFF2-40B4-BE49-F238E27FC236}">
                <a16:creationId xmlns:a16="http://schemas.microsoft.com/office/drawing/2014/main" id="{57A4D65E-F728-5E4C-F8F8-4717BA274FC2}"/>
              </a:ext>
            </a:extLst>
          </p:cNvPr>
          <p:cNvSpPr txBox="1"/>
          <p:nvPr/>
        </p:nvSpPr>
        <p:spPr>
          <a:xfrm>
            <a:off x="7862416" y="666858"/>
            <a:ext cx="4147794" cy="5474173"/>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A business’s customer base has a major impact on its value. </a:t>
            </a:r>
          </a:p>
          <a:p>
            <a:pPr marL="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A diverse customer base means  revenue comes from a number of clients or customers, not just two or three, and preferably comes from multiple sources. </a:t>
            </a:r>
          </a:p>
          <a:p>
            <a:pPr marL="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The more customers contributing to a business’s sales revenue without a few dominating that figure, the more valuable the business will be. </a:t>
            </a:r>
          </a:p>
          <a:p>
            <a:pPr marL="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This is because it reduces the risk of serious cash flow issues if one or more customers do not stay under new ownership. </a:t>
            </a:r>
          </a:p>
          <a:p>
            <a:pPr marL="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A business serving a multiplicity of customer types, or customers in unrelated industries, that are not affected by the same economic conditions further mitigates risk. </a:t>
            </a:r>
          </a:p>
        </p:txBody>
      </p:sp>
      <p:sp>
        <p:nvSpPr>
          <p:cNvPr id="5" name="TextBox 4">
            <a:extLst>
              <a:ext uri="{FF2B5EF4-FFF2-40B4-BE49-F238E27FC236}">
                <a16:creationId xmlns:a16="http://schemas.microsoft.com/office/drawing/2014/main" id="{D81A9DB6-3BC9-6B72-12C3-E8531F0849D5}"/>
              </a:ext>
            </a:extLst>
          </p:cNvPr>
          <p:cNvSpPr txBox="1"/>
          <p:nvPr/>
        </p:nvSpPr>
        <p:spPr>
          <a:xfrm>
            <a:off x="1034592" y="5848644"/>
            <a:ext cx="629239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Client Base </a:t>
            </a:r>
          </a:p>
        </p:txBody>
      </p:sp>
    </p:spTree>
    <p:extLst>
      <p:ext uri="{BB962C8B-B14F-4D97-AF65-F5344CB8AC3E}">
        <p14:creationId xmlns:p14="http://schemas.microsoft.com/office/powerpoint/2010/main" val="3085774206"/>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A18150-BF84-4E5A-B43C-0262DBE7E60A}"/>
              </a:ext>
            </a:extLst>
          </p:cNvPr>
          <p:cNvSpPr>
            <a:spLocks noGrp="1"/>
          </p:cNvSpPr>
          <p:nvPr>
            <p:ph idx="1"/>
          </p:nvPr>
        </p:nvSpPr>
        <p:spPr>
          <a:xfrm>
            <a:off x="4425614" y="595057"/>
            <a:ext cx="7342496" cy="4297363"/>
          </a:xfrm>
        </p:spPr>
        <p:txBody>
          <a:bodyPr/>
          <a:lstStyle/>
          <a:p>
            <a:pPr marL="0" indent="0">
              <a:buNone/>
            </a:pPr>
            <a:r>
              <a:rPr lang="sv-SE" dirty="0">
                <a:solidFill>
                  <a:schemeClr val="tx1"/>
                </a:solidFill>
                <a:latin typeface="Abadi Extra Light" panose="020B0204020104020204" pitchFamily="34" charset="0"/>
              </a:rPr>
              <a:t>Martin J Pezzner, BS, JD, CPA</a:t>
            </a:r>
          </a:p>
          <a:p>
            <a:pPr marL="0" indent="0">
              <a:buNone/>
            </a:pPr>
            <a:r>
              <a:rPr lang="en-US" dirty="0">
                <a:solidFill>
                  <a:srgbClr val="C00000"/>
                </a:solidFill>
                <a:latin typeface="Abadi Extra Light" panose="020B0204020104020204" pitchFamily="34" charset="0"/>
              </a:rPr>
              <a:t>Gibson &amp; Perkins, PC</a:t>
            </a:r>
          </a:p>
          <a:p>
            <a:pPr marL="0" indent="0">
              <a:buNone/>
            </a:pPr>
            <a:r>
              <a:rPr lang="en-US" sz="2400" dirty="0">
                <a:solidFill>
                  <a:schemeClr val="tx1"/>
                </a:solidFill>
                <a:latin typeface="Abadi Extra Light" panose="020B0204020104020204" pitchFamily="34" charset="0"/>
              </a:rPr>
              <a:t>Martin J Pezzner has a wealth of experience as a practicing attorney for over twenty-nine years.  After graduating Wilkes College with a Bachelor of Science in accounting, he was employed by the Internal Revenue Service in Philadelphia, PA as a Tax Revenue Agent (Field Agent) for five years. </a:t>
            </a:r>
          </a:p>
          <a:p>
            <a:pPr marL="0" indent="0">
              <a:buNone/>
            </a:pPr>
            <a:r>
              <a:rPr lang="en-US" sz="2400" dirty="0">
                <a:solidFill>
                  <a:schemeClr val="tx1"/>
                </a:solidFill>
                <a:latin typeface="Abadi Extra Light" panose="020B0204020104020204" pitchFamily="34" charset="0"/>
              </a:rPr>
              <a:t>He also worked for one year in the Philadelphia IRS Appeals Office.  While employed by the IRS, he became a CPA (1985) in the Commonwealth of Pennsylvania.  </a:t>
            </a:r>
          </a:p>
          <a:p>
            <a:pPr marL="0" indent="0">
              <a:buNone/>
            </a:pPr>
            <a:r>
              <a:rPr lang="en-US" sz="2400" dirty="0">
                <a:solidFill>
                  <a:schemeClr val="tx1"/>
                </a:solidFill>
                <a:latin typeface="Abadi Extra Light" panose="020B0204020104020204" pitchFamily="34" charset="0"/>
              </a:rPr>
              <a:t>Mr. Pezzner received his Juris Doctorate Degree from the University of Dayton School of Law in 1989.</a:t>
            </a:r>
            <a:endParaRPr lang="en-US" sz="2400" dirty="0">
              <a:solidFill>
                <a:schemeClr val="tx1"/>
              </a:solidFill>
            </a:endParaRPr>
          </a:p>
        </p:txBody>
      </p:sp>
      <p:pic>
        <p:nvPicPr>
          <p:cNvPr id="2" name="Picture 1">
            <a:extLst>
              <a:ext uri="{FF2B5EF4-FFF2-40B4-BE49-F238E27FC236}">
                <a16:creationId xmlns:a16="http://schemas.microsoft.com/office/drawing/2014/main" id="{E3F4169C-09C7-4175-A98B-1E02CF364FEB}"/>
              </a:ext>
            </a:extLst>
          </p:cNvPr>
          <p:cNvPicPr>
            <a:picLocks noChangeAspect="1"/>
          </p:cNvPicPr>
          <p:nvPr/>
        </p:nvPicPr>
        <p:blipFill>
          <a:blip r:embed="rId3"/>
          <a:stretch>
            <a:fillRect/>
          </a:stretch>
        </p:blipFill>
        <p:spPr>
          <a:xfrm>
            <a:off x="1153067" y="1280318"/>
            <a:ext cx="2857500" cy="4297363"/>
          </a:xfrm>
          <a:prstGeom prst="rect">
            <a:avLst/>
          </a:prstGeom>
        </p:spPr>
      </p:pic>
    </p:spTree>
    <p:extLst>
      <p:ext uri="{BB962C8B-B14F-4D97-AF65-F5344CB8AC3E}">
        <p14:creationId xmlns:p14="http://schemas.microsoft.com/office/powerpoint/2010/main" val="2649005813"/>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E19A6-14FE-2EA3-855E-5148DDD2FB6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6946C41-9B57-0137-1535-D571646806CB}"/>
              </a:ext>
            </a:extLst>
          </p:cNvPr>
          <p:cNvPicPr>
            <a:picLocks noChangeAspect="1"/>
          </p:cNvPicPr>
          <p:nvPr/>
        </p:nvPicPr>
        <p:blipFill>
          <a:blip r:embed="rId2"/>
          <a:stretch>
            <a:fillRect/>
          </a:stretch>
        </p:blipFill>
        <p:spPr>
          <a:xfrm>
            <a:off x="582804" y="1319131"/>
            <a:ext cx="6096528" cy="3429297"/>
          </a:xfrm>
          <a:prstGeom prst="rect">
            <a:avLst/>
          </a:prstGeom>
          <a:effectLst>
            <a:outerShdw blurRad="50800" dist="50800" dir="5400000" algn="ctr" rotWithShape="0">
              <a:srgbClr val="000000">
                <a:alpha val="99000"/>
              </a:srgbClr>
            </a:outerShdw>
          </a:effectLst>
        </p:spPr>
      </p:pic>
      <p:sp>
        <p:nvSpPr>
          <p:cNvPr id="12" name="Content Placeholder 2">
            <a:extLst>
              <a:ext uri="{FF2B5EF4-FFF2-40B4-BE49-F238E27FC236}">
                <a16:creationId xmlns:a16="http://schemas.microsoft.com/office/drawing/2014/main" id="{912D39C8-F561-CC63-F5F3-4E1BAFF60881}"/>
              </a:ext>
            </a:extLst>
          </p:cNvPr>
          <p:cNvSpPr txBox="1">
            <a:spLocks/>
          </p:cNvSpPr>
          <p:nvPr/>
        </p:nvSpPr>
        <p:spPr bwMode="auto">
          <a:xfrm>
            <a:off x="6324600" y="1319131"/>
            <a:ext cx="54102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996600"/>
                </a:solidFill>
                <a:effectLst/>
                <a:uLnTx/>
                <a:uFillTx/>
                <a:latin typeface="Agency FB" panose="020B0503020202020204" pitchFamily="34" charset="0"/>
                <a:ea typeface="+mn-ea"/>
                <a:cs typeface="+mn-cs"/>
              </a:rPr>
              <a:t>	</a:t>
            </a:r>
            <a:r>
              <a:rPr kumimoji="0" lang="en-US" altLang="en-US" sz="2800" b="0" i="0" u="none" strike="noStrike" kern="1200" cap="none" spc="0" normalizeH="0" baseline="0" noProof="0" dirty="0">
                <a:ln>
                  <a:noFill/>
                </a:ln>
                <a:solidFill>
                  <a:srgbClr val="996600"/>
                </a:solidFill>
                <a:effectLst/>
                <a:uLnTx/>
                <a:uFillTx/>
                <a:latin typeface="Abadi Extra Light" panose="020B0204020104020204" pitchFamily="34" charset="0"/>
                <a:ea typeface="+mn-ea"/>
                <a:cs typeface="+mn-cs"/>
              </a:rPr>
              <a:t>&gt; Supplier Agreements</a:t>
            </a:r>
            <a:endParaRPr kumimoji="0" lang="en-US" altLang="en-US" sz="2800" b="0" i="0" u="none" strike="noStrike" kern="1200" cap="none" spc="0" normalizeH="0" baseline="0" noProof="0" dirty="0">
              <a:ln>
                <a:noFill/>
              </a:ln>
              <a:solidFill>
                <a:srgbClr val="996600"/>
              </a:solidFill>
              <a:effectLst>
                <a:outerShdw blurRad="38100" dist="38100" dir="2700000" algn="tl">
                  <a:srgbClr val="000000">
                    <a:alpha val="43137"/>
                  </a:srgbClr>
                </a:outerShdw>
              </a:effectLst>
              <a:uLnTx/>
              <a:uFillTx/>
              <a:latin typeface="Abadi Extra Light" panose="020B0204020104020204" pitchFamily="34" charset="0"/>
              <a:ea typeface="+mn-ea"/>
              <a:cs typeface="+mn-cs"/>
            </a:endParaRPr>
          </a:p>
          <a:p>
            <a:pPr marL="342900" marR="0" lvl="0" indent="-342900" algn="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996600"/>
                </a:solidFill>
                <a:effectLst>
                  <a:outerShdw blurRad="38100" dist="38100" dir="2700000" algn="tl">
                    <a:srgbClr val="000000">
                      <a:alpha val="43137"/>
                    </a:srgbClr>
                  </a:outerShdw>
                </a:effectLst>
                <a:uLnTx/>
                <a:uFillTx/>
                <a:latin typeface="Abadi Extra Light" panose="020B0204020104020204" pitchFamily="34" charset="0"/>
                <a:ea typeface="+mn-ea"/>
                <a:cs typeface="+mn-cs"/>
              </a:rPr>
              <a:t>	</a:t>
            </a:r>
            <a:r>
              <a:rPr kumimoji="0" lang="en-US" altLang="en-US" sz="2800" b="0" i="0" u="none" strike="noStrike" kern="1200" cap="none" spc="0" normalizeH="0" baseline="0" noProof="0" dirty="0">
                <a:ln>
                  <a:noFill/>
                </a:ln>
                <a:solidFill>
                  <a:srgbClr val="996600"/>
                </a:solidFill>
                <a:effectLst/>
                <a:uLnTx/>
                <a:uFillTx/>
                <a:latin typeface="Abadi Extra Light" panose="020B0204020104020204" pitchFamily="34" charset="0"/>
                <a:ea typeface="+mn-ea"/>
                <a:cs typeface="+mn-cs"/>
              </a:rPr>
              <a:t>&gt;Quality of Earnings </a:t>
            </a:r>
          </a:p>
          <a:p>
            <a:pPr marL="342900" marR="0" lvl="0" indent="-342900" algn="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996600"/>
                </a:solidFill>
                <a:effectLst/>
                <a:uLnTx/>
                <a:uFillTx/>
                <a:latin typeface="Abadi Extra Light" panose="020B0204020104020204" pitchFamily="34" charset="0"/>
                <a:ea typeface="+mn-ea"/>
                <a:cs typeface="+mn-cs"/>
              </a:rPr>
              <a:t>&gt;Client Base</a:t>
            </a:r>
          </a:p>
          <a:p>
            <a:pPr marL="342900" marR="0" lvl="0" indent="-342900" algn="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996600"/>
                </a:solidFill>
                <a:effectLst/>
                <a:uLnTx/>
                <a:uFillTx/>
                <a:latin typeface="Abadi Extra Light" panose="020B0204020104020204" pitchFamily="34" charset="0"/>
                <a:ea typeface="+mn-ea"/>
                <a:cs typeface="+mn-cs"/>
              </a:rPr>
              <a:t>&gt;Employment Agreements</a:t>
            </a:r>
          </a:p>
          <a:p>
            <a:pPr marL="342900" marR="0" lvl="0" indent="-342900" algn="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996600"/>
                </a:solidFill>
                <a:effectLst/>
                <a:uLnTx/>
                <a:uFillTx/>
                <a:latin typeface="Abadi Extra Light" panose="020B0204020104020204" pitchFamily="34" charset="0"/>
                <a:ea typeface="+mn-ea"/>
                <a:cs typeface="+mn-cs"/>
              </a:rPr>
              <a:t>	&gt;Employee Benefits</a:t>
            </a:r>
          </a:p>
        </p:txBody>
      </p:sp>
      <p:sp>
        <p:nvSpPr>
          <p:cNvPr id="20" name="TextBox 19">
            <a:extLst>
              <a:ext uri="{FF2B5EF4-FFF2-40B4-BE49-F238E27FC236}">
                <a16:creationId xmlns:a16="http://schemas.microsoft.com/office/drawing/2014/main" id="{76D42C6B-7503-D069-32B0-F2D355ACDB29}"/>
              </a:ext>
            </a:extLst>
          </p:cNvPr>
          <p:cNvSpPr txBox="1"/>
          <p:nvPr/>
        </p:nvSpPr>
        <p:spPr>
          <a:xfrm>
            <a:off x="8724900" y="423218"/>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996600"/>
                </a:solidFill>
                <a:effectLst>
                  <a:outerShdw blurRad="38100" dist="38100" dir="2700000" algn="tl">
                    <a:srgbClr val="000000">
                      <a:alpha val="43137"/>
                    </a:srgbClr>
                  </a:outerShdw>
                </a:effectLst>
                <a:uLnTx/>
                <a:uFillTx/>
                <a:latin typeface="Abadi Extra Light" panose="020B0204020104020204" pitchFamily="34" charset="0"/>
                <a:ea typeface="+mn-ea"/>
                <a:cs typeface="+mn-cs"/>
              </a:rPr>
              <a:t>Due Diligence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35388107-0DA7-DE7B-69BA-50989874CF05}"/>
              </a:ext>
            </a:extLst>
          </p:cNvPr>
          <p:cNvCxnSpPr/>
          <p:nvPr/>
        </p:nvCxnSpPr>
        <p:spPr>
          <a:xfrm>
            <a:off x="8724900" y="1096964"/>
            <a:ext cx="2971800" cy="0"/>
          </a:xfrm>
          <a:prstGeom prst="line">
            <a:avLst/>
          </a:prstGeom>
          <a:noFill/>
          <a:ln w="9525" cap="flat" cmpd="sng" algn="ctr">
            <a:solidFill>
              <a:sysClr val="windowText" lastClr="000000"/>
            </a:solidFill>
            <a:prstDash val="solid"/>
          </a:ln>
          <a:effectLst>
            <a:outerShdw blurRad="50800" dist="50800" dir="5400000" algn="ctr" rotWithShape="0">
              <a:srgbClr val="000000">
                <a:alpha val="99000"/>
              </a:srgbClr>
            </a:outerShdw>
          </a:effectLst>
        </p:spPr>
      </p:cxnSp>
    </p:spTree>
    <p:extLst>
      <p:ext uri="{BB962C8B-B14F-4D97-AF65-F5344CB8AC3E}">
        <p14:creationId xmlns:p14="http://schemas.microsoft.com/office/powerpoint/2010/main" val="30423047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1AE3-7047-49D9-1F38-3833D6804711}"/>
              </a:ext>
            </a:extLst>
          </p:cNvPr>
          <p:cNvSpPr>
            <a:spLocks noGrp="1"/>
          </p:cNvSpPr>
          <p:nvPr>
            <p:ph type="title"/>
          </p:nvPr>
        </p:nvSpPr>
        <p:spPr/>
        <p:txBody>
          <a:bodyPr/>
          <a:lstStyle/>
          <a:p>
            <a:r>
              <a:rPr lang="en-US" dirty="0">
                <a:solidFill>
                  <a:srgbClr val="C00000"/>
                </a:solidFill>
                <a:effectLst>
                  <a:outerShdw blurRad="38100" dist="38100" dir="2700000" algn="tl">
                    <a:srgbClr val="000000">
                      <a:alpha val="43137"/>
                    </a:srgbClr>
                  </a:outerShdw>
                </a:effectLst>
              </a:rPr>
              <a:t>Quality of Earnings Audit</a:t>
            </a:r>
          </a:p>
        </p:txBody>
      </p:sp>
      <p:sp>
        <p:nvSpPr>
          <p:cNvPr id="3" name="Content Placeholder 2">
            <a:extLst>
              <a:ext uri="{FF2B5EF4-FFF2-40B4-BE49-F238E27FC236}">
                <a16:creationId xmlns:a16="http://schemas.microsoft.com/office/drawing/2014/main" id="{4669C3C7-135D-83D7-7A79-06AF1E7B646C}"/>
              </a:ext>
            </a:extLst>
          </p:cNvPr>
          <p:cNvSpPr>
            <a:spLocks noGrp="1"/>
          </p:cNvSpPr>
          <p:nvPr>
            <p:ph idx="1"/>
          </p:nvPr>
        </p:nvSpPr>
        <p:spPr>
          <a:xfrm>
            <a:off x="953733" y="1399774"/>
            <a:ext cx="10515600" cy="4351338"/>
          </a:xfrm>
        </p:spPr>
        <p:txBody>
          <a:bodyPr/>
          <a:lstStyle/>
          <a:p>
            <a:pPr marL="0" indent="0">
              <a:lnSpc>
                <a:spcPct val="100000"/>
              </a:lnSpc>
              <a:buNone/>
            </a:pPr>
            <a:r>
              <a:rPr lang="en-US" dirty="0">
                <a:latin typeface="Abadi Extra Light" panose="020B0204020104020204" pitchFamily="34" charset="0"/>
              </a:rPr>
              <a:t>In a quality of earnings audit the focus is on the economic earnings vs. the balance sheet serving as the focus in an audit </a:t>
            </a:r>
          </a:p>
          <a:p>
            <a:pPr marL="0" indent="0">
              <a:lnSpc>
                <a:spcPct val="100000"/>
              </a:lnSpc>
              <a:buNone/>
            </a:pPr>
            <a:r>
              <a:rPr lang="en-US" dirty="0">
                <a:latin typeface="Abadi Extra Light" panose="020B0204020104020204" pitchFamily="34" charset="0"/>
              </a:rPr>
              <a:t>A quality of earnings audit is a consulting engagement, not an attest service, providing flexibility in the approach and scope; and the materiality is much lower in a quality of earnings study than an audit.</a:t>
            </a:r>
          </a:p>
        </p:txBody>
      </p:sp>
      <p:pic>
        <p:nvPicPr>
          <p:cNvPr id="5" name="Picture 4">
            <a:extLst>
              <a:ext uri="{FF2B5EF4-FFF2-40B4-BE49-F238E27FC236}">
                <a16:creationId xmlns:a16="http://schemas.microsoft.com/office/drawing/2014/main" id="{68D6C6B3-EE64-C620-C7CC-7E8EA2928A7C}"/>
              </a:ext>
            </a:extLst>
          </p:cNvPr>
          <p:cNvPicPr>
            <a:picLocks noChangeAspect="1"/>
          </p:cNvPicPr>
          <p:nvPr/>
        </p:nvPicPr>
        <p:blipFill>
          <a:blip r:embed="rId2"/>
          <a:stretch>
            <a:fillRect/>
          </a:stretch>
        </p:blipFill>
        <p:spPr>
          <a:xfrm>
            <a:off x="0" y="4006391"/>
            <a:ext cx="8908330" cy="2394409"/>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3277090325"/>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 name="Oval 13">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 name="Rectangle 2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4" name="Straight Connector 2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2" name="Straight Connector 31">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F611AE3-7047-49D9-1F38-3833D6804711}"/>
              </a:ext>
            </a:extLst>
          </p:cNvPr>
          <p:cNvSpPr>
            <a:spLocks noGrp="1"/>
          </p:cNvSpPr>
          <p:nvPr>
            <p:ph type="title"/>
          </p:nvPr>
        </p:nvSpPr>
        <p:spPr>
          <a:xfrm>
            <a:off x="622288" y="3550699"/>
            <a:ext cx="5071221" cy="2129586"/>
          </a:xfrm>
          <a:noFill/>
        </p:spPr>
        <p:txBody>
          <a:bodyPr anchor="t">
            <a:normAutofit/>
          </a:bodyPr>
          <a:lstStyle/>
          <a:p>
            <a:r>
              <a:rPr lang="en-US" sz="4800" dirty="0">
                <a:solidFill>
                  <a:schemeClr val="bg1"/>
                </a:solidFill>
              </a:rPr>
              <a:t>Quality of Earnings Audit</a:t>
            </a:r>
          </a:p>
        </p:txBody>
      </p:sp>
      <p:pic>
        <p:nvPicPr>
          <p:cNvPr id="4" name="Picture 3">
            <a:extLst>
              <a:ext uri="{FF2B5EF4-FFF2-40B4-BE49-F238E27FC236}">
                <a16:creationId xmlns:a16="http://schemas.microsoft.com/office/drawing/2014/main" id="{2B60CF8A-EDE9-D167-AB73-019850EC9A93}"/>
              </a:ext>
            </a:extLst>
          </p:cNvPr>
          <p:cNvPicPr>
            <a:picLocks noChangeAspect="1"/>
          </p:cNvPicPr>
          <p:nvPr/>
        </p:nvPicPr>
        <p:blipFill>
          <a:blip r:embed="rId2"/>
          <a:stretch>
            <a:fillRect/>
          </a:stretch>
        </p:blipFill>
        <p:spPr>
          <a:xfrm>
            <a:off x="631359" y="881466"/>
            <a:ext cx="10843065" cy="1877537"/>
          </a:xfrm>
          <a:prstGeom prst="rect">
            <a:avLst/>
          </a:prstGeom>
        </p:spPr>
      </p:pic>
      <p:grpSp>
        <p:nvGrpSpPr>
          <p:cNvPr id="37" name="Group 36">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38" name="Straight Connector 37">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Oval 42">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669C3C7-135D-83D7-7A79-06AF1E7B646C}"/>
              </a:ext>
            </a:extLst>
          </p:cNvPr>
          <p:cNvSpPr>
            <a:spLocks noGrp="1"/>
          </p:cNvSpPr>
          <p:nvPr>
            <p:ph idx="1"/>
          </p:nvPr>
        </p:nvSpPr>
        <p:spPr>
          <a:xfrm>
            <a:off x="5688102" y="3176282"/>
            <a:ext cx="5881610" cy="2129599"/>
          </a:xfrm>
          <a:noFill/>
        </p:spPr>
        <p:txBody>
          <a:bodyPr anchor="t">
            <a:noAutofit/>
          </a:bodyPr>
          <a:lstStyle/>
          <a:p>
            <a:pPr marL="0" indent="0">
              <a:lnSpc>
                <a:spcPct val="100000"/>
              </a:lnSpc>
              <a:spcBef>
                <a:spcPts val="600"/>
              </a:spcBef>
              <a:spcAft>
                <a:spcPts val="600"/>
              </a:spcAft>
              <a:buNone/>
            </a:pPr>
            <a:r>
              <a:rPr lang="en-US" sz="2000" dirty="0">
                <a:solidFill>
                  <a:schemeClr val="bg1"/>
                </a:solidFill>
              </a:rPr>
              <a:t>In order for an earnings measure to be considered of high quality, it must reflect free cash flow and it must be sustainable. </a:t>
            </a:r>
          </a:p>
          <a:p>
            <a:pPr marL="0" indent="0">
              <a:lnSpc>
                <a:spcPct val="100000"/>
              </a:lnSpc>
              <a:spcBef>
                <a:spcPts val="600"/>
              </a:spcBef>
              <a:spcAft>
                <a:spcPts val="600"/>
              </a:spcAft>
              <a:buNone/>
            </a:pPr>
            <a:r>
              <a:rPr lang="en-US" sz="2000" dirty="0">
                <a:solidFill>
                  <a:schemeClr val="bg1"/>
                </a:solidFill>
              </a:rPr>
              <a:t>Earnings that are “tied up” in accounts receivable, for example, do not have much value because, despite being recognized, they have not yet been realized. </a:t>
            </a:r>
          </a:p>
          <a:p>
            <a:pPr marL="0" indent="0">
              <a:lnSpc>
                <a:spcPct val="100000"/>
              </a:lnSpc>
              <a:spcBef>
                <a:spcPts val="600"/>
              </a:spcBef>
              <a:spcAft>
                <a:spcPts val="600"/>
              </a:spcAft>
              <a:buNone/>
            </a:pPr>
            <a:r>
              <a:rPr lang="en-US" sz="2000" dirty="0">
                <a:solidFill>
                  <a:schemeClr val="bg1"/>
                </a:solidFill>
              </a:rPr>
              <a:t>In the same vein, earnings that are not sustainable because of understated expenses due to an unfilled executive position, as an example, would overstate sustainable earnings.</a:t>
            </a:r>
          </a:p>
        </p:txBody>
      </p:sp>
    </p:spTree>
    <p:extLst>
      <p:ext uri="{BB962C8B-B14F-4D97-AF65-F5344CB8AC3E}">
        <p14:creationId xmlns:p14="http://schemas.microsoft.com/office/powerpoint/2010/main" val="941575041"/>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66D7A-4BC3-0812-CC3C-2520E71F5E29}"/>
            </a:ext>
          </a:extLst>
        </p:cNvPr>
        <p:cNvGrpSpPr/>
        <p:nvPr/>
      </p:nvGrpSpPr>
      <p:grpSpPr>
        <a:xfrm>
          <a:off x="0" y="0"/>
          <a:ext cx="0" cy="0"/>
          <a:chOff x="0" y="0"/>
          <a:chExt cx="0" cy="0"/>
        </a:xfrm>
      </p:grpSpPr>
      <p:sp>
        <p:nvSpPr>
          <p:cNvPr id="69634" name="Title 1">
            <a:extLst>
              <a:ext uri="{FF2B5EF4-FFF2-40B4-BE49-F238E27FC236}">
                <a16:creationId xmlns:a16="http://schemas.microsoft.com/office/drawing/2014/main" id="{1A0A5FDA-500B-1854-4BB4-732A727AA4B1}"/>
              </a:ext>
            </a:extLst>
          </p:cNvPr>
          <p:cNvSpPr>
            <a:spLocks noGrp="1"/>
          </p:cNvSpPr>
          <p:nvPr>
            <p:ph type="title"/>
          </p:nvPr>
        </p:nvSpPr>
        <p:spPr>
          <a:xfrm>
            <a:off x="4876800" y="381001"/>
            <a:ext cx="5334000" cy="715963"/>
          </a:xfrm>
        </p:spPr>
        <p:txBody>
          <a:bodyPr/>
          <a:lstStyle/>
          <a:p>
            <a:pPr algn="r"/>
            <a:r>
              <a:rPr lang="en-US" altLang="en-US" sz="2800">
                <a:solidFill>
                  <a:srgbClr val="996600"/>
                </a:solidFill>
                <a:latin typeface="Agency FB" panose="020B0503020202020204" pitchFamily="34" charset="0"/>
              </a:rPr>
              <a:t>Due Diligence</a:t>
            </a:r>
          </a:p>
        </p:txBody>
      </p:sp>
      <p:sp>
        <p:nvSpPr>
          <p:cNvPr id="65539" name="Content Placeholder 2">
            <a:extLst>
              <a:ext uri="{FF2B5EF4-FFF2-40B4-BE49-F238E27FC236}">
                <a16:creationId xmlns:a16="http://schemas.microsoft.com/office/drawing/2014/main" id="{DEB21EDE-FD3F-5DB2-10BD-C2047869E075}"/>
              </a:ext>
            </a:extLst>
          </p:cNvPr>
          <p:cNvSpPr>
            <a:spLocks noGrp="1"/>
          </p:cNvSpPr>
          <p:nvPr>
            <p:ph idx="1"/>
          </p:nvPr>
        </p:nvSpPr>
        <p:spPr>
          <a:xfrm>
            <a:off x="4876800" y="1371601"/>
            <a:ext cx="5410200" cy="4297363"/>
          </a:xfrm>
        </p:spPr>
        <p:txBody>
          <a:bodyPr/>
          <a:lstStyle/>
          <a:p>
            <a:pPr algn="r">
              <a:buFont typeface="Arial" panose="020B0604020202020204" pitchFamily="34" charset="0"/>
              <a:buNone/>
            </a:pPr>
            <a:r>
              <a:rPr lang="en-US" altLang="en-US" sz="2800" dirty="0">
                <a:solidFill>
                  <a:srgbClr val="996600"/>
                </a:solidFill>
                <a:latin typeface="Agency FB" panose="020B0503020202020204" pitchFamily="34" charset="0"/>
              </a:rPr>
              <a:t>	</a:t>
            </a:r>
            <a:r>
              <a:rPr lang="en-US" altLang="en-US" sz="2800" dirty="0">
                <a:solidFill>
                  <a:srgbClr val="996600"/>
                </a:solidFill>
                <a:latin typeface="Abadi Extra Light" panose="020B0204020104020204" pitchFamily="34" charset="0"/>
              </a:rPr>
              <a:t>&gt; Real Estate</a:t>
            </a:r>
            <a:endParaRPr lang="en-US" altLang="en-US" sz="2800" dirty="0">
              <a:solidFill>
                <a:srgbClr val="996600"/>
              </a:solidFill>
              <a:effectLst>
                <a:outerShdw blurRad="38100" dist="38100" dir="2700000" algn="tl">
                  <a:srgbClr val="000000">
                    <a:alpha val="43137"/>
                  </a:srgbClr>
                </a:outerShdw>
              </a:effectLst>
              <a:latin typeface="Abadi Extra Light" panose="020B0204020104020204" pitchFamily="34" charset="0"/>
            </a:endParaRPr>
          </a:p>
          <a:p>
            <a:pPr algn="r">
              <a:buFont typeface="Arial" panose="020B0604020202020204" pitchFamily="34" charset="0"/>
              <a:buNone/>
            </a:pPr>
            <a:r>
              <a:rPr lang="en-US" altLang="en-US" sz="2800" dirty="0">
                <a:solidFill>
                  <a:srgbClr val="996600"/>
                </a:solidFill>
                <a:effectLst>
                  <a:outerShdw blurRad="38100" dist="38100" dir="2700000" algn="tl">
                    <a:srgbClr val="000000">
                      <a:alpha val="43137"/>
                    </a:srgbClr>
                  </a:outerShdw>
                </a:effectLst>
                <a:latin typeface="Abadi Extra Light" panose="020B0204020104020204" pitchFamily="34" charset="0"/>
              </a:rPr>
              <a:t>	&gt;</a:t>
            </a:r>
            <a:r>
              <a:rPr lang="en-US" altLang="en-US" sz="2800" dirty="0">
                <a:solidFill>
                  <a:srgbClr val="996600"/>
                </a:solidFill>
                <a:latin typeface="Abadi Extra Light" panose="020B0204020104020204" pitchFamily="34" charset="0"/>
              </a:rPr>
              <a:t>Product Protection</a:t>
            </a:r>
          </a:p>
          <a:p>
            <a:pPr algn="r">
              <a:buFont typeface="Arial" panose="020B0604020202020204" pitchFamily="34" charset="0"/>
              <a:buNone/>
            </a:pPr>
            <a:r>
              <a:rPr lang="en-US" altLang="en-US" sz="2800" dirty="0">
                <a:solidFill>
                  <a:srgbClr val="996600"/>
                </a:solidFill>
                <a:latin typeface="Abadi Extra Light" panose="020B0204020104020204" pitchFamily="34" charset="0"/>
              </a:rPr>
              <a:t>	&gt;Warranty Agreements</a:t>
            </a:r>
          </a:p>
          <a:p>
            <a:pPr algn="r">
              <a:buFont typeface="Arial" panose="020B0604020202020204" pitchFamily="34" charset="0"/>
              <a:buNone/>
            </a:pPr>
            <a:r>
              <a:rPr lang="en-US" altLang="en-US" sz="2800" dirty="0">
                <a:solidFill>
                  <a:srgbClr val="996600"/>
                </a:solidFill>
                <a:latin typeface="Abadi Extra Light" panose="020B0204020104020204" pitchFamily="34" charset="0"/>
              </a:rPr>
              <a:t>		&gt;Liability Insurance</a:t>
            </a:r>
          </a:p>
          <a:p>
            <a:pPr algn="r">
              <a:buFont typeface="Arial" panose="020B0604020202020204" pitchFamily="34" charset="0"/>
              <a:buNone/>
            </a:pPr>
            <a:r>
              <a:rPr lang="en-US" altLang="en-US" sz="2800" dirty="0">
                <a:solidFill>
                  <a:srgbClr val="996600"/>
                </a:solidFill>
                <a:latin typeface="Abadi Extra Light" panose="020B0204020104020204" pitchFamily="34" charset="0"/>
              </a:rPr>
              <a:t>	&gt;Employee Benefits</a:t>
            </a:r>
          </a:p>
          <a:p>
            <a:pPr algn="r">
              <a:buFont typeface="Arial" panose="020B0604020202020204" pitchFamily="34" charset="0"/>
              <a:buNone/>
            </a:pPr>
            <a:r>
              <a:rPr lang="en-US" altLang="en-US" sz="2800" dirty="0">
                <a:solidFill>
                  <a:srgbClr val="996600"/>
                </a:solidFill>
                <a:latin typeface="Abadi Extra Light" panose="020B0204020104020204" pitchFamily="34" charset="0"/>
              </a:rPr>
              <a:t>&gt;Union Contracts</a:t>
            </a:r>
          </a:p>
          <a:p>
            <a:pPr algn="r">
              <a:buFont typeface="Arial" panose="020B0604020202020204" pitchFamily="34" charset="0"/>
              <a:buNone/>
            </a:pPr>
            <a:r>
              <a:rPr lang="en-US" altLang="en-US" sz="2800" dirty="0">
                <a:solidFill>
                  <a:srgbClr val="996600"/>
                </a:solidFill>
                <a:latin typeface="Abadi Extra Light" panose="020B0204020104020204" pitchFamily="34" charset="0"/>
              </a:rPr>
              <a:t>&gt; Employment Agreements </a:t>
            </a:r>
          </a:p>
        </p:txBody>
      </p:sp>
      <p:cxnSp>
        <p:nvCxnSpPr>
          <p:cNvPr id="3" name="Straight Connector 2">
            <a:extLst>
              <a:ext uri="{FF2B5EF4-FFF2-40B4-BE49-F238E27FC236}">
                <a16:creationId xmlns:a16="http://schemas.microsoft.com/office/drawing/2014/main" id="{D0CE57A1-DC27-05DD-5078-F204EA6A7657}"/>
              </a:ext>
            </a:extLst>
          </p:cNvPr>
          <p:cNvCxnSpPr/>
          <p:nvPr/>
        </p:nvCxnSpPr>
        <p:spPr>
          <a:xfrm>
            <a:off x="7162800" y="1066800"/>
            <a:ext cx="2971800" cy="0"/>
          </a:xfrm>
          <a:prstGeom prst="line">
            <a:avLst/>
          </a:prstGeom>
          <a:ln>
            <a:solidFill>
              <a:schemeClr val="tx1"/>
            </a:solidFill>
          </a:ln>
          <a:effectLst>
            <a:outerShdw blurRad="50800" dist="50800" dir="5400000" algn="ctr" rotWithShape="0">
              <a:srgbClr val="000000">
                <a:alpha val="99000"/>
              </a:srgbClr>
            </a:outerShdw>
          </a:effectLst>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59DEA7A-3F2A-4567-0378-350B5BAB4E9E}"/>
              </a:ext>
            </a:extLst>
          </p:cNvPr>
          <p:cNvPicPr>
            <a:picLocks noChangeAspect="1"/>
          </p:cNvPicPr>
          <p:nvPr/>
        </p:nvPicPr>
        <p:blipFill>
          <a:blip r:embed="rId2"/>
          <a:stretch>
            <a:fillRect/>
          </a:stretch>
        </p:blipFill>
        <p:spPr>
          <a:xfrm>
            <a:off x="447411" y="1986608"/>
            <a:ext cx="6096528" cy="3429297"/>
          </a:xfrm>
          <a:prstGeom prst="rect">
            <a:avLst/>
          </a:prstGeom>
        </p:spPr>
      </p:pic>
    </p:spTree>
    <p:extLst>
      <p:ext uri="{BB962C8B-B14F-4D97-AF65-F5344CB8AC3E}">
        <p14:creationId xmlns:p14="http://schemas.microsoft.com/office/powerpoint/2010/main" val="40306982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ipe(left)">
                                      <p:cBhvr>
                                        <p:cTn id="7" dur="5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wipe(left)">
                                      <p:cBhvr>
                                        <p:cTn id="12" dur="500"/>
                                        <p:tgtEl>
                                          <p:spTgt spid="65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wipe(left)">
                                      <p:cBhvr>
                                        <p:cTn id="17" dur="500"/>
                                        <p:tgtEl>
                                          <p:spTgt spid="655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wipe(left)">
                                      <p:cBhvr>
                                        <p:cTn id="22" dur="500"/>
                                        <p:tgtEl>
                                          <p:spTgt spid="655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Effect transition="in" filter="wipe(left)">
                                      <p:cBhvr>
                                        <p:cTn id="27" dur="500"/>
                                        <p:tgtEl>
                                          <p:spTgt spid="655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5539">
                                            <p:txEl>
                                              <p:pRg st="5" end="5"/>
                                            </p:txEl>
                                          </p:spTgt>
                                        </p:tgtEl>
                                        <p:attrNameLst>
                                          <p:attrName>style.visibility</p:attrName>
                                        </p:attrNameLst>
                                      </p:cBhvr>
                                      <p:to>
                                        <p:strVal val="visible"/>
                                      </p:to>
                                    </p:set>
                                    <p:animEffect transition="in" filter="wipe(left)">
                                      <p:cBhvr>
                                        <p:cTn id="32" dur="500"/>
                                        <p:tgtEl>
                                          <p:spTgt spid="655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5539">
                                            <p:txEl>
                                              <p:pRg st="6" end="6"/>
                                            </p:txEl>
                                          </p:spTgt>
                                        </p:tgtEl>
                                        <p:attrNameLst>
                                          <p:attrName>style.visibility</p:attrName>
                                        </p:attrNameLst>
                                      </p:cBhvr>
                                      <p:to>
                                        <p:strVal val="visible"/>
                                      </p:to>
                                    </p:set>
                                    <p:animEffect transition="in" filter="wipe(left)">
                                      <p:cBhvr>
                                        <p:cTn id="37" dur="500"/>
                                        <p:tgtEl>
                                          <p:spTgt spid="655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0B5E-DFFA-18E5-CD72-4B470DCB1845}"/>
              </a:ext>
            </a:extLst>
          </p:cNvPr>
          <p:cNvSpPr>
            <a:spLocks noGrp="1"/>
          </p:cNvSpPr>
          <p:nvPr>
            <p:ph type="title"/>
          </p:nvPr>
        </p:nvSpPr>
        <p:spPr>
          <a:xfrm>
            <a:off x="838200" y="2417209"/>
            <a:ext cx="10515600" cy="1325563"/>
          </a:xfrm>
        </p:spPr>
        <p:txBody>
          <a:bodyPr/>
          <a:lstStyle/>
          <a:p>
            <a:r>
              <a:rPr lang="en-US" b="1" dirty="0">
                <a:solidFill>
                  <a:srgbClr val="C00000"/>
                </a:solidFill>
                <a:effectLst>
                  <a:outerShdw blurRad="38100" dist="38100" dir="2700000" algn="tl">
                    <a:srgbClr val="000000">
                      <a:alpha val="43137"/>
                    </a:srgbClr>
                  </a:outerShdw>
                </a:effectLst>
                <a:latin typeface="+mn-lt"/>
              </a:rPr>
              <a:t>The Right Price</a:t>
            </a:r>
          </a:p>
        </p:txBody>
      </p:sp>
    </p:spTree>
    <p:extLst>
      <p:ext uri="{BB962C8B-B14F-4D97-AF65-F5344CB8AC3E}">
        <p14:creationId xmlns:p14="http://schemas.microsoft.com/office/powerpoint/2010/main" val="2616885376"/>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DFF9-C1C6-0F2E-41DE-30295292DCCE}"/>
              </a:ext>
            </a:extLst>
          </p:cNvPr>
          <p:cNvSpPr>
            <a:spLocks noGrp="1"/>
          </p:cNvSpPr>
          <p:nvPr>
            <p:ph type="title"/>
          </p:nvPr>
        </p:nvSpPr>
        <p:spPr>
          <a:xfrm>
            <a:off x="953386" y="701948"/>
            <a:ext cx="4469825" cy="460528"/>
          </a:xfrm>
        </p:spPr>
        <p:txBody>
          <a:bodyPr anchor="b">
            <a:noAutofit/>
          </a:bodyPr>
          <a:lstStyle/>
          <a:p>
            <a:r>
              <a:rPr lang="en-US" sz="3600" b="1" dirty="0">
                <a:solidFill>
                  <a:schemeClr val="bg1"/>
                </a:solidFill>
                <a:ea typeface="Calibri Light"/>
                <a:cs typeface="Calibri Light"/>
              </a:rPr>
              <a:t>The Purchase Price</a:t>
            </a:r>
            <a:endParaRPr lang="en-US" sz="3600" b="1" dirty="0">
              <a:solidFill>
                <a:schemeClr val="bg1"/>
              </a:solidFill>
            </a:endParaRPr>
          </a:p>
        </p:txBody>
      </p:sp>
      <p:sp>
        <p:nvSpPr>
          <p:cNvPr id="3" name="Content Placeholder 2">
            <a:extLst>
              <a:ext uri="{FF2B5EF4-FFF2-40B4-BE49-F238E27FC236}">
                <a16:creationId xmlns:a16="http://schemas.microsoft.com/office/drawing/2014/main" id="{875A166A-3832-5F39-AB3B-FEBFD061918F}"/>
              </a:ext>
            </a:extLst>
          </p:cNvPr>
          <p:cNvSpPr>
            <a:spLocks noGrp="1"/>
          </p:cNvSpPr>
          <p:nvPr>
            <p:ph idx="1"/>
          </p:nvPr>
        </p:nvSpPr>
        <p:spPr>
          <a:xfrm>
            <a:off x="530883" y="1534416"/>
            <a:ext cx="5892097" cy="3447832"/>
          </a:xfrm>
        </p:spPr>
        <p:txBody>
          <a:bodyPr vert="horz" lIns="91440" tIns="45720" rIns="91440" bIns="45720" rtlCol="0" anchor="t">
            <a:noAutofit/>
          </a:bodyPr>
          <a:lstStyle/>
          <a:p>
            <a:pPr marL="457200" indent="-457200">
              <a:buFont typeface="Calibri" panose="020F0502020204030204" pitchFamily="34" charset="0"/>
              <a:buChar char="›"/>
            </a:pPr>
            <a:r>
              <a:rPr lang="en-US" sz="4000" dirty="0">
                <a:solidFill>
                  <a:schemeClr val="bg1"/>
                </a:solidFill>
                <a:ea typeface="Calibri"/>
                <a:cs typeface="Calibri"/>
              </a:rPr>
              <a:t>The purchase price is more than number</a:t>
            </a:r>
          </a:p>
          <a:p>
            <a:pPr marL="457200" indent="-457200">
              <a:buFont typeface="Calibri" panose="020F0502020204030204" pitchFamily="34" charset="0"/>
              <a:buChar char="›"/>
            </a:pPr>
            <a:r>
              <a:rPr lang="en-US" sz="4000" dirty="0">
                <a:solidFill>
                  <a:schemeClr val="bg1"/>
                </a:solidFill>
                <a:ea typeface="Calibri"/>
                <a:cs typeface="Calibri"/>
              </a:rPr>
              <a:t>It is also </a:t>
            </a:r>
          </a:p>
          <a:p>
            <a:pPr marL="914400" indent="-457200">
              <a:buFont typeface="Calibri" panose="020F0502020204030204" pitchFamily="34" charset="0"/>
              <a:buChar char="›"/>
            </a:pPr>
            <a:r>
              <a:rPr lang="en-US" sz="4000" dirty="0">
                <a:solidFill>
                  <a:schemeClr val="bg1"/>
                </a:solidFill>
                <a:ea typeface="Calibri"/>
                <a:cs typeface="Calibri"/>
              </a:rPr>
              <a:t>How you pay </a:t>
            </a:r>
          </a:p>
          <a:p>
            <a:pPr marL="914400" indent="-457200">
              <a:buFont typeface="Calibri" panose="020F0502020204030204" pitchFamily="34" charset="0"/>
              <a:buChar char="›"/>
            </a:pPr>
            <a:r>
              <a:rPr lang="en-US" sz="4000" dirty="0">
                <a:solidFill>
                  <a:schemeClr val="bg1"/>
                </a:solidFill>
                <a:ea typeface="Calibri"/>
                <a:cs typeface="Calibri"/>
              </a:rPr>
              <a:t>When you pay, and </a:t>
            </a:r>
          </a:p>
          <a:p>
            <a:pPr marL="914400" indent="-457200">
              <a:buFont typeface="Calibri" panose="020F0502020204030204" pitchFamily="34" charset="0"/>
              <a:buChar char="›"/>
            </a:pPr>
            <a:r>
              <a:rPr lang="en-US" sz="4000" dirty="0">
                <a:solidFill>
                  <a:schemeClr val="bg1"/>
                </a:solidFill>
                <a:ea typeface="Calibri"/>
                <a:cs typeface="Calibri"/>
              </a:rPr>
              <a:t>What you pay for</a:t>
            </a:r>
          </a:p>
          <a:p>
            <a:pPr marL="457200" indent="-457200">
              <a:buFont typeface="Calibri" panose="020F0502020204030204" pitchFamily="34" charset="0"/>
              <a:buChar char="›"/>
            </a:pPr>
            <a:endParaRPr lang="en-US" sz="2000" dirty="0">
              <a:ea typeface="Calibri"/>
              <a:cs typeface="Calibri"/>
            </a:endParaRPr>
          </a:p>
          <a:p>
            <a:pPr marL="457200" indent="-457200">
              <a:buFont typeface="Calibri" panose="020F0502020204030204" pitchFamily="34" charset="0"/>
              <a:buChar char="›"/>
            </a:pPr>
            <a:endParaRPr lang="en-US" sz="2000" dirty="0">
              <a:ea typeface="Calibri"/>
              <a:cs typeface="Calibri"/>
            </a:endParaRPr>
          </a:p>
        </p:txBody>
      </p:sp>
      <p:pic>
        <p:nvPicPr>
          <p:cNvPr id="1026" name="Picture 2" descr="Purchase Price Allocation - Overview ...">
            <a:extLst>
              <a:ext uri="{FF2B5EF4-FFF2-40B4-BE49-F238E27FC236}">
                <a16:creationId xmlns:a16="http://schemas.microsoft.com/office/drawing/2014/main" id="{453AD47F-F486-FB01-D0D1-8176599815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68790" y="0"/>
            <a:ext cx="4608228" cy="7028121"/>
          </a:xfrm>
          <a:prstGeom prst="rect">
            <a:avLst/>
          </a:prstGeom>
          <a:noFill/>
          <a:extLst>
            <a:ext uri="{909E8E84-426E-40DD-AFC4-6F175D3DCCD1}">
              <a14:hiddenFill xmlns:a14="http://schemas.microsoft.com/office/drawing/2010/main">
                <a:solidFill>
                  <a:srgbClr val="FFFFFF"/>
                </a:solidFill>
              </a14:hiddenFill>
            </a:ext>
          </a:extLst>
        </p:spPr>
      </p:pic>
      <p:grpSp>
        <p:nvGrpSpPr>
          <p:cNvPr id="1031" name="Group 1030">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32" name="Rectangle 1031">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10990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a:xfrm>
            <a:off x="487052" y="268026"/>
            <a:ext cx="5334000" cy="715963"/>
          </a:xfrm>
        </p:spPr>
        <p:txBody>
          <a:bodyPr/>
          <a:lstStyle/>
          <a:p>
            <a:pPr algn="l"/>
            <a:r>
              <a:rPr lang="en-US" altLang="en-US" sz="2800" dirty="0">
                <a:solidFill>
                  <a:schemeClr val="accent6">
                    <a:lumMod val="20000"/>
                    <a:lumOff val="80000"/>
                  </a:schemeClr>
                </a:solidFill>
                <a:latin typeface="Abadi Extra Light" panose="020B0204020104020204" pitchFamily="34" charset="0"/>
              </a:rPr>
              <a:t>Setting the Purchase Price</a:t>
            </a:r>
          </a:p>
        </p:txBody>
      </p:sp>
      <p:sp>
        <p:nvSpPr>
          <p:cNvPr id="58371" name="Content Placeholder 2"/>
          <p:cNvSpPr>
            <a:spLocks noGrp="1"/>
          </p:cNvSpPr>
          <p:nvPr>
            <p:ph idx="1"/>
          </p:nvPr>
        </p:nvSpPr>
        <p:spPr>
          <a:xfrm>
            <a:off x="375224" y="1576648"/>
            <a:ext cx="6461005" cy="4297363"/>
          </a:xfrm>
        </p:spPr>
        <p:txBody>
          <a:bodyPr/>
          <a:lstStyle/>
          <a:p>
            <a:pPr>
              <a:buFont typeface="Arial" panose="020B0604020202020204" pitchFamily="34" charset="0"/>
              <a:buNone/>
              <a:defRPr/>
            </a:pPr>
            <a:r>
              <a:rPr lang="en-US" altLang="en-US" sz="2800" dirty="0">
                <a:solidFill>
                  <a:srgbClr val="996600"/>
                </a:solidFill>
                <a:latin typeface="Agency FB" panose="020B0503020202020204" pitchFamily="34" charset="0"/>
              </a:rPr>
              <a:t>	</a:t>
            </a:r>
            <a:r>
              <a:rPr lang="en-US" altLang="en-US" sz="4400" dirty="0">
                <a:solidFill>
                  <a:schemeClr val="bg1"/>
                </a:solidFill>
                <a:effectLst>
                  <a:outerShdw blurRad="38100" dist="38100" dir="2700000" algn="tl">
                    <a:srgbClr val="000000">
                      <a:alpha val="43137"/>
                    </a:srgbClr>
                  </a:outerShdw>
                </a:effectLst>
                <a:latin typeface="Abadi Extra Light" panose="020B0204020104020204" pitchFamily="34" charset="0"/>
              </a:rPr>
              <a:t>Both the </a:t>
            </a:r>
            <a:r>
              <a:rPr lang="en-US" altLang="en-US" sz="4400" dirty="0">
                <a:solidFill>
                  <a:srgbClr val="FF0000"/>
                </a:solidFill>
                <a:effectLst>
                  <a:outerShdw blurRad="38100" dist="38100" dir="2700000" algn="tl">
                    <a:srgbClr val="000000">
                      <a:alpha val="43137"/>
                    </a:srgbClr>
                  </a:outerShdw>
                </a:effectLst>
                <a:latin typeface="Abadi Extra Light" panose="020B0204020104020204" pitchFamily="34" charset="0"/>
              </a:rPr>
              <a:t>Buyer</a:t>
            </a:r>
            <a:r>
              <a:rPr lang="en-US" altLang="en-US" sz="4400" dirty="0">
                <a:solidFill>
                  <a:schemeClr val="bg1"/>
                </a:solidFill>
                <a:effectLst>
                  <a:outerShdw blurRad="38100" dist="38100" dir="2700000" algn="tl">
                    <a:srgbClr val="000000">
                      <a:alpha val="43137"/>
                    </a:srgbClr>
                  </a:outerShdw>
                </a:effectLst>
                <a:latin typeface="Abadi Extra Light" panose="020B0204020104020204" pitchFamily="34" charset="0"/>
              </a:rPr>
              <a:t> and the </a:t>
            </a:r>
            <a:r>
              <a:rPr lang="en-US" altLang="en-US" sz="4400" dirty="0">
                <a:solidFill>
                  <a:srgbClr val="FF0000"/>
                </a:solidFill>
                <a:effectLst>
                  <a:outerShdw blurRad="38100" dist="38100" dir="2700000" algn="tl">
                    <a:srgbClr val="000000">
                      <a:alpha val="43137"/>
                    </a:srgbClr>
                  </a:outerShdw>
                </a:effectLst>
                <a:latin typeface="Abadi Extra Light" panose="020B0204020104020204" pitchFamily="34" charset="0"/>
              </a:rPr>
              <a:t>Seller</a:t>
            </a:r>
            <a:r>
              <a:rPr lang="en-US" altLang="en-US" sz="4400" dirty="0">
                <a:solidFill>
                  <a:schemeClr val="bg1"/>
                </a:solidFill>
                <a:effectLst>
                  <a:outerShdw blurRad="38100" dist="38100" dir="2700000" algn="tl">
                    <a:srgbClr val="000000">
                      <a:alpha val="43137"/>
                    </a:srgbClr>
                  </a:outerShdw>
                </a:effectLst>
                <a:latin typeface="Abadi Extra Light" panose="020B0204020104020204" pitchFamily="34" charset="0"/>
              </a:rPr>
              <a:t> will want to set the Purchase Price early in the negotiation ......</a:t>
            </a:r>
          </a:p>
          <a:p>
            <a:pPr>
              <a:buFont typeface="Arial" panose="020B0604020202020204" pitchFamily="34" charset="0"/>
              <a:buNone/>
              <a:defRPr/>
            </a:pPr>
            <a:r>
              <a:rPr lang="en-US" altLang="en-US" sz="4400" dirty="0">
                <a:solidFill>
                  <a:schemeClr val="bg1"/>
                </a:solidFill>
                <a:effectLst>
                  <a:outerShdw blurRad="38100" dist="38100" dir="2700000" algn="tl">
                    <a:srgbClr val="000000">
                      <a:alpha val="43137"/>
                    </a:srgbClr>
                  </a:outerShdw>
                </a:effectLst>
                <a:latin typeface="Abadi Extra Light" panose="020B0204020104020204" pitchFamily="34" charset="0"/>
              </a:rPr>
              <a:t>	</a:t>
            </a:r>
            <a:r>
              <a:rPr lang="en-US" altLang="en-US" sz="4400" i="1" dirty="0">
                <a:solidFill>
                  <a:schemeClr val="bg1"/>
                </a:solidFill>
                <a:effectLst>
                  <a:outerShdw blurRad="38100" dist="38100" dir="2700000" algn="tl">
                    <a:srgbClr val="000000">
                      <a:alpha val="43137"/>
                    </a:srgbClr>
                  </a:outerShdw>
                </a:effectLst>
                <a:latin typeface="Abadi Extra Light" panose="020B0204020104020204" pitchFamily="34" charset="0"/>
              </a:rPr>
              <a:t>..... they’re both wrong!!!</a:t>
            </a:r>
          </a:p>
          <a:p>
            <a:pPr>
              <a:buFont typeface="Arial" panose="020B0604020202020204" pitchFamily="34" charset="0"/>
              <a:buNone/>
              <a:defRPr/>
            </a:pPr>
            <a:endParaRPr lang="en-US" altLang="en-US" sz="2800" dirty="0">
              <a:solidFill>
                <a:srgbClr val="996600"/>
              </a:solidFill>
              <a:latin typeface="Agency FB" panose="020B0503020202020204" pitchFamily="34" charset="0"/>
            </a:endParaRPr>
          </a:p>
        </p:txBody>
      </p:sp>
      <p:cxnSp>
        <p:nvCxnSpPr>
          <p:cNvPr id="6" name="Straight Connector 5"/>
          <p:cNvCxnSpPr/>
          <p:nvPr/>
        </p:nvCxnSpPr>
        <p:spPr>
          <a:xfrm>
            <a:off x="600174" y="983989"/>
            <a:ext cx="2667000" cy="0"/>
          </a:xfrm>
          <a:prstGeom prst="line">
            <a:avLst/>
          </a:prstGeom>
          <a:ln>
            <a:solidFill>
              <a:srgbClr val="C00000"/>
            </a:solidFill>
          </a:ln>
          <a:effectLst>
            <a:outerShdw blurRad="50800" dist="50800" dir="5400000" algn="ctr" rotWithShape="0">
              <a:srgbClr val="000000">
                <a:alpha val="99000"/>
              </a:srgbClr>
            </a:outerShdw>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DCC7277-32F4-80AA-B592-F06E6745E973}"/>
              </a:ext>
            </a:extLst>
          </p:cNvPr>
          <p:cNvPicPr>
            <a:picLocks noChangeAspect="1"/>
          </p:cNvPicPr>
          <p:nvPr/>
        </p:nvPicPr>
        <p:blipFill>
          <a:blip r:embed="rId2"/>
          <a:stretch>
            <a:fillRect/>
          </a:stretch>
        </p:blipFill>
        <p:spPr>
          <a:xfrm>
            <a:off x="7360302" y="678731"/>
            <a:ext cx="4231524" cy="5524200"/>
          </a:xfrm>
          <a:prstGeom prst="rect">
            <a:avLst/>
          </a:prstGeom>
        </p:spPr>
      </p:pic>
    </p:spTree>
    <p:extLst>
      <p:ext uri="{BB962C8B-B14F-4D97-AF65-F5344CB8AC3E}">
        <p14:creationId xmlns:p14="http://schemas.microsoft.com/office/powerpoint/2010/main" val="40935352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fade">
                                      <p:cBhvr>
                                        <p:cTn id="12" dur="5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F1556-37A4-DCD2-F59A-2A826FA10F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BBB4AA-C8C0-46F6-FD38-02E60495AEB1}"/>
              </a:ext>
            </a:extLst>
          </p:cNvPr>
          <p:cNvSpPr>
            <a:spLocks noGrp="1"/>
          </p:cNvSpPr>
          <p:nvPr>
            <p:ph type="title"/>
          </p:nvPr>
        </p:nvSpPr>
        <p:spPr>
          <a:xfrm>
            <a:off x="838200" y="2417209"/>
            <a:ext cx="10515600" cy="1325563"/>
          </a:xfrm>
        </p:spPr>
        <p:txBody>
          <a:bodyPr/>
          <a:lstStyle/>
          <a:p>
            <a:r>
              <a:rPr lang="en-US" b="1" dirty="0">
                <a:solidFill>
                  <a:srgbClr val="C00000"/>
                </a:solidFill>
                <a:effectLst>
                  <a:outerShdw blurRad="38100" dist="38100" dir="2700000" algn="tl">
                    <a:srgbClr val="000000">
                      <a:alpha val="43137"/>
                    </a:srgbClr>
                  </a:outerShdw>
                </a:effectLst>
                <a:latin typeface="+mn-lt"/>
              </a:rPr>
              <a:t>The Number</a:t>
            </a:r>
          </a:p>
        </p:txBody>
      </p:sp>
    </p:spTree>
    <p:extLst>
      <p:ext uri="{BB962C8B-B14F-4D97-AF65-F5344CB8AC3E}">
        <p14:creationId xmlns:p14="http://schemas.microsoft.com/office/powerpoint/2010/main" val="4097992336"/>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24A94C-0759-F2FD-1ABA-0DB99816BD6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AAA6344-9C74-5B6D-9264-5479850DEB76}"/>
              </a:ext>
            </a:extLst>
          </p:cNvPr>
          <p:cNvPicPr>
            <a:picLocks noChangeAspect="1"/>
          </p:cNvPicPr>
          <p:nvPr/>
        </p:nvPicPr>
        <p:blipFill>
          <a:blip r:embed="rId2"/>
          <a:srcRect l="7512" r="13310"/>
          <a:stretch/>
        </p:blipFill>
        <p:spPr>
          <a:xfrm>
            <a:off x="884697" y="754933"/>
            <a:ext cx="4541413" cy="5103895"/>
          </a:xfrm>
          <a:prstGeom prst="rect">
            <a:avLst/>
          </a:prstGeom>
        </p:spPr>
      </p:pic>
      <p:grpSp>
        <p:nvGrpSpPr>
          <p:cNvPr id="10" name="Group 9">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11" name="Rectangle 10">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A7D479C6-18AD-3343-C290-7B8FF5775478}"/>
              </a:ext>
            </a:extLst>
          </p:cNvPr>
          <p:cNvSpPr txBox="1"/>
          <p:nvPr/>
        </p:nvSpPr>
        <p:spPr>
          <a:xfrm>
            <a:off x="5712643" y="754933"/>
            <a:ext cx="6249972" cy="5721281"/>
          </a:xfrm>
          <a:prstGeom prst="rect">
            <a:avLst/>
          </a:prstGeom>
          <a:solidFill>
            <a:schemeClr val="bg1"/>
          </a:solidFill>
        </p:spPr>
        <p:txBody>
          <a:bodyPr vert="horz" lIns="91440" tIns="45720" rIns="91440" bIns="45720" rtlCol="0" anchor="t">
            <a:noAutofit/>
          </a:bodyPr>
          <a:lstStyle/>
          <a:p>
            <a:pPr marR="0" lvl="0" fontAlgn="auto">
              <a:spcBef>
                <a:spcPts val="600"/>
              </a:spcBef>
              <a:spcAft>
                <a:spcPts val="600"/>
              </a:spcAft>
              <a:buClrTx/>
              <a:buSzTx/>
              <a:tabLst/>
              <a:defRPr/>
            </a:pPr>
            <a:r>
              <a:rPr kumimoji="0" lang="en-US" sz="2400" b="1" i="0" u="none" strike="noStrike" cap="none" spc="0" normalizeH="0" baseline="0" noProof="0" dirty="0">
                <a:ln>
                  <a:noFill/>
                </a:ln>
                <a:solidFill>
                  <a:srgbClr val="C00000"/>
                </a:solidFill>
                <a:effectLst/>
                <a:uLnTx/>
                <a:uFillTx/>
                <a:latin typeface="Abadi Extra Light" panose="020B0204020104020204" pitchFamily="34" charset="0"/>
              </a:rPr>
              <a:t>EBITDA as Adjusted to Determine Price.</a:t>
            </a:r>
          </a:p>
          <a:p>
            <a:pPr marR="0" lvl="0" fontAlgn="auto">
              <a:spcBef>
                <a:spcPts val="0"/>
              </a:spcBef>
              <a:spcAft>
                <a:spcPts val="800"/>
              </a:spcAft>
              <a:buClrTx/>
              <a:buSzTx/>
              <a:tabLst/>
              <a:defRPr/>
            </a:pPr>
            <a:r>
              <a:rPr kumimoji="0" lang="en-US" sz="2400" b="0" i="0" u="none" strike="noStrike" cap="none" spc="0" normalizeH="0" baseline="0" noProof="0" dirty="0">
                <a:ln>
                  <a:noFill/>
                </a:ln>
                <a:effectLst/>
                <a:uLnTx/>
                <a:uFillTx/>
                <a:latin typeface="Abadi Extra Light" panose="020B0204020104020204" pitchFamily="34" charset="0"/>
              </a:rPr>
              <a:t>The term </a:t>
            </a:r>
            <a:r>
              <a:rPr kumimoji="0" lang="en-US" sz="2400" b="0" i="0" u="none" strike="noStrike" cap="none" spc="0" normalizeH="0" baseline="0" noProof="0" dirty="0">
                <a:ln>
                  <a:noFill/>
                </a:ln>
                <a:solidFill>
                  <a:srgbClr val="C00000"/>
                </a:solidFill>
                <a:effectLst/>
                <a:uLnTx/>
                <a:uFillTx/>
                <a:latin typeface="Abadi Extra Light" panose="020B0204020104020204" pitchFamily="34" charset="0"/>
              </a:rPr>
              <a:t>“EBITDA” </a:t>
            </a:r>
            <a:r>
              <a:rPr kumimoji="0" lang="en-US" sz="2400" b="0" i="0" u="none" strike="noStrike" cap="none" spc="0" normalizeH="0" baseline="0" noProof="0" dirty="0">
                <a:ln>
                  <a:noFill/>
                </a:ln>
                <a:effectLst/>
                <a:uLnTx/>
                <a:uFillTx/>
                <a:latin typeface="Abadi Extra Light" panose="020B0204020104020204" pitchFamily="34" charset="0"/>
              </a:rPr>
              <a:t>means “earnings before interest, taxes, depreciation, and amortization.” </a:t>
            </a:r>
          </a:p>
          <a:p>
            <a:pPr marR="0" lvl="0" fontAlgn="auto">
              <a:spcBef>
                <a:spcPts val="0"/>
              </a:spcBef>
              <a:spcAft>
                <a:spcPts val="800"/>
              </a:spcAft>
              <a:buClrTx/>
              <a:buSzTx/>
              <a:tabLst/>
              <a:defRPr/>
            </a:pPr>
            <a:r>
              <a:rPr kumimoji="0" lang="en-US" sz="2400" b="0" i="0" u="none" strike="noStrike" cap="none" spc="0" normalizeH="0" baseline="0" noProof="0" dirty="0">
                <a:ln>
                  <a:noFill/>
                </a:ln>
                <a:effectLst/>
                <a:uLnTx/>
                <a:uFillTx/>
                <a:latin typeface="Abadi Extra Light" panose="020B0204020104020204" pitchFamily="34" charset="0"/>
              </a:rPr>
              <a:t>EBITDA is one way to measure how much a company is earning, </a:t>
            </a:r>
          </a:p>
          <a:p>
            <a:pPr marR="0" lvl="0" fontAlgn="auto">
              <a:spcBef>
                <a:spcPts val="0"/>
              </a:spcBef>
              <a:spcAft>
                <a:spcPts val="800"/>
              </a:spcAft>
              <a:buClrTx/>
              <a:buSzTx/>
              <a:tabLst/>
              <a:defRPr/>
            </a:pPr>
            <a:r>
              <a:rPr kumimoji="0" lang="en-US" sz="2400" b="0" i="0" u="none" strike="noStrike" cap="none" spc="0" normalizeH="0" baseline="0" noProof="0" dirty="0">
                <a:ln>
                  <a:noFill/>
                </a:ln>
                <a:effectLst/>
                <a:uLnTx/>
                <a:uFillTx/>
                <a:latin typeface="Abadi Extra Light" panose="020B0204020104020204" pitchFamily="34" charset="0"/>
              </a:rPr>
              <a:t>Allows a buyer to estimate the return on investment the buyer will receive should it purchase a company. </a:t>
            </a:r>
          </a:p>
          <a:p>
            <a:pPr marR="0" lvl="0" fontAlgn="auto">
              <a:spcBef>
                <a:spcPts val="0"/>
              </a:spcBef>
              <a:spcAft>
                <a:spcPts val="800"/>
              </a:spcAft>
              <a:buClrTx/>
              <a:buSzTx/>
              <a:tabLst/>
              <a:defRPr/>
            </a:pPr>
            <a:r>
              <a:rPr kumimoji="0" lang="en-US" sz="2400" b="0" i="0" u="none" strike="noStrike" cap="none" spc="0" normalizeH="0" baseline="0" noProof="0" dirty="0">
                <a:ln>
                  <a:noFill/>
                </a:ln>
                <a:effectLst/>
                <a:uLnTx/>
                <a:uFillTx/>
                <a:latin typeface="Abadi Extra Light" panose="020B0204020104020204" pitchFamily="34" charset="0"/>
              </a:rPr>
              <a:t>In order to make the EBITDA of one company comparable that of another company, earnings are normally adjusted by excluding items that are variable or discretionary. </a:t>
            </a:r>
          </a:p>
        </p:txBody>
      </p:sp>
    </p:spTree>
    <p:extLst>
      <p:ext uri="{BB962C8B-B14F-4D97-AF65-F5344CB8AC3E}">
        <p14:creationId xmlns:p14="http://schemas.microsoft.com/office/powerpoint/2010/main" val="19950982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5" name="Oval 14">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5" name="Straight Connector 24">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7EC21F9B-49F9-890B-6BAE-79FC25C23016}"/>
              </a:ext>
            </a:extLst>
          </p:cNvPr>
          <p:cNvPicPr>
            <a:picLocks noChangeAspect="1"/>
          </p:cNvPicPr>
          <p:nvPr/>
        </p:nvPicPr>
        <p:blipFill>
          <a:blip r:embed="rId2"/>
          <a:srcRect t="16782" r="1" b="4359"/>
          <a:stretch/>
        </p:blipFill>
        <p:spPr>
          <a:xfrm>
            <a:off x="626590" y="317579"/>
            <a:ext cx="10851111" cy="2046991"/>
          </a:xfrm>
          <a:prstGeom prst="rect">
            <a:avLst/>
          </a:prstGeom>
        </p:spPr>
      </p:pic>
      <p:grpSp>
        <p:nvGrpSpPr>
          <p:cNvPr id="30" name="Group 29">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31" name="Straight Connector 30">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9" name="Straight Connector 38">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8CE7F22F-C40A-ECBF-0A23-4BE37233D9AC}"/>
              </a:ext>
            </a:extLst>
          </p:cNvPr>
          <p:cNvSpPr txBox="1"/>
          <p:nvPr/>
        </p:nvSpPr>
        <p:spPr>
          <a:xfrm>
            <a:off x="586837" y="2676955"/>
            <a:ext cx="10964735" cy="2129599"/>
          </a:xfrm>
          <a:prstGeom prst="rect">
            <a:avLst/>
          </a:prstGeom>
          <a:noFill/>
        </p:spPr>
        <p:txBody>
          <a:bodyPr vert="horz" lIns="91440" tIns="45720" rIns="91440" bIns="45720" rtlCol="0" anchor="t">
            <a:noAutofit/>
          </a:bodyPr>
          <a:lstStyle/>
          <a:p>
            <a:pPr marR="0" lvl="0" fontAlgn="auto">
              <a:spcBef>
                <a:spcPts val="600"/>
              </a:spcBef>
              <a:spcAft>
                <a:spcPts val="600"/>
              </a:spcAft>
              <a:buClrTx/>
              <a:buSzTx/>
              <a:tabLst/>
              <a:defRPr/>
            </a:pPr>
            <a:r>
              <a:rPr kumimoji="0" lang="en-US" sz="2400" b="1" i="0" u="none" strike="noStrike" cap="none" spc="0" normalizeH="0" baseline="0" noProof="0" dirty="0">
                <a:ln>
                  <a:noFill/>
                </a:ln>
                <a:solidFill>
                  <a:schemeClr val="accent4"/>
                </a:solidFill>
                <a:effectLst/>
                <a:uLnTx/>
                <a:uFillTx/>
                <a:latin typeface="Abadi Extra Light" panose="020B0204020104020204" pitchFamily="34" charset="0"/>
              </a:rPr>
              <a:t>EBITDA as Adjusted to Determine Price.</a:t>
            </a:r>
          </a:p>
          <a:p>
            <a:pPr marR="0" lvl="0" fontAlgn="auto">
              <a:spcBef>
                <a:spcPts val="0"/>
              </a:spcBef>
              <a:spcAft>
                <a:spcPts val="800"/>
              </a:spcAft>
              <a:buClrTx/>
              <a:buSzTx/>
              <a:tabLst/>
              <a:defRPr/>
            </a:pPr>
            <a:r>
              <a:rPr kumimoji="0" lang="en-US" sz="2400" b="0" i="0" u="none" strike="noStrike" cap="none" spc="0" normalizeH="0" baseline="0" noProof="0" dirty="0">
                <a:ln>
                  <a:noFill/>
                </a:ln>
                <a:solidFill>
                  <a:schemeClr val="bg1"/>
                </a:solidFill>
                <a:effectLst/>
                <a:uLnTx/>
                <a:uFillTx/>
                <a:latin typeface="Abadi Extra Light" panose="020B0204020104020204" pitchFamily="34" charset="0"/>
              </a:rPr>
              <a:t>The value of a business is almost always dependent on earnings. </a:t>
            </a:r>
          </a:p>
          <a:p>
            <a:pPr marR="0" lvl="0" fontAlgn="auto">
              <a:spcBef>
                <a:spcPts val="0"/>
              </a:spcBef>
              <a:spcAft>
                <a:spcPts val="800"/>
              </a:spcAft>
              <a:buClrTx/>
              <a:buSzTx/>
              <a:tabLst/>
              <a:defRPr/>
            </a:pPr>
            <a:r>
              <a:rPr kumimoji="0" lang="en-US" sz="2400" b="0" i="0" u="none" strike="noStrike" cap="none" spc="0" normalizeH="0" baseline="0" noProof="0" dirty="0">
                <a:ln>
                  <a:noFill/>
                </a:ln>
                <a:solidFill>
                  <a:schemeClr val="bg1"/>
                </a:solidFill>
                <a:effectLst/>
                <a:uLnTx/>
                <a:uFillTx/>
                <a:latin typeface="Abadi Extra Light" panose="020B0204020104020204" pitchFamily="34" charset="0"/>
              </a:rPr>
              <a:t>Companies often are priced and sold to third parties based on a multiple of the company’s </a:t>
            </a:r>
            <a:r>
              <a:rPr kumimoji="0" lang="en-US" sz="2400" b="0" i="0" u="none" strike="noStrike" cap="none" spc="0" normalizeH="0" baseline="0" noProof="0" dirty="0">
                <a:ln>
                  <a:noFill/>
                </a:ln>
                <a:solidFill>
                  <a:schemeClr val="accent4"/>
                </a:solidFill>
                <a:effectLst/>
                <a:uLnTx/>
                <a:uFillTx/>
                <a:latin typeface="Abadi Extra Light" panose="020B0204020104020204" pitchFamily="34" charset="0"/>
              </a:rPr>
              <a:t>“EBITDA”, </a:t>
            </a:r>
            <a:r>
              <a:rPr kumimoji="0" lang="en-US" sz="2400" b="0" i="0" u="none" strike="noStrike" cap="none" spc="0" normalizeH="0" baseline="0" noProof="0" dirty="0">
                <a:ln>
                  <a:noFill/>
                </a:ln>
                <a:solidFill>
                  <a:schemeClr val="bg1"/>
                </a:solidFill>
                <a:effectLst/>
                <a:uLnTx/>
                <a:uFillTx/>
                <a:latin typeface="Abadi Extra Light" panose="020B0204020104020204" pitchFamily="34" charset="0"/>
              </a:rPr>
              <a:t>as adjusted. </a:t>
            </a:r>
          </a:p>
          <a:p>
            <a:pPr marR="0" lvl="0" fontAlgn="auto">
              <a:spcBef>
                <a:spcPts val="0"/>
              </a:spcBef>
              <a:spcAft>
                <a:spcPts val="800"/>
              </a:spcAft>
              <a:buClrTx/>
              <a:buSzTx/>
              <a:tabLst/>
              <a:defRPr/>
            </a:pPr>
            <a:r>
              <a:rPr kumimoji="0" lang="en-US" sz="2400" b="0" i="0" u="none" strike="noStrike" cap="none" spc="0" normalizeH="0" baseline="0" noProof="0" dirty="0">
                <a:ln>
                  <a:noFill/>
                </a:ln>
                <a:solidFill>
                  <a:srgbClr val="FFC000"/>
                </a:solidFill>
                <a:effectLst/>
                <a:uLnTx/>
                <a:uFillTx/>
                <a:latin typeface="Abadi Extra Light" panose="020B0204020104020204" pitchFamily="34" charset="0"/>
              </a:rPr>
              <a:t>For example, a company with an adjusted EBITDA of $1,000,000, could be sold for $5,000,000, i.e., five times EBITDA. </a:t>
            </a:r>
          </a:p>
          <a:p>
            <a:pPr marR="0" lvl="0" fontAlgn="auto">
              <a:spcBef>
                <a:spcPts val="0"/>
              </a:spcBef>
              <a:spcAft>
                <a:spcPts val="800"/>
              </a:spcAft>
              <a:buClrTx/>
              <a:buSzTx/>
              <a:tabLst/>
              <a:defRPr/>
            </a:pPr>
            <a:r>
              <a:rPr kumimoji="0" lang="en-US" sz="2400" b="0" i="0" u="none" strike="noStrike" cap="none" spc="0" normalizeH="0" baseline="0" noProof="0" dirty="0">
                <a:ln>
                  <a:noFill/>
                </a:ln>
                <a:solidFill>
                  <a:schemeClr val="bg1"/>
                </a:solidFill>
                <a:effectLst/>
                <a:uLnTx/>
                <a:uFillTx/>
                <a:latin typeface="Abadi Extra Light" panose="020B0204020104020204" pitchFamily="34" charset="0"/>
              </a:rPr>
              <a:t>Therefore, it is important to have an understanding of how </a:t>
            </a:r>
            <a:r>
              <a:rPr kumimoji="0" lang="en-US" sz="2400" b="0" i="0" u="none" strike="noStrike" cap="none" spc="0" normalizeH="0" baseline="0" noProof="0" dirty="0">
                <a:ln>
                  <a:noFill/>
                </a:ln>
                <a:solidFill>
                  <a:schemeClr val="accent4"/>
                </a:solidFill>
                <a:effectLst/>
                <a:uLnTx/>
                <a:uFillTx/>
                <a:latin typeface="Abadi Extra Light" panose="020B0204020104020204" pitchFamily="34" charset="0"/>
              </a:rPr>
              <a:t>EBITDA is calculated and adjusted </a:t>
            </a:r>
            <a:r>
              <a:rPr kumimoji="0" lang="en-US" sz="2400" b="0" i="0" u="none" strike="noStrike" cap="none" spc="0" normalizeH="0" baseline="0" noProof="0" dirty="0">
                <a:ln>
                  <a:noFill/>
                </a:ln>
                <a:solidFill>
                  <a:schemeClr val="bg1"/>
                </a:solidFill>
                <a:effectLst/>
                <a:uLnTx/>
                <a:uFillTx/>
                <a:latin typeface="Abadi Extra Light" panose="020B0204020104020204" pitchFamily="34" charset="0"/>
              </a:rPr>
              <a:t>and </a:t>
            </a:r>
            <a:r>
              <a:rPr kumimoji="0" lang="en-US" sz="2400" b="0" i="0" u="none" strike="noStrike" cap="none" spc="0" normalizeH="0" baseline="0" noProof="0" dirty="0">
                <a:ln>
                  <a:noFill/>
                </a:ln>
                <a:solidFill>
                  <a:schemeClr val="accent4"/>
                </a:solidFill>
                <a:effectLst/>
                <a:uLnTx/>
                <a:uFillTx/>
                <a:latin typeface="Abadi Extra Light" panose="020B0204020104020204" pitchFamily="34" charset="0"/>
              </a:rPr>
              <a:t>also what the appropriate multiple</a:t>
            </a:r>
            <a:r>
              <a:rPr kumimoji="0" lang="en-US" sz="2400" b="0" i="0" u="none" strike="noStrike" cap="none" spc="0" normalizeH="0" baseline="0" noProof="0" dirty="0">
                <a:ln>
                  <a:noFill/>
                </a:ln>
                <a:solidFill>
                  <a:schemeClr val="bg1"/>
                </a:solidFill>
                <a:effectLst/>
                <a:uLnTx/>
                <a:uFillTx/>
                <a:latin typeface="Abadi Extra Light" panose="020B0204020104020204" pitchFamily="34" charset="0"/>
              </a:rPr>
              <a:t> might be applied in estimating a company’s value for a third-party buyer.</a:t>
            </a:r>
          </a:p>
        </p:txBody>
      </p:sp>
      <p:sp>
        <p:nvSpPr>
          <p:cNvPr id="3" name="TextBox 2">
            <a:extLst>
              <a:ext uri="{FF2B5EF4-FFF2-40B4-BE49-F238E27FC236}">
                <a16:creationId xmlns:a16="http://schemas.microsoft.com/office/drawing/2014/main" id="{EE672381-018D-8FCE-6D79-151D64F3014D}"/>
              </a:ext>
            </a:extLst>
          </p:cNvPr>
          <p:cNvSpPr txBox="1"/>
          <p:nvPr/>
        </p:nvSpPr>
        <p:spPr>
          <a:xfrm>
            <a:off x="623541" y="304384"/>
            <a:ext cx="10850884" cy="2062103"/>
          </a:xfrm>
          <a:prstGeom prst="rect">
            <a:avLst/>
          </a:prstGeom>
          <a:solidFill>
            <a:schemeClr val="bg1"/>
          </a:solidFill>
        </p:spPr>
        <p:txBody>
          <a:bodyPr wrap="square" rtlCol="0">
            <a:spAutoFit/>
          </a:bodyPr>
          <a:lstStyle/>
          <a:p>
            <a:endParaRPr lang="en-US" dirty="0"/>
          </a:p>
          <a:p>
            <a:pPr algn="ctr"/>
            <a:endParaRPr lang="en-US" sz="2800" dirty="0"/>
          </a:p>
          <a:p>
            <a:pPr algn="ctr"/>
            <a:r>
              <a:rPr lang="en-US" sz="2800" dirty="0"/>
              <a:t>ADJUSTED EBITDA X MULTIPLER = VALUE OF THE BUSINESS</a:t>
            </a:r>
          </a:p>
          <a:p>
            <a:pPr algn="ctr"/>
            <a:endParaRPr lang="en-US" sz="3600" dirty="0"/>
          </a:p>
          <a:p>
            <a:pPr algn="ctr"/>
            <a:endParaRPr lang="en-US" dirty="0"/>
          </a:p>
        </p:txBody>
      </p:sp>
    </p:spTree>
    <p:extLst>
      <p:ext uri="{BB962C8B-B14F-4D97-AF65-F5344CB8AC3E}">
        <p14:creationId xmlns:p14="http://schemas.microsoft.com/office/powerpoint/2010/main" val="31146549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wipe(left)">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wipe(left)">
                                      <p:cBhvr>
                                        <p:cTn id="3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Box 3"/>
          <p:cNvSpPr txBox="1">
            <a:spLocks noChangeArrowheads="1"/>
          </p:cNvSpPr>
          <p:nvPr/>
        </p:nvSpPr>
        <p:spPr bwMode="auto">
          <a:xfrm>
            <a:off x="2362200" y="990601"/>
            <a:ext cx="323850" cy="83026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itchFamily="34" charset="0"/>
                <a:ea typeface="+mn-ea"/>
                <a:cs typeface="+mn-cs"/>
              </a:rPr>
              <a:t> </a:t>
            </a:r>
          </a:p>
        </p:txBody>
      </p:sp>
      <p:pic>
        <p:nvPicPr>
          <p:cNvPr id="18" name="Picture 17" descr="gibperknobackground.png"/>
          <p:cNvPicPr>
            <a:picLocks noChangeAspect="1"/>
          </p:cNvPicPr>
          <p:nvPr/>
        </p:nvPicPr>
        <p:blipFill>
          <a:blip r:embed="rId3" cstate="print"/>
          <a:srcRect/>
          <a:stretch>
            <a:fillRect/>
          </a:stretch>
        </p:blipFill>
        <p:spPr bwMode="auto">
          <a:xfrm>
            <a:off x="914400" y="514351"/>
            <a:ext cx="2895600" cy="701675"/>
          </a:xfrm>
          <a:prstGeom prst="rect">
            <a:avLst/>
          </a:prstGeom>
          <a:noFill/>
          <a:ln w="9525">
            <a:noFill/>
            <a:miter lim="800000"/>
            <a:headEnd/>
            <a:tailEnd/>
          </a:ln>
        </p:spPr>
      </p:pic>
      <p:sp>
        <p:nvSpPr>
          <p:cNvPr id="20" name="Rectangle 3"/>
          <p:cNvSpPr txBox="1">
            <a:spLocks noChangeArrowheads="1"/>
          </p:cNvSpPr>
          <p:nvPr/>
        </p:nvSpPr>
        <p:spPr bwMode="auto">
          <a:xfrm>
            <a:off x="819150" y="1458913"/>
            <a:ext cx="5715000" cy="4884735"/>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ill Sans MT" panose="020B0502020104020203" pitchFamily="34" charset="0"/>
                <a:ea typeface="+mn-ea"/>
                <a:cs typeface="Times New Roman" pitchFamily="18" charset="0"/>
              </a:rPr>
              <a:t>GIBSON&amp;PERKINS, PC</a:t>
            </a: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Times New Roman" pitchFamily="18" charset="0"/>
              </a:rPr>
              <a:t> </a:t>
            </a:r>
            <a:r>
              <a:rPr kumimoji="0" lang="en-US" sz="18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Times New Roman" pitchFamily="18" charset="0"/>
              </a:rPr>
              <a:t>is a multi-practice law firm with offices in Pennsylvania and Delaware.  Our firm has expanded from its founding in 2001, into a vibrant and growing law firm dedicated to serving an ever expanding and sophisticated client base.  </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badi Extra Light" panose="020B0204020104020204" pitchFamily="34" charset="0"/>
                <a:ea typeface="+mn-ea"/>
                <a:cs typeface="Times New Roman" pitchFamily="18" charset="0"/>
              </a:rPr>
              <a:t>We represent clients in matters pertaining to:</a:t>
            </a:r>
          </a:p>
          <a:p>
            <a:pPr marL="457200" marR="0" lvl="0" indent="-457200" algn="l" defTabSz="914400" rtl="0" eaLnBrk="1" fontAlgn="auto" latinLnBrk="0" hangingPunct="1">
              <a:lnSpc>
                <a:spcPct val="100000"/>
              </a:lnSpc>
              <a:spcBef>
                <a:spcPts val="400"/>
              </a:spcBef>
              <a:spcAft>
                <a:spcPts val="400"/>
              </a:spcAft>
              <a:buClrTx/>
              <a:buSzTx/>
              <a:buFont typeface="Arial" pitchFamily="34" charset="0"/>
              <a:buChar char="•"/>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badi Extra Light" panose="020B0204020104020204" pitchFamily="34" charset="0"/>
                <a:ea typeface="+mn-ea"/>
                <a:cs typeface="Times New Roman" pitchFamily="18" charset="0"/>
              </a:rPr>
              <a:t>Business Transactions</a:t>
            </a:r>
          </a:p>
          <a:p>
            <a:pPr marL="457200" marR="0" lvl="0" indent="-457200" algn="l" defTabSz="914400" rtl="0" eaLnBrk="1" fontAlgn="auto" latinLnBrk="0" hangingPunct="1">
              <a:lnSpc>
                <a:spcPct val="100000"/>
              </a:lnSpc>
              <a:spcBef>
                <a:spcPts val="400"/>
              </a:spcBef>
              <a:spcAft>
                <a:spcPts val="400"/>
              </a:spcAft>
              <a:buClrTx/>
              <a:buSzTx/>
              <a:buFont typeface="Arial" pitchFamily="34" charset="0"/>
              <a:buChar char="•"/>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badi Extra Light" panose="020B0204020104020204" pitchFamily="34" charset="0"/>
                <a:ea typeface="+mn-ea"/>
                <a:cs typeface="Times New Roman" pitchFamily="18" charset="0"/>
              </a:rPr>
              <a:t>Real Estate  </a:t>
            </a:r>
          </a:p>
          <a:p>
            <a:pPr marL="457200" marR="0" lvl="0" indent="-457200" algn="l" defTabSz="914400" rtl="0" eaLnBrk="1" fontAlgn="auto" latinLnBrk="0" hangingPunct="1">
              <a:lnSpc>
                <a:spcPct val="100000"/>
              </a:lnSpc>
              <a:spcBef>
                <a:spcPts val="400"/>
              </a:spcBef>
              <a:spcAft>
                <a:spcPts val="400"/>
              </a:spcAft>
              <a:buClrTx/>
              <a:buSzTx/>
              <a:buFont typeface="Arial" pitchFamily="34" charset="0"/>
              <a:buChar char="•"/>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badi Extra Light" panose="020B0204020104020204" pitchFamily="34" charset="0"/>
                <a:ea typeface="+mn-ea"/>
                <a:cs typeface="Times New Roman" pitchFamily="18" charset="0"/>
              </a:rPr>
              <a:t>Estate Planning  </a:t>
            </a:r>
          </a:p>
          <a:p>
            <a:pPr marL="457200" marR="0" lvl="0" indent="-457200" algn="l" defTabSz="914400" rtl="0" eaLnBrk="1" fontAlgn="auto" latinLnBrk="0" hangingPunct="1">
              <a:lnSpc>
                <a:spcPct val="100000"/>
              </a:lnSpc>
              <a:spcBef>
                <a:spcPts val="400"/>
              </a:spcBef>
              <a:spcAft>
                <a:spcPts val="400"/>
              </a:spcAft>
              <a:buClrTx/>
              <a:buSzTx/>
              <a:buFont typeface="Arial" pitchFamily="34" charset="0"/>
              <a:buChar char="•"/>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badi Extra Light" panose="020B0204020104020204" pitchFamily="34" charset="0"/>
                <a:ea typeface="+mn-ea"/>
                <a:cs typeface="Times New Roman" pitchFamily="18" charset="0"/>
              </a:rPr>
              <a:t>Estate Administration  </a:t>
            </a:r>
          </a:p>
          <a:p>
            <a:pPr marL="457200" marR="0" lvl="0" indent="-457200" algn="l" defTabSz="914400" rtl="0" eaLnBrk="1" fontAlgn="auto" latinLnBrk="0" hangingPunct="1">
              <a:lnSpc>
                <a:spcPct val="100000"/>
              </a:lnSpc>
              <a:spcBef>
                <a:spcPts val="400"/>
              </a:spcBef>
              <a:spcAft>
                <a:spcPts val="400"/>
              </a:spcAft>
              <a:buClrTx/>
              <a:buSzTx/>
              <a:buFont typeface="Arial" pitchFamily="34" charset="0"/>
              <a:buChar char="•"/>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badi Extra Light" panose="020B0204020104020204" pitchFamily="34" charset="0"/>
                <a:ea typeface="+mn-ea"/>
                <a:cs typeface="Times New Roman" pitchFamily="18" charset="0"/>
              </a:rPr>
              <a:t>Tax Problem Resolution  </a:t>
            </a:r>
          </a:p>
          <a:p>
            <a:pPr marL="457200" marR="0" lvl="0" indent="-457200" algn="l" defTabSz="914400" rtl="0" eaLnBrk="1" fontAlgn="auto" latinLnBrk="0" hangingPunct="1">
              <a:lnSpc>
                <a:spcPct val="100000"/>
              </a:lnSpc>
              <a:spcBef>
                <a:spcPts val="400"/>
              </a:spcBef>
              <a:spcAft>
                <a:spcPts val="400"/>
              </a:spcAft>
              <a:buClrTx/>
              <a:buSzTx/>
              <a:buFont typeface="Arial" pitchFamily="34" charset="0"/>
              <a:buChar char="•"/>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badi Extra Light" panose="020B0204020104020204" pitchFamily="34" charset="0"/>
                <a:ea typeface="+mn-ea"/>
                <a:cs typeface="Times New Roman" pitchFamily="18" charset="0"/>
              </a:rPr>
              <a:t>Emerging Businesses  </a:t>
            </a:r>
          </a:p>
          <a:p>
            <a:pPr marL="457200" marR="0" lvl="0" indent="-457200" algn="l" defTabSz="914400" rtl="0" eaLnBrk="1" fontAlgn="auto" latinLnBrk="0" hangingPunct="1">
              <a:lnSpc>
                <a:spcPct val="100000"/>
              </a:lnSpc>
              <a:spcBef>
                <a:spcPts val="400"/>
              </a:spcBef>
              <a:spcAft>
                <a:spcPts val="400"/>
              </a:spcAft>
              <a:buClrTx/>
              <a:buSzTx/>
              <a:buFont typeface="Arial" pitchFamily="34" charset="0"/>
              <a:buChar char="•"/>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badi Extra Light" panose="020B0204020104020204" pitchFamily="34" charset="0"/>
                <a:ea typeface="+mn-ea"/>
                <a:cs typeface="Times New Roman" pitchFamily="18" charset="0"/>
                <a:sym typeface="Wingdings" pitchFamily="2" charset="2"/>
              </a:rPr>
              <a:t>C</a:t>
            </a: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badi Extra Light" panose="020B0204020104020204" pitchFamily="34" charset="0"/>
                <a:ea typeface="+mn-ea"/>
                <a:cs typeface="Times New Roman" pitchFamily="18" charset="0"/>
              </a:rPr>
              <a:t>ommercial Litigation</a:t>
            </a:r>
          </a:p>
          <a:p>
            <a:pPr marL="0" marR="0" lvl="0" indent="0" algn="l" defTabSz="914400" rtl="0" eaLnBrk="0" fontAlgn="auto" latinLnBrk="0" hangingPunct="0">
              <a:lnSpc>
                <a:spcPct val="100000"/>
              </a:lnSpc>
              <a:spcBef>
                <a:spcPct val="20000"/>
              </a:spcBef>
              <a:spcAft>
                <a:spcPts val="0"/>
              </a:spcAft>
              <a:buClrTx/>
              <a:buSzTx/>
              <a:buFontTx/>
              <a:buNone/>
              <a:tabLst/>
              <a:defRPr/>
            </a:pPr>
            <a:br>
              <a:rPr kumimoji="0" lang="en-US" sz="2000" b="0" i="1" u="none" strike="noStrike" kern="1200" cap="none" spc="0" normalizeH="0" baseline="0" noProof="0" dirty="0">
                <a:ln>
                  <a:noFill/>
                </a:ln>
                <a:solidFill>
                  <a:prstClr val="black">
                    <a:lumMod val="50000"/>
                    <a:lumOff val="50000"/>
                  </a:prstClr>
                </a:solidFill>
                <a:effectLst/>
                <a:uLnTx/>
                <a:uFillTx/>
                <a:latin typeface="Abadi Extra Light" panose="020B0204020104020204" pitchFamily="34" charset="0"/>
                <a:ea typeface="+mn-ea"/>
                <a:cs typeface="Times New Roman" pitchFamily="18" charset="0"/>
              </a:rPr>
            </a:br>
            <a:b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	</a:t>
            </a:r>
          </a:p>
          <a:p>
            <a:pPr marL="0" marR="0" lvl="0" indent="0" algn="ctr" defTabSz="914400" rtl="0" eaLnBrk="0" fontAlgn="auto" latinLnBrk="0" hangingPunct="0">
              <a:lnSpc>
                <a:spcPct val="9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	</a:t>
            </a:r>
          </a:p>
        </p:txBody>
      </p:sp>
      <p:pic>
        <p:nvPicPr>
          <p:cNvPr id="4" name="Picture 3">
            <a:extLst>
              <a:ext uri="{FF2B5EF4-FFF2-40B4-BE49-F238E27FC236}">
                <a16:creationId xmlns:a16="http://schemas.microsoft.com/office/drawing/2014/main" id="{9A57ED5E-C828-424A-AF4B-FF158160418A}"/>
              </a:ext>
            </a:extLst>
          </p:cNvPr>
          <p:cNvPicPr>
            <a:picLocks noChangeAspect="1"/>
          </p:cNvPicPr>
          <p:nvPr/>
        </p:nvPicPr>
        <p:blipFill>
          <a:blip r:embed="rId4"/>
          <a:stretch>
            <a:fillRect/>
          </a:stretch>
        </p:blipFill>
        <p:spPr>
          <a:xfrm>
            <a:off x="7605884" y="695239"/>
            <a:ext cx="3671716" cy="5514641"/>
          </a:xfrm>
          <a:prstGeom prst="rect">
            <a:avLst/>
          </a:prstGeom>
          <a:effectLst>
            <a:outerShdw blurRad="50800" dist="50800" dir="5400000" algn="ctr" rotWithShape="0">
              <a:srgbClr val="000000">
                <a:alpha val="99000"/>
              </a:srgbClr>
            </a:outerShdw>
          </a:effectLst>
        </p:spPr>
      </p:pic>
      <p:sp>
        <p:nvSpPr>
          <p:cNvPr id="2" name="TextBox 1">
            <a:extLst>
              <a:ext uri="{FF2B5EF4-FFF2-40B4-BE49-F238E27FC236}">
                <a16:creationId xmlns:a16="http://schemas.microsoft.com/office/drawing/2014/main" id="{93721276-342F-5C48-E461-50968892726B}"/>
              </a:ext>
            </a:extLst>
          </p:cNvPr>
          <p:cNvSpPr txBox="1"/>
          <p:nvPr/>
        </p:nvSpPr>
        <p:spPr>
          <a:xfrm>
            <a:off x="4314154" y="523078"/>
            <a:ext cx="2015616" cy="369332"/>
          </a:xfrm>
          <a:prstGeom prst="rect">
            <a:avLst/>
          </a:prstGeom>
          <a:noFill/>
        </p:spPr>
        <p:txBody>
          <a:bodyPr wrap="none" rtlCol="0">
            <a:spAutoFit/>
          </a:bodyPr>
          <a:lstStyle/>
          <a:p>
            <a:r>
              <a:rPr lang="en-US" dirty="0">
                <a:solidFill>
                  <a:srgbClr val="C00000"/>
                </a:solidFill>
              </a:rPr>
              <a:t>www.gibperk.com</a:t>
            </a:r>
          </a:p>
        </p:txBody>
      </p:sp>
      <p:sp>
        <p:nvSpPr>
          <p:cNvPr id="3" name="TextBox 2">
            <a:extLst>
              <a:ext uri="{FF2B5EF4-FFF2-40B4-BE49-F238E27FC236}">
                <a16:creationId xmlns:a16="http://schemas.microsoft.com/office/drawing/2014/main" id="{B9B0249C-7E0B-6A90-58A2-F3B4AF0F4AAE}"/>
              </a:ext>
            </a:extLst>
          </p:cNvPr>
          <p:cNvSpPr txBox="1"/>
          <p:nvPr/>
        </p:nvSpPr>
        <p:spPr>
          <a:xfrm>
            <a:off x="4023124" y="892410"/>
            <a:ext cx="3200492" cy="369332"/>
          </a:xfrm>
          <a:prstGeom prst="rect">
            <a:avLst/>
          </a:prstGeom>
          <a:noFill/>
        </p:spPr>
        <p:txBody>
          <a:bodyPr wrap="none" rtlCol="0">
            <a:spAutoFit/>
          </a:bodyPr>
          <a:lstStyle/>
          <a:p>
            <a:r>
              <a:rPr lang="en-US" dirty="0">
                <a:solidFill>
                  <a:srgbClr val="C00000"/>
                </a:solidFill>
              </a:rPr>
              <a:t>www.perkinsequitygroup.com</a:t>
            </a:r>
          </a:p>
        </p:txBody>
      </p:sp>
    </p:spTree>
    <p:extLst>
      <p:ext uri="{BB962C8B-B14F-4D97-AF65-F5344CB8AC3E}">
        <p14:creationId xmlns:p14="http://schemas.microsoft.com/office/powerpoint/2010/main" val="274005659"/>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a:extLst>
            <a:ext uri="{FF2B5EF4-FFF2-40B4-BE49-F238E27FC236}">
              <a16:creationId xmlns:a16="http://schemas.microsoft.com/office/drawing/2014/main" id="{76B60FA0-E481-C4D9-F765-1E3EBCB3330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2B7B33D-17D3-A367-A093-6B374592C85A}"/>
              </a:ext>
            </a:extLst>
          </p:cNvPr>
          <p:cNvPicPr>
            <a:picLocks noChangeAspect="1"/>
          </p:cNvPicPr>
          <p:nvPr/>
        </p:nvPicPr>
        <p:blipFill>
          <a:blip r:embed="rId2"/>
          <a:srcRect l="7512" r="13310"/>
          <a:stretch/>
        </p:blipFill>
        <p:spPr>
          <a:xfrm>
            <a:off x="884697" y="754933"/>
            <a:ext cx="4541413" cy="5103895"/>
          </a:xfrm>
          <a:prstGeom prst="rect">
            <a:avLst/>
          </a:prstGeom>
        </p:spPr>
      </p:pic>
      <p:grpSp>
        <p:nvGrpSpPr>
          <p:cNvPr id="10" name="Group 9">
            <a:extLst>
              <a:ext uri="{FF2B5EF4-FFF2-40B4-BE49-F238E27FC236}">
                <a16:creationId xmlns:a16="http://schemas.microsoft.com/office/drawing/2014/main" id="{73E384F4-1D30-26ED-AB24-5B99AEA84C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11" name="Rectangle 10">
              <a:extLst>
                <a:ext uri="{FF2B5EF4-FFF2-40B4-BE49-F238E27FC236}">
                  <a16:creationId xmlns:a16="http://schemas.microsoft.com/office/drawing/2014/main" id="{89941E9A-4B76-363F-2687-5BBB43E9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707255-A149-0DAF-262B-A3D20F492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886A1EDF-1DD4-06A4-62BE-81E61ECBC6EE}"/>
              </a:ext>
            </a:extLst>
          </p:cNvPr>
          <p:cNvSpPr txBox="1"/>
          <p:nvPr/>
        </p:nvSpPr>
        <p:spPr>
          <a:xfrm>
            <a:off x="5712643" y="754933"/>
            <a:ext cx="6249972" cy="5721281"/>
          </a:xfrm>
          <a:prstGeom prst="rect">
            <a:avLst/>
          </a:prstGeom>
          <a:solidFill>
            <a:schemeClr val="tx1">
              <a:lumMod val="95000"/>
              <a:lumOff val="5000"/>
            </a:schemeClr>
          </a:solidFill>
        </p:spPr>
        <p:txBody>
          <a:bodyPr vert="horz" lIns="91440" tIns="45720" rIns="91440" bIns="45720" rtlCol="0" anchor="t">
            <a:noAutofit/>
          </a:bodyPr>
          <a:lstStyle/>
          <a:p>
            <a:pPr marR="0" lvl="0" algn="ctr" fontAlgn="auto">
              <a:spcBef>
                <a:spcPts val="0"/>
              </a:spcBef>
              <a:spcAft>
                <a:spcPts val="800"/>
              </a:spcAft>
              <a:buClrTx/>
              <a:buSzTx/>
              <a:tabLst/>
              <a:defRPr/>
            </a:pPr>
            <a:r>
              <a:rPr kumimoji="0" lang="en-US" sz="2400" i="0" u="none" strike="noStrike" cap="none" spc="0" normalizeH="0" baseline="0" noProof="0" dirty="0">
                <a:ln>
                  <a:noFill/>
                </a:ln>
                <a:solidFill>
                  <a:schemeClr val="accent4">
                    <a:lumMod val="20000"/>
                    <a:lumOff val="80000"/>
                  </a:schemeClr>
                </a:solidFill>
                <a:effectLst/>
                <a:uLnTx/>
                <a:uFillTx/>
                <a:latin typeface="Abadi" panose="020B0604020104020204" pitchFamily="34" charset="0"/>
              </a:rPr>
              <a:t>The Adjustments</a:t>
            </a:r>
          </a:p>
          <a:p>
            <a:pPr marR="0" lvl="0" fontAlgn="auto">
              <a:spcBef>
                <a:spcPts val="0"/>
              </a:spcBef>
              <a:spcAft>
                <a:spcPts val="800"/>
              </a:spcAft>
              <a:buClrTx/>
              <a:buSzTx/>
              <a:tabLst/>
              <a:defRPr/>
            </a:pPr>
            <a:r>
              <a:rPr kumimoji="0" lang="en-US" sz="2400" b="0" i="0" u="none" strike="noStrike" cap="none" spc="0" normalizeH="0" baseline="0" noProof="0" dirty="0">
                <a:ln>
                  <a:noFill/>
                </a:ln>
                <a:solidFill>
                  <a:schemeClr val="bg1"/>
                </a:solidFill>
                <a:effectLst/>
                <a:uLnTx/>
                <a:uFillTx/>
                <a:latin typeface="Abadi Extra Light" panose="020B0204020104020204" pitchFamily="34" charset="0"/>
              </a:rPr>
              <a:t>For example, one company may have a heavy debt while another may have none. As a result, interest expense is excluded. </a:t>
            </a:r>
          </a:p>
          <a:p>
            <a:pPr marR="0" lvl="0" fontAlgn="auto">
              <a:spcBef>
                <a:spcPts val="0"/>
              </a:spcBef>
              <a:spcAft>
                <a:spcPts val="800"/>
              </a:spcAft>
              <a:buClrTx/>
              <a:buSzTx/>
              <a:tabLst/>
              <a:defRPr/>
            </a:pPr>
            <a:r>
              <a:rPr kumimoji="0" lang="en-US" sz="2400" b="0" i="0" u="none" strike="noStrike" cap="none" spc="0" normalizeH="0" baseline="0" noProof="0" dirty="0">
                <a:ln>
                  <a:noFill/>
                </a:ln>
                <a:solidFill>
                  <a:schemeClr val="bg1"/>
                </a:solidFill>
                <a:effectLst/>
                <a:uLnTx/>
                <a:uFillTx/>
                <a:latin typeface="Abadi Extra Light" panose="020B0204020104020204" pitchFamily="34" charset="0"/>
              </a:rPr>
              <a:t>Since companies have different tax strategies taxes are also excluded. </a:t>
            </a:r>
          </a:p>
          <a:p>
            <a:pPr marR="0" lvl="0" fontAlgn="auto">
              <a:spcBef>
                <a:spcPts val="0"/>
              </a:spcBef>
              <a:spcAft>
                <a:spcPts val="800"/>
              </a:spcAft>
              <a:buClrTx/>
              <a:buSzTx/>
              <a:tabLst/>
              <a:defRPr/>
            </a:pPr>
            <a:r>
              <a:rPr kumimoji="0" lang="en-US" sz="2400" b="0" i="0" u="none" strike="noStrike" cap="none" spc="0" normalizeH="0" baseline="0" noProof="0" dirty="0">
                <a:ln>
                  <a:noFill/>
                </a:ln>
                <a:solidFill>
                  <a:schemeClr val="bg1"/>
                </a:solidFill>
                <a:effectLst/>
                <a:uLnTx/>
                <a:uFillTx/>
                <a:latin typeface="Abadi Extra Light" panose="020B0204020104020204" pitchFamily="34" charset="0"/>
              </a:rPr>
              <a:t>In order to make EBITDA more reflective of actual cash flow, depreciation and amortization, which non-cash expenses, are also excluded</a:t>
            </a:r>
            <a:r>
              <a:rPr kumimoji="0" lang="en-US" sz="2400" b="0" i="0" u="none" strike="noStrike" cap="none" spc="0" normalizeH="0" baseline="0" noProof="0" dirty="0">
                <a:ln>
                  <a:noFill/>
                </a:ln>
                <a:solidFill>
                  <a:schemeClr val="bg1"/>
                </a:solidFill>
                <a:effectLst/>
                <a:uLnTx/>
                <a:uFillTx/>
              </a:rPr>
              <a:t>. </a:t>
            </a:r>
          </a:p>
        </p:txBody>
      </p:sp>
    </p:spTree>
    <p:extLst>
      <p:ext uri="{BB962C8B-B14F-4D97-AF65-F5344CB8AC3E}">
        <p14:creationId xmlns:p14="http://schemas.microsoft.com/office/powerpoint/2010/main" val="30093162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EB5195-3974-0BEA-1DE8-7250A771388F}"/>
              </a:ext>
            </a:extLst>
          </p:cNvPr>
          <p:cNvSpPr txBox="1"/>
          <p:nvPr/>
        </p:nvSpPr>
        <p:spPr>
          <a:xfrm>
            <a:off x="869953" y="423735"/>
            <a:ext cx="4391024" cy="544454"/>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3600" b="1" kern="1200" dirty="0">
                <a:solidFill>
                  <a:schemeClr val="accent4">
                    <a:lumMod val="40000"/>
                    <a:lumOff val="60000"/>
                  </a:schemeClr>
                </a:solidFill>
                <a:latin typeface="+mj-lt"/>
                <a:ea typeface="+mj-ea"/>
                <a:cs typeface="+mj-cs"/>
              </a:rPr>
              <a:t>The Adjustments </a:t>
            </a:r>
          </a:p>
        </p:txBody>
      </p:sp>
      <p:sp>
        <p:nvSpPr>
          <p:cNvPr id="3" name="TextBox 2">
            <a:extLst>
              <a:ext uri="{FF2B5EF4-FFF2-40B4-BE49-F238E27FC236}">
                <a16:creationId xmlns:a16="http://schemas.microsoft.com/office/drawing/2014/main" id="{9B3A0796-35C6-16D7-72A9-6EE0D467C6E3}"/>
              </a:ext>
            </a:extLst>
          </p:cNvPr>
          <p:cNvSpPr txBox="1"/>
          <p:nvPr/>
        </p:nvSpPr>
        <p:spPr>
          <a:xfrm>
            <a:off x="509856" y="1110317"/>
            <a:ext cx="5251483" cy="2454300"/>
          </a:xfrm>
          <a:prstGeom prst="rect">
            <a:avLst/>
          </a:prstGeom>
        </p:spPr>
        <p:txBody>
          <a:bodyPr vert="horz" lIns="91440" tIns="45720" rIns="91440" bIns="45720" rtlCol="0">
            <a:noAutofit/>
          </a:bodyPr>
          <a:lstStyle/>
          <a:p>
            <a:pPr marR="0" indent="-228600">
              <a:spcBef>
                <a:spcPts val="600"/>
              </a:spcBef>
              <a:spcAft>
                <a:spcPts val="600"/>
              </a:spcAft>
              <a:buFont typeface="Arial" panose="020B0604020202020204" pitchFamily="34" charset="0"/>
              <a:buChar char="•"/>
            </a:pPr>
            <a:r>
              <a:rPr lang="en-US" sz="2400" dirty="0">
                <a:solidFill>
                  <a:schemeClr val="bg1">
                    <a:alpha val="80000"/>
                  </a:schemeClr>
                </a:solidFill>
                <a:effectLst/>
              </a:rPr>
              <a:t>To determine an EBITDA amount more reflective of the earnings of the business under the management of the buyer, EBITDA is generally adjusted by eliminating expenses that would not be incurred by the buyer. </a:t>
            </a:r>
          </a:p>
          <a:p>
            <a:pPr marR="0" indent="-228600">
              <a:spcBef>
                <a:spcPts val="600"/>
              </a:spcBef>
              <a:spcAft>
                <a:spcPts val="600"/>
              </a:spcAft>
              <a:buFont typeface="Arial" panose="020B0604020202020204" pitchFamily="34" charset="0"/>
              <a:buChar char="•"/>
            </a:pPr>
            <a:r>
              <a:rPr lang="en-US" sz="2400" dirty="0">
                <a:solidFill>
                  <a:schemeClr val="bg1">
                    <a:alpha val="80000"/>
                  </a:schemeClr>
                </a:solidFill>
                <a:effectLst/>
              </a:rPr>
              <a:t>One example of such an adjustment is for expenses which were for the sole benefit of the selling owner. </a:t>
            </a:r>
          </a:p>
          <a:p>
            <a:pPr marR="0" indent="-228600">
              <a:spcBef>
                <a:spcPts val="600"/>
              </a:spcBef>
              <a:spcAft>
                <a:spcPts val="600"/>
              </a:spcAft>
              <a:buFont typeface="Arial" panose="020B0604020202020204" pitchFamily="34" charset="0"/>
              <a:buChar char="•"/>
            </a:pPr>
            <a:r>
              <a:rPr lang="en-US" sz="2400" dirty="0">
                <a:solidFill>
                  <a:schemeClr val="bg1">
                    <a:alpha val="80000"/>
                  </a:schemeClr>
                </a:solidFill>
                <a:effectLst/>
              </a:rPr>
              <a:t>This may include excessive compensation and other owner perks, such as personal expenses written off as company expenses. </a:t>
            </a:r>
          </a:p>
        </p:txBody>
      </p:sp>
      <p:grpSp>
        <p:nvGrpSpPr>
          <p:cNvPr id="12" name="Group 11">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3" name="Group 12">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7" name="Freeform: Shape 16">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4" name="Group 13">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5" name="Freeform: Shape 14">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Picture 4">
            <a:extLst>
              <a:ext uri="{FF2B5EF4-FFF2-40B4-BE49-F238E27FC236}">
                <a16:creationId xmlns:a16="http://schemas.microsoft.com/office/drawing/2014/main" id="{7F9652B0-093B-E2BF-4CC8-7EDD615A447E}"/>
              </a:ext>
            </a:extLst>
          </p:cNvPr>
          <p:cNvPicPr>
            <a:picLocks noChangeAspect="1"/>
          </p:cNvPicPr>
          <p:nvPr/>
        </p:nvPicPr>
        <p:blipFill>
          <a:blip r:embed="rId3"/>
          <a:stretch>
            <a:fillRect/>
          </a:stretch>
        </p:blipFill>
        <p:spPr>
          <a:xfrm>
            <a:off x="6470214" y="1817435"/>
            <a:ext cx="4369112" cy="2477784"/>
          </a:xfrm>
          <a:prstGeom prst="rect">
            <a:avLst/>
          </a:prstGeom>
        </p:spPr>
      </p:pic>
    </p:spTree>
    <p:extLst>
      <p:ext uri="{BB962C8B-B14F-4D97-AF65-F5344CB8AC3E}">
        <p14:creationId xmlns:p14="http://schemas.microsoft.com/office/powerpoint/2010/main" val="3274324644"/>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72C369AA-228D-C9FB-6457-84BD84AFCA7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41DC77E-4874-C8E0-FD3A-9F36DB2293D1}"/>
              </a:ext>
            </a:extLst>
          </p:cNvPr>
          <p:cNvPicPr>
            <a:picLocks noChangeAspect="1"/>
          </p:cNvPicPr>
          <p:nvPr/>
        </p:nvPicPr>
        <p:blipFill>
          <a:blip r:embed="rId2"/>
          <a:stretch>
            <a:fillRect/>
          </a:stretch>
        </p:blipFill>
        <p:spPr>
          <a:xfrm>
            <a:off x="736396" y="1682640"/>
            <a:ext cx="4800246" cy="3611747"/>
          </a:xfrm>
          <a:prstGeom prst="rect">
            <a:avLst/>
          </a:prstGeom>
        </p:spPr>
      </p:pic>
      <p:sp>
        <p:nvSpPr>
          <p:cNvPr id="3" name="TextBox 2">
            <a:extLst>
              <a:ext uri="{FF2B5EF4-FFF2-40B4-BE49-F238E27FC236}">
                <a16:creationId xmlns:a16="http://schemas.microsoft.com/office/drawing/2014/main" id="{3D919E53-C453-326C-CDB1-0A7D28C0AED4}"/>
              </a:ext>
            </a:extLst>
          </p:cNvPr>
          <p:cNvSpPr txBox="1"/>
          <p:nvPr/>
        </p:nvSpPr>
        <p:spPr>
          <a:xfrm>
            <a:off x="5867399" y="1516840"/>
            <a:ext cx="5723283" cy="3943345"/>
          </a:xfrm>
          <a:prstGeom prst="rect">
            <a:avLst/>
          </a:prstGeom>
        </p:spPr>
        <p:txBody>
          <a:bodyPr vert="horz" lIns="91440" tIns="45720" rIns="91440" bIns="45720" rtlCol="0" anchor="t">
            <a:noAutofit/>
          </a:bodyPr>
          <a:lstStyle/>
          <a:p>
            <a:pPr marR="0" indent="-228600">
              <a:spcAft>
                <a:spcPts val="800"/>
              </a:spcAft>
              <a:buFont typeface="Arial" panose="020B0604020202020204" pitchFamily="34" charset="0"/>
              <a:buChar char="•"/>
            </a:pPr>
            <a:r>
              <a:rPr lang="en-US" sz="2200" dirty="0">
                <a:solidFill>
                  <a:schemeClr val="bg1"/>
                </a:solidFill>
                <a:effectLst/>
                <a:latin typeface="Abadi Extra Light" panose="020B0204020104020204" pitchFamily="34" charset="0"/>
              </a:rPr>
              <a:t>Various industries will have different EBITDA multiples because different industries have different growth prospects, financial performance, and financial metrics. </a:t>
            </a:r>
          </a:p>
          <a:p>
            <a:pPr marR="0" indent="-228600">
              <a:spcAft>
                <a:spcPts val="800"/>
              </a:spcAft>
              <a:buFont typeface="Arial" panose="020B0604020202020204" pitchFamily="34" charset="0"/>
              <a:buChar char="•"/>
            </a:pPr>
            <a:r>
              <a:rPr lang="en-US" sz="2200" dirty="0">
                <a:solidFill>
                  <a:schemeClr val="bg1"/>
                </a:solidFill>
                <a:effectLst/>
                <a:latin typeface="Abadi Extra Light" panose="020B0204020104020204" pitchFamily="34" charset="0"/>
              </a:rPr>
              <a:t>The most significant reasons for the difference in multiples between </a:t>
            </a:r>
            <a:r>
              <a:rPr lang="en-US" sz="2200" b="1" dirty="0">
                <a:solidFill>
                  <a:schemeClr val="bg1"/>
                </a:solidFill>
                <a:effectLst/>
                <a:latin typeface="Abadi Extra Light" panose="020B0204020104020204" pitchFamily="34" charset="0"/>
              </a:rPr>
              <a:t>industries are the growth rate of the industry </a:t>
            </a:r>
            <a:r>
              <a:rPr lang="en-US" sz="2200" dirty="0">
                <a:solidFill>
                  <a:schemeClr val="bg1"/>
                </a:solidFill>
                <a:effectLst/>
                <a:latin typeface="Abadi Extra Light" panose="020B0204020104020204" pitchFamily="34" charset="0"/>
              </a:rPr>
              <a:t>and the incremental cost of achieving incremental sales. </a:t>
            </a:r>
          </a:p>
          <a:p>
            <a:pPr marR="0" indent="-228600">
              <a:spcAft>
                <a:spcPts val="800"/>
              </a:spcAft>
              <a:buFont typeface="Arial" panose="020B0604020202020204" pitchFamily="34" charset="0"/>
              <a:buChar char="•"/>
            </a:pPr>
            <a:r>
              <a:rPr lang="en-US" sz="2200" dirty="0">
                <a:solidFill>
                  <a:schemeClr val="bg1"/>
                </a:solidFill>
                <a:effectLst/>
                <a:latin typeface="Abadi Extra Light" panose="020B0204020104020204" pitchFamily="34" charset="0"/>
              </a:rPr>
              <a:t>All else being equal, it makes sense that a company in a low-growth rate industry with high costs to achieve incremental sales will sell for a lower multiple than a company in an industry with a high growth rate and relatively lower costs to achieve incremental sales.</a:t>
            </a:r>
          </a:p>
        </p:txBody>
      </p:sp>
      <p:grpSp>
        <p:nvGrpSpPr>
          <p:cNvPr id="10" name="Group 9">
            <a:extLst>
              <a:ext uri="{FF2B5EF4-FFF2-40B4-BE49-F238E27FC236}">
                <a16:creationId xmlns:a16="http://schemas.microsoft.com/office/drawing/2014/main" id="{C7687C96-68E3-87A9-6D66-262F5C7D9A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1" name="Rectangle 10">
              <a:extLst>
                <a:ext uri="{FF2B5EF4-FFF2-40B4-BE49-F238E27FC236}">
                  <a16:creationId xmlns:a16="http://schemas.microsoft.com/office/drawing/2014/main" id="{E6F2349C-BA38-124F-981A-F18842220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5BD04D-A3A5-C37A-5D0A-2C1327CB9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DFDB4B19-7CF9-3D95-7458-E9F8AEAA4BFA}"/>
              </a:ext>
            </a:extLst>
          </p:cNvPr>
          <p:cNvSpPr txBox="1"/>
          <p:nvPr/>
        </p:nvSpPr>
        <p:spPr>
          <a:xfrm>
            <a:off x="7353300" y="685800"/>
            <a:ext cx="2119491" cy="523220"/>
          </a:xfrm>
          <a:prstGeom prst="rect">
            <a:avLst/>
          </a:prstGeom>
          <a:noFill/>
        </p:spPr>
        <p:txBody>
          <a:bodyPr wrap="none" rtlCol="0">
            <a:spAutoFit/>
          </a:bodyPr>
          <a:lstStyle/>
          <a:p>
            <a:r>
              <a:rPr lang="en-US" sz="2800" dirty="0">
                <a:solidFill>
                  <a:schemeClr val="bg1"/>
                </a:solidFill>
              </a:rPr>
              <a:t>The Multiple </a:t>
            </a:r>
          </a:p>
        </p:txBody>
      </p:sp>
    </p:spTree>
    <p:extLst>
      <p:ext uri="{BB962C8B-B14F-4D97-AF65-F5344CB8AC3E}">
        <p14:creationId xmlns:p14="http://schemas.microsoft.com/office/powerpoint/2010/main" val="6446882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EEC1B9-76D0-4A79-80F3-BAD2B4480A23}"/>
            </a:ext>
          </a:extLst>
        </p:cNvPr>
        <p:cNvGrpSpPr/>
        <p:nvPr/>
      </p:nvGrpSpPr>
      <p:grpSpPr>
        <a:xfrm>
          <a:off x="0" y="0"/>
          <a:ext cx="0" cy="0"/>
          <a:chOff x="0" y="0"/>
          <a:chExt cx="0" cy="0"/>
        </a:xfrm>
      </p:grpSpPr>
      <p:sp useBgFill="1">
        <p:nvSpPr>
          <p:cNvPr id="8"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artoon of a person looking through a telescope&#10;&#10;AI-generated content may be incorrect.">
            <a:extLst>
              <a:ext uri="{FF2B5EF4-FFF2-40B4-BE49-F238E27FC236}">
                <a16:creationId xmlns:a16="http://schemas.microsoft.com/office/drawing/2014/main" id="{18514FBE-D5C3-923C-14D3-7E81B0FB86DF}"/>
              </a:ext>
            </a:extLst>
          </p:cNvPr>
          <p:cNvPicPr>
            <a:picLocks noChangeAspect="1"/>
          </p:cNvPicPr>
          <p:nvPr/>
        </p:nvPicPr>
        <p:blipFill>
          <a:blip r:embed="rId2"/>
          <a:stretch>
            <a:fillRect/>
          </a:stretch>
        </p:blipFill>
        <p:spPr>
          <a:xfrm>
            <a:off x="736121" y="2406864"/>
            <a:ext cx="5804955" cy="2725497"/>
          </a:xfrm>
          <a:prstGeom prst="rect">
            <a:avLst/>
          </a:prstGeom>
          <a:effectLst>
            <a:outerShdw blurRad="50800" dist="50800" dir="5400000" algn="ctr" rotWithShape="0">
              <a:srgbClr val="000000">
                <a:alpha val="99000"/>
              </a:srgbClr>
            </a:outerShdw>
          </a:effectLst>
        </p:spPr>
      </p:pic>
      <p:sp>
        <p:nvSpPr>
          <p:cNvPr id="3" name="TextBox 2">
            <a:extLst>
              <a:ext uri="{FF2B5EF4-FFF2-40B4-BE49-F238E27FC236}">
                <a16:creationId xmlns:a16="http://schemas.microsoft.com/office/drawing/2014/main" id="{59D83140-6BE3-D0F1-A974-FB5C3BA24B86}"/>
              </a:ext>
            </a:extLst>
          </p:cNvPr>
          <p:cNvSpPr txBox="1"/>
          <p:nvPr/>
        </p:nvSpPr>
        <p:spPr>
          <a:xfrm>
            <a:off x="7190509" y="2357888"/>
            <a:ext cx="4265370" cy="3902635"/>
          </a:xfrm>
          <a:prstGeom prst="rect">
            <a:avLst/>
          </a:prstGeom>
        </p:spPr>
        <p:txBody>
          <a:bodyPr vert="horz" lIns="91440" tIns="45720" rIns="91440" bIns="45720" rtlCol="0" anchor="ctr">
            <a:normAutofit/>
          </a:bodyPr>
          <a:lstStyle/>
          <a:p>
            <a:pPr marL="0" marR="0" lvl="0" indent="-228600" fontAlgn="auto">
              <a:spcBef>
                <a:spcPts val="60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latin typeface="Abadi Extra Light" panose="020B0204020104020204" pitchFamily="34" charset="0"/>
              </a:rPr>
              <a:t>Valuation comes down to how much money the business will produce in the future and the risk factors associated with generating that money. </a:t>
            </a:r>
          </a:p>
          <a:p>
            <a:pPr marL="0" marR="0" lvl="0" indent="-228600" fontAlgn="auto">
              <a:spcBef>
                <a:spcPts val="60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latin typeface="Abadi Extra Light" panose="020B0204020104020204" pitchFamily="34" charset="0"/>
              </a:rPr>
              <a:t>For larger companies, great effort is placed in modeling the future, then discounting that stream of cash to present-day dollars. </a:t>
            </a:r>
          </a:p>
          <a:p>
            <a:pPr marL="0" marR="0" lvl="0" indent="-228600" fontAlgn="auto">
              <a:spcBef>
                <a:spcPts val="60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latin typeface="Abadi Extra Light" panose="020B0204020104020204" pitchFamily="34" charset="0"/>
              </a:rPr>
              <a:t>. An assessment of future earnings is also a factor in valuing small and mid-size companies. </a:t>
            </a:r>
          </a:p>
        </p:txBody>
      </p:sp>
      <p:sp>
        <p:nvSpPr>
          <p:cNvPr id="5" name="TextBox 4">
            <a:extLst>
              <a:ext uri="{FF2B5EF4-FFF2-40B4-BE49-F238E27FC236}">
                <a16:creationId xmlns:a16="http://schemas.microsoft.com/office/drawing/2014/main" id="{A996ABA6-3B87-5FAE-8A41-3C3742AE8DC2}"/>
              </a:ext>
            </a:extLst>
          </p:cNvPr>
          <p:cNvSpPr txBox="1"/>
          <p:nvPr/>
        </p:nvSpPr>
        <p:spPr>
          <a:xfrm>
            <a:off x="591385" y="677747"/>
            <a:ext cx="6094428" cy="461665"/>
          </a:xfrm>
          <a:prstGeom prst="rect">
            <a:avLst/>
          </a:prstGeom>
          <a:noFill/>
        </p:spPr>
        <p:txBody>
          <a:bodyPr wrap="square">
            <a:spAutoFit/>
          </a:bodyPr>
          <a:lstStyle/>
          <a:p>
            <a:r>
              <a:rPr lang="en-US" sz="2400" dirty="0">
                <a:latin typeface="Abadi Extra Light" panose="020B0204020104020204" pitchFamily="34" charset="0"/>
              </a:rPr>
              <a:t>Future Earnings as a Factor</a:t>
            </a:r>
          </a:p>
        </p:txBody>
      </p:sp>
    </p:spTree>
    <p:extLst>
      <p:ext uri="{BB962C8B-B14F-4D97-AF65-F5344CB8AC3E}">
        <p14:creationId xmlns:p14="http://schemas.microsoft.com/office/powerpoint/2010/main" val="3379982542"/>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AA0C6D9-ED19-DE84-4B7C-6F48B9B71A4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C32161C-8CB3-E157-54C1-30CBCB3A6CAA}"/>
              </a:ext>
            </a:extLst>
          </p:cNvPr>
          <p:cNvSpPr txBox="1"/>
          <p:nvPr/>
        </p:nvSpPr>
        <p:spPr>
          <a:xfrm>
            <a:off x="1009352" y="1160005"/>
            <a:ext cx="6097772" cy="4360874"/>
          </a:xfrm>
          <a:prstGeom prst="rect">
            <a:avLst/>
          </a:prstGeom>
          <a:noFill/>
        </p:spPr>
        <p:txBody>
          <a:bodyPr wrap="square">
            <a:spAutoFit/>
          </a:bodyPr>
          <a:lstStyle/>
          <a:p>
            <a:pPr marR="0" lvl="0" algn="l" defTabSz="914400" rtl="0" eaLnBrk="1" fontAlgn="auto" latinLnBrk="0" hangingPunct="1">
              <a:lnSpc>
                <a:spcPct val="115000"/>
              </a:lnSpc>
              <a:spcBef>
                <a:spcPts val="600"/>
              </a:spcBef>
              <a:spcAft>
                <a:spcPts val="600"/>
              </a:spcAft>
              <a:buClrTx/>
              <a:buSzTx/>
              <a:buFontTx/>
              <a:buNone/>
              <a:tabLst/>
              <a:defRPr/>
            </a:pPr>
            <a:r>
              <a:rPr kumimoji="0" lang="en-US" i="0" u="none" strike="noStrike" kern="1200" cap="none" spc="0" normalizeH="0" baseline="0" noProof="0" dirty="0">
                <a:ln>
                  <a:noFill/>
                </a:ln>
                <a:solidFill>
                  <a:schemeClr val="bg1"/>
                </a:solidFill>
                <a:effectLst/>
                <a:uLnTx/>
                <a:uFillTx/>
                <a:latin typeface="Aptos Light" panose="020B0004020202020204" pitchFamily="34" charset="0"/>
                <a:ea typeface="Times New Roman" panose="02020603050405020304" pitchFamily="18" charset="0"/>
                <a:cs typeface="Times New Roman" panose="02020603050405020304" pitchFamily="18" charset="0"/>
              </a:rPr>
              <a:t>Good financial records that accurately reflect the condition of the business are essential to make a buyer comfortable in knowing they are getting what they are paying for. </a:t>
            </a:r>
          </a:p>
          <a:p>
            <a:pPr marR="0" lvl="0" algn="l" defTabSz="914400" rtl="0" eaLnBrk="1" fontAlgn="auto" latinLnBrk="0" hangingPunct="1">
              <a:lnSpc>
                <a:spcPct val="115000"/>
              </a:lnSpc>
              <a:spcBef>
                <a:spcPts val="600"/>
              </a:spcBef>
              <a:spcAft>
                <a:spcPts val="600"/>
              </a:spcAft>
              <a:buClrTx/>
              <a:buSzTx/>
              <a:buFontTx/>
              <a:buNone/>
              <a:tabLst/>
              <a:defRPr/>
            </a:pPr>
            <a:r>
              <a:rPr kumimoji="0" lang="en-US" i="0" u="none" strike="noStrike" kern="1200" cap="none" spc="0" normalizeH="0" baseline="0" noProof="0" dirty="0">
                <a:ln>
                  <a:noFill/>
                </a:ln>
                <a:solidFill>
                  <a:schemeClr val="bg1"/>
                </a:solidFill>
                <a:effectLst/>
                <a:uLnTx/>
                <a:uFillTx/>
                <a:latin typeface="Aptos Light" panose="020B0004020202020204" pitchFamily="34" charset="0"/>
                <a:ea typeface="Times New Roman" panose="02020603050405020304" pitchFamily="18" charset="0"/>
                <a:cs typeface="Times New Roman" panose="02020603050405020304" pitchFamily="18" charset="0"/>
              </a:rPr>
              <a:t>Of course, a financial statement if </a:t>
            </a:r>
            <a:r>
              <a:rPr kumimoji="0" lang="en-US" b="1" i="0" u="none" strike="noStrike" kern="1200" cap="none" spc="0" normalizeH="0" baseline="0" noProof="0" dirty="0">
                <a:ln>
                  <a:noFill/>
                </a:ln>
                <a:solidFill>
                  <a:schemeClr val="bg1"/>
                </a:solidFill>
                <a:effectLst/>
                <a:uLnTx/>
                <a:uFillTx/>
                <a:latin typeface="Aptos Light" panose="020B0004020202020204" pitchFamily="34" charset="0"/>
                <a:ea typeface="Times New Roman" panose="02020603050405020304" pitchFamily="18" charset="0"/>
                <a:cs typeface="Times New Roman" panose="02020603050405020304" pitchFamily="18" charset="0"/>
              </a:rPr>
              <a:t>audited by an independent accounting firm</a:t>
            </a:r>
            <a:r>
              <a:rPr kumimoji="0" lang="en-US" i="0" u="none" strike="noStrike" kern="1200" cap="none" spc="0" normalizeH="0" baseline="0" noProof="0" dirty="0">
                <a:ln>
                  <a:noFill/>
                </a:ln>
                <a:solidFill>
                  <a:schemeClr val="bg1"/>
                </a:solidFill>
                <a:effectLst/>
                <a:uLnTx/>
                <a:uFillTx/>
                <a:latin typeface="Aptos Light" panose="020B0004020202020204" pitchFamily="34" charset="0"/>
                <a:ea typeface="Times New Roman" panose="02020603050405020304" pitchFamily="18" charset="0"/>
                <a:cs typeface="Times New Roman" panose="02020603050405020304" pitchFamily="18" charset="0"/>
              </a:rPr>
              <a:t> is considered the most accurate and relevant. </a:t>
            </a:r>
          </a:p>
          <a:p>
            <a:pPr marR="0" lvl="0" algn="l" defTabSz="914400" rtl="0" eaLnBrk="1" fontAlgn="auto" latinLnBrk="0" hangingPunct="1">
              <a:lnSpc>
                <a:spcPct val="115000"/>
              </a:lnSpc>
              <a:spcBef>
                <a:spcPts val="600"/>
              </a:spcBef>
              <a:spcAft>
                <a:spcPts val="600"/>
              </a:spcAft>
              <a:buClrTx/>
              <a:buSzTx/>
              <a:buFontTx/>
              <a:buNone/>
              <a:tabLst/>
              <a:defRPr/>
            </a:pPr>
            <a:r>
              <a:rPr kumimoji="0" lang="en-US" i="0" u="none" strike="noStrike" kern="1200" cap="none" spc="0" normalizeH="0" baseline="0" noProof="0" dirty="0">
                <a:ln>
                  <a:noFill/>
                </a:ln>
                <a:solidFill>
                  <a:schemeClr val="bg1"/>
                </a:solidFill>
                <a:effectLst/>
                <a:uLnTx/>
                <a:uFillTx/>
                <a:latin typeface="Aptos Light" panose="020B0004020202020204" pitchFamily="34" charset="0"/>
                <a:ea typeface="Times New Roman" panose="02020603050405020304" pitchFamily="18" charset="0"/>
                <a:cs typeface="Times New Roman" panose="02020603050405020304" pitchFamily="18" charset="0"/>
              </a:rPr>
              <a:t>That being said even a  </a:t>
            </a:r>
            <a:r>
              <a:rPr kumimoji="0" lang="en-US" b="1" i="0" u="none" strike="noStrike" kern="1200" cap="none" spc="0" normalizeH="0" baseline="0" noProof="0" dirty="0">
                <a:ln>
                  <a:noFill/>
                </a:ln>
                <a:solidFill>
                  <a:schemeClr val="bg1"/>
                </a:solidFill>
                <a:effectLst/>
                <a:uLnTx/>
                <a:uFillTx/>
                <a:latin typeface="Aptos Light" panose="020B0004020202020204" pitchFamily="34" charset="0"/>
                <a:ea typeface="Times New Roman" panose="02020603050405020304" pitchFamily="18" charset="0"/>
                <a:cs typeface="Times New Roman" panose="02020603050405020304" pitchFamily="18" charset="0"/>
              </a:rPr>
              <a:t>compiled statement </a:t>
            </a:r>
            <a:r>
              <a:rPr kumimoji="0" lang="en-US" i="0" u="none" strike="noStrike" kern="1200" cap="none" spc="0" normalizeH="0" baseline="0" noProof="0" dirty="0">
                <a:ln>
                  <a:noFill/>
                </a:ln>
                <a:solidFill>
                  <a:schemeClr val="bg1"/>
                </a:solidFill>
                <a:effectLst/>
                <a:uLnTx/>
                <a:uFillTx/>
                <a:latin typeface="Aptos Light" panose="020B0004020202020204" pitchFamily="34" charset="0"/>
                <a:ea typeface="Times New Roman" panose="02020603050405020304" pitchFamily="18" charset="0"/>
                <a:cs typeface="Times New Roman" panose="02020603050405020304" pitchFamily="18" charset="0"/>
              </a:rPr>
              <a:t>that has been prepared by an accountant but has not been audited or certified will have a higher level of creditability than self-prepared financials. </a:t>
            </a:r>
          </a:p>
          <a:p>
            <a:pPr marR="0" lvl="0" algn="l" defTabSz="914400" rtl="0" eaLnBrk="1" fontAlgn="auto" latinLnBrk="0" hangingPunct="1">
              <a:lnSpc>
                <a:spcPct val="115000"/>
              </a:lnSpc>
              <a:spcBef>
                <a:spcPts val="600"/>
              </a:spcBef>
              <a:spcAft>
                <a:spcPts val="600"/>
              </a:spcAft>
              <a:buClrTx/>
              <a:buSzTx/>
              <a:buFontTx/>
              <a:buNone/>
              <a:tabLst/>
              <a:defRPr/>
            </a:pPr>
            <a:r>
              <a:rPr kumimoji="0" lang="en-US" i="0" u="none" strike="noStrike" kern="1200" cap="none" spc="0" normalizeH="0" baseline="0" noProof="0" dirty="0">
                <a:ln>
                  <a:noFill/>
                </a:ln>
                <a:solidFill>
                  <a:schemeClr val="bg1"/>
                </a:solidFill>
                <a:effectLst/>
                <a:uLnTx/>
                <a:uFillTx/>
                <a:latin typeface="Aptos Light" panose="020B0004020202020204" pitchFamily="34" charset="0"/>
                <a:ea typeface="Times New Roman" panose="02020603050405020304" pitchFamily="18" charset="0"/>
                <a:cs typeface="Times New Roman" panose="02020603050405020304" pitchFamily="18" charset="0"/>
              </a:rPr>
              <a:t>A </a:t>
            </a:r>
            <a:r>
              <a:rPr kumimoji="0" lang="en-US" b="1" i="0" u="none" strike="noStrike" kern="1200" cap="none" spc="0" normalizeH="0" baseline="0" noProof="0" dirty="0">
                <a:ln>
                  <a:noFill/>
                </a:ln>
                <a:solidFill>
                  <a:schemeClr val="bg1"/>
                </a:solidFill>
                <a:effectLst/>
                <a:uLnTx/>
                <a:uFillTx/>
                <a:latin typeface="Aptos Light" panose="020B0004020202020204" pitchFamily="34" charset="0"/>
                <a:ea typeface="Times New Roman" panose="02020603050405020304" pitchFamily="18" charset="0"/>
                <a:cs typeface="Times New Roman" panose="02020603050405020304" pitchFamily="18" charset="0"/>
              </a:rPr>
              <a:t>schooled buyer will also request income tax returns </a:t>
            </a:r>
            <a:r>
              <a:rPr kumimoji="0" lang="en-US" i="0" u="none" strike="noStrike" kern="1200" cap="none" spc="0" normalizeH="0" baseline="0" noProof="0" dirty="0">
                <a:ln>
                  <a:noFill/>
                </a:ln>
                <a:solidFill>
                  <a:schemeClr val="bg1"/>
                </a:solidFill>
                <a:effectLst/>
                <a:uLnTx/>
                <a:uFillTx/>
                <a:latin typeface="Aptos Light" panose="020B0004020202020204" pitchFamily="34" charset="0"/>
                <a:ea typeface="Times New Roman" panose="02020603050405020304" pitchFamily="18" charset="0"/>
                <a:cs typeface="Times New Roman" panose="02020603050405020304" pitchFamily="18" charset="0"/>
              </a:rPr>
              <a:t>to compare the information on the financial statements against the same information as reported on the tax returns</a:t>
            </a:r>
            <a:r>
              <a:rPr kumimoji="0" lang="en-US" i="0" u="none" strike="noStrike" kern="1200" cap="none" spc="0" normalizeH="0" baseline="0" noProof="0" dirty="0">
                <a:ln>
                  <a:noFill/>
                </a:ln>
                <a:solidFill>
                  <a:srgbClr val="000000"/>
                </a:solidFill>
                <a:effectLst/>
                <a:uLnTx/>
                <a:uFillTx/>
                <a:latin typeface="Aptos Light" panose="020B0004020202020204" pitchFamily="34" charset="0"/>
                <a:ea typeface="Times New Roman" panose="02020603050405020304" pitchFamily="18" charset="0"/>
                <a:cs typeface="Times New Roman" panose="02020603050405020304" pitchFamily="18" charset="0"/>
              </a:rPr>
              <a:t>.</a:t>
            </a:r>
            <a:endParaRPr kumimoji="0" lang="en-US" i="1" u="none" strike="noStrike" kern="1200" cap="none" spc="0" normalizeH="0" baseline="0" noProof="0" dirty="0">
              <a:ln>
                <a:noFill/>
              </a:ln>
              <a:solidFill>
                <a:srgbClr val="000000"/>
              </a:solidFill>
              <a:effectLst/>
              <a:uLnTx/>
              <a:uFillTx/>
              <a:latin typeface="Aptos Light" panose="020B000402020202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B5594EC-AFFA-DDD0-D100-749D961DDEC1}"/>
              </a:ext>
            </a:extLst>
          </p:cNvPr>
          <p:cNvSpPr txBox="1"/>
          <p:nvPr/>
        </p:nvSpPr>
        <p:spPr>
          <a:xfrm>
            <a:off x="1012696" y="456356"/>
            <a:ext cx="6094428" cy="523220"/>
          </a:xfrm>
          <a:prstGeom prst="rect">
            <a:avLst/>
          </a:prstGeom>
          <a:noFill/>
        </p:spPr>
        <p:txBody>
          <a:bodyPr wrap="square">
            <a:spAutoFit/>
          </a:bodyPr>
          <a:lstStyle/>
          <a:p>
            <a:r>
              <a:rPr lang="en-US" sz="2800" dirty="0">
                <a:solidFill>
                  <a:schemeClr val="bg1"/>
                </a:solidFill>
              </a:rPr>
              <a:t>Good Financial Records. </a:t>
            </a:r>
          </a:p>
        </p:txBody>
      </p:sp>
      <p:pic>
        <p:nvPicPr>
          <p:cNvPr id="5" name="Picture 4">
            <a:extLst>
              <a:ext uri="{FF2B5EF4-FFF2-40B4-BE49-F238E27FC236}">
                <a16:creationId xmlns:a16="http://schemas.microsoft.com/office/drawing/2014/main" id="{E846BAA9-A7EE-ACF2-5717-73E30547B1AA}"/>
              </a:ext>
            </a:extLst>
          </p:cNvPr>
          <p:cNvPicPr>
            <a:picLocks noChangeAspect="1"/>
          </p:cNvPicPr>
          <p:nvPr/>
        </p:nvPicPr>
        <p:blipFill>
          <a:blip r:embed="rId2"/>
          <a:stretch>
            <a:fillRect/>
          </a:stretch>
        </p:blipFill>
        <p:spPr>
          <a:xfrm>
            <a:off x="7978443" y="979576"/>
            <a:ext cx="3200861" cy="4721732"/>
          </a:xfrm>
          <a:prstGeom prst="rect">
            <a:avLst/>
          </a:prstGeom>
        </p:spPr>
      </p:pic>
    </p:spTree>
    <p:extLst>
      <p:ext uri="{BB962C8B-B14F-4D97-AF65-F5344CB8AC3E}">
        <p14:creationId xmlns:p14="http://schemas.microsoft.com/office/powerpoint/2010/main" val="4024917150"/>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1D2CFA-4C71-AB0A-6E82-FD1B920E04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A52E411-B749-9261-1FBC-972CB08F0FE3}"/>
              </a:ext>
            </a:extLst>
          </p:cNvPr>
          <p:cNvSpPr txBox="1"/>
          <p:nvPr/>
        </p:nvSpPr>
        <p:spPr>
          <a:xfrm>
            <a:off x="876692" y="472273"/>
            <a:ext cx="6053026" cy="5509035"/>
          </a:xfrm>
          <a:prstGeom prst="rect">
            <a:avLst/>
          </a:prstGeom>
        </p:spPr>
        <p:txBody>
          <a:bodyPr vert="horz" lIns="91440" tIns="45720" rIns="91440" bIns="45720" rtlCol="0" anchor="t">
            <a:normAutofit fontScale="92500" lnSpcReduction="10000"/>
          </a:bodyPr>
          <a:lstStyle/>
          <a:p>
            <a:pPr marR="0" lvl="0" fontAlgn="auto">
              <a:lnSpc>
                <a:spcPct val="90000"/>
              </a:lnSpc>
              <a:spcBef>
                <a:spcPts val="600"/>
              </a:spcBef>
              <a:spcAft>
                <a:spcPts val="600"/>
              </a:spcAft>
              <a:buClrTx/>
              <a:buSzTx/>
              <a:tabLst/>
              <a:defRPr/>
            </a:pPr>
            <a:r>
              <a:rPr kumimoji="0" lang="en-US" sz="3200" b="1" i="0" u="none" strike="noStrike" cap="none" spc="0" normalizeH="0" baseline="0" noProof="0" dirty="0">
                <a:ln>
                  <a:noFill/>
                </a:ln>
                <a:solidFill>
                  <a:srgbClr val="C00000"/>
                </a:solidFill>
                <a:effectLst/>
                <a:uLnTx/>
                <a:uFillTx/>
              </a:rPr>
              <a:t>Strong Management</a:t>
            </a:r>
          </a:p>
          <a:p>
            <a:pPr marL="457200" marR="0" lvl="0" indent="-457200" fontAlgn="auto">
              <a:lnSpc>
                <a:spcPct val="110000"/>
              </a:lnSpc>
              <a:spcBef>
                <a:spcPts val="600"/>
              </a:spcBef>
              <a:spcAft>
                <a:spcPts val="600"/>
              </a:spcAft>
              <a:buClrTx/>
              <a:buSzTx/>
              <a:buFont typeface="Calibri" panose="020F0502020204030204" pitchFamily="34" charset="0"/>
              <a:buChar char="₋"/>
              <a:tabLst/>
              <a:defRPr/>
            </a:pPr>
            <a:r>
              <a:rPr kumimoji="0" lang="en-US" sz="2600" b="0" i="0" u="none" strike="noStrike" cap="none" spc="0" normalizeH="0" baseline="0" noProof="0" dirty="0">
                <a:ln>
                  <a:noFill/>
                </a:ln>
                <a:effectLst/>
                <a:uLnTx/>
                <a:uFillTx/>
                <a:latin typeface="Abadi Extra Light" panose="020B0204020104020204" pitchFamily="34" charset="0"/>
              </a:rPr>
              <a:t>Buyers focus on the continuity of the business, and strong management plays a key role. </a:t>
            </a:r>
          </a:p>
          <a:p>
            <a:pPr marL="457200" marR="0" lvl="0" indent="-457200" fontAlgn="auto">
              <a:lnSpc>
                <a:spcPct val="110000"/>
              </a:lnSpc>
              <a:spcBef>
                <a:spcPts val="600"/>
              </a:spcBef>
              <a:spcAft>
                <a:spcPts val="600"/>
              </a:spcAft>
              <a:buClrTx/>
              <a:buSzTx/>
              <a:buFont typeface="Calibri" panose="020F0502020204030204" pitchFamily="34" charset="0"/>
              <a:buChar char="₋"/>
              <a:tabLst/>
              <a:defRPr/>
            </a:pPr>
            <a:r>
              <a:rPr kumimoji="0" lang="en-US" sz="2600" b="0" i="0" u="none" strike="noStrike" cap="none" spc="0" normalizeH="0" baseline="0" noProof="0" dirty="0">
                <a:ln>
                  <a:noFill/>
                </a:ln>
                <a:effectLst/>
                <a:uLnTx/>
                <a:uFillTx/>
                <a:latin typeface="Abadi Extra Light" panose="020B0204020104020204" pitchFamily="34" charset="0"/>
              </a:rPr>
              <a:t>Is the business dependent on the owner? </a:t>
            </a:r>
          </a:p>
          <a:p>
            <a:pPr marL="457200" marR="0" lvl="0" indent="-457200" fontAlgn="auto">
              <a:lnSpc>
                <a:spcPct val="110000"/>
              </a:lnSpc>
              <a:spcBef>
                <a:spcPts val="600"/>
              </a:spcBef>
              <a:spcAft>
                <a:spcPts val="600"/>
              </a:spcAft>
              <a:buClrTx/>
              <a:buSzTx/>
              <a:buFont typeface="Calibri" panose="020F0502020204030204" pitchFamily="34" charset="0"/>
              <a:buChar char="₋"/>
              <a:tabLst/>
              <a:defRPr/>
            </a:pPr>
            <a:r>
              <a:rPr kumimoji="0" lang="en-US" sz="2600" b="0" i="0" u="none" strike="noStrike" cap="none" spc="0" normalizeH="0" baseline="0" noProof="0" dirty="0">
                <a:ln>
                  <a:noFill/>
                </a:ln>
                <a:effectLst/>
                <a:uLnTx/>
                <a:uFillTx/>
                <a:latin typeface="Abadi Extra Light" panose="020B0204020104020204" pitchFamily="34" charset="0"/>
              </a:rPr>
              <a:t>Is the owner staying? </a:t>
            </a:r>
          </a:p>
          <a:p>
            <a:pPr marL="457200" marR="0" lvl="0" indent="-457200" fontAlgn="auto">
              <a:lnSpc>
                <a:spcPct val="110000"/>
              </a:lnSpc>
              <a:spcBef>
                <a:spcPts val="600"/>
              </a:spcBef>
              <a:spcAft>
                <a:spcPts val="600"/>
              </a:spcAft>
              <a:buClrTx/>
              <a:buSzTx/>
              <a:buFont typeface="Calibri" panose="020F0502020204030204" pitchFamily="34" charset="0"/>
              <a:buChar char="₋"/>
              <a:tabLst/>
              <a:defRPr/>
            </a:pPr>
            <a:r>
              <a:rPr kumimoji="0" lang="en-US" sz="2600" b="0" i="0" u="none" strike="noStrike" cap="none" spc="0" normalizeH="0" baseline="0" noProof="0" dirty="0">
                <a:ln>
                  <a:noFill/>
                </a:ln>
                <a:effectLst/>
                <a:uLnTx/>
                <a:uFillTx/>
                <a:latin typeface="Abadi Extra Light" panose="020B0204020104020204" pitchFamily="34" charset="0"/>
              </a:rPr>
              <a:t>Is there a </a:t>
            </a:r>
            <a:r>
              <a:rPr kumimoji="0" lang="en-US" sz="2600" b="1" i="0" u="none" strike="noStrike" cap="none" spc="0" normalizeH="0" baseline="0" noProof="0" dirty="0">
                <a:ln>
                  <a:noFill/>
                </a:ln>
                <a:effectLst/>
                <a:uLnTx/>
                <a:uFillTx/>
                <a:latin typeface="Abadi Extra Light" panose="020B0204020104020204" pitchFamily="34" charset="0"/>
              </a:rPr>
              <a:t>management team </a:t>
            </a:r>
            <a:r>
              <a:rPr kumimoji="0" lang="en-US" sz="2600" b="0" i="0" u="none" strike="noStrike" cap="none" spc="0" normalizeH="0" baseline="0" noProof="0" dirty="0">
                <a:ln>
                  <a:noFill/>
                </a:ln>
                <a:effectLst/>
                <a:uLnTx/>
                <a:uFillTx/>
                <a:latin typeface="Abadi Extra Light" panose="020B0204020104020204" pitchFamily="34" charset="0"/>
              </a:rPr>
              <a:t>in place if the owner is leaving? </a:t>
            </a:r>
          </a:p>
          <a:p>
            <a:pPr marL="457200" marR="0" lvl="0" indent="-457200" fontAlgn="auto">
              <a:lnSpc>
                <a:spcPct val="110000"/>
              </a:lnSpc>
              <a:spcBef>
                <a:spcPts val="600"/>
              </a:spcBef>
              <a:spcAft>
                <a:spcPts val="600"/>
              </a:spcAft>
              <a:buClrTx/>
              <a:buSzTx/>
              <a:buFont typeface="Calibri" panose="020F0502020204030204" pitchFamily="34" charset="0"/>
              <a:buChar char="₋"/>
              <a:tabLst/>
              <a:defRPr/>
            </a:pPr>
            <a:r>
              <a:rPr kumimoji="0" lang="en-US" sz="2600" b="0" i="0" u="none" strike="noStrike" cap="none" spc="0" normalizeH="0" baseline="0" noProof="0" dirty="0">
                <a:ln>
                  <a:noFill/>
                </a:ln>
                <a:effectLst/>
                <a:uLnTx/>
                <a:uFillTx/>
                <a:latin typeface="Abadi Extra Light" panose="020B0204020104020204" pitchFamily="34" charset="0"/>
              </a:rPr>
              <a:t>Buyers will pay a premium for a business in which the owner has built a solid </a:t>
            </a:r>
            <a:r>
              <a:rPr kumimoji="0" lang="en-US" sz="2600" b="1" i="0" u="none" strike="noStrike" cap="none" spc="0" normalizeH="0" baseline="0" noProof="0" dirty="0">
                <a:ln>
                  <a:noFill/>
                </a:ln>
                <a:effectLst/>
                <a:uLnTx/>
                <a:uFillTx/>
                <a:latin typeface="Abadi Extra Light" panose="020B0204020104020204" pitchFamily="34" charset="0"/>
              </a:rPr>
              <a:t>management team </a:t>
            </a:r>
            <a:r>
              <a:rPr kumimoji="0" lang="en-US" sz="2600" b="0" i="0" u="none" strike="noStrike" cap="none" spc="0" normalizeH="0" baseline="0" noProof="0" dirty="0">
                <a:ln>
                  <a:noFill/>
                </a:ln>
                <a:effectLst/>
                <a:uLnTx/>
                <a:uFillTx/>
                <a:latin typeface="Abadi Extra Light" panose="020B0204020104020204" pitchFamily="34" charset="0"/>
              </a:rPr>
              <a:t>and the business is not heavily dependent upon the principal owner.</a:t>
            </a:r>
          </a:p>
        </p:txBody>
      </p:sp>
      <p:pic>
        <p:nvPicPr>
          <p:cNvPr id="2" name="Picture 1">
            <a:extLst>
              <a:ext uri="{FF2B5EF4-FFF2-40B4-BE49-F238E27FC236}">
                <a16:creationId xmlns:a16="http://schemas.microsoft.com/office/drawing/2014/main" id="{EFEF716A-DFB8-175D-167F-AA3005CFCAC2}"/>
              </a:ext>
            </a:extLst>
          </p:cNvPr>
          <p:cNvPicPr>
            <a:picLocks noChangeAspect="1"/>
          </p:cNvPicPr>
          <p:nvPr/>
        </p:nvPicPr>
        <p:blipFill>
          <a:blip r:embed="rId2"/>
          <a:stretch>
            <a:fillRect/>
          </a:stretch>
        </p:blipFill>
        <p:spPr>
          <a:xfrm>
            <a:off x="7332048" y="736736"/>
            <a:ext cx="4031207" cy="5384528"/>
          </a:xfrm>
          <a:prstGeom prst="rect">
            <a:avLst/>
          </a:prstGeom>
        </p:spPr>
      </p:pic>
      <p:grpSp>
        <p:nvGrpSpPr>
          <p:cNvPr id="9" name="Group 8">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 name="Rectangle 9">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06742237"/>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a:extLst>
            <a:ext uri="{FF2B5EF4-FFF2-40B4-BE49-F238E27FC236}">
              <a16:creationId xmlns:a16="http://schemas.microsoft.com/office/drawing/2014/main" id="{A35DFCAC-B01A-5043-8552-9DFE093206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985AA0-393E-AFFA-A118-10CB9DF7F2D5}"/>
              </a:ext>
            </a:extLst>
          </p:cNvPr>
          <p:cNvSpPr>
            <a:spLocks noGrp="1"/>
          </p:cNvSpPr>
          <p:nvPr>
            <p:ph type="title"/>
          </p:nvPr>
        </p:nvSpPr>
        <p:spPr>
          <a:xfrm>
            <a:off x="777073" y="2565714"/>
            <a:ext cx="7753141" cy="1325563"/>
          </a:xfrm>
        </p:spPr>
        <p:txBody>
          <a:bodyPr/>
          <a:lstStyle/>
          <a:p>
            <a:r>
              <a:rPr lang="en-US" dirty="0">
                <a:solidFill>
                  <a:srgbClr val="FFC000"/>
                </a:solidFill>
              </a:rPr>
              <a:t>Please Verify your Attendance</a:t>
            </a:r>
          </a:p>
        </p:txBody>
      </p:sp>
      <p:pic>
        <p:nvPicPr>
          <p:cNvPr id="4" name="Picture 3">
            <a:extLst>
              <a:ext uri="{FF2B5EF4-FFF2-40B4-BE49-F238E27FC236}">
                <a16:creationId xmlns:a16="http://schemas.microsoft.com/office/drawing/2014/main" id="{7C6ABE0D-97DD-1625-6219-1520CC46CE53}"/>
              </a:ext>
            </a:extLst>
          </p:cNvPr>
          <p:cNvPicPr>
            <a:picLocks noChangeAspect="1"/>
          </p:cNvPicPr>
          <p:nvPr/>
        </p:nvPicPr>
        <p:blipFill>
          <a:blip r:embed="rId2"/>
          <a:stretch>
            <a:fillRect/>
          </a:stretch>
        </p:blipFill>
        <p:spPr>
          <a:xfrm>
            <a:off x="8611437" y="1017395"/>
            <a:ext cx="2512087" cy="4823209"/>
          </a:xfrm>
          <a:prstGeom prst="rect">
            <a:avLst/>
          </a:prstGeom>
        </p:spPr>
      </p:pic>
    </p:spTree>
    <p:extLst>
      <p:ext uri="{BB962C8B-B14F-4D97-AF65-F5344CB8AC3E}">
        <p14:creationId xmlns:p14="http://schemas.microsoft.com/office/powerpoint/2010/main" val="1749177672"/>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35FCB-DE49-AE12-5532-436ECD3C4780}"/>
              </a:ext>
            </a:extLst>
          </p:cNvPr>
          <p:cNvSpPr>
            <a:spLocks noGrp="1"/>
          </p:cNvSpPr>
          <p:nvPr>
            <p:ph type="title"/>
          </p:nvPr>
        </p:nvSpPr>
        <p:spPr>
          <a:xfrm>
            <a:off x="976424" y="2374678"/>
            <a:ext cx="10515600" cy="1325563"/>
          </a:xfrm>
        </p:spPr>
        <p:txBody>
          <a:bodyPr/>
          <a:lstStyle/>
          <a:p>
            <a:r>
              <a:rPr lang="en-US" b="1" dirty="0">
                <a:solidFill>
                  <a:srgbClr val="C00000"/>
                </a:solidFill>
                <a:effectLst>
                  <a:outerShdw blurRad="38100" dist="38100" dir="2700000" algn="tl">
                    <a:srgbClr val="000000">
                      <a:alpha val="43137"/>
                    </a:srgbClr>
                  </a:outerShdw>
                </a:effectLst>
                <a:latin typeface="+mn-lt"/>
              </a:rPr>
              <a:t>How You Pay and When You Pay</a:t>
            </a:r>
          </a:p>
        </p:txBody>
      </p:sp>
    </p:spTree>
    <p:extLst>
      <p:ext uri="{BB962C8B-B14F-4D97-AF65-F5344CB8AC3E}">
        <p14:creationId xmlns:p14="http://schemas.microsoft.com/office/powerpoint/2010/main" val="2568761528"/>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953000" y="708026"/>
            <a:ext cx="5334000" cy="715963"/>
          </a:xfrm>
        </p:spPr>
        <p:txBody>
          <a:bodyPr/>
          <a:lstStyle/>
          <a:p>
            <a:pPr algn="l">
              <a:defRPr/>
            </a:pPr>
            <a:r>
              <a:rPr lang="en-US" altLang="en-US" sz="2800" b="1" dirty="0">
                <a:solidFill>
                  <a:schemeClr val="bg2">
                    <a:lumMod val="50000"/>
                  </a:schemeClr>
                </a:solidFill>
                <a:effectLst>
                  <a:outerShdw blurRad="38100" dist="38100" dir="2700000" algn="tl">
                    <a:srgbClr val="000000">
                      <a:alpha val="43137"/>
                    </a:srgbClr>
                  </a:outerShdw>
                </a:effectLst>
                <a:latin typeface="Abadi Extra Light" panose="020B0204020104020204" pitchFamily="34" charset="0"/>
              </a:rPr>
              <a:t>Form of the Consideration</a:t>
            </a:r>
            <a:r>
              <a:rPr lang="en-US" altLang="en-US" sz="2800" b="1" dirty="0">
                <a:solidFill>
                  <a:srgbClr val="996600"/>
                </a:solidFill>
                <a:latin typeface="Abadi Extra Light" panose="020B0204020104020204" pitchFamily="34" charset="0"/>
              </a:rPr>
              <a:t>.</a:t>
            </a:r>
          </a:p>
        </p:txBody>
      </p:sp>
      <p:sp>
        <p:nvSpPr>
          <p:cNvPr id="54275" name="Content Placeholder 2"/>
          <p:cNvSpPr>
            <a:spLocks noGrp="1"/>
          </p:cNvSpPr>
          <p:nvPr>
            <p:ph idx="1"/>
          </p:nvPr>
        </p:nvSpPr>
        <p:spPr>
          <a:xfrm>
            <a:off x="5224463" y="1524001"/>
            <a:ext cx="5410200" cy="4297363"/>
          </a:xfrm>
        </p:spPr>
        <p:txBody>
          <a:bodyPr/>
          <a:lstStyle/>
          <a:p>
            <a:pPr marL="457200">
              <a:spcBef>
                <a:spcPts val="600"/>
              </a:spcBef>
              <a:spcAft>
                <a:spcPts val="600"/>
              </a:spcAft>
              <a:buClr>
                <a:srgbClr val="C00000"/>
              </a:buClr>
              <a:buFont typeface="Wingdings" panose="05000000000000000000" pitchFamily="2" charset="2"/>
              <a:buChar char="ü"/>
              <a:defRPr/>
            </a:pPr>
            <a:r>
              <a:rPr lang="en-US" altLang="en-US" sz="3600" dirty="0">
                <a:solidFill>
                  <a:schemeClr val="bg2">
                    <a:lumMod val="50000"/>
                  </a:schemeClr>
                </a:solidFill>
                <a:effectLst>
                  <a:outerShdw blurRad="38100" dist="38100" dir="2700000" algn="tl">
                    <a:srgbClr val="000000">
                      <a:alpha val="43137"/>
                    </a:srgbClr>
                  </a:outerShdw>
                </a:effectLst>
                <a:latin typeface="Abadi Extra Light" panose="020B0204020104020204" pitchFamily="34" charset="0"/>
              </a:rPr>
              <a:t>All Cash </a:t>
            </a:r>
          </a:p>
          <a:p>
            <a:pPr marL="457200">
              <a:spcBef>
                <a:spcPts val="600"/>
              </a:spcBef>
              <a:spcAft>
                <a:spcPts val="600"/>
              </a:spcAft>
              <a:buClr>
                <a:srgbClr val="C00000"/>
              </a:buClr>
              <a:buFont typeface="Wingdings" panose="05000000000000000000" pitchFamily="2" charset="2"/>
              <a:buChar char="ü"/>
              <a:defRPr/>
            </a:pPr>
            <a:r>
              <a:rPr lang="en-US" altLang="en-US" sz="3600" dirty="0">
                <a:solidFill>
                  <a:schemeClr val="bg2">
                    <a:lumMod val="50000"/>
                  </a:schemeClr>
                </a:solidFill>
                <a:effectLst>
                  <a:outerShdw blurRad="38100" dist="38100" dir="2700000" algn="tl">
                    <a:srgbClr val="000000">
                      <a:alpha val="43137"/>
                    </a:srgbClr>
                  </a:outerShdw>
                </a:effectLst>
                <a:latin typeface="Abadi Extra Light" panose="020B0204020104020204" pitchFamily="34" charset="0"/>
              </a:rPr>
              <a:t>Promissory Note</a:t>
            </a:r>
          </a:p>
          <a:p>
            <a:pPr marL="457200">
              <a:spcBef>
                <a:spcPts val="600"/>
              </a:spcBef>
              <a:spcAft>
                <a:spcPts val="600"/>
              </a:spcAft>
              <a:buClr>
                <a:srgbClr val="C00000"/>
              </a:buClr>
              <a:buFont typeface="Wingdings" panose="05000000000000000000" pitchFamily="2" charset="2"/>
              <a:buChar char="ü"/>
              <a:defRPr/>
            </a:pPr>
            <a:r>
              <a:rPr lang="en-US" altLang="en-US" sz="3600" dirty="0">
                <a:solidFill>
                  <a:schemeClr val="bg2">
                    <a:lumMod val="50000"/>
                  </a:schemeClr>
                </a:solidFill>
                <a:effectLst>
                  <a:outerShdw blurRad="38100" dist="38100" dir="2700000" algn="tl">
                    <a:srgbClr val="000000">
                      <a:alpha val="43137"/>
                    </a:srgbClr>
                  </a:outerShdw>
                </a:effectLst>
                <a:latin typeface="Abadi Extra Light" panose="020B0204020104020204" pitchFamily="34" charset="0"/>
              </a:rPr>
              <a:t>Earn Outs </a:t>
            </a:r>
          </a:p>
          <a:p>
            <a:pPr marL="457200">
              <a:spcBef>
                <a:spcPts val="600"/>
              </a:spcBef>
              <a:spcAft>
                <a:spcPts val="600"/>
              </a:spcAft>
              <a:buClr>
                <a:srgbClr val="C00000"/>
              </a:buClr>
              <a:buFont typeface="Wingdings" panose="05000000000000000000" pitchFamily="2" charset="2"/>
              <a:buChar char="ü"/>
              <a:defRPr/>
            </a:pPr>
            <a:r>
              <a:rPr lang="en-US" altLang="en-US" sz="3600" dirty="0">
                <a:solidFill>
                  <a:schemeClr val="bg2">
                    <a:lumMod val="50000"/>
                  </a:schemeClr>
                </a:solidFill>
                <a:effectLst>
                  <a:outerShdw blurRad="38100" dist="38100" dir="2700000" algn="tl">
                    <a:srgbClr val="000000">
                      <a:alpha val="43137"/>
                    </a:srgbClr>
                  </a:outerShdw>
                </a:effectLst>
                <a:latin typeface="Abadi Extra Light" panose="020B0204020104020204" pitchFamily="34" charset="0"/>
              </a:rPr>
              <a:t>Assumption of Debt </a:t>
            </a:r>
          </a:p>
          <a:p>
            <a:pPr marL="457200">
              <a:spcBef>
                <a:spcPts val="600"/>
              </a:spcBef>
              <a:spcAft>
                <a:spcPts val="600"/>
              </a:spcAft>
              <a:buClr>
                <a:srgbClr val="C00000"/>
              </a:buClr>
              <a:buFont typeface="Wingdings" panose="05000000000000000000" pitchFamily="2" charset="2"/>
              <a:buChar char="ü"/>
              <a:defRPr/>
            </a:pPr>
            <a:r>
              <a:rPr lang="en-US" altLang="en-US" sz="3600" dirty="0">
                <a:solidFill>
                  <a:schemeClr val="bg2">
                    <a:lumMod val="50000"/>
                  </a:schemeClr>
                </a:solidFill>
                <a:effectLst>
                  <a:outerShdw blurRad="38100" dist="38100" dir="2700000" algn="tl">
                    <a:srgbClr val="000000">
                      <a:alpha val="43137"/>
                    </a:srgbClr>
                  </a:outerShdw>
                </a:effectLst>
                <a:latin typeface="Abadi Extra Light" panose="020B0204020104020204" pitchFamily="34" charset="0"/>
              </a:rPr>
              <a:t>Stock of the Purchaser</a:t>
            </a:r>
          </a:p>
          <a:p>
            <a:pPr>
              <a:buFont typeface="Arial" charset="0"/>
              <a:buChar char="•"/>
              <a:defRPr/>
            </a:pPr>
            <a:endParaRPr lang="en-US" altLang="en-US" sz="2800" dirty="0">
              <a:solidFill>
                <a:schemeClr val="bg2">
                  <a:lumMod val="50000"/>
                </a:schemeClr>
              </a:solidFill>
              <a:effectLst>
                <a:outerShdw blurRad="38100" dist="38100" dir="2700000" algn="tl">
                  <a:srgbClr val="000000">
                    <a:alpha val="43137"/>
                  </a:srgbClr>
                </a:outerShdw>
              </a:effectLst>
              <a:latin typeface="Agency FB" pitchFamily="34" charset="0"/>
            </a:endParaRPr>
          </a:p>
        </p:txBody>
      </p:sp>
      <p:pic>
        <p:nvPicPr>
          <p:cNvPr id="747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7" y="1066007"/>
            <a:ext cx="2857500"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6561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fade">
                                      <p:cBhvr>
                                        <p:cTn id="12" dur="500"/>
                                        <p:tgtEl>
                                          <p:spTgt spid="54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fade">
                                      <p:cBhvr>
                                        <p:cTn id="17" dur="500"/>
                                        <p:tgtEl>
                                          <p:spTgt spid="542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fade">
                                      <p:cBhvr>
                                        <p:cTn id="22" dur="500"/>
                                        <p:tgtEl>
                                          <p:spTgt spid="542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4275">
                                            <p:txEl>
                                              <p:pRg st="4" end="4"/>
                                            </p:txEl>
                                          </p:spTgt>
                                        </p:tgtEl>
                                        <p:attrNameLst>
                                          <p:attrName>style.visibility</p:attrName>
                                        </p:attrNameLst>
                                      </p:cBhvr>
                                      <p:to>
                                        <p:strVal val="visible"/>
                                      </p:to>
                                    </p:set>
                                    <p:animEffect transition="in" filter="fade">
                                      <p:cBhvr>
                                        <p:cTn id="27" dur="500"/>
                                        <p:tgtEl>
                                          <p:spTgt spid="54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
          <a:extLst>
            <a:ext uri="{FF2B5EF4-FFF2-40B4-BE49-F238E27FC236}">
              <a16:creationId xmlns:a16="http://schemas.microsoft.com/office/drawing/2014/main" id="{3B404D79-19F7-AF90-F8F0-4C9417E883F6}"/>
            </a:ext>
          </a:extLst>
        </p:cNvPr>
        <p:cNvGrpSpPr/>
        <p:nvPr/>
      </p:nvGrpSpPr>
      <p:grpSpPr>
        <a:xfrm>
          <a:off x="0" y="0"/>
          <a:ext cx="0" cy="0"/>
          <a:chOff x="0" y="0"/>
          <a:chExt cx="0" cy="0"/>
        </a:xfrm>
      </p:grpSpPr>
      <p:pic>
        <p:nvPicPr>
          <p:cNvPr id="196611" name="Picture 4">
            <a:extLst>
              <a:ext uri="{FF2B5EF4-FFF2-40B4-BE49-F238E27FC236}">
                <a16:creationId xmlns:a16="http://schemas.microsoft.com/office/drawing/2014/main" id="{52A19C77-3179-202A-0E84-00E68AE6F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86200"/>
            <a:ext cx="9067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78" name="Content Placeholder 2">
            <a:extLst>
              <a:ext uri="{FF2B5EF4-FFF2-40B4-BE49-F238E27FC236}">
                <a16:creationId xmlns:a16="http://schemas.microsoft.com/office/drawing/2014/main" id="{6F6515A5-2A80-C814-B9F6-B0EECB451155}"/>
              </a:ext>
            </a:extLst>
          </p:cNvPr>
          <p:cNvSpPr>
            <a:spLocks noGrp="1"/>
          </p:cNvSpPr>
          <p:nvPr>
            <p:ph idx="1"/>
          </p:nvPr>
        </p:nvSpPr>
        <p:spPr>
          <a:xfrm>
            <a:off x="827314" y="754743"/>
            <a:ext cx="10081691" cy="5584938"/>
          </a:xfrm>
        </p:spPr>
        <p:txBody>
          <a:bodyPr/>
          <a:lstStyle/>
          <a:p>
            <a:pPr>
              <a:buFont typeface="Arial" panose="020B0604020202020204" pitchFamily="34" charset="0"/>
              <a:buNone/>
            </a:pPr>
            <a:r>
              <a:rPr lang="en-US" altLang="en-US" sz="2800" b="1" dirty="0">
                <a:solidFill>
                  <a:srgbClr val="FFC000"/>
                </a:solidFill>
                <a:latin typeface="Tahoma" panose="020B0604030504040204" pitchFamily="34" charset="0"/>
                <a:ea typeface="Tahoma" panose="020B0604030504040204" pitchFamily="34" charset="0"/>
                <a:cs typeface="Tahoma" panose="020B0604030504040204" pitchFamily="34" charset="0"/>
              </a:rPr>
              <a:t>Buyer’s Promissory Notes</a:t>
            </a:r>
          </a:p>
          <a:p>
            <a:r>
              <a:rPr lang="en-US" altLang="en-US" sz="3600" dirty="0">
                <a:solidFill>
                  <a:srgbClr val="FFC000"/>
                </a:solidFill>
                <a:latin typeface="Abadi Extra Light" panose="020B0204020104020204" pitchFamily="34" charset="0"/>
              </a:rPr>
              <a:t>In many cases the Seller will be willing to or have to accept the Buyer’s promissory note as part of the purchase price</a:t>
            </a:r>
          </a:p>
          <a:p>
            <a:r>
              <a:rPr lang="en-US" altLang="en-US" sz="3600" dirty="0">
                <a:solidFill>
                  <a:srgbClr val="FFC000"/>
                </a:solidFill>
                <a:latin typeface="Abadi Extra Light" panose="020B0204020104020204" pitchFamily="34" charset="0"/>
              </a:rPr>
              <a:t>Payment in the form promissory note is good for the Buyer</a:t>
            </a:r>
          </a:p>
          <a:p>
            <a:pPr>
              <a:buFont typeface="Arial" panose="020B0604020202020204" pitchFamily="34" charset="0"/>
              <a:buNone/>
            </a:pPr>
            <a:r>
              <a:rPr lang="en-US" altLang="en-US" sz="3600" dirty="0">
                <a:solidFill>
                  <a:srgbClr val="996600"/>
                </a:solidFill>
                <a:latin typeface="Abadi Extra Light" panose="020B0204020104020204" pitchFamily="34" charset="0"/>
              </a:rPr>
              <a:t>.</a:t>
            </a:r>
          </a:p>
          <a:p>
            <a:pPr indent="-3175">
              <a:buFont typeface="Arial" panose="020B0604020202020204" pitchFamily="34" charset="0"/>
              <a:buNone/>
            </a:pPr>
            <a:r>
              <a:rPr lang="en-US" altLang="en-US" sz="3600" dirty="0">
                <a:solidFill>
                  <a:srgbClr val="996600"/>
                </a:solidFill>
                <a:latin typeface="Abadi Extra Light" panose="020B0204020104020204" pitchFamily="34" charset="0"/>
              </a:rPr>
              <a:t> </a:t>
            </a:r>
          </a:p>
        </p:txBody>
      </p:sp>
      <p:cxnSp>
        <p:nvCxnSpPr>
          <p:cNvPr id="3" name="Straight Connector 2">
            <a:extLst>
              <a:ext uri="{FF2B5EF4-FFF2-40B4-BE49-F238E27FC236}">
                <a16:creationId xmlns:a16="http://schemas.microsoft.com/office/drawing/2014/main" id="{7562C0C9-3234-2EE2-7DF2-272ED180B290}"/>
              </a:ext>
            </a:extLst>
          </p:cNvPr>
          <p:cNvCxnSpPr/>
          <p:nvPr/>
        </p:nvCxnSpPr>
        <p:spPr>
          <a:xfrm>
            <a:off x="1524000" y="923925"/>
            <a:ext cx="39624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4494193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7659" y="3390910"/>
            <a:ext cx="6856214" cy="7618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sp>
        <p:nvSpPr>
          <p:cNvPr id="70660" name="TextBox 3"/>
          <p:cNvSpPr txBox="1">
            <a:spLocks noChangeArrowheads="1"/>
          </p:cNvSpPr>
          <p:nvPr/>
        </p:nvSpPr>
        <p:spPr bwMode="auto">
          <a:xfrm>
            <a:off x="2363172" y="991309"/>
            <a:ext cx="324044" cy="830781"/>
          </a:xfrm>
          <a:prstGeom prst="rect">
            <a:avLst/>
          </a:prstGeom>
          <a:noFill/>
          <a:ln w="9525">
            <a:noFill/>
            <a:miter lim="800000"/>
            <a:headEnd/>
            <a:tailEnd/>
          </a:ln>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857" y="1219776"/>
            <a:ext cx="4113728"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a:spLocks noChangeArrowheads="1"/>
          </p:cNvSpPr>
          <p:nvPr/>
        </p:nvSpPr>
        <p:spPr bwMode="auto">
          <a:xfrm>
            <a:off x="4724758" y="1646390"/>
            <a:ext cx="5561151" cy="3969284"/>
          </a:xfrm>
          <a:prstGeom prst="rect">
            <a:avLst/>
          </a:prstGeom>
          <a:noFill/>
          <a:ln w="9525">
            <a:noFill/>
            <a:miter lim="800000"/>
            <a:headEnd/>
            <a:tailEnd/>
          </a:ln>
        </p:spPr>
        <p:txBody>
          <a:bodyPr>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CLE - Continuing Legal Education for </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Attorneys:</a:t>
            </a:r>
            <a:br>
              <a:rPr kumimoji="0" lang="en-US" sz="1799"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br>
            <a:b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br>
            <a:r>
              <a:rPr kumimoji="0" lang="en-US" sz="1799"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YourOnlineProfessor.net </a:t>
            </a:r>
            <a: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is an </a:t>
            </a:r>
            <a:r>
              <a:rPr kumimoji="0" lang="en-US" sz="1799" b="0" i="1"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Accredited Provider for Pennsylvania Continuing Legal Education, </a:t>
            </a:r>
            <a: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through The Supreme Court of Pennsylvania's Continuing Legal Education Board, registered as sponsor #7003.</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This program qualifies as 1 hour -  </a:t>
            </a:r>
            <a:r>
              <a:rPr kumimoji="0" lang="en-US" sz="1799" b="0" i="0" u="none" strike="noStrike" kern="1200" cap="none" spc="0" normalizeH="0" baseline="0" noProof="0" dirty="0">
                <a:ln>
                  <a:noFill/>
                </a:ln>
                <a:solidFill>
                  <a:srgbClr val="8A0000"/>
                </a:solidFill>
                <a:effectLst/>
                <a:uLnTx/>
                <a:uFillTx/>
                <a:latin typeface="Abadi Extra Light" panose="020B0204020104020204" pitchFamily="34" charset="0"/>
                <a:ea typeface="+mn-ea"/>
                <a:cs typeface="+mn-cs"/>
              </a:rPr>
              <a:t>‘</a:t>
            </a:r>
            <a:r>
              <a:rPr kumimoji="0" lang="en-US" sz="1799"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Live Webcast’ </a:t>
            </a:r>
            <a: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under PA CLE Board guidelines and in the states of </a:t>
            </a:r>
            <a:r>
              <a:rPr kumimoji="0" lang="en-US" sz="1799"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Delaware, New Jersey, and California.</a:t>
            </a:r>
            <a:endParaRPr kumimoji="0" lang="en-US" sz="1799"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In most cases, credit is also available to </a:t>
            </a:r>
            <a:r>
              <a:rPr kumimoji="0" lang="en-US" sz="1799"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New York </a:t>
            </a:r>
            <a: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attorneys through New York’s “approved jurisdiction policy.”</a:t>
            </a:r>
          </a:p>
        </p:txBody>
      </p:sp>
    </p:spTree>
    <p:extLst>
      <p:ext uri="{BB962C8B-B14F-4D97-AF65-F5344CB8AC3E}">
        <p14:creationId xmlns:p14="http://schemas.microsoft.com/office/powerpoint/2010/main" val="1195596586"/>
      </p:ext>
    </p:extLst>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A5631A-84CC-FF4F-F9BB-64BCAF6E289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220DE0E-874A-66AC-1F65-A7AD54B316EB}"/>
              </a:ext>
            </a:extLst>
          </p:cNvPr>
          <p:cNvPicPr>
            <a:picLocks noChangeAspect="1"/>
          </p:cNvPicPr>
          <p:nvPr/>
        </p:nvPicPr>
        <p:blipFill>
          <a:blip r:embed="rId2"/>
          <a:stretch>
            <a:fillRect/>
          </a:stretch>
        </p:blipFill>
        <p:spPr>
          <a:xfrm>
            <a:off x="742122" y="1663307"/>
            <a:ext cx="4365438" cy="3670531"/>
          </a:xfrm>
          <a:prstGeom prst="rect">
            <a:avLst/>
          </a:prstGeom>
        </p:spPr>
      </p:pic>
      <p:cxnSp>
        <p:nvCxnSpPr>
          <p:cNvPr id="164871" name="Straight Connector 16487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4866" name="Content Placeholder 2">
            <a:extLst>
              <a:ext uri="{FF2B5EF4-FFF2-40B4-BE49-F238E27FC236}">
                <a16:creationId xmlns:a16="http://schemas.microsoft.com/office/drawing/2014/main" id="{2BE3F8F3-35AE-7D58-D830-6AB4EC0356C4}"/>
              </a:ext>
            </a:extLst>
          </p:cNvPr>
          <p:cNvSpPr>
            <a:spLocks noGrp="1"/>
          </p:cNvSpPr>
          <p:nvPr>
            <p:ph idx="1"/>
          </p:nvPr>
        </p:nvSpPr>
        <p:spPr>
          <a:xfrm>
            <a:off x="5309828" y="422911"/>
            <a:ext cx="6325912" cy="5234938"/>
          </a:xfrm>
          <a:solidFill>
            <a:schemeClr val="bg1"/>
          </a:solidFill>
        </p:spPr>
        <p:txBody>
          <a:bodyPr>
            <a:noAutofit/>
          </a:bodyPr>
          <a:lstStyle/>
          <a:p>
            <a:pPr>
              <a:buFont typeface="Arial" charset="0"/>
              <a:buNone/>
              <a:defRPr/>
            </a:pPr>
            <a:r>
              <a:rPr lang="en-US" altLang="en-US" sz="2000" dirty="0">
                <a:latin typeface="Agency FB" pitchFamily="34" charset="0"/>
              </a:rPr>
              <a:t>	</a:t>
            </a:r>
          </a:p>
          <a:p>
            <a:pPr>
              <a:buFont typeface="Arial" charset="0"/>
              <a:buNone/>
              <a:defRPr/>
            </a:pPr>
            <a:endParaRPr lang="en-US" altLang="en-US" sz="2000" u="sng" dirty="0">
              <a:latin typeface="Agency FB" pitchFamily="34" charset="0"/>
            </a:endParaRPr>
          </a:p>
          <a:p>
            <a:pPr>
              <a:buFont typeface="Arial" charset="0"/>
              <a:buNone/>
              <a:defRPr/>
            </a:pPr>
            <a:r>
              <a:rPr lang="en-US" altLang="en-US" sz="2000" b="1" dirty="0">
                <a:latin typeface="Agency FB" pitchFamily="34" charset="0"/>
              </a:rPr>
              <a:t>	</a:t>
            </a:r>
            <a:r>
              <a:rPr lang="en-US" altLang="en-US" sz="2400" b="1" u="sng" dirty="0">
                <a:latin typeface="Abadi Extra Light" panose="020B0204020104020204" pitchFamily="34" charset="0"/>
              </a:rPr>
              <a:t>Set-Off Rights</a:t>
            </a:r>
            <a:r>
              <a:rPr lang="en-US" altLang="en-US" sz="2400" b="1" dirty="0">
                <a:latin typeface="Abadi Extra Light" panose="020B0204020104020204" pitchFamily="34" charset="0"/>
              </a:rPr>
              <a:t> </a:t>
            </a:r>
          </a:p>
          <a:p>
            <a:pPr indent="3175">
              <a:buFont typeface="Arial" charset="0"/>
              <a:buNone/>
              <a:defRPr/>
            </a:pPr>
            <a:r>
              <a:rPr lang="en-US" altLang="en-US" sz="2400" dirty="0">
                <a:latin typeface="Abadi Extra Light" panose="020B0204020104020204" pitchFamily="34" charset="0"/>
              </a:rPr>
              <a:t>Buyer may also like the idea of using a promissory note for all or a portion of the purchase price in order to ensure that there are funds available against which it can offset any indemnification claims that it may have against seller. </a:t>
            </a:r>
          </a:p>
          <a:p>
            <a:pPr indent="3175">
              <a:buFont typeface="Arial" charset="0"/>
              <a:buNone/>
              <a:defRPr/>
            </a:pPr>
            <a:r>
              <a:rPr lang="en-US" altLang="en-US" sz="2400" dirty="0">
                <a:latin typeface="Abadi Extra Light" panose="020B0204020104020204" pitchFamily="34" charset="0"/>
              </a:rPr>
              <a:t>In order to protect any set-off rights that it may have, the buyer will want to require that the promissory note be non-negotiable. </a:t>
            </a:r>
          </a:p>
        </p:txBody>
      </p:sp>
    </p:spTree>
    <p:extLst>
      <p:ext uri="{BB962C8B-B14F-4D97-AF65-F5344CB8AC3E}">
        <p14:creationId xmlns:p14="http://schemas.microsoft.com/office/powerpoint/2010/main" val="36988317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486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8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3FAC45-ECD1-9F09-0ECB-5644C2BB547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C0C2F6A-8E0B-FC5D-3BB3-E9E3ECC35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65F5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866BCD-1267-CB7B-5B2B-F4527664D1AE}"/>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Earn Out Agreements</a:t>
            </a:r>
          </a:p>
        </p:txBody>
      </p:sp>
      <p:pic>
        <p:nvPicPr>
          <p:cNvPr id="4" name="Picture 3">
            <a:extLst>
              <a:ext uri="{FF2B5EF4-FFF2-40B4-BE49-F238E27FC236}">
                <a16:creationId xmlns:a16="http://schemas.microsoft.com/office/drawing/2014/main" id="{9089CEDE-81D1-A5DD-37F8-DBDE61202F4B}"/>
              </a:ext>
            </a:extLst>
          </p:cNvPr>
          <p:cNvPicPr>
            <a:picLocks noChangeAspect="1"/>
          </p:cNvPicPr>
          <p:nvPr/>
        </p:nvPicPr>
        <p:blipFill rotWithShape="1">
          <a:blip r:embed="rId2"/>
          <a:srcRect l="10534" r="12007" b="-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6BFB5AF2-92A6-D936-C873-00E73B982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371DA30-8AA2-AA13-CD1B-5FC67481BDDF}"/>
              </a:ext>
            </a:extLst>
          </p:cNvPr>
          <p:cNvSpPr>
            <a:spLocks noGrp="1"/>
          </p:cNvSpPr>
          <p:nvPr>
            <p:ph idx="1"/>
          </p:nvPr>
        </p:nvSpPr>
        <p:spPr>
          <a:xfrm>
            <a:off x="8029319" y="917725"/>
            <a:ext cx="3424739" cy="4852362"/>
          </a:xfrm>
        </p:spPr>
        <p:txBody>
          <a:bodyPr anchor="ctr">
            <a:noAutofit/>
          </a:bodyPr>
          <a:lstStyle/>
          <a:p>
            <a:pPr marL="0" indent="0">
              <a:lnSpc>
                <a:spcPct val="100000"/>
              </a:lnSpc>
              <a:spcBef>
                <a:spcPts val="600"/>
              </a:spcBef>
              <a:spcAft>
                <a:spcPts val="600"/>
              </a:spcAft>
              <a:buNone/>
            </a:pPr>
            <a:r>
              <a:rPr lang="en-US" sz="1800" dirty="0">
                <a:solidFill>
                  <a:srgbClr val="FFFFFF"/>
                </a:solidFill>
              </a:rPr>
              <a:t>An earnout agreement, made between a business's buyer and seller, is paid by the buyer to the seller after meeting certain performance targets after the sale. </a:t>
            </a:r>
          </a:p>
          <a:p>
            <a:pPr marL="0" indent="0">
              <a:lnSpc>
                <a:spcPct val="100000"/>
              </a:lnSpc>
              <a:spcBef>
                <a:spcPts val="600"/>
              </a:spcBef>
              <a:spcAft>
                <a:spcPts val="600"/>
              </a:spcAft>
              <a:buNone/>
            </a:pPr>
            <a:r>
              <a:rPr lang="en-US" sz="1800" dirty="0">
                <a:solidFill>
                  <a:srgbClr val="FFFFFF"/>
                </a:solidFill>
              </a:rPr>
              <a:t>This type of agreement, serving as a contingency payment, may be paid in company stock or cash. </a:t>
            </a:r>
          </a:p>
          <a:p>
            <a:pPr marL="0" indent="0">
              <a:lnSpc>
                <a:spcPct val="100000"/>
              </a:lnSpc>
              <a:spcBef>
                <a:spcPts val="600"/>
              </a:spcBef>
              <a:spcAft>
                <a:spcPts val="600"/>
              </a:spcAft>
              <a:buNone/>
            </a:pPr>
            <a:r>
              <a:rPr lang="en-US" sz="1800" dirty="0">
                <a:solidFill>
                  <a:srgbClr val="FFFFFF"/>
                </a:solidFill>
              </a:rPr>
              <a:t>Common earnout candidates are companies with new, not-yet-proven products or high-growth businesses. </a:t>
            </a:r>
          </a:p>
          <a:p>
            <a:pPr marL="0" indent="0">
              <a:lnSpc>
                <a:spcPct val="100000"/>
              </a:lnSpc>
              <a:spcBef>
                <a:spcPts val="600"/>
              </a:spcBef>
              <a:spcAft>
                <a:spcPts val="600"/>
              </a:spcAft>
              <a:buNone/>
            </a:pPr>
            <a:r>
              <a:rPr lang="en-US" sz="1800" dirty="0">
                <a:solidFill>
                  <a:srgbClr val="FFFFFF"/>
                </a:solidFill>
              </a:rPr>
              <a:t>For service businesses, situations in which the owner's ongoing relationship with customers is important to success might also hold earnout potential.</a:t>
            </a:r>
          </a:p>
        </p:txBody>
      </p:sp>
    </p:spTree>
    <p:extLst>
      <p:ext uri="{BB962C8B-B14F-4D97-AF65-F5344CB8AC3E}">
        <p14:creationId xmlns:p14="http://schemas.microsoft.com/office/powerpoint/2010/main" val="37649776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E827E5-FEDA-648C-85D5-4C3BC3E197D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FE32FAF-D5E9-190A-590D-0368E55F7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FBF148-2457-B044-96EA-3D38BFA550B5}"/>
              </a:ext>
            </a:extLst>
          </p:cNvPr>
          <p:cNvSpPr>
            <a:spLocks noGrp="1"/>
          </p:cNvSpPr>
          <p:nvPr>
            <p:ph type="title"/>
          </p:nvPr>
        </p:nvSpPr>
        <p:spPr>
          <a:xfrm>
            <a:off x="838200" y="669925"/>
            <a:ext cx="4508946" cy="1325563"/>
          </a:xfrm>
        </p:spPr>
        <p:txBody>
          <a:bodyPr anchor="b">
            <a:normAutofit/>
          </a:bodyPr>
          <a:lstStyle/>
          <a:p>
            <a:r>
              <a:rPr lang="en-US" sz="4100" dirty="0">
                <a:solidFill>
                  <a:schemeClr val="bg1"/>
                </a:solidFill>
              </a:rPr>
              <a:t>Minimum Working Capital Requirement</a:t>
            </a:r>
          </a:p>
        </p:txBody>
      </p:sp>
      <p:cxnSp>
        <p:nvCxnSpPr>
          <p:cNvPr id="10" name="Straight Connector 9">
            <a:extLst>
              <a:ext uri="{FF2B5EF4-FFF2-40B4-BE49-F238E27FC236}">
                <a16:creationId xmlns:a16="http://schemas.microsoft.com/office/drawing/2014/main" id="{F0D95CAB-9F61-5C08-9FEB-8A3D753D86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DE23796-B08E-2A62-27A4-B4F659EEE9BD}"/>
              </a:ext>
            </a:extLst>
          </p:cNvPr>
          <p:cNvSpPr>
            <a:spLocks noGrp="1"/>
          </p:cNvSpPr>
          <p:nvPr>
            <p:ph idx="1"/>
          </p:nvPr>
        </p:nvSpPr>
        <p:spPr>
          <a:xfrm>
            <a:off x="1392667" y="2398957"/>
            <a:ext cx="9669780" cy="3526144"/>
          </a:xfrm>
        </p:spPr>
        <p:txBody>
          <a:bodyPr>
            <a:noAutofit/>
          </a:bodyPr>
          <a:lstStyle/>
          <a:p>
            <a:pPr marL="0" indent="0" defTabSz="457200">
              <a:lnSpc>
                <a:spcPct val="100000"/>
              </a:lnSpc>
              <a:spcBef>
                <a:spcPts val="600"/>
              </a:spcBef>
              <a:spcAft>
                <a:spcPts val="600"/>
              </a:spcAft>
              <a:buNone/>
            </a:pPr>
            <a:r>
              <a:rPr lang="en-US" sz="2000" dirty="0">
                <a:solidFill>
                  <a:schemeClr val="bg1"/>
                </a:solidFill>
                <a:latin typeface="Times New Roman" panose="02020603050405020304" pitchFamily="18" charset="0"/>
                <a:cs typeface="Times New Roman" panose="02020603050405020304" pitchFamily="18" charset="0"/>
              </a:rPr>
              <a:t>“(iii)	The “Working Capital Adjustment” shall mean the amount calculated on the Closing Date as follows:</a:t>
            </a:r>
          </a:p>
          <a:p>
            <a:pPr marL="0" indent="0" defTabSz="457200">
              <a:lnSpc>
                <a:spcPct val="100000"/>
              </a:lnSpc>
              <a:spcBef>
                <a:spcPts val="600"/>
              </a:spcBef>
              <a:spcAft>
                <a:spcPts val="600"/>
              </a:spcAft>
              <a:buNone/>
            </a:pPr>
            <a:r>
              <a:rPr lang="en-US" sz="2000" dirty="0">
                <a:solidFill>
                  <a:schemeClr val="bg1"/>
                </a:solidFill>
                <a:latin typeface="Times New Roman" panose="02020603050405020304" pitchFamily="18" charset="0"/>
                <a:cs typeface="Times New Roman" panose="02020603050405020304" pitchFamily="18" charset="0"/>
              </a:rPr>
              <a:t>(1)	The “Target Working Capital” is One Hundred and Fifty Thousand ($150,000.00) Dollars.</a:t>
            </a:r>
          </a:p>
          <a:p>
            <a:pPr marL="0" indent="0" defTabSz="457200">
              <a:lnSpc>
                <a:spcPct val="100000"/>
              </a:lnSpc>
              <a:spcBef>
                <a:spcPts val="600"/>
              </a:spcBef>
              <a:spcAft>
                <a:spcPts val="600"/>
              </a:spcAft>
              <a:buNone/>
            </a:pPr>
            <a:r>
              <a:rPr lang="en-US" sz="2000" dirty="0">
                <a:solidFill>
                  <a:schemeClr val="bg1"/>
                </a:solidFill>
                <a:latin typeface="Times New Roman" panose="02020603050405020304" pitchFamily="18" charset="0"/>
                <a:cs typeface="Times New Roman" panose="02020603050405020304" pitchFamily="18" charset="0"/>
              </a:rPr>
              <a:t>(2)	“Working Capital” is the difference between current assets and current liabilities determined according to Generally Accepted Accounting Principles (“GAAP”).</a:t>
            </a:r>
          </a:p>
          <a:p>
            <a:pPr marL="0" indent="0" defTabSz="457200">
              <a:lnSpc>
                <a:spcPct val="100000"/>
              </a:lnSpc>
              <a:spcBef>
                <a:spcPts val="600"/>
              </a:spcBef>
              <a:spcAft>
                <a:spcPts val="600"/>
              </a:spcAft>
              <a:buNone/>
            </a:pPr>
            <a:r>
              <a:rPr lang="en-US" sz="2000" dirty="0">
                <a:solidFill>
                  <a:schemeClr val="bg1"/>
                </a:solidFill>
                <a:latin typeface="Times New Roman" panose="02020603050405020304" pitchFamily="18" charset="0"/>
                <a:cs typeface="Times New Roman" panose="02020603050405020304" pitchFamily="18" charset="0"/>
              </a:rPr>
              <a:t>(3) 	In the event that the Working Capital of the Company exceeds the Target Working Capital, the Working Capital Adjustment shall be equal to such excess amount. </a:t>
            </a:r>
          </a:p>
          <a:p>
            <a:pPr marL="0" indent="0" defTabSz="457200">
              <a:lnSpc>
                <a:spcPct val="100000"/>
              </a:lnSpc>
              <a:spcBef>
                <a:spcPts val="600"/>
              </a:spcBef>
              <a:spcAft>
                <a:spcPts val="600"/>
              </a:spcAft>
              <a:buNone/>
            </a:pPr>
            <a:r>
              <a:rPr lang="en-US" sz="2000" dirty="0">
                <a:solidFill>
                  <a:schemeClr val="bg1"/>
                </a:solidFill>
                <a:latin typeface="Times New Roman" panose="02020603050405020304" pitchFamily="18" charset="0"/>
                <a:cs typeface="Times New Roman" panose="02020603050405020304" pitchFamily="18" charset="0"/>
              </a:rPr>
              <a:t>(4)	In the event that Working Capital of the Company is less than the Target Working Capital the Working Capital Adjustment shall be equal to such negative amount.”</a:t>
            </a:r>
          </a:p>
          <a:p>
            <a:endParaRPr lang="en-US" sz="2000" dirty="0">
              <a:solidFill>
                <a:schemeClr val="bg1"/>
              </a:solidFill>
            </a:endParaRPr>
          </a:p>
        </p:txBody>
      </p:sp>
      <p:sp>
        <p:nvSpPr>
          <p:cNvPr id="12" name="Rectangle 11">
            <a:extLst>
              <a:ext uri="{FF2B5EF4-FFF2-40B4-BE49-F238E27FC236}">
                <a16:creationId xmlns:a16="http://schemas.microsoft.com/office/drawing/2014/main" id="{0684DFD9-81C3-9C2A-5EA2-7A6CA5CBC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122611"/>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9BD1-6292-3FEF-F11C-2C691BBCB469}"/>
              </a:ext>
            </a:extLst>
          </p:cNvPr>
          <p:cNvSpPr>
            <a:spLocks noGrp="1"/>
          </p:cNvSpPr>
          <p:nvPr>
            <p:ph type="title"/>
          </p:nvPr>
        </p:nvSpPr>
        <p:spPr>
          <a:xfrm>
            <a:off x="777073" y="2565714"/>
            <a:ext cx="7753141" cy="1325563"/>
          </a:xfrm>
        </p:spPr>
        <p:txBody>
          <a:bodyPr/>
          <a:lstStyle/>
          <a:p>
            <a:r>
              <a:rPr lang="en-US" dirty="0">
                <a:solidFill>
                  <a:srgbClr val="FFC000"/>
                </a:solidFill>
              </a:rPr>
              <a:t>Please Verify your Attendance</a:t>
            </a:r>
          </a:p>
        </p:txBody>
      </p:sp>
      <p:pic>
        <p:nvPicPr>
          <p:cNvPr id="4" name="Picture 3">
            <a:extLst>
              <a:ext uri="{FF2B5EF4-FFF2-40B4-BE49-F238E27FC236}">
                <a16:creationId xmlns:a16="http://schemas.microsoft.com/office/drawing/2014/main" id="{6CF8D04B-7DD2-2126-6C59-4244D11F0CBE}"/>
              </a:ext>
            </a:extLst>
          </p:cNvPr>
          <p:cNvPicPr>
            <a:picLocks noChangeAspect="1"/>
          </p:cNvPicPr>
          <p:nvPr/>
        </p:nvPicPr>
        <p:blipFill>
          <a:blip r:embed="rId2"/>
          <a:stretch>
            <a:fillRect/>
          </a:stretch>
        </p:blipFill>
        <p:spPr>
          <a:xfrm>
            <a:off x="8611437" y="1017395"/>
            <a:ext cx="2512087" cy="4823209"/>
          </a:xfrm>
          <a:prstGeom prst="rect">
            <a:avLst/>
          </a:prstGeom>
        </p:spPr>
      </p:pic>
    </p:spTree>
    <p:extLst>
      <p:ext uri="{BB962C8B-B14F-4D97-AF65-F5344CB8AC3E}">
        <p14:creationId xmlns:p14="http://schemas.microsoft.com/office/powerpoint/2010/main" val="1275218885"/>
      </p:ext>
    </p:extLst>
  </p:cSld>
  <p:clrMapOvr>
    <a:masterClrMapping/>
  </p:clrMapOvr>
  <p:transition spd="slow">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1AE3-7047-49D9-1F38-3833D6804711}"/>
              </a:ext>
            </a:extLst>
          </p:cNvPr>
          <p:cNvSpPr>
            <a:spLocks noGrp="1"/>
          </p:cNvSpPr>
          <p:nvPr>
            <p:ph type="title"/>
          </p:nvPr>
        </p:nvSpPr>
        <p:spPr>
          <a:xfrm>
            <a:off x="838200" y="2766218"/>
            <a:ext cx="10515600" cy="1325563"/>
          </a:xfrm>
        </p:spPr>
        <p:txBody>
          <a:bodyPr/>
          <a:lstStyle/>
          <a:p>
            <a:r>
              <a:rPr lang="en-US"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What You Pay For</a:t>
            </a:r>
          </a:p>
        </p:txBody>
      </p:sp>
    </p:spTree>
    <p:extLst>
      <p:ext uri="{BB962C8B-B14F-4D97-AF65-F5344CB8AC3E}">
        <p14:creationId xmlns:p14="http://schemas.microsoft.com/office/powerpoint/2010/main" val="3223216204"/>
      </p:ext>
    </p:extLst>
  </p:cSld>
  <p:clrMapOvr>
    <a:masterClrMapping/>
  </p:clrMapOvr>
  <p:transition spd="slow">
    <p:cover/>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405" name="Rectangle 5939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F4D43445-A32F-6055-C305-96FF2E44743B}"/>
              </a:ext>
            </a:extLst>
          </p:cNvPr>
          <p:cNvPicPr>
            <a:picLocks noChangeAspect="1"/>
          </p:cNvPicPr>
          <p:nvPr/>
        </p:nvPicPr>
        <p:blipFill>
          <a:blip r:embed="rId3"/>
          <a:stretch>
            <a:fillRect/>
          </a:stretch>
        </p:blipFill>
        <p:spPr>
          <a:xfrm>
            <a:off x="630936" y="1113413"/>
            <a:ext cx="5458968" cy="4631173"/>
          </a:xfrm>
          <a:prstGeom prst="rect">
            <a:avLst/>
          </a:prstGeom>
        </p:spPr>
      </p:pic>
      <p:sp>
        <p:nvSpPr>
          <p:cNvPr id="59406"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394" name="Content Placeholder 2"/>
          <p:cNvSpPr>
            <a:spLocks noGrp="1"/>
          </p:cNvSpPr>
          <p:nvPr>
            <p:ph idx="1"/>
          </p:nvPr>
        </p:nvSpPr>
        <p:spPr>
          <a:xfrm>
            <a:off x="6720840" y="2689892"/>
            <a:ext cx="5091511" cy="3550789"/>
          </a:xfrm>
        </p:spPr>
        <p:txBody>
          <a:bodyPr anchor="t">
            <a:noAutofit/>
          </a:bodyPr>
          <a:lstStyle/>
          <a:p>
            <a:pPr marL="0" indent="4763">
              <a:lnSpc>
                <a:spcPct val="90000"/>
              </a:lnSpc>
              <a:buNone/>
              <a:defRPr/>
            </a:pPr>
            <a:r>
              <a:rPr lang="en-US" altLang="en-US" sz="2400" b="1" dirty="0">
                <a:effectLst>
                  <a:outerShdw blurRad="38100" dist="38100" dir="2700000" algn="tl">
                    <a:srgbClr val="000000">
                      <a:alpha val="43137"/>
                    </a:srgbClr>
                  </a:outerShdw>
                </a:effectLst>
                <a:latin typeface="Abadi Extra Light" panose="020B0204020104020204" pitchFamily="34" charset="0"/>
              </a:rPr>
              <a:t>Seller prefer a Stock sale </a:t>
            </a:r>
          </a:p>
          <a:p>
            <a:pPr marL="465138" indent="0">
              <a:lnSpc>
                <a:spcPct val="90000"/>
              </a:lnSpc>
              <a:buNone/>
              <a:defRPr/>
            </a:pPr>
            <a:r>
              <a:rPr lang="en-US" altLang="en-US" sz="2400" dirty="0">
                <a:latin typeface="Abadi Extra Light" panose="020B0204020104020204" pitchFamily="34" charset="0"/>
              </a:rPr>
              <a:t>&gt; Lower tax  </a:t>
            </a:r>
          </a:p>
          <a:p>
            <a:pPr marL="465138" indent="0">
              <a:lnSpc>
                <a:spcPct val="90000"/>
              </a:lnSpc>
              <a:buNone/>
              <a:defRPr/>
            </a:pPr>
            <a:r>
              <a:rPr lang="en-US" altLang="en-US" sz="2400" dirty="0">
                <a:latin typeface="Abadi Extra Light" panose="020B0204020104020204" pitchFamily="34" charset="0"/>
              </a:rPr>
              <a:t>&gt; Liabilities are generally assumed </a:t>
            </a:r>
          </a:p>
          <a:p>
            <a:pPr marL="466725" indent="-466725">
              <a:lnSpc>
                <a:spcPct val="90000"/>
              </a:lnSpc>
              <a:buNone/>
              <a:defRPr/>
            </a:pPr>
            <a:endParaRPr lang="en-US" altLang="en-US" sz="2400" dirty="0">
              <a:latin typeface="Abadi Extra Light" panose="020B0204020104020204" pitchFamily="34" charset="0"/>
            </a:endParaRPr>
          </a:p>
          <a:p>
            <a:pPr marL="466725" indent="-466725">
              <a:lnSpc>
                <a:spcPct val="90000"/>
              </a:lnSpc>
              <a:buNone/>
              <a:defRPr/>
            </a:pPr>
            <a:r>
              <a:rPr lang="en-US" altLang="en-US" sz="2400" b="1" dirty="0">
                <a:effectLst>
                  <a:outerShdw blurRad="38100" dist="38100" dir="2700000" algn="tl">
                    <a:srgbClr val="000000">
                      <a:alpha val="43137"/>
                    </a:srgbClr>
                  </a:outerShdw>
                </a:effectLst>
                <a:latin typeface="Abadi Extra Light" panose="020B0204020104020204" pitchFamily="34" charset="0"/>
              </a:rPr>
              <a:t>Buyer will prefer an Asset transaction </a:t>
            </a:r>
          </a:p>
          <a:p>
            <a:pPr marL="687388" indent="-225425">
              <a:spcBef>
                <a:spcPts val="600"/>
              </a:spcBef>
              <a:spcAft>
                <a:spcPts val="600"/>
              </a:spcAft>
              <a:buNone/>
              <a:defRPr/>
            </a:pPr>
            <a:r>
              <a:rPr lang="en-US" altLang="en-US" sz="2400" dirty="0">
                <a:latin typeface="Abadi Extra Light" panose="020B0204020104020204" pitchFamily="34" charset="0"/>
              </a:rPr>
              <a:t>&gt; Receives a step-up in basis </a:t>
            </a:r>
          </a:p>
          <a:p>
            <a:pPr marL="687388" indent="-225425">
              <a:spcBef>
                <a:spcPts val="600"/>
              </a:spcBef>
              <a:spcAft>
                <a:spcPts val="600"/>
              </a:spcAft>
              <a:buNone/>
              <a:defRPr/>
            </a:pPr>
            <a:r>
              <a:rPr lang="en-US" altLang="en-US" sz="2400" dirty="0">
                <a:latin typeface="Abadi Extra Light" panose="020B0204020104020204" pitchFamily="34" charset="0"/>
              </a:rPr>
              <a:t>&gt; Can pick and choose</a:t>
            </a:r>
          </a:p>
          <a:p>
            <a:pPr marL="687388" indent="-225425">
              <a:spcBef>
                <a:spcPts val="600"/>
              </a:spcBef>
              <a:spcAft>
                <a:spcPts val="600"/>
              </a:spcAft>
              <a:buNone/>
              <a:defRPr/>
            </a:pPr>
            <a:r>
              <a:rPr lang="en-US" altLang="en-US" sz="2400" dirty="0">
                <a:latin typeface="Abadi Extra Light" panose="020B0204020104020204" pitchFamily="34" charset="0"/>
              </a:rPr>
              <a:t>&gt; More insulated from the liabilities of the Seller.</a:t>
            </a:r>
          </a:p>
          <a:p>
            <a:pPr marL="922338" indent="-457200">
              <a:lnSpc>
                <a:spcPct val="90000"/>
              </a:lnSpc>
              <a:buFont typeface="Wingdings" pitchFamily="2" charset="2"/>
              <a:buChar char="Ø"/>
              <a:defRPr/>
            </a:pPr>
            <a:endParaRPr lang="en-US" altLang="en-US" sz="2000" dirty="0">
              <a:latin typeface="Agency FB" pitchFamily="34" charset="0"/>
            </a:endParaRPr>
          </a:p>
          <a:p>
            <a:pPr>
              <a:lnSpc>
                <a:spcPct val="90000"/>
              </a:lnSpc>
              <a:buFont typeface="Arial" charset="0"/>
              <a:buNone/>
              <a:defRPr/>
            </a:pPr>
            <a:endParaRPr lang="en-US" altLang="en-US" sz="2000" dirty="0">
              <a:latin typeface="Agency FB" pitchFamily="34" charset="0"/>
            </a:endParaRPr>
          </a:p>
        </p:txBody>
      </p:sp>
      <p:sp>
        <p:nvSpPr>
          <p:cNvPr id="4" name="TextBox 3">
            <a:extLst>
              <a:ext uri="{FF2B5EF4-FFF2-40B4-BE49-F238E27FC236}">
                <a16:creationId xmlns:a16="http://schemas.microsoft.com/office/drawing/2014/main" id="{F9E646EE-0355-2854-C374-7747EB648475}"/>
              </a:ext>
            </a:extLst>
          </p:cNvPr>
          <p:cNvSpPr txBox="1"/>
          <p:nvPr/>
        </p:nvSpPr>
        <p:spPr>
          <a:xfrm>
            <a:off x="6585247" y="1204644"/>
            <a:ext cx="6094428" cy="867930"/>
          </a:xfrm>
          <a:prstGeom prst="rect">
            <a:avLst/>
          </a:prstGeom>
          <a:noFill/>
        </p:spPr>
        <p:txBody>
          <a:bodyPr wrap="square">
            <a:spAutoFit/>
          </a:bodyPr>
          <a:lstStyle/>
          <a:p>
            <a:pPr>
              <a:lnSpc>
                <a:spcPct val="90000"/>
              </a:lnSpc>
              <a:buFont typeface="Arial" charset="0"/>
              <a:buNone/>
              <a:defRPr/>
            </a:pPr>
            <a:r>
              <a:rPr lang="en-US" altLang="en-US" sz="2800" dirty="0">
                <a:effectLst>
                  <a:outerShdw blurRad="38100" dist="38100" dir="2700000" algn="tl">
                    <a:srgbClr val="000000">
                      <a:alpha val="43137"/>
                    </a:srgbClr>
                  </a:outerShdw>
                </a:effectLst>
                <a:latin typeface="Abadi Extra Light" panose="020B0204020104020204" pitchFamily="34" charset="0"/>
              </a:rPr>
              <a:t>Form of the Deal </a:t>
            </a:r>
            <a:r>
              <a:rPr lang="en-US" altLang="en-US" sz="2800" i="1" dirty="0">
                <a:effectLst>
                  <a:outerShdw blurRad="38100" dist="38100" dir="2700000" algn="tl">
                    <a:srgbClr val="000000">
                      <a:alpha val="43137"/>
                    </a:srgbClr>
                  </a:outerShdw>
                </a:effectLst>
                <a:latin typeface="Abadi Extra Light" panose="020B0204020104020204" pitchFamily="34" charset="0"/>
              </a:rPr>
              <a:t>- Stock Sale </a:t>
            </a:r>
            <a:br>
              <a:rPr lang="en-US" altLang="en-US" sz="2800" i="1" dirty="0">
                <a:effectLst>
                  <a:outerShdw blurRad="38100" dist="38100" dir="2700000" algn="tl">
                    <a:srgbClr val="000000">
                      <a:alpha val="43137"/>
                    </a:srgbClr>
                  </a:outerShdw>
                </a:effectLst>
                <a:latin typeface="Abadi Extra Light" panose="020B0204020104020204" pitchFamily="34" charset="0"/>
              </a:rPr>
            </a:br>
            <a:r>
              <a:rPr lang="en-US" altLang="en-US" sz="2800" i="1" dirty="0">
                <a:effectLst>
                  <a:outerShdw blurRad="38100" dist="38100" dir="2700000" algn="tl">
                    <a:srgbClr val="000000">
                      <a:alpha val="43137"/>
                    </a:srgbClr>
                  </a:outerShdw>
                </a:effectLst>
                <a:latin typeface="Abadi Extra Light" panose="020B0204020104020204" pitchFamily="34" charset="0"/>
              </a:rPr>
              <a:t>v. Asset Sale</a:t>
            </a:r>
          </a:p>
        </p:txBody>
      </p:sp>
    </p:spTree>
    <p:extLst>
      <p:ext uri="{BB962C8B-B14F-4D97-AF65-F5344CB8AC3E}">
        <p14:creationId xmlns:p14="http://schemas.microsoft.com/office/powerpoint/2010/main" val="29117831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59394">
                                            <p:txEl>
                                              <p:pRg st="1" end="1"/>
                                            </p:txEl>
                                          </p:spTgt>
                                        </p:tgtEl>
                                        <p:attrNameLst>
                                          <p:attrName>style.visibility</p:attrName>
                                        </p:attrNameLst>
                                      </p:cBhvr>
                                      <p:to>
                                        <p:strVal val="visible"/>
                                      </p:to>
                                    </p:set>
                                    <p:animEffect transition="in" filter="wipe(left)">
                                      <p:cBhvr>
                                        <p:cTn id="11" dur="500"/>
                                        <p:tgtEl>
                                          <p:spTgt spid="59394">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59394">
                                            <p:txEl>
                                              <p:pRg st="2" end="2"/>
                                            </p:txEl>
                                          </p:spTgt>
                                        </p:tgtEl>
                                        <p:attrNameLst>
                                          <p:attrName>style.visibility</p:attrName>
                                        </p:attrNameLst>
                                      </p:cBhvr>
                                      <p:to>
                                        <p:strVal val="visible"/>
                                      </p:to>
                                    </p:set>
                                    <p:animEffect transition="in" filter="wipe(left)">
                                      <p:cBhvr>
                                        <p:cTn id="16" dur="500"/>
                                        <p:tgtEl>
                                          <p:spTgt spid="59394">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9394">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59394">
                                            <p:txEl>
                                              <p:pRg st="5" end="5"/>
                                            </p:txEl>
                                          </p:spTgt>
                                        </p:tgtEl>
                                        <p:attrNameLst>
                                          <p:attrName>style.visibility</p:attrName>
                                        </p:attrNameLst>
                                      </p:cBhvr>
                                      <p:to>
                                        <p:strVal val="visible"/>
                                      </p:to>
                                    </p:set>
                                    <p:animEffect transition="in" filter="wipe(left)">
                                      <p:cBhvr>
                                        <p:cTn id="25" dur="500"/>
                                        <p:tgtEl>
                                          <p:spTgt spid="59394">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59394">
                                            <p:txEl>
                                              <p:pRg st="6" end="6"/>
                                            </p:txEl>
                                          </p:spTgt>
                                        </p:tgtEl>
                                        <p:attrNameLst>
                                          <p:attrName>style.visibility</p:attrName>
                                        </p:attrNameLst>
                                      </p:cBhvr>
                                      <p:to>
                                        <p:strVal val="visible"/>
                                      </p:to>
                                    </p:set>
                                    <p:animEffect transition="in" filter="wipe(left)">
                                      <p:cBhvr>
                                        <p:cTn id="30" dur="500"/>
                                        <p:tgtEl>
                                          <p:spTgt spid="59394">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59394">
                                            <p:txEl>
                                              <p:pRg st="7" end="7"/>
                                            </p:txEl>
                                          </p:spTgt>
                                        </p:tgtEl>
                                        <p:attrNameLst>
                                          <p:attrName>style.visibility</p:attrName>
                                        </p:attrNameLst>
                                      </p:cBhvr>
                                      <p:to>
                                        <p:strVal val="visible"/>
                                      </p:to>
                                    </p:set>
                                    <p:animEffect transition="in" filter="wipe(left)">
                                      <p:cBhvr>
                                        <p:cTn id="35" dur="500"/>
                                        <p:tgtEl>
                                          <p:spTgt spid="593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685800"/>
            <a:ext cx="2857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itle 1"/>
          <p:cNvSpPr>
            <a:spLocks noGrp="1"/>
          </p:cNvSpPr>
          <p:nvPr>
            <p:ph type="title"/>
          </p:nvPr>
        </p:nvSpPr>
        <p:spPr>
          <a:xfrm>
            <a:off x="2179638" y="914401"/>
            <a:ext cx="5334000" cy="715963"/>
          </a:xfrm>
        </p:spPr>
        <p:txBody>
          <a:bodyPr/>
          <a:lstStyle/>
          <a:p>
            <a:pPr algn="l"/>
            <a:r>
              <a:rPr lang="en-US" altLang="en-US" sz="2800" dirty="0">
                <a:solidFill>
                  <a:srgbClr val="996600"/>
                </a:solidFill>
                <a:latin typeface="Abadi Extra Light" panose="020B0204020104020204" pitchFamily="34" charset="0"/>
              </a:rPr>
              <a:t>Buyer’s Liability Exposure</a:t>
            </a:r>
          </a:p>
        </p:txBody>
      </p:sp>
      <p:sp>
        <p:nvSpPr>
          <p:cNvPr id="78852" name="Content Placeholder 2"/>
          <p:cNvSpPr>
            <a:spLocks noGrp="1"/>
          </p:cNvSpPr>
          <p:nvPr>
            <p:ph idx="1"/>
          </p:nvPr>
        </p:nvSpPr>
        <p:spPr>
          <a:xfrm>
            <a:off x="2179637" y="1722437"/>
            <a:ext cx="5868988" cy="4297363"/>
          </a:xfrm>
        </p:spPr>
        <p:txBody>
          <a:bodyPr/>
          <a:lstStyle/>
          <a:p>
            <a:r>
              <a:rPr lang="en-US" altLang="en-US" sz="2800" dirty="0">
                <a:solidFill>
                  <a:srgbClr val="996600"/>
                </a:solidFill>
                <a:latin typeface="Abadi Extra Light" panose="020B0204020104020204" pitchFamily="34" charset="0"/>
              </a:rPr>
              <a:t>Assets sale transactions are favored by Buyers because of the reduced exposure to the liabilities of the Seller </a:t>
            </a:r>
          </a:p>
          <a:p>
            <a:r>
              <a:rPr lang="en-US" altLang="en-US" sz="2800" dirty="0">
                <a:solidFill>
                  <a:srgbClr val="996600"/>
                </a:solidFill>
                <a:latin typeface="Abadi Extra Light" panose="020B0204020104020204" pitchFamily="34" charset="0"/>
              </a:rPr>
              <a:t>There are situations where the Buyer may have liability exposure</a:t>
            </a:r>
          </a:p>
          <a:p>
            <a:r>
              <a:rPr lang="en-US" altLang="en-US" sz="2800" dirty="0">
                <a:solidFill>
                  <a:srgbClr val="996600"/>
                </a:solidFill>
                <a:latin typeface="Abadi Extra Light" panose="020B0204020104020204" pitchFamily="34" charset="0"/>
              </a:rPr>
              <a:t> There are ways to reduce Buyer’s liability exposure even in an equity sale</a:t>
            </a:r>
          </a:p>
        </p:txBody>
      </p:sp>
    </p:spTree>
    <p:extLst>
      <p:ext uri="{BB962C8B-B14F-4D97-AF65-F5344CB8AC3E}">
        <p14:creationId xmlns:p14="http://schemas.microsoft.com/office/powerpoint/2010/main" val="38582189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8852">
                                            <p:txEl>
                                              <p:pRg st="0" end="0"/>
                                            </p:txEl>
                                          </p:spTgt>
                                        </p:tgtEl>
                                        <p:attrNameLst>
                                          <p:attrName>style.visibility</p:attrName>
                                        </p:attrNameLst>
                                      </p:cBhvr>
                                      <p:to>
                                        <p:strVal val="visible"/>
                                      </p:to>
                                    </p:set>
                                    <p:anim calcmode="lin" valueType="num">
                                      <p:cBhvr>
                                        <p:cTn id="7" dur="500" fill="hold"/>
                                        <p:tgtEl>
                                          <p:spTgt spid="7885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885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885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8852">
                                            <p:txEl>
                                              <p:pRg st="1" end="1"/>
                                            </p:txEl>
                                          </p:spTgt>
                                        </p:tgtEl>
                                        <p:attrNameLst>
                                          <p:attrName>style.visibility</p:attrName>
                                        </p:attrNameLst>
                                      </p:cBhvr>
                                      <p:to>
                                        <p:strVal val="visible"/>
                                      </p:to>
                                    </p:set>
                                    <p:anim calcmode="lin" valueType="num">
                                      <p:cBhvr>
                                        <p:cTn id="14" dur="500" fill="hold"/>
                                        <p:tgtEl>
                                          <p:spTgt spid="7885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885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885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8852">
                                            <p:txEl>
                                              <p:pRg st="2" end="2"/>
                                            </p:txEl>
                                          </p:spTgt>
                                        </p:tgtEl>
                                        <p:attrNameLst>
                                          <p:attrName>style.visibility</p:attrName>
                                        </p:attrNameLst>
                                      </p:cBhvr>
                                      <p:to>
                                        <p:strVal val="visible"/>
                                      </p:to>
                                    </p:set>
                                    <p:anim calcmode="lin" valueType="num">
                                      <p:cBhvr>
                                        <p:cTn id="21" dur="500" fill="hold"/>
                                        <p:tgtEl>
                                          <p:spTgt spid="7885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885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88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a:xfrm>
            <a:off x="5371010" y="777241"/>
            <a:ext cx="6629311" cy="5821363"/>
          </a:xfrm>
        </p:spPr>
        <p:txBody>
          <a:bodyPr/>
          <a:lstStyle/>
          <a:p>
            <a:r>
              <a:rPr lang="en-US" altLang="en-US" sz="2400" dirty="0">
                <a:solidFill>
                  <a:srgbClr val="FF0000"/>
                </a:solidFill>
                <a:latin typeface="Abadi Extra Light" panose="020B0204020104020204" pitchFamily="34" charset="0"/>
              </a:rPr>
              <a:t>Express or Implied Assumption</a:t>
            </a:r>
          </a:p>
          <a:p>
            <a:r>
              <a:rPr lang="en-US" altLang="en-US" sz="2400" dirty="0">
                <a:solidFill>
                  <a:srgbClr val="996600"/>
                </a:solidFill>
                <a:latin typeface="Abadi Extra Light" panose="020B0204020104020204" pitchFamily="34" charset="0"/>
              </a:rPr>
              <a:t>De Facto Merger</a:t>
            </a:r>
          </a:p>
          <a:p>
            <a:r>
              <a:rPr lang="en-US" altLang="en-US" sz="2400" dirty="0">
                <a:solidFill>
                  <a:srgbClr val="996600"/>
                </a:solidFill>
                <a:latin typeface="Abadi Extra Light" panose="020B0204020104020204" pitchFamily="34" charset="0"/>
              </a:rPr>
              <a:t>Mere Continuation</a:t>
            </a:r>
          </a:p>
          <a:p>
            <a:r>
              <a:rPr lang="en-US" altLang="en-US" sz="2400" dirty="0">
                <a:solidFill>
                  <a:srgbClr val="996600"/>
                </a:solidFill>
                <a:latin typeface="Abadi Extra Light" panose="020B0204020104020204" pitchFamily="34" charset="0"/>
              </a:rPr>
              <a:t>Fraud</a:t>
            </a:r>
          </a:p>
          <a:p>
            <a:r>
              <a:rPr lang="en-US" altLang="en-US" sz="2400" dirty="0">
                <a:solidFill>
                  <a:srgbClr val="996600"/>
                </a:solidFill>
                <a:latin typeface="Abadi Extra Light" panose="020B0204020104020204" pitchFamily="34" charset="0"/>
              </a:rPr>
              <a:t>Inadequate Consideration</a:t>
            </a:r>
          </a:p>
          <a:p>
            <a:r>
              <a:rPr lang="en-US" altLang="en-US" sz="2400" dirty="0">
                <a:solidFill>
                  <a:srgbClr val="FF0000"/>
                </a:solidFill>
                <a:latin typeface="Abadi Extra Light" panose="020B0204020104020204" pitchFamily="34" charset="0"/>
              </a:rPr>
              <a:t>The “Product Line” Exception</a:t>
            </a:r>
          </a:p>
          <a:p>
            <a:r>
              <a:rPr lang="en-US" altLang="en-US" sz="2400" dirty="0">
                <a:solidFill>
                  <a:srgbClr val="996600"/>
                </a:solidFill>
                <a:latin typeface="Abadi Extra Light" panose="020B0204020104020204" pitchFamily="34" charset="0"/>
              </a:rPr>
              <a:t>Duty to Warn</a:t>
            </a:r>
          </a:p>
          <a:p>
            <a:r>
              <a:rPr lang="en-US" altLang="en-US" sz="2400" dirty="0">
                <a:solidFill>
                  <a:srgbClr val="FF0000"/>
                </a:solidFill>
                <a:latin typeface="Abadi Extra Light" panose="020B0204020104020204" pitchFamily="34" charset="0"/>
              </a:rPr>
              <a:t>Environmental Torts</a:t>
            </a:r>
          </a:p>
          <a:p>
            <a:r>
              <a:rPr lang="en-US" altLang="en-US" sz="2400" dirty="0">
                <a:solidFill>
                  <a:srgbClr val="996600"/>
                </a:solidFill>
                <a:latin typeface="Abadi Extra Light" panose="020B0204020104020204" pitchFamily="34" charset="0"/>
              </a:rPr>
              <a:t>Labor Law Liability</a:t>
            </a:r>
          </a:p>
          <a:p>
            <a:r>
              <a:rPr lang="en-US" altLang="en-US" sz="2400" dirty="0">
                <a:solidFill>
                  <a:srgbClr val="996600"/>
                </a:solidFill>
                <a:latin typeface="Abadi Extra Light" panose="020B0204020104020204" pitchFamily="34" charset="0"/>
              </a:rPr>
              <a:t>Employee Benefits</a:t>
            </a:r>
          </a:p>
          <a:p>
            <a:r>
              <a:rPr lang="en-US" altLang="en-US" sz="2400" dirty="0">
                <a:solidFill>
                  <a:srgbClr val="FF0000"/>
                </a:solidFill>
                <a:latin typeface="Abadi Extra Light" panose="020B0204020104020204" pitchFamily="34" charset="0"/>
              </a:rPr>
              <a:t>Bulk Sales Compliance</a:t>
            </a:r>
          </a:p>
          <a:p>
            <a:r>
              <a:rPr lang="en-US" altLang="en-US" sz="2400" dirty="0">
                <a:solidFill>
                  <a:srgbClr val="FF0000"/>
                </a:solidFill>
                <a:latin typeface="Abadi Extra Light" panose="020B0204020104020204" pitchFamily="34" charset="0"/>
              </a:rPr>
              <a:t>FIRPTA</a:t>
            </a:r>
          </a:p>
          <a:p>
            <a:pPr>
              <a:buFont typeface="Wingdings" panose="05000000000000000000" pitchFamily="2" charset="2"/>
              <a:buChar char="Ø"/>
            </a:pPr>
            <a:endParaRPr lang="en-US" altLang="en-US" sz="2800" dirty="0">
              <a:solidFill>
                <a:srgbClr val="996600"/>
              </a:solidFill>
              <a:latin typeface="Agency FB" panose="020B0503020202020204" pitchFamily="34" charset="0"/>
            </a:endParaRPr>
          </a:p>
        </p:txBody>
      </p:sp>
      <p:pic>
        <p:nvPicPr>
          <p:cNvPr id="839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28575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0773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98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987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987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987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987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987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9874">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9874">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987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987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987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a:extLst>
            <a:ext uri="{FF2B5EF4-FFF2-40B4-BE49-F238E27FC236}">
              <a16:creationId xmlns:a16="http://schemas.microsoft.com/office/drawing/2014/main" id="{CA334EF5-F120-D4B2-20AD-B55B6FA0D4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65B5F8-74EC-9DBC-C475-C3D32FCEEE23}"/>
              </a:ext>
            </a:extLst>
          </p:cNvPr>
          <p:cNvSpPr>
            <a:spLocks noGrp="1"/>
          </p:cNvSpPr>
          <p:nvPr>
            <p:ph type="title"/>
          </p:nvPr>
        </p:nvSpPr>
        <p:spPr>
          <a:xfrm>
            <a:off x="777073" y="2565714"/>
            <a:ext cx="7753141" cy="1325563"/>
          </a:xfrm>
        </p:spPr>
        <p:txBody>
          <a:bodyPr/>
          <a:lstStyle/>
          <a:p>
            <a:r>
              <a:rPr lang="en-US" dirty="0">
                <a:solidFill>
                  <a:srgbClr val="FFC000"/>
                </a:solidFill>
              </a:rPr>
              <a:t>Please Verify your Attendance</a:t>
            </a:r>
          </a:p>
        </p:txBody>
      </p:sp>
      <p:pic>
        <p:nvPicPr>
          <p:cNvPr id="4" name="Picture 3">
            <a:extLst>
              <a:ext uri="{FF2B5EF4-FFF2-40B4-BE49-F238E27FC236}">
                <a16:creationId xmlns:a16="http://schemas.microsoft.com/office/drawing/2014/main" id="{5036178C-9766-535B-5CE0-1DEA7F50B771}"/>
              </a:ext>
            </a:extLst>
          </p:cNvPr>
          <p:cNvPicPr>
            <a:picLocks noChangeAspect="1"/>
          </p:cNvPicPr>
          <p:nvPr/>
        </p:nvPicPr>
        <p:blipFill>
          <a:blip r:embed="rId2"/>
          <a:stretch>
            <a:fillRect/>
          </a:stretch>
        </p:blipFill>
        <p:spPr>
          <a:xfrm>
            <a:off x="8611437" y="1017395"/>
            <a:ext cx="2512087" cy="4823209"/>
          </a:xfrm>
          <a:prstGeom prst="rect">
            <a:avLst/>
          </a:prstGeom>
        </p:spPr>
      </p:pic>
    </p:spTree>
    <p:extLst>
      <p:ext uri="{BB962C8B-B14F-4D97-AF65-F5344CB8AC3E}">
        <p14:creationId xmlns:p14="http://schemas.microsoft.com/office/powerpoint/2010/main" val="1675529626"/>
      </p:ext>
    </p:extLst>
  </p:cSld>
  <p:clrMapOvr>
    <a:masterClrMapping/>
  </p:clrMapOvr>
  <p:transition spd="slow">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894724" y="2842420"/>
            <a:ext cx="5334000" cy="715963"/>
          </a:xfrm>
        </p:spPr>
        <p:txBody>
          <a:bodyPr/>
          <a:lstStyle/>
          <a:p>
            <a:pPr algn="l"/>
            <a:r>
              <a:rPr lang="en-US" altLang="en-US" b="1" dirty="0">
                <a:solidFill>
                  <a:srgbClr val="C00000"/>
                </a:solidFill>
                <a:latin typeface="Calibri" panose="020F0502020204030204" pitchFamily="34" charset="0"/>
                <a:ea typeface="Calibri" panose="020F0502020204030204" pitchFamily="34" charset="0"/>
                <a:cs typeface="Calibri" panose="020F0502020204030204" pitchFamily="34" charset="0"/>
              </a:rPr>
              <a:t>Letter of Intent</a:t>
            </a:r>
          </a:p>
        </p:txBody>
      </p:sp>
    </p:spTree>
    <p:extLst>
      <p:ext uri="{BB962C8B-B14F-4D97-AF65-F5344CB8AC3E}">
        <p14:creationId xmlns:p14="http://schemas.microsoft.com/office/powerpoint/2010/main" val="85889260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7659" y="3390910"/>
            <a:ext cx="6856214" cy="7618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sp>
        <p:nvSpPr>
          <p:cNvPr id="69636" name="TextBox 3"/>
          <p:cNvSpPr txBox="1">
            <a:spLocks noChangeArrowheads="1"/>
          </p:cNvSpPr>
          <p:nvPr/>
        </p:nvSpPr>
        <p:spPr bwMode="auto">
          <a:xfrm>
            <a:off x="2363172" y="991309"/>
            <a:ext cx="324044" cy="830781"/>
          </a:xfrm>
          <a:prstGeom prst="rect">
            <a:avLst/>
          </a:prstGeom>
          <a:noFill/>
          <a:ln w="9525">
            <a:noFill/>
            <a:miter lim="800000"/>
            <a:headEnd/>
            <a:tailEnd/>
          </a:ln>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857" y="1219776"/>
            <a:ext cx="4113728"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4663440" y="1646394"/>
            <a:ext cx="6796682" cy="3539430"/>
          </a:xfrm>
          <a:prstGeom prst="rect">
            <a:avLst/>
          </a:prstGeom>
          <a:noFill/>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CPE - Continuing Professional Education for </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CPAs:</a:t>
            </a:r>
          </a:p>
          <a:p>
            <a:pPr marL="0" marR="0" lvl="0" indent="0" algn="l" defTabSz="914126"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YourOnlineProfessor.net is registered with the Pennsylvania Department of State's Bureau of Professional and Occupational Affairs as a </a:t>
            </a:r>
            <a:r>
              <a:rPr kumimoji="0" lang="en-US" sz="1600" b="0" i="1"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Program Sponsor under the State Board of Accountancy.</a:t>
            </a:r>
            <a:r>
              <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  Our license number is </a:t>
            </a:r>
            <a:r>
              <a:rPr kumimoji="0" lang="en-US" sz="16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PX177605</a:t>
            </a:r>
            <a:r>
              <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This Course will count as 1.0 Hour of Group Internet Based or </a:t>
            </a:r>
            <a:b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b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Interactive Self Study Credit depending on how you access the Course.</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For CPAs taking an archived version of the Course for Interactive Self Study Credit successful completion of a Final Examination is required.  The Final Slide will direct you as to how to access and complete the Final Examination.</a:t>
            </a:r>
            <a:b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endPar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404332952"/>
      </p:ext>
    </p:extLst>
  </p:cSld>
  <p:clrMapOvr>
    <a:masterClrMapping/>
  </p:clrMapOvr>
  <p:transition spd="slow">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06050"/>
            <a:ext cx="13843000" cy="921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p:cNvSpPr>
            <a:spLocks noGrp="1"/>
          </p:cNvSpPr>
          <p:nvPr>
            <p:ph idx="1"/>
          </p:nvPr>
        </p:nvSpPr>
        <p:spPr>
          <a:xfrm>
            <a:off x="1357745" y="2451663"/>
            <a:ext cx="6858000" cy="5440363"/>
          </a:xfrm>
        </p:spPr>
        <p:txBody>
          <a:bodyPr/>
          <a:lstStyle/>
          <a:p>
            <a:pPr marL="914400" indent="-449263">
              <a:buNone/>
              <a:defRPr/>
            </a:pPr>
            <a:r>
              <a:rPr lang="en-US" altLang="en-US" dirty="0">
                <a:solidFill>
                  <a:srgbClr val="996600"/>
                </a:solidFill>
                <a:latin typeface="Abadi Extra Light" panose="020B0204020104020204" pitchFamily="34" charset="0"/>
              </a:rPr>
              <a:t>	</a:t>
            </a:r>
            <a:r>
              <a:rPr lang="en-US" altLang="en-US" b="1" dirty="0">
                <a:solidFill>
                  <a:srgbClr val="C00000"/>
                </a:solidFill>
                <a:effectLst>
                  <a:outerShdw blurRad="38100" dist="38100" dir="2700000" algn="tl">
                    <a:srgbClr val="000000">
                      <a:alpha val="43137"/>
                    </a:srgbClr>
                  </a:outerShdw>
                </a:effectLst>
                <a:latin typeface="Abadi Extra Light" panose="020B0204020104020204" pitchFamily="34" charset="0"/>
              </a:rPr>
              <a:t>&gt; Serves to narrow the issues</a:t>
            </a:r>
          </a:p>
          <a:p>
            <a:pPr marL="914400" indent="-449263">
              <a:buNone/>
              <a:defRPr/>
            </a:pPr>
            <a:r>
              <a:rPr lang="en-US" altLang="en-US" b="1" dirty="0">
                <a:solidFill>
                  <a:srgbClr val="C00000"/>
                </a:solidFill>
                <a:effectLst>
                  <a:outerShdw blurRad="38100" dist="38100" dir="2700000" algn="tl">
                    <a:srgbClr val="000000">
                      <a:alpha val="43137"/>
                    </a:srgbClr>
                  </a:outerShdw>
                </a:effectLst>
                <a:latin typeface="Abadi Extra Light" panose="020B0204020104020204" pitchFamily="34" charset="0"/>
              </a:rPr>
              <a:t>	&gt; Should be non-binding </a:t>
            </a:r>
          </a:p>
          <a:p>
            <a:pPr marL="914400" indent="-449263">
              <a:buNone/>
              <a:defRPr/>
            </a:pPr>
            <a:r>
              <a:rPr lang="en-US" altLang="en-US" b="1" dirty="0">
                <a:solidFill>
                  <a:srgbClr val="C00000"/>
                </a:solidFill>
                <a:effectLst>
                  <a:outerShdw blurRad="38100" dist="38100" dir="2700000" algn="tl">
                    <a:srgbClr val="000000">
                      <a:alpha val="43137"/>
                    </a:srgbClr>
                  </a:outerShdw>
                </a:effectLst>
                <a:latin typeface="Abadi Extra Light" panose="020B0204020104020204" pitchFamily="34" charset="0"/>
              </a:rPr>
              <a:t>	&gt; Include confidentiality provision</a:t>
            </a:r>
          </a:p>
          <a:p>
            <a:pPr marL="914400" indent="-449263">
              <a:buNone/>
              <a:defRPr/>
            </a:pPr>
            <a:r>
              <a:rPr lang="en-US" altLang="en-US" b="1" dirty="0">
                <a:solidFill>
                  <a:srgbClr val="C00000"/>
                </a:solidFill>
                <a:effectLst>
                  <a:outerShdw blurRad="38100" dist="38100" dir="2700000" algn="tl">
                    <a:srgbClr val="000000">
                      <a:alpha val="43137"/>
                    </a:srgbClr>
                  </a:outerShdw>
                </a:effectLst>
                <a:latin typeface="Abadi Extra Light" panose="020B0204020104020204" pitchFamily="34" charset="0"/>
              </a:rPr>
              <a:t>	&gt; Should set a timeline</a:t>
            </a:r>
          </a:p>
        </p:txBody>
      </p:sp>
      <p:sp>
        <p:nvSpPr>
          <p:cNvPr id="60420" name="Title 1"/>
          <p:cNvSpPr>
            <a:spLocks noGrp="1"/>
          </p:cNvSpPr>
          <p:nvPr>
            <p:ph type="title"/>
          </p:nvPr>
        </p:nvSpPr>
        <p:spPr>
          <a:xfrm>
            <a:off x="2209800" y="1447801"/>
            <a:ext cx="5334000" cy="715963"/>
          </a:xfrm>
        </p:spPr>
        <p:txBody>
          <a:bodyPr/>
          <a:lstStyle/>
          <a:p>
            <a:pPr algn="l">
              <a:defRPr/>
            </a:pPr>
            <a:r>
              <a:rPr lang="en-US" altLang="en-US" sz="2800" b="1" dirty="0">
                <a:solidFill>
                  <a:srgbClr val="C00000"/>
                </a:solidFill>
                <a:effectLst>
                  <a:outerShdw blurRad="38100" dist="38100" dir="2700000" algn="tl">
                    <a:srgbClr val="000000">
                      <a:alpha val="43137"/>
                    </a:srgbClr>
                  </a:outerShdw>
                </a:effectLst>
                <a:latin typeface="Abadi Extra Light" panose="020B0204020104020204" pitchFamily="34" charset="0"/>
              </a:rPr>
              <a:t>The Letter of Intent</a:t>
            </a:r>
          </a:p>
        </p:txBody>
      </p:sp>
      <p:cxnSp>
        <p:nvCxnSpPr>
          <p:cNvPr id="3" name="Straight Connector 2"/>
          <p:cNvCxnSpPr/>
          <p:nvPr/>
        </p:nvCxnSpPr>
        <p:spPr>
          <a:xfrm>
            <a:off x="2362200" y="2209800"/>
            <a:ext cx="3962400" cy="0"/>
          </a:xfrm>
          <a:prstGeom prst="line">
            <a:avLst/>
          </a:prstGeom>
          <a:ln>
            <a:solidFill>
              <a:schemeClr val="tx1"/>
            </a:solidFill>
          </a:ln>
          <a:effectLst>
            <a:outerShdw blurRad="50800" dist="50800" dir="5400000" algn="ctr" rotWithShape="0">
              <a:srgbClr val="000000">
                <a:alpha val="99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37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500"/>
                                        <p:tgtEl>
                                          <p:spTgt spid="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500"/>
                                        <p:tgtEl>
                                          <p:spTgt spid="2">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98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76" y="0"/>
            <a:ext cx="328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itle 1"/>
          <p:cNvSpPr>
            <a:spLocks noGrp="1"/>
          </p:cNvSpPr>
          <p:nvPr>
            <p:ph type="title"/>
          </p:nvPr>
        </p:nvSpPr>
        <p:spPr>
          <a:xfrm>
            <a:off x="1905000" y="762001"/>
            <a:ext cx="5334000" cy="715963"/>
          </a:xfrm>
        </p:spPr>
        <p:txBody>
          <a:bodyPr/>
          <a:lstStyle/>
          <a:p>
            <a:pPr algn="l"/>
            <a:r>
              <a:rPr lang="en-US" altLang="en-US" sz="2800" u="sng" dirty="0">
                <a:solidFill>
                  <a:schemeClr val="bg1"/>
                </a:solidFill>
                <a:latin typeface="Abadi Extra Light" panose="020B0204020104020204" pitchFamily="34" charset="0"/>
              </a:rPr>
              <a:t>The Letter of Intent</a:t>
            </a:r>
          </a:p>
        </p:txBody>
      </p:sp>
      <p:sp>
        <p:nvSpPr>
          <p:cNvPr id="2" name="Content Placeholder 2"/>
          <p:cNvSpPr>
            <a:spLocks noGrp="1"/>
          </p:cNvSpPr>
          <p:nvPr>
            <p:ph idx="1"/>
          </p:nvPr>
        </p:nvSpPr>
        <p:spPr>
          <a:xfrm>
            <a:off x="1866900" y="1756410"/>
            <a:ext cx="5151120" cy="4297363"/>
          </a:xfrm>
        </p:spPr>
        <p:txBody>
          <a:bodyPr/>
          <a:lstStyle/>
          <a:p>
            <a:pPr marL="1588" indent="-1588">
              <a:buFont typeface="Arial" panose="020B0604020202020204" pitchFamily="34" charset="0"/>
              <a:buNone/>
            </a:pPr>
            <a:r>
              <a:rPr lang="en-US" altLang="en-US" sz="2800" dirty="0">
                <a:solidFill>
                  <a:schemeClr val="bg1"/>
                </a:solidFill>
                <a:latin typeface="Abadi Extra Light" panose="020B0204020104020204" pitchFamily="34" charset="0"/>
              </a:rPr>
              <a:t>The LOI generally states the basic terms of the deal: </a:t>
            </a:r>
          </a:p>
          <a:p>
            <a:pPr>
              <a:buFont typeface="Abadi Extra Light" panose="020B0204020104020204" pitchFamily="34" charset="0"/>
              <a:buChar char="›"/>
            </a:pPr>
            <a:r>
              <a:rPr lang="en-US" altLang="en-US" sz="2800" dirty="0">
                <a:solidFill>
                  <a:schemeClr val="bg1"/>
                </a:solidFill>
                <a:latin typeface="Abadi Extra Light" panose="020B0204020104020204" pitchFamily="34" charset="0"/>
              </a:rPr>
              <a:t>What is the price?</a:t>
            </a:r>
          </a:p>
          <a:p>
            <a:pPr>
              <a:buFont typeface="Abadi Extra Light" panose="020B0204020104020204" pitchFamily="34" charset="0"/>
              <a:buChar char="›"/>
            </a:pPr>
            <a:r>
              <a:rPr lang="en-US" altLang="en-US" sz="2800" dirty="0">
                <a:solidFill>
                  <a:schemeClr val="bg1"/>
                </a:solidFill>
                <a:latin typeface="Abadi Extra Light" panose="020B0204020104020204" pitchFamily="34" charset="0"/>
              </a:rPr>
              <a:t>What are the payment terms?</a:t>
            </a:r>
          </a:p>
          <a:p>
            <a:pPr>
              <a:buFont typeface="Abadi Extra Light" panose="020B0204020104020204" pitchFamily="34" charset="0"/>
              <a:buChar char="›"/>
            </a:pPr>
            <a:r>
              <a:rPr lang="en-US" altLang="en-US" sz="2800" dirty="0">
                <a:solidFill>
                  <a:schemeClr val="bg1"/>
                </a:solidFill>
                <a:latin typeface="Abadi Extra Light" panose="020B0204020104020204" pitchFamily="34" charset="0"/>
              </a:rPr>
              <a:t>What is the form of the consideration?</a:t>
            </a:r>
          </a:p>
          <a:p>
            <a:pPr>
              <a:buFont typeface="Abadi Extra Light" panose="020B0204020104020204" pitchFamily="34" charset="0"/>
              <a:buChar char="›"/>
            </a:pPr>
            <a:r>
              <a:rPr lang="en-US" altLang="en-US" sz="2800" dirty="0">
                <a:solidFill>
                  <a:schemeClr val="bg1"/>
                </a:solidFill>
                <a:latin typeface="Abadi Extra Light" panose="020B0204020104020204" pitchFamily="34" charset="0"/>
              </a:rPr>
              <a:t>What contingencies?</a:t>
            </a:r>
          </a:p>
          <a:p>
            <a:pPr>
              <a:buFont typeface="Arial" panose="020B0604020202020204" pitchFamily="34" charset="0"/>
              <a:buNone/>
            </a:pPr>
            <a:r>
              <a:rPr lang="en-US" altLang="en-US" sz="2800" dirty="0">
                <a:solidFill>
                  <a:schemeClr val="bg1"/>
                </a:solidFill>
                <a:latin typeface="Abadi Extra Light" panose="020B0204020104020204" pitchFamily="34" charset="0"/>
              </a:rPr>
              <a:t>	</a:t>
            </a:r>
          </a:p>
        </p:txBody>
      </p:sp>
    </p:spTree>
    <p:extLst>
      <p:ext uri="{BB962C8B-B14F-4D97-AF65-F5344CB8AC3E}">
        <p14:creationId xmlns:p14="http://schemas.microsoft.com/office/powerpoint/2010/main" val="2041492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03334B-92C8-7C55-7220-07FA84513635}"/>
              </a:ext>
            </a:extLst>
          </p:cNvPr>
          <p:cNvSpPr>
            <a:spLocks noGrp="1"/>
          </p:cNvSpPr>
          <p:nvPr>
            <p:ph type="title"/>
          </p:nvPr>
        </p:nvSpPr>
        <p:spPr>
          <a:xfrm>
            <a:off x="841247" y="474146"/>
            <a:ext cx="10515593" cy="1197864"/>
          </a:xfrm>
        </p:spPr>
        <p:txBody>
          <a:bodyPr>
            <a:normAutofit/>
          </a:bodyPr>
          <a:lstStyle/>
          <a:p>
            <a:r>
              <a:rPr lang="en-US" i="1" dirty="0">
                <a:solidFill>
                  <a:schemeClr val="accent4">
                    <a:lumMod val="60000"/>
                    <a:lumOff val="40000"/>
                  </a:schemeClr>
                </a:solidFill>
                <a:effectLst>
                  <a:outerShdw blurRad="38100" dist="38100" dir="2700000" algn="tl">
                    <a:srgbClr val="000000">
                      <a:alpha val="43137"/>
                    </a:srgbClr>
                  </a:outerShdw>
                </a:effectLst>
              </a:rPr>
              <a:t>What does the Buyer need to happen…</a:t>
            </a:r>
          </a:p>
        </p:txBody>
      </p:sp>
      <p:sp>
        <p:nvSpPr>
          <p:cNvPr id="11"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48411CE-0A82-DAD4-3F2C-5431B46FD5D1}"/>
              </a:ext>
            </a:extLst>
          </p:cNvPr>
          <p:cNvPicPr>
            <a:picLocks noChangeAspect="1"/>
          </p:cNvPicPr>
          <p:nvPr/>
        </p:nvPicPr>
        <p:blipFill rotWithShape="1">
          <a:blip r:embed="rId2"/>
          <a:srcRect l="1897" r="28809" b="-1"/>
          <a:stretch/>
        </p:blipFill>
        <p:spPr>
          <a:xfrm>
            <a:off x="835153" y="2002117"/>
            <a:ext cx="6215794" cy="4171569"/>
          </a:xfrm>
          <a:prstGeom prst="rect">
            <a:avLst/>
          </a:prstGeom>
        </p:spPr>
      </p:pic>
      <p:sp>
        <p:nvSpPr>
          <p:cNvPr id="3" name="Content Placeholder 2">
            <a:extLst>
              <a:ext uri="{FF2B5EF4-FFF2-40B4-BE49-F238E27FC236}">
                <a16:creationId xmlns:a16="http://schemas.microsoft.com/office/drawing/2014/main" id="{2DA2AAAF-7883-FE69-1BD6-461BAAF2FA34}"/>
              </a:ext>
            </a:extLst>
          </p:cNvPr>
          <p:cNvSpPr>
            <a:spLocks noGrp="1"/>
          </p:cNvSpPr>
          <p:nvPr>
            <p:ph idx="1"/>
          </p:nvPr>
        </p:nvSpPr>
        <p:spPr>
          <a:xfrm>
            <a:off x="7618156" y="2034033"/>
            <a:ext cx="3823525" cy="4171568"/>
          </a:xfrm>
        </p:spPr>
        <p:txBody>
          <a:bodyPr anchor="ctr">
            <a:normAutofit/>
          </a:bodyPr>
          <a:lstStyle/>
          <a:p>
            <a:pPr>
              <a:buFont typeface="Symbol" panose="05050102010706020507" pitchFamily="18" charset="2"/>
              <a:buChar char="×"/>
            </a:pPr>
            <a:r>
              <a:rPr lang="en-US" sz="2000" dirty="0">
                <a:latin typeface="Abadi Extra Light" panose="020B0204020104020204" pitchFamily="34" charset="0"/>
              </a:rPr>
              <a:t>Financing</a:t>
            </a:r>
          </a:p>
          <a:p>
            <a:pPr>
              <a:buFont typeface="Symbol" panose="05050102010706020507" pitchFamily="18" charset="2"/>
              <a:buChar char="×"/>
            </a:pPr>
            <a:r>
              <a:rPr lang="en-US" sz="2000" dirty="0">
                <a:latin typeface="Abadi Extra Light" panose="020B0204020104020204" pitchFamily="34" charset="0"/>
              </a:rPr>
              <a:t>Due Diligence/Inspection</a:t>
            </a:r>
          </a:p>
          <a:p>
            <a:pPr>
              <a:buFont typeface="Symbol" panose="05050102010706020507" pitchFamily="18" charset="2"/>
              <a:buChar char="×"/>
            </a:pPr>
            <a:r>
              <a:rPr lang="en-US" sz="2000" dirty="0">
                <a:latin typeface="Abadi Extra Light" panose="020B0204020104020204" pitchFamily="34" charset="0"/>
              </a:rPr>
              <a:t>Contracts transferred</a:t>
            </a:r>
          </a:p>
          <a:p>
            <a:pPr>
              <a:buFont typeface="Symbol" panose="05050102010706020507" pitchFamily="18" charset="2"/>
              <a:buChar char="×"/>
            </a:pPr>
            <a:r>
              <a:rPr lang="en-US" sz="2000" dirty="0">
                <a:latin typeface="Abadi Extra Light" panose="020B0204020104020204" pitchFamily="34" charset="0"/>
              </a:rPr>
              <a:t>Secure the location</a:t>
            </a:r>
          </a:p>
          <a:p>
            <a:pPr>
              <a:buFont typeface="Symbol" panose="05050102010706020507" pitchFamily="18" charset="2"/>
              <a:buChar char="×"/>
            </a:pPr>
            <a:r>
              <a:rPr lang="en-US" sz="2000" dirty="0">
                <a:latin typeface="Abadi Extra Light" panose="020B0204020104020204" pitchFamily="34" charset="0"/>
              </a:rPr>
              <a:t>Transfer of specific strategic asset (e.g., liquor license )</a:t>
            </a:r>
          </a:p>
          <a:p>
            <a:pPr>
              <a:buFont typeface="Symbol" panose="05050102010706020507" pitchFamily="18" charset="2"/>
              <a:buChar char="×"/>
            </a:pPr>
            <a:r>
              <a:rPr lang="en-US" sz="2000" dirty="0">
                <a:latin typeface="Abadi Extra Light" panose="020B0204020104020204" pitchFamily="34" charset="0"/>
              </a:rPr>
              <a:t>Retention of a Key Employee</a:t>
            </a:r>
          </a:p>
          <a:p>
            <a:pPr>
              <a:buFont typeface="Symbol" panose="05050102010706020507" pitchFamily="18" charset="2"/>
              <a:buChar char="×"/>
            </a:pPr>
            <a:r>
              <a:rPr lang="en-US" sz="2000" dirty="0">
                <a:latin typeface="Abadi Extra Light" panose="020B0204020104020204" pitchFamily="34" charset="0"/>
              </a:rPr>
              <a:t>Condition and suitability of the assets acquired</a:t>
            </a:r>
          </a:p>
          <a:p>
            <a:pPr>
              <a:buFont typeface="Symbol" panose="05050102010706020507" pitchFamily="18" charset="2"/>
              <a:buChar char="×"/>
            </a:pPr>
            <a:r>
              <a:rPr lang="en-US" sz="2000" dirty="0">
                <a:latin typeface="Abadi Extra Light" panose="020B0204020104020204" pitchFamily="34" charset="0"/>
              </a:rPr>
              <a:t>Third Party consent (e.g., franchise transfer)</a:t>
            </a:r>
          </a:p>
        </p:txBody>
      </p:sp>
    </p:spTree>
    <p:extLst>
      <p:ext uri="{BB962C8B-B14F-4D97-AF65-F5344CB8AC3E}">
        <p14:creationId xmlns:p14="http://schemas.microsoft.com/office/powerpoint/2010/main" val="1097268881"/>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d\Desktop\the_end_lg_clr.gif"/>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95800" y="2343152"/>
            <a:ext cx="3028950" cy="2299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34024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32767" y="1575152"/>
            <a:ext cx="9825135" cy="4555093"/>
          </a:xfrm>
          <a:prstGeom prst="rect">
            <a:avLst/>
          </a:prstGeom>
          <a:noFill/>
        </p:spPr>
        <p:txBody>
          <a:bodyPr wrap="square">
            <a:spAutoFit/>
          </a:bodyPr>
          <a:lstStyle/>
          <a:p>
            <a:pPr marL="0" marR="0" lvl="0" indent="0" algn="ctr" defTabSz="457063" rtl="0" eaLnBrk="1" fontAlgn="auto" latinLnBrk="0" hangingPunct="1">
              <a:lnSpc>
                <a:spcPct val="100000"/>
              </a:lnSpc>
              <a:spcBef>
                <a:spcPts val="600"/>
              </a:spcBef>
              <a:spcAft>
                <a:spcPts val="600"/>
              </a:spcAft>
              <a:buClr>
                <a:srgbClr val="C00000"/>
              </a:buClr>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ell MT" panose="02020503060305020303" pitchFamily="18" charset="0"/>
                <a:ea typeface="+mn-ea"/>
                <a:cs typeface="+mn-cs"/>
              </a:rPr>
              <a:t>Questions</a:t>
            </a:r>
            <a:endPar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571329" marR="0" lvl="0" indent="-571329" algn="ctr" defTabSz="457063"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If you have any questions during the program, please type them into the chat box and I will try to address them during the program.</a:t>
            </a:r>
          </a:p>
          <a:p>
            <a:pPr marL="571329" marR="0" lvl="0" indent="-571329" algn="ctr" defTabSz="457063"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If your question is </a:t>
            </a:r>
            <a:r>
              <a:rPr kumimoji="0" lang="en-US" sz="2400" b="0" i="1"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not answered </a:t>
            </a:r>
            <a:r>
              <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during the program you will receive an ‘</a:t>
            </a:r>
            <a:br>
              <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br>
            <a:r>
              <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e-mail response after the program is concluded.</a:t>
            </a:r>
          </a:p>
          <a:p>
            <a:pPr marL="571329" marR="0" lvl="0" indent="-571329" algn="ctr" defTabSz="457063"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If you have questions after the program is concluded please </a:t>
            </a:r>
            <a:br>
              <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br>
            <a:r>
              <a:rPr kumimoji="0" lang="en-US" sz="24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e-mail your question to –</a:t>
            </a:r>
          </a:p>
          <a:p>
            <a:pPr marL="0" marR="0" lvl="0" indent="0" algn="ctr" defTabSz="457063" rtl="0" eaLnBrk="1" fontAlgn="auto" latinLnBrk="0" hangingPunct="1">
              <a:lnSpc>
                <a:spcPct val="100000"/>
              </a:lnSpc>
              <a:spcBef>
                <a:spcPts val="600"/>
              </a:spcBef>
              <a:spcAft>
                <a:spcPts val="600"/>
              </a:spcAft>
              <a:buClr>
                <a:srgbClr val="C00000"/>
              </a:buClr>
              <a:buSzTx/>
              <a:buFontTx/>
              <a:buNone/>
              <a:tabLst/>
              <a:defRPr/>
            </a:pPr>
            <a:r>
              <a:rPr kumimoji="0" lang="en-US" sz="24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hlinkClick r:id="rId3">
                  <a:extLst>
                    <a:ext uri="{A12FA001-AC4F-418D-AE19-62706E023703}">
                      <ahyp:hlinkClr xmlns:ahyp="http://schemas.microsoft.com/office/drawing/2018/hyperlinkcolor" val="tx"/>
                    </a:ext>
                  </a:extLst>
                </a:hlinkClick>
              </a:rPr>
              <a:t>mp</a:t>
            </a:r>
            <a:r>
              <a:rPr kumimoji="0" lang="en-US" sz="24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ezzner@gibperk.com</a:t>
            </a:r>
            <a:endParaRPr kumimoji="0" lang="en-US" sz="24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457063" rtl="0" eaLnBrk="1" fontAlgn="auto" latinLnBrk="0" hangingPunct="1">
              <a:lnSpc>
                <a:spcPct val="100000"/>
              </a:lnSpc>
              <a:spcBef>
                <a:spcPts val="600"/>
              </a:spcBef>
              <a:spcAft>
                <a:spcPts val="600"/>
              </a:spcAft>
              <a:buClr>
                <a:srgbClr val="C00000"/>
              </a:buClr>
              <a:buSzTx/>
              <a:buFontTx/>
              <a:buNone/>
              <a:tabLst/>
              <a:defRPr/>
            </a:pPr>
            <a:r>
              <a:rPr kumimoji="0" lang="en-US" sz="24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hlinkClick r:id="" action="ppaction://noaction">
                  <a:extLst>
                    <a:ext uri="{A12FA001-AC4F-418D-AE19-62706E023703}">
                      <ahyp:hlinkClr xmlns:ahyp="http://schemas.microsoft.com/office/drawing/2018/hyperlinkcolor" val="tx"/>
                    </a:ext>
                  </a:extLst>
                </a:hlinkClick>
              </a:rPr>
              <a:t>tedperkins@gibperk.com</a:t>
            </a:r>
            <a:br>
              <a:rPr kumimoji="0" lang="en-US" sz="24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br>
            <a:r>
              <a:rPr kumimoji="0" lang="en-US" sz="24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610 565 1708 Ext 104</a:t>
            </a:r>
            <a:endParaRPr kumimoji="0" lang="en-US" sz="2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3780" name="AutoShape 4" descr="http://downloads.animationfactory.com/download/question_md_clr.gif?t=1447862876&amp;m=32992063&amp;h=bda19fe6a9044b512d4721be56c0e5d5"/>
          <p:cNvSpPr>
            <a:spLocks noChangeAspect="1" noChangeArrowheads="1"/>
          </p:cNvSpPr>
          <p:nvPr/>
        </p:nvSpPr>
        <p:spPr bwMode="auto">
          <a:xfrm>
            <a:off x="2703604" y="-135597"/>
            <a:ext cx="171405" cy="30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063" rtl="0" eaLnBrk="1" fontAlgn="auto" latinLnBrk="0" hangingPunct="1">
              <a:lnSpc>
                <a:spcPct val="100000"/>
              </a:lnSpc>
              <a:spcBef>
                <a:spcPts val="0"/>
              </a:spcBef>
              <a:spcAft>
                <a:spcPts val="0"/>
              </a:spcAft>
              <a:buClrTx/>
              <a:buSzTx/>
              <a:buFontTx/>
              <a:buNone/>
              <a:tabLst/>
              <a:defRPr/>
            </a:pPr>
            <a:endParaRPr kumimoji="0" lang="en-US" altLang="en-US" sz="1799" b="0" i="0" u="none" strike="noStrike" kern="1200" cap="none" spc="0" normalizeH="0" baseline="0" noProof="0">
              <a:ln>
                <a:noFill/>
              </a:ln>
              <a:solidFill>
                <a:srgbClr val="000000"/>
              </a:solidFill>
              <a:effectLst/>
              <a:uLnTx/>
              <a:uFillTx/>
              <a:latin typeface="Franklin Gothic Book" panose="020B05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2924739817"/>
      </p:ext>
    </p:extLst>
  </p:cSld>
  <p:clrMapOvr>
    <a:masterClrMapping/>
  </p:clrMapOvr>
  <p:transition spd="slow">
    <p:cov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ptaxletterred.jpg"/>
          <p:cNvPicPr>
            <a:picLocks noChangeAspect="1"/>
          </p:cNvPicPr>
          <p:nvPr/>
        </p:nvPicPr>
        <p:blipFill>
          <a:blip r:embed="rId2" cstate="print">
            <a:duotone>
              <a:schemeClr val="accent1">
                <a:shade val="45000"/>
                <a:satMod val="135000"/>
              </a:schemeClr>
              <a:prstClr val="white"/>
            </a:duotone>
          </a:blip>
          <a:stretch>
            <a:fillRect/>
          </a:stretch>
        </p:blipFill>
        <p:spPr>
          <a:xfrm>
            <a:off x="1524000" y="0"/>
            <a:ext cx="2743200" cy="6858000"/>
          </a:xfrm>
          <a:prstGeom prst="rect">
            <a:avLst/>
          </a:prstGeom>
        </p:spPr>
      </p:pic>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3505200" y="-152400"/>
            <a:ext cx="7772400" cy="1470025"/>
          </a:xfrm>
        </p:spPr>
        <p:txBody>
          <a:bodyPr>
            <a:normAutofit/>
          </a:bodyPr>
          <a:lstStyle/>
          <a:p>
            <a:r>
              <a:rPr lang="en-US" sz="4800" dirty="0">
                <a:solidFill>
                  <a:schemeClr val="bg1">
                    <a:lumMod val="75000"/>
                  </a:schemeClr>
                </a:solidFill>
                <a:latin typeface="Bernard MT Condensed" pitchFamily="18" charset="0"/>
              </a:rPr>
              <a:t>TedPerkins</a:t>
            </a:r>
            <a:r>
              <a:rPr lang="en-US" sz="4800" dirty="0">
                <a:effectLst>
                  <a:outerShdw blurRad="38100" dist="38100" dir="2700000" algn="tl">
                    <a:srgbClr val="000000">
                      <a:alpha val="43137"/>
                    </a:srgbClr>
                  </a:outerShdw>
                </a:effectLst>
                <a:latin typeface="Bernard MT Condensed" pitchFamily="18" charset="0"/>
              </a:rPr>
              <a:t>Tax News</a:t>
            </a:r>
          </a:p>
        </p:txBody>
      </p:sp>
      <p:sp>
        <p:nvSpPr>
          <p:cNvPr id="4" name="TextBox 3"/>
          <p:cNvSpPr txBox="1"/>
          <p:nvPr/>
        </p:nvSpPr>
        <p:spPr>
          <a:xfrm>
            <a:off x="2362200" y="990601"/>
            <a:ext cx="3241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5105400" y="1821598"/>
            <a:ext cx="6329624" cy="40934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COURSE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Thank you for attending our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You will shortly receive an email with a link to the replay of today’s Course and a link to the Course Evaluation 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Calibri"/>
                <a:ea typeface="+mn-ea"/>
                <a:cs typeface="+mn-cs"/>
              </a:rPr>
              <a:t>Please complete this form</a:t>
            </a:r>
            <a:r>
              <a:rPr kumimoji="0" lang="en-US" sz="2400" b="0" i="0" u="none" strike="noStrike" kern="1200" cap="none" spc="0" normalizeH="0" baseline="0" noProof="0" dirty="0">
                <a:ln>
                  <a:noFill/>
                </a:ln>
                <a:solidFill>
                  <a:srgbClr val="000000"/>
                </a:solidFill>
                <a:effectLst/>
                <a:uLnTx/>
                <a:uFillTx/>
                <a:latin typeface="Calibri"/>
                <a:ea typeface="+mn-ea"/>
                <a:cs typeface="+mn-cs"/>
              </a:rPr>
              <a:t>, which helps us comply with the requirements of issuing CPE and CLE in various jurisdictions.</a:t>
            </a:r>
          </a:p>
        </p:txBody>
      </p:sp>
    </p:spTree>
    <p:extLst>
      <p:ext uri="{BB962C8B-B14F-4D97-AF65-F5344CB8AC3E}">
        <p14:creationId xmlns:p14="http://schemas.microsoft.com/office/powerpoint/2010/main" val="2129856029"/>
      </p:ext>
    </p:extLst>
  </p:cSld>
  <p:clrMapOvr>
    <a:masterClrMapping/>
  </p:clrMapOvr>
  <p:transition spd="slow">
    <p:cov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616" y="3095625"/>
            <a:ext cx="8839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4" name="Title 1"/>
          <p:cNvSpPr>
            <a:spLocks noGrp="1"/>
          </p:cNvSpPr>
          <p:nvPr>
            <p:ph type="title"/>
          </p:nvPr>
        </p:nvSpPr>
        <p:spPr>
          <a:xfrm>
            <a:off x="1220771" y="563563"/>
            <a:ext cx="5334000" cy="715963"/>
          </a:xfrm>
        </p:spPr>
        <p:txBody>
          <a:bodyPr/>
          <a:lstStyle/>
          <a:p>
            <a:r>
              <a:rPr lang="en-US" altLang="en-US" sz="2800" b="1" dirty="0">
                <a:solidFill>
                  <a:srgbClr val="996600"/>
                </a:solidFill>
                <a:latin typeface="Abadi Extra Light" panose="020B0204020104020204" pitchFamily="34" charset="0"/>
              </a:rPr>
              <a:t>Express or Implied Assumption</a:t>
            </a:r>
            <a:br>
              <a:rPr lang="en-US" altLang="en-US" sz="2800" u="sng" dirty="0">
                <a:solidFill>
                  <a:srgbClr val="996600"/>
                </a:solidFill>
                <a:latin typeface="Abadi Extra Light" panose="020B0204020104020204" pitchFamily="34" charset="0"/>
              </a:rPr>
            </a:br>
            <a:endParaRPr lang="en-US" altLang="en-US" sz="2800" u="sng" dirty="0">
              <a:latin typeface="Abadi Extra Light" panose="020B0204020104020204" pitchFamily="34" charset="0"/>
            </a:endParaRPr>
          </a:p>
        </p:txBody>
      </p:sp>
      <p:sp>
        <p:nvSpPr>
          <p:cNvPr id="80899" name="Content Placeholder 2"/>
          <p:cNvSpPr>
            <a:spLocks noGrp="1"/>
          </p:cNvSpPr>
          <p:nvPr>
            <p:ph idx="1"/>
          </p:nvPr>
        </p:nvSpPr>
        <p:spPr>
          <a:xfrm>
            <a:off x="1375257" y="1120777"/>
            <a:ext cx="9441485" cy="4297363"/>
          </a:xfrm>
        </p:spPr>
        <p:txBody>
          <a:bodyPr/>
          <a:lstStyle/>
          <a:p>
            <a:pPr>
              <a:buFont typeface="Arial" panose="020B0604020202020204" pitchFamily="34" charset="0"/>
              <a:buNone/>
            </a:pPr>
            <a:r>
              <a:rPr lang="en-US" altLang="en-US" sz="2800" dirty="0">
                <a:solidFill>
                  <a:srgbClr val="996600"/>
                </a:solidFill>
                <a:latin typeface="Agency FB" panose="020B0503020202020204" pitchFamily="34" charset="0"/>
              </a:rPr>
              <a:t>	</a:t>
            </a:r>
            <a:r>
              <a:rPr lang="en-US" altLang="en-US" sz="2800" dirty="0">
                <a:latin typeface="Abadi Extra Light" panose="020B0204020104020204" pitchFamily="34" charset="0"/>
              </a:rPr>
              <a:t>&gt; An agreement that provides that the buyer assumes and agrees:</a:t>
            </a:r>
            <a:endParaRPr lang="en-US" altLang="en-US" sz="2800" i="1" dirty="0">
              <a:solidFill>
                <a:srgbClr val="996600"/>
              </a:solidFill>
              <a:latin typeface="Abadi Extra Light" panose="020B0204020104020204" pitchFamily="34" charset="0"/>
            </a:endParaRPr>
          </a:p>
          <a:p>
            <a:pPr>
              <a:buFont typeface="Arial" panose="020B0604020202020204" pitchFamily="34" charset="0"/>
              <a:buNone/>
            </a:pPr>
            <a:r>
              <a:rPr lang="en-US" altLang="en-US" sz="2800" i="1" dirty="0">
                <a:solidFill>
                  <a:srgbClr val="996600"/>
                </a:solidFill>
                <a:latin typeface="Abadi Extra Light" panose="020B0204020104020204" pitchFamily="34" charset="0"/>
              </a:rPr>
              <a:t>		“to pay, perform and discharge all debts, obligations, contracts and liabilities”,  …</a:t>
            </a:r>
          </a:p>
          <a:p>
            <a:pPr>
              <a:buFont typeface="Arial" panose="020B0604020202020204" pitchFamily="34" charset="0"/>
              <a:buNone/>
            </a:pPr>
            <a:r>
              <a:rPr lang="en-US" altLang="en-US" sz="2800" i="1" dirty="0">
                <a:solidFill>
                  <a:srgbClr val="996600"/>
                </a:solidFill>
                <a:latin typeface="Abadi Extra Light" panose="020B0204020104020204" pitchFamily="34" charset="0"/>
              </a:rPr>
              <a:t>		</a:t>
            </a:r>
            <a:r>
              <a:rPr lang="en-US" altLang="en-US" sz="2800" i="1" dirty="0">
                <a:latin typeface="Abadi Extra Light" panose="020B0204020104020204" pitchFamily="34" charset="0"/>
              </a:rPr>
              <a:t>….could be interpreted broadly</a:t>
            </a:r>
          </a:p>
          <a:p>
            <a:pPr>
              <a:buFont typeface="Arial" panose="020B0604020202020204" pitchFamily="34" charset="0"/>
              <a:buNone/>
            </a:pPr>
            <a:endParaRPr lang="en-US" altLang="en-US" sz="2800" dirty="0">
              <a:solidFill>
                <a:srgbClr val="996600"/>
              </a:solidFill>
              <a:latin typeface="Agency FB" panose="020B0503020202020204" pitchFamily="34" charset="0"/>
            </a:endParaRPr>
          </a:p>
        </p:txBody>
      </p:sp>
    </p:spTree>
    <p:extLst>
      <p:ext uri="{BB962C8B-B14F-4D97-AF65-F5344CB8AC3E}">
        <p14:creationId xmlns:p14="http://schemas.microsoft.com/office/powerpoint/2010/main" val="24488976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wipe(left)">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wipe(left)">
                                      <p:cBhvr>
                                        <p:cTn id="12" dur="500"/>
                                        <p:tgtEl>
                                          <p:spTgt spid="808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wipe(left)">
                                      <p:cBhvr>
                                        <p:cTn id="17" dur="500"/>
                                        <p:tgtEl>
                                          <p:spTgt spid="80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sz="3200" b="1" dirty="0">
                <a:solidFill>
                  <a:srgbClr val="C00000"/>
                </a:solidFill>
                <a:latin typeface="Arial Nova Light" panose="020B0304020202020204" pitchFamily="34" charset="0"/>
              </a:rPr>
              <a:t>The Product Line Exception</a:t>
            </a:r>
          </a:p>
        </p:txBody>
      </p:sp>
      <p:sp>
        <p:nvSpPr>
          <p:cNvPr id="87043" name="Content Placeholder 2"/>
          <p:cNvSpPr>
            <a:spLocks noGrp="1"/>
          </p:cNvSpPr>
          <p:nvPr>
            <p:ph idx="1"/>
          </p:nvPr>
        </p:nvSpPr>
        <p:spPr>
          <a:xfrm>
            <a:off x="1323974" y="1589089"/>
            <a:ext cx="9791701" cy="1554162"/>
          </a:xfrm>
        </p:spPr>
        <p:txBody>
          <a:bodyPr/>
          <a:lstStyle/>
          <a:p>
            <a:r>
              <a:rPr lang="en-US" altLang="en-US" dirty="0">
                <a:latin typeface="Abadi Extra Light" panose="020B0204020104020204" pitchFamily="34" charset="0"/>
              </a:rPr>
              <a:t>Under the </a:t>
            </a:r>
            <a:r>
              <a:rPr lang="en-US" altLang="en-US" dirty="0">
                <a:solidFill>
                  <a:srgbClr val="C00000"/>
                </a:solidFill>
                <a:latin typeface="Abadi Extra Light" panose="020B0204020104020204" pitchFamily="34" charset="0"/>
              </a:rPr>
              <a:t>“product line” </a:t>
            </a:r>
            <a:r>
              <a:rPr lang="en-US" altLang="en-US" dirty="0">
                <a:latin typeface="Abadi Extra Light" panose="020B0204020104020204" pitchFamily="34" charset="0"/>
              </a:rPr>
              <a:t>exception, a buyer may be held strictly liable for defective products manufactured by its predecessor. </a:t>
            </a:r>
          </a:p>
          <a:p>
            <a:endParaRPr lang="en-US" altLang="en-US" dirty="0"/>
          </a:p>
        </p:txBody>
      </p:sp>
      <p:pic>
        <p:nvPicPr>
          <p:cNvPr id="911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6" y="3209926"/>
            <a:ext cx="90678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5035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500"/>
                                        <p:tgtEl>
                                          <p:spTgt spid="870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sz="3200" b="1" dirty="0">
                <a:solidFill>
                  <a:srgbClr val="CC9900"/>
                </a:solidFill>
                <a:latin typeface="Arial Nova Light" panose="020B0304020202020204" pitchFamily="34" charset="0"/>
              </a:rPr>
              <a:t>The Product Line Exception</a:t>
            </a:r>
          </a:p>
        </p:txBody>
      </p:sp>
      <p:sp>
        <p:nvSpPr>
          <p:cNvPr id="3" name="Content Placeholder 2"/>
          <p:cNvSpPr>
            <a:spLocks noGrp="1"/>
          </p:cNvSpPr>
          <p:nvPr>
            <p:ph idx="1"/>
          </p:nvPr>
        </p:nvSpPr>
        <p:spPr>
          <a:xfrm>
            <a:off x="1841369" y="1417638"/>
            <a:ext cx="8680515" cy="4525963"/>
          </a:xfrm>
        </p:spPr>
        <p:txBody>
          <a:bodyPr/>
          <a:lstStyle/>
          <a:p>
            <a:pPr marL="0" indent="0">
              <a:buNone/>
              <a:defRPr/>
            </a:pPr>
            <a:r>
              <a:rPr lang="en-US" sz="2400" dirty="0">
                <a:latin typeface="Abadi Extra Light" panose="020B0204020104020204" pitchFamily="34" charset="0"/>
              </a:rPr>
              <a:t>This exception has been applied, in cases, where the buyer:</a:t>
            </a:r>
          </a:p>
          <a:p>
            <a:pPr marL="800100" indent="-457200">
              <a:buFont typeface="Calibri" panose="020F0502020204030204" pitchFamily="34" charset="0"/>
              <a:buChar char="⁻"/>
              <a:defRPr/>
            </a:pPr>
            <a:r>
              <a:rPr lang="en-US" sz="2400" dirty="0">
                <a:latin typeface="Abadi Extra Light" panose="020B0204020104020204" pitchFamily="34" charset="0"/>
              </a:rPr>
              <a:t>Acquires substantially all of the manufacturing assets of another corporation </a:t>
            </a:r>
          </a:p>
          <a:p>
            <a:pPr marL="800100" indent="-457200">
              <a:buFont typeface="Calibri" panose="020F0502020204030204" pitchFamily="34" charset="0"/>
              <a:buChar char="⁻"/>
              <a:defRPr/>
            </a:pPr>
            <a:r>
              <a:rPr lang="en-US" sz="2400" dirty="0">
                <a:solidFill>
                  <a:srgbClr val="CC9900"/>
                </a:solidFill>
                <a:effectLst>
                  <a:outerShdw blurRad="38100" dist="38100" dir="2700000" algn="tl">
                    <a:srgbClr val="000000">
                      <a:alpha val="43137"/>
                    </a:srgbClr>
                  </a:outerShdw>
                </a:effectLst>
                <a:latin typeface="Abadi Extra Light" panose="020B0204020104020204" pitchFamily="34" charset="0"/>
              </a:rPr>
              <a:t>Employs its factory personnel</a:t>
            </a:r>
            <a:r>
              <a:rPr lang="en-US" sz="2400" dirty="0">
                <a:solidFill>
                  <a:srgbClr val="CC9900"/>
                </a:solidFill>
                <a:latin typeface="Abadi Extra Light" panose="020B0204020104020204" pitchFamily="34" charset="0"/>
              </a:rPr>
              <a:t>, </a:t>
            </a:r>
          </a:p>
          <a:p>
            <a:pPr marL="800100" indent="-457200">
              <a:buFont typeface="Calibri" panose="020F0502020204030204" pitchFamily="34" charset="0"/>
              <a:buChar char="⁻"/>
              <a:defRPr/>
            </a:pPr>
            <a:r>
              <a:rPr lang="en-US" sz="2400" dirty="0">
                <a:latin typeface="Abadi Extra Light" panose="020B0204020104020204" pitchFamily="34" charset="0"/>
              </a:rPr>
              <a:t>Continued to manufacture the same line of products under the seller’s name,  and</a:t>
            </a:r>
          </a:p>
          <a:p>
            <a:pPr marL="800100" indent="-457200">
              <a:buFont typeface="Calibri" panose="020F0502020204030204" pitchFamily="34" charset="0"/>
              <a:buChar char="⁻"/>
              <a:defRPr/>
            </a:pPr>
            <a:r>
              <a:rPr lang="en-US" sz="2400" dirty="0">
                <a:solidFill>
                  <a:srgbClr val="CC9900"/>
                </a:solidFill>
                <a:effectLst>
                  <a:outerShdw blurRad="38100" dist="38100" dir="2700000" algn="tl">
                    <a:srgbClr val="000000">
                      <a:alpha val="43137"/>
                    </a:srgbClr>
                  </a:outerShdw>
                </a:effectLst>
                <a:latin typeface="Abadi Extra Light" panose="020B0204020104020204" pitchFamily="34" charset="0"/>
              </a:rPr>
              <a:t>Generally continued the seller’s business as before.</a:t>
            </a:r>
          </a:p>
          <a:p>
            <a:pPr>
              <a:buFont typeface="Arial" charset="0"/>
              <a:buChar char="•"/>
              <a:defRPr/>
            </a:pPr>
            <a:endParaRPr lang="en-US" dirty="0"/>
          </a:p>
        </p:txBody>
      </p:sp>
      <p:pic>
        <p:nvPicPr>
          <p:cNvPr id="921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188" y="4692766"/>
            <a:ext cx="7541443" cy="189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8062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4270" y="-341149"/>
            <a:ext cx="3649055"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itle 1"/>
          <p:cNvSpPr>
            <a:spLocks noGrp="1"/>
          </p:cNvSpPr>
          <p:nvPr>
            <p:ph type="title"/>
          </p:nvPr>
        </p:nvSpPr>
        <p:spPr>
          <a:xfrm>
            <a:off x="1264762" y="1233815"/>
            <a:ext cx="8229600" cy="1143000"/>
          </a:xfrm>
        </p:spPr>
        <p:txBody>
          <a:bodyPr/>
          <a:lstStyle/>
          <a:p>
            <a:pPr algn="l">
              <a:defRPr/>
            </a:pPr>
            <a:r>
              <a:rPr lang="en-US" altLang="en-US" sz="2800" dirty="0">
                <a:effectLst>
                  <a:outerShdw blurRad="38100" dist="38100" dir="2700000" algn="tl">
                    <a:srgbClr val="000000">
                      <a:alpha val="43137"/>
                    </a:srgbClr>
                  </a:outerShdw>
                </a:effectLst>
                <a:latin typeface="Aptos Light" panose="020B0004020202020204" pitchFamily="34" charset="0"/>
              </a:rPr>
              <a:t>Successor Liability for the Seller’s </a:t>
            </a:r>
            <a:br>
              <a:rPr lang="en-US" altLang="en-US" sz="2800" dirty="0">
                <a:effectLst>
                  <a:outerShdw blurRad="38100" dist="38100" dir="2700000" algn="tl">
                    <a:srgbClr val="000000">
                      <a:alpha val="43137"/>
                    </a:srgbClr>
                  </a:outerShdw>
                </a:effectLst>
                <a:latin typeface="Aptos Light" panose="020B0004020202020204" pitchFamily="34" charset="0"/>
              </a:rPr>
            </a:br>
            <a:r>
              <a:rPr lang="en-US" altLang="en-US" sz="2800" dirty="0">
                <a:effectLst>
                  <a:outerShdw blurRad="38100" dist="38100" dir="2700000" algn="tl">
                    <a:srgbClr val="000000">
                      <a:alpha val="43137"/>
                    </a:srgbClr>
                  </a:outerShdw>
                </a:effectLst>
                <a:latin typeface="Aptos Light" panose="020B0004020202020204" pitchFamily="34" charset="0"/>
              </a:rPr>
              <a:t>Environmental Torts in Asset Acquisitions</a:t>
            </a:r>
            <a:br>
              <a:rPr lang="en-US" altLang="en-US" dirty="0">
                <a:effectLst>
                  <a:outerShdw blurRad="38100" dist="38100" dir="2700000" algn="tl">
                    <a:srgbClr val="000000">
                      <a:alpha val="43137"/>
                    </a:srgbClr>
                  </a:outerShdw>
                </a:effectLst>
              </a:rPr>
            </a:br>
            <a:endParaRPr lang="en-US" alt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68556" y="2295688"/>
            <a:ext cx="6708643" cy="4525963"/>
          </a:xfrm>
        </p:spPr>
        <p:txBody>
          <a:bodyPr/>
          <a:lstStyle/>
          <a:p>
            <a:pPr marL="0" indent="0">
              <a:buNone/>
              <a:defRPr/>
            </a:pPr>
            <a:r>
              <a:rPr lang="en-US" sz="2800" dirty="0">
                <a:latin typeface="Abadi Extra Light" panose="020B0204020104020204" pitchFamily="34" charset="0"/>
              </a:rPr>
              <a:t>Section 107(a)(2) of </a:t>
            </a:r>
            <a:r>
              <a:rPr lang="en-US" sz="2800" dirty="0" err="1">
                <a:latin typeface="Abadi Extra Light" panose="020B0204020104020204" pitchFamily="34" charset="0"/>
              </a:rPr>
              <a:t>CERCLA</a:t>
            </a:r>
            <a:r>
              <a:rPr lang="en-US" sz="2800" dirty="0">
                <a:latin typeface="Abadi Extra Light" panose="020B0204020104020204" pitchFamily="34" charset="0"/>
              </a:rPr>
              <a:t> extends liability for response costs to </a:t>
            </a:r>
            <a:r>
              <a:rPr lang="en-US" sz="2800" i="1" dirty="0">
                <a:solidFill>
                  <a:srgbClr val="C00000"/>
                </a:solidFill>
                <a:effectLst>
                  <a:outerShdw blurRad="38100" dist="38100" dir="2700000" algn="tl">
                    <a:srgbClr val="000000">
                      <a:alpha val="43137"/>
                    </a:srgbClr>
                  </a:outerShdw>
                </a:effectLst>
                <a:latin typeface="Abadi Extra Light" panose="020B0204020104020204" pitchFamily="34" charset="0"/>
              </a:rPr>
              <a:t>“any person who at the time of disposal of any hazardous substance owned or operated any facility at which such hazardous substances were disposed of.” </a:t>
            </a:r>
          </a:p>
          <a:p>
            <a:pPr>
              <a:buFont typeface="Arial" charset="0"/>
              <a:buChar char="•"/>
              <a:defRPr/>
            </a:pPr>
            <a:endParaRPr lang="en-US"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20102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5218" y="3400434"/>
            <a:ext cx="6856214" cy="57135"/>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8659" name="TextBox 3"/>
          <p:cNvSpPr txBox="1">
            <a:spLocks noChangeArrowheads="1"/>
          </p:cNvSpPr>
          <p:nvPr/>
        </p:nvSpPr>
        <p:spPr bwMode="auto">
          <a:xfrm>
            <a:off x="3296379" y="991411"/>
            <a:ext cx="324044" cy="83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126"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799"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p>
        </p:txBody>
      </p:sp>
      <p:sp>
        <p:nvSpPr>
          <p:cNvPr id="11" name="Rectangle 10"/>
          <p:cNvSpPr/>
          <p:nvPr/>
        </p:nvSpPr>
        <p:spPr>
          <a:xfrm flipH="1">
            <a:off x="4781892" y="1219776"/>
            <a:ext cx="3085296"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a:spLocks noChangeArrowheads="1"/>
          </p:cNvSpPr>
          <p:nvPr/>
        </p:nvSpPr>
        <p:spPr bwMode="auto">
          <a:xfrm>
            <a:off x="5128224" y="1664390"/>
            <a:ext cx="42739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126"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YourOnlineProfessor.net is registered with the National Association of State Boards of Accountancy (NASBA) as a sponsor of continuing professional education on the National Registry of CPE Sponsors. State boards of accountancy have final authority on the acceptance of individual courses for CPE credit. Complaints regarding registered sponsors may be submitted to the National Registry of CPE Sponsors through its website: </a:t>
            </a:r>
            <a:r>
              <a:rPr kumimoji="0" lang="en-US" alt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hlinkClick r:id="rId3"/>
              </a:rPr>
              <a:t>www.learningmarket.org</a:t>
            </a:r>
            <a:r>
              <a:rPr kumimoji="0" lang="en-US" alt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 </a:t>
            </a:r>
          </a:p>
          <a:p>
            <a:pPr marL="0" marR="0" lvl="0" indent="0" algn="l" defTabSz="914126"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126"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Our Sponsor No. Identification Number 137573</a:t>
            </a:r>
          </a:p>
        </p:txBody>
      </p:sp>
      <p:cxnSp>
        <p:nvCxnSpPr>
          <p:cNvPr id="5" name="Straight Connector 4"/>
          <p:cNvCxnSpPr/>
          <p:nvPr/>
        </p:nvCxnSpPr>
        <p:spPr>
          <a:xfrm>
            <a:off x="2667893" y="6019125"/>
            <a:ext cx="6856214" cy="0"/>
          </a:xfrm>
          <a:prstGeom prst="line">
            <a:avLst/>
          </a:prstGeom>
          <a:ln w="66675">
            <a:solidFill>
              <a:schemeClr val="tx1">
                <a:alpha val="98000"/>
              </a:schemeClr>
            </a:solidFill>
          </a:ln>
        </p:spPr>
        <p:style>
          <a:lnRef idx="1">
            <a:schemeClr val="accent1"/>
          </a:lnRef>
          <a:fillRef idx="0">
            <a:schemeClr val="accent1"/>
          </a:fillRef>
          <a:effectRef idx="0">
            <a:schemeClr val="accent1"/>
          </a:effectRef>
          <a:fontRef idx="minor">
            <a:schemeClr val="tx1"/>
          </a:fontRef>
        </p:style>
      </p:cxnSp>
      <p:pic>
        <p:nvPicPr>
          <p:cNvPr id="19866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14704" y="1677459"/>
            <a:ext cx="1127228" cy="149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034918" y="425716"/>
            <a:ext cx="5044106" cy="523084"/>
          </a:xfrm>
          <a:prstGeom prst="rect">
            <a:avLst/>
          </a:prstGeom>
          <a:noFill/>
        </p:spPr>
        <p:txBody>
          <a:bodyPr wrap="non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NASBA Registry of CPE Sponsors </a:t>
            </a:r>
          </a:p>
        </p:txBody>
      </p:sp>
    </p:spTree>
    <p:extLst>
      <p:ext uri="{BB962C8B-B14F-4D97-AF65-F5344CB8AC3E}">
        <p14:creationId xmlns:p14="http://schemas.microsoft.com/office/powerpoint/2010/main" val="3214407745"/>
      </p:ext>
    </p:extLst>
  </p:cSld>
  <p:clrMapOvr>
    <a:masterClrMapping/>
  </p:clrMapOvr>
  <p:transition spd="slow">
    <p:cover/>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085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62200"/>
            <a:ext cx="92598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p:cNvSpPr>
            <a:spLocks noGrp="1"/>
          </p:cNvSpPr>
          <p:nvPr>
            <p:ph idx="1"/>
          </p:nvPr>
        </p:nvSpPr>
        <p:spPr>
          <a:xfrm>
            <a:off x="2572544" y="685800"/>
            <a:ext cx="7504710" cy="5897563"/>
          </a:xfrm>
        </p:spPr>
        <p:txBody>
          <a:bodyPr/>
          <a:lstStyle/>
          <a:p>
            <a:pPr>
              <a:buFont typeface="Arial" charset="0"/>
              <a:buNone/>
              <a:defRPr/>
            </a:pPr>
            <a:r>
              <a:rPr lang="en-US" altLang="en-US" sz="2800" dirty="0">
                <a:solidFill>
                  <a:srgbClr val="996600"/>
                </a:solidFill>
                <a:latin typeface="Abadi Extra Light" panose="020B0204020104020204" pitchFamily="34" charset="0"/>
              </a:rPr>
              <a:t>	In Pennsylvania </a:t>
            </a:r>
            <a:r>
              <a:rPr lang="en-US" altLang="en-US" sz="2800" b="1" dirty="0">
                <a:effectLst>
                  <a:outerShdw blurRad="38100" dist="38100" dir="2700000" algn="tl">
                    <a:srgbClr val="000000">
                      <a:alpha val="43137"/>
                    </a:srgbClr>
                  </a:outerShdw>
                </a:effectLst>
                <a:latin typeface="Aptos Black" panose="020B0004020202020204" pitchFamily="34" charset="0"/>
              </a:rPr>
              <a:t> </a:t>
            </a:r>
          </a:p>
          <a:p>
            <a:pPr marL="682625" indent="0">
              <a:buNone/>
              <a:defRPr/>
            </a:pPr>
            <a:r>
              <a:rPr lang="en-US" altLang="en-US" sz="2800" dirty="0">
                <a:effectLst>
                  <a:outerShdw blurRad="38100" dist="38100" dir="2700000" algn="tl">
                    <a:srgbClr val="000000">
                      <a:alpha val="43137"/>
                    </a:srgbClr>
                  </a:outerShdw>
                </a:effectLst>
                <a:latin typeface="Abadi Extra Light" panose="020B0204020104020204" pitchFamily="34" charset="0"/>
              </a:rPr>
              <a:t>Failure to obtain a </a:t>
            </a:r>
            <a:r>
              <a:rPr lang="en-US" altLang="en-US" sz="2800" b="1" dirty="0">
                <a:solidFill>
                  <a:srgbClr val="C00000"/>
                </a:solidFill>
                <a:effectLst>
                  <a:outerShdw blurRad="38100" dist="38100" dir="2700000" algn="tl">
                    <a:srgbClr val="000000">
                      <a:alpha val="43137"/>
                    </a:srgbClr>
                  </a:outerShdw>
                </a:effectLst>
                <a:latin typeface="Abadi Extra Light" panose="020B0204020104020204" pitchFamily="34" charset="0"/>
              </a:rPr>
              <a:t>Tax Clearance Certificate </a:t>
            </a:r>
            <a:r>
              <a:rPr lang="en-US" altLang="en-US" sz="2800" dirty="0">
                <a:effectLst>
                  <a:outerShdw blurRad="38100" dist="38100" dir="2700000" algn="tl">
                    <a:srgbClr val="000000">
                      <a:alpha val="43137"/>
                    </a:srgbClr>
                  </a:outerShdw>
                </a:effectLst>
                <a:latin typeface="Abadi Extra Light" panose="020B0204020104020204" pitchFamily="34" charset="0"/>
              </a:rPr>
              <a:t>in a Bulk Sales transaction makes the Buyer liable for the unpaid taxes of the Seller.</a:t>
            </a:r>
          </a:p>
        </p:txBody>
      </p:sp>
    </p:spTree>
    <p:extLst>
      <p:ext uri="{BB962C8B-B14F-4D97-AF65-F5344CB8AC3E}">
        <p14:creationId xmlns:p14="http://schemas.microsoft.com/office/powerpoint/2010/main" val="397897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58256" y="-358254"/>
            <a:ext cx="6858000" cy="7574507"/>
          </a:xfrm>
          <a:prstGeom prst="rect">
            <a:avLst/>
          </a:prstGeom>
          <a:ln>
            <a:noFill/>
          </a:ln>
          <a:effectLst>
            <a:outerShdw blurRad="457200" dist="63500" sx="99000" sy="990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992A2DB7-DA5B-9382-5278-9FC6A51F8193}"/>
              </a:ext>
            </a:extLst>
          </p:cNvPr>
          <p:cNvSpPr>
            <a:spLocks noGrp="1"/>
          </p:cNvSpPr>
          <p:nvPr>
            <p:ph type="title"/>
          </p:nvPr>
        </p:nvSpPr>
        <p:spPr>
          <a:xfrm>
            <a:off x="523845" y="5546162"/>
            <a:ext cx="6661702" cy="953611"/>
          </a:xfrm>
        </p:spPr>
        <p:txBody>
          <a:bodyPr anchor="ctr">
            <a:normAutofit/>
          </a:bodyPr>
          <a:lstStyle/>
          <a:p>
            <a:r>
              <a:rPr lang="en-US" sz="4000">
                <a:latin typeface="Abadi Extra Light" panose="020B0204020104020204" pitchFamily="34" charset="0"/>
              </a:rPr>
              <a:t>Union Pension Plan Liability</a:t>
            </a:r>
          </a:p>
        </p:txBody>
      </p:sp>
      <p:pic>
        <p:nvPicPr>
          <p:cNvPr id="4" name="Picture 3">
            <a:extLst>
              <a:ext uri="{FF2B5EF4-FFF2-40B4-BE49-F238E27FC236}">
                <a16:creationId xmlns:a16="http://schemas.microsoft.com/office/drawing/2014/main" id="{F7CDFD66-E2BA-FDD4-93AC-B918E26806D5}"/>
              </a:ext>
            </a:extLst>
          </p:cNvPr>
          <p:cNvPicPr>
            <a:picLocks noChangeAspect="1"/>
          </p:cNvPicPr>
          <p:nvPr/>
        </p:nvPicPr>
        <p:blipFill>
          <a:blip r:embed="rId2"/>
          <a:srcRect l="267" r="2078" b="-1"/>
          <a:stretch/>
        </p:blipFill>
        <p:spPr>
          <a:xfrm>
            <a:off x="20" y="-1"/>
            <a:ext cx="7574488" cy="5161587"/>
          </a:xfrm>
          <a:prstGeom prst="rect">
            <a:avLst/>
          </a:prstGeom>
        </p:spPr>
      </p:pic>
      <p:sp>
        <p:nvSpPr>
          <p:cNvPr id="3" name="Content Placeholder 2">
            <a:extLst>
              <a:ext uri="{FF2B5EF4-FFF2-40B4-BE49-F238E27FC236}">
                <a16:creationId xmlns:a16="http://schemas.microsoft.com/office/drawing/2014/main" id="{384AFEAE-9F45-0002-8463-A9CDF2684054}"/>
              </a:ext>
            </a:extLst>
          </p:cNvPr>
          <p:cNvSpPr>
            <a:spLocks noGrp="1"/>
          </p:cNvSpPr>
          <p:nvPr>
            <p:ph idx="1"/>
          </p:nvPr>
        </p:nvSpPr>
        <p:spPr>
          <a:xfrm>
            <a:off x="7908053" y="743803"/>
            <a:ext cx="3938953" cy="5474173"/>
          </a:xfrm>
        </p:spPr>
        <p:txBody>
          <a:bodyPr anchor="ctr">
            <a:noAutofit/>
          </a:bodyPr>
          <a:lstStyle/>
          <a:p>
            <a:pPr marL="0" indent="0">
              <a:buNone/>
            </a:pPr>
            <a:r>
              <a:rPr lang="en-US" sz="2800" dirty="0">
                <a:latin typeface="Abadi Extra Light" panose="020B0204020104020204" pitchFamily="34" charset="0"/>
              </a:rPr>
              <a:t>In essence, a buyer of a business can be liable for the seller's </a:t>
            </a:r>
            <a:r>
              <a:rPr lang="en-US" sz="2800" b="1" dirty="0">
                <a:latin typeface="Abadi Extra Light" panose="020B0204020104020204" pitchFamily="34" charset="0"/>
              </a:rPr>
              <a:t>unfunded pension liabilities </a:t>
            </a:r>
            <a:r>
              <a:rPr lang="en-US" sz="2800" dirty="0">
                <a:latin typeface="Abadi Extra Light" panose="020B0204020104020204" pitchFamily="34" charset="0"/>
              </a:rPr>
              <a:t>under a union plan if they have </a:t>
            </a:r>
            <a:r>
              <a:rPr lang="en-US" sz="2800" i="1" dirty="0">
                <a:latin typeface="Abadi Extra Light" panose="020B0204020104020204" pitchFamily="34" charset="0"/>
              </a:rPr>
              <a:t>notice of the obligation </a:t>
            </a:r>
            <a:r>
              <a:rPr lang="en-US" sz="2800" dirty="0">
                <a:latin typeface="Abadi Extra Light" panose="020B0204020104020204" pitchFamily="34" charset="0"/>
              </a:rPr>
              <a:t>and there's a </a:t>
            </a:r>
            <a:r>
              <a:rPr lang="en-US" sz="2800" i="1" dirty="0">
                <a:latin typeface="Abadi Extra Light" panose="020B0204020104020204" pitchFamily="34" charset="0"/>
              </a:rPr>
              <a:t>substantial continuity in the business operation</a:t>
            </a:r>
            <a:r>
              <a:rPr lang="en-US" sz="2800" dirty="0">
                <a:latin typeface="Abadi Extra Light" panose="020B0204020104020204" pitchFamily="34" charset="0"/>
              </a:rPr>
              <a:t> after the sale, especially if the seller's actions or the buyer's subsequent actions trigger withdrawal liability events</a:t>
            </a:r>
          </a:p>
        </p:txBody>
      </p:sp>
    </p:spTree>
    <p:extLst>
      <p:ext uri="{BB962C8B-B14F-4D97-AF65-F5344CB8AC3E}">
        <p14:creationId xmlns:p14="http://schemas.microsoft.com/office/powerpoint/2010/main" val="906559737"/>
      </p:ext>
    </p:extLst>
  </p:cSld>
  <p:clrMapOvr>
    <a:masterClrMapping/>
  </p:clrMapOvr>
  <p:transition spd="slow">
    <p:cove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D1C8-601E-3F7E-4D91-508266201096}"/>
              </a:ext>
            </a:extLst>
          </p:cNvPr>
          <p:cNvSpPr>
            <a:spLocks noGrp="1"/>
          </p:cNvSpPr>
          <p:nvPr>
            <p:ph type="title"/>
          </p:nvPr>
        </p:nvSpPr>
        <p:spPr/>
        <p:txBody>
          <a:bodyPr/>
          <a:lstStyle/>
          <a:p>
            <a:r>
              <a:rPr lang="en-US" dirty="0">
                <a:solidFill>
                  <a:srgbClr val="C00000"/>
                </a:solidFill>
                <a:effectLst>
                  <a:outerShdw blurRad="38100" dist="38100" dir="2700000" algn="tl">
                    <a:srgbClr val="000000">
                      <a:alpha val="43137"/>
                    </a:srgbClr>
                  </a:outerShdw>
                </a:effectLst>
                <a:latin typeface="Corbel Light" panose="020B0303020204020204" pitchFamily="34" charset="0"/>
              </a:rPr>
              <a:t>Buyer Focus – Equity Purchase</a:t>
            </a:r>
          </a:p>
        </p:txBody>
      </p:sp>
      <p:sp>
        <p:nvSpPr>
          <p:cNvPr id="3" name="Content Placeholder 2">
            <a:extLst>
              <a:ext uri="{FF2B5EF4-FFF2-40B4-BE49-F238E27FC236}">
                <a16:creationId xmlns:a16="http://schemas.microsoft.com/office/drawing/2014/main" id="{AFD5D49A-1862-2946-D309-300541ADA15A}"/>
              </a:ext>
            </a:extLst>
          </p:cNvPr>
          <p:cNvSpPr>
            <a:spLocks noGrp="1"/>
          </p:cNvSpPr>
          <p:nvPr>
            <p:ph idx="1"/>
          </p:nvPr>
        </p:nvSpPr>
        <p:spPr>
          <a:xfrm>
            <a:off x="3514725" y="1609726"/>
            <a:ext cx="8391525" cy="4525963"/>
          </a:xfrm>
        </p:spPr>
        <p:txBody>
          <a:bodyPr/>
          <a:lstStyle/>
          <a:p>
            <a:pPr>
              <a:buFont typeface="Symbol" panose="05050102010706020507" pitchFamily="18" charset="2"/>
              <a:buChar char="×"/>
            </a:pPr>
            <a:r>
              <a:rPr lang="en-US" dirty="0">
                <a:latin typeface="Corbel Light" panose="020B0303020204020204" pitchFamily="34" charset="0"/>
              </a:rPr>
              <a:t>Acquire good title to the Stock/Equity </a:t>
            </a:r>
          </a:p>
          <a:p>
            <a:pPr>
              <a:buFont typeface="Symbol" panose="05050102010706020507" pitchFamily="18" charset="2"/>
              <a:buChar char="×"/>
            </a:pPr>
            <a:r>
              <a:rPr lang="en-US" dirty="0">
                <a:latin typeface="Corbel Light" panose="020B0303020204020204" pitchFamily="34" charset="0"/>
              </a:rPr>
              <a:t>Also acquire fair and marketable title to Assets free and clear of liens and liabilities</a:t>
            </a:r>
          </a:p>
          <a:p>
            <a:pPr>
              <a:buFont typeface="Symbol" panose="05050102010706020507" pitchFamily="18" charset="2"/>
              <a:buChar char="×"/>
            </a:pPr>
            <a:r>
              <a:rPr lang="en-US" dirty="0">
                <a:latin typeface="Corbel Light" panose="020B0303020204020204" pitchFamily="34" charset="0"/>
              </a:rPr>
              <a:t>Liability exposure is greater</a:t>
            </a:r>
          </a:p>
          <a:p>
            <a:pPr>
              <a:buFont typeface="Symbol" panose="05050102010706020507" pitchFamily="18" charset="2"/>
              <a:buChar char="×"/>
            </a:pPr>
            <a:r>
              <a:rPr lang="en-US" dirty="0">
                <a:latin typeface="Corbel Light" panose="020B0303020204020204" pitchFamily="34" charset="0"/>
              </a:rPr>
              <a:t>Due Diligence should be more comprehensive  </a:t>
            </a:r>
          </a:p>
          <a:p>
            <a:pPr>
              <a:buFont typeface="Symbol" panose="05050102010706020507" pitchFamily="18" charset="2"/>
              <a:buChar char="×"/>
            </a:pPr>
            <a:r>
              <a:rPr lang="en-US" dirty="0">
                <a:latin typeface="Corbel Light" panose="020B0303020204020204" pitchFamily="34" charset="0"/>
              </a:rPr>
              <a:t>Reps and Warranties provisions more expansive</a:t>
            </a:r>
          </a:p>
          <a:p>
            <a:pPr>
              <a:buFont typeface="Symbol" panose="05050102010706020507" pitchFamily="18" charset="2"/>
              <a:buChar char="×"/>
            </a:pPr>
            <a:endParaRPr lang="en-US" dirty="0"/>
          </a:p>
        </p:txBody>
      </p:sp>
      <p:pic>
        <p:nvPicPr>
          <p:cNvPr id="1026" name="Picture 2" descr="Corporate Stock Certificates For Sale Online | Blank With Standard Wording  | Multicolored Border Options | HUBCO">
            <a:extLst>
              <a:ext uri="{FF2B5EF4-FFF2-40B4-BE49-F238E27FC236}">
                <a16:creationId xmlns:a16="http://schemas.microsoft.com/office/drawing/2014/main" id="{873E2058-7AA4-9BF0-C53A-189945E48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275556"/>
            <a:ext cx="2886075" cy="430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469220"/>
      </p:ext>
    </p:extLst>
  </p:cSld>
  <p:clrMapOvr>
    <a:masterClrMapping/>
  </p:clrMapOvr>
  <p:transition spd="slow">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D1C8-601E-3F7E-4D91-508266201096}"/>
              </a:ext>
            </a:extLst>
          </p:cNvPr>
          <p:cNvSpPr>
            <a:spLocks noGrp="1"/>
          </p:cNvSpPr>
          <p:nvPr>
            <p:ph type="title"/>
          </p:nvPr>
        </p:nvSpPr>
        <p:spPr/>
        <p:txBody>
          <a:bodyPr/>
          <a:lstStyle/>
          <a:p>
            <a:r>
              <a:rPr lang="en-US" dirty="0">
                <a:solidFill>
                  <a:srgbClr val="C00000"/>
                </a:solidFill>
                <a:effectLst>
                  <a:outerShdw blurRad="38100" dist="38100" dir="2700000" algn="tl">
                    <a:srgbClr val="000000">
                      <a:alpha val="43137"/>
                    </a:srgbClr>
                  </a:outerShdw>
                </a:effectLst>
                <a:latin typeface="Corbel Light" panose="020B0303020204020204" pitchFamily="34" charset="0"/>
              </a:rPr>
              <a:t>Buyer Focus – Assets Purchase</a:t>
            </a:r>
          </a:p>
        </p:txBody>
      </p:sp>
      <p:sp>
        <p:nvSpPr>
          <p:cNvPr id="3" name="Content Placeholder 2">
            <a:extLst>
              <a:ext uri="{FF2B5EF4-FFF2-40B4-BE49-F238E27FC236}">
                <a16:creationId xmlns:a16="http://schemas.microsoft.com/office/drawing/2014/main" id="{AFD5D49A-1862-2946-D309-300541ADA15A}"/>
              </a:ext>
            </a:extLst>
          </p:cNvPr>
          <p:cNvSpPr>
            <a:spLocks noGrp="1"/>
          </p:cNvSpPr>
          <p:nvPr>
            <p:ph idx="1"/>
          </p:nvPr>
        </p:nvSpPr>
        <p:spPr>
          <a:xfrm>
            <a:off x="609599" y="1600201"/>
            <a:ext cx="11058525" cy="4525963"/>
          </a:xfrm>
        </p:spPr>
        <p:txBody>
          <a:bodyPr/>
          <a:lstStyle/>
          <a:p>
            <a:pPr>
              <a:buFont typeface="Symbol" panose="05050102010706020507" pitchFamily="18" charset="2"/>
              <a:buChar char="×"/>
            </a:pPr>
            <a:r>
              <a:rPr lang="en-US" sz="2400" dirty="0">
                <a:latin typeface="Corbel Light" panose="020B0303020204020204" pitchFamily="34" charset="0"/>
              </a:rPr>
              <a:t>Assets to be acquired </a:t>
            </a:r>
          </a:p>
          <a:p>
            <a:pPr>
              <a:buFont typeface="Symbol" panose="05050102010706020507" pitchFamily="18" charset="2"/>
              <a:buChar char="×"/>
            </a:pPr>
            <a:r>
              <a:rPr lang="en-US" sz="2400" dirty="0">
                <a:latin typeface="Corbel Light" panose="020B0303020204020204" pitchFamily="34" charset="0"/>
              </a:rPr>
              <a:t>Acquire fair and marketable title to Assets free and clear of liens and liabilities</a:t>
            </a:r>
          </a:p>
          <a:p>
            <a:pPr>
              <a:buFont typeface="Symbol" panose="05050102010706020507" pitchFamily="18" charset="2"/>
              <a:buChar char="×"/>
            </a:pPr>
            <a:r>
              <a:rPr lang="en-US" sz="2400" dirty="0">
                <a:latin typeface="Corbel Light" panose="020B0303020204020204" pitchFamily="34" charset="0"/>
              </a:rPr>
              <a:t>Liability exposure still exists but is less than in a Stock Purchase </a:t>
            </a:r>
          </a:p>
          <a:p>
            <a:pPr>
              <a:buFont typeface="Symbol" panose="05050102010706020507" pitchFamily="18" charset="2"/>
              <a:buChar char="×"/>
            </a:pPr>
            <a:r>
              <a:rPr lang="en-US" sz="2400" dirty="0">
                <a:latin typeface="Corbel Light" panose="020B0303020204020204" pitchFamily="34" charset="0"/>
              </a:rPr>
              <a:t>Due Diligence should be focused on title and suitability of purchase</a:t>
            </a:r>
          </a:p>
          <a:p>
            <a:pPr>
              <a:buFont typeface="Symbol" panose="05050102010706020507" pitchFamily="18" charset="2"/>
              <a:buChar char="×"/>
            </a:pPr>
            <a:r>
              <a:rPr lang="en-US" sz="2400" dirty="0">
                <a:latin typeface="Corbel Light" panose="020B0303020204020204" pitchFamily="34" charset="0"/>
              </a:rPr>
              <a:t>Reps and Warranties provisions can be more streamlined </a:t>
            </a:r>
          </a:p>
          <a:p>
            <a:pPr>
              <a:buFont typeface="Symbol" panose="05050102010706020507" pitchFamily="18" charset="2"/>
              <a:buChar char="×"/>
            </a:pPr>
            <a:endParaRPr lang="en-US" dirty="0"/>
          </a:p>
        </p:txBody>
      </p:sp>
      <p:pic>
        <p:nvPicPr>
          <p:cNvPr id="4" name="Picture 3">
            <a:extLst>
              <a:ext uri="{FF2B5EF4-FFF2-40B4-BE49-F238E27FC236}">
                <a16:creationId xmlns:a16="http://schemas.microsoft.com/office/drawing/2014/main" id="{B95B8193-133E-7A9D-52B3-FBBBFBC1AEA1}"/>
              </a:ext>
            </a:extLst>
          </p:cNvPr>
          <p:cNvPicPr>
            <a:picLocks noChangeAspect="1"/>
          </p:cNvPicPr>
          <p:nvPr/>
        </p:nvPicPr>
        <p:blipFill>
          <a:blip r:embed="rId2"/>
          <a:stretch>
            <a:fillRect/>
          </a:stretch>
        </p:blipFill>
        <p:spPr>
          <a:xfrm>
            <a:off x="0" y="4533900"/>
            <a:ext cx="11953875" cy="2324099"/>
          </a:xfrm>
          <a:prstGeom prst="rect">
            <a:avLst/>
          </a:prstGeom>
        </p:spPr>
      </p:pic>
    </p:spTree>
    <p:extLst>
      <p:ext uri="{BB962C8B-B14F-4D97-AF65-F5344CB8AC3E}">
        <p14:creationId xmlns:p14="http://schemas.microsoft.com/office/powerpoint/2010/main" val="250647308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TextBox 3"/>
          <p:cNvSpPr txBox="1">
            <a:spLocks noChangeArrowheads="1"/>
          </p:cNvSpPr>
          <p:nvPr/>
        </p:nvSpPr>
        <p:spPr bwMode="auto">
          <a:xfrm>
            <a:off x="3296379" y="991411"/>
            <a:ext cx="324044" cy="830781"/>
          </a:xfrm>
          <a:prstGeom prst="rect">
            <a:avLst/>
          </a:prstGeom>
          <a:noFill/>
          <a:ln w="9525">
            <a:noFill/>
            <a:miter lim="800000"/>
            <a:headEnd/>
            <a:tailEnd/>
          </a:ln>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9" name="TextBox 8"/>
          <p:cNvSpPr txBox="1"/>
          <p:nvPr/>
        </p:nvSpPr>
        <p:spPr>
          <a:xfrm>
            <a:off x="2768478" y="504234"/>
            <a:ext cx="6655044" cy="6183488"/>
          </a:xfrm>
          <a:prstGeom prst="rect">
            <a:avLst/>
          </a:prstGeom>
          <a:solidFill>
            <a:schemeClr val="bg1"/>
          </a:solid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Where Applicable, this program is</a:t>
            </a:r>
            <a:b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br>
            <a: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 YourOnlineProfessor.net - All Rights Reserved.</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This material is designed for informational purposes. In providing this material, neither the author nor YourOnlineProfessor.net are engaged in rendering legal, accounting or professional service. If legal, accounting, or professional service is required, the service of a competent professional </a:t>
            </a:r>
            <a:b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br>
            <a: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should be sought.</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Inquiries regarding the use of the material contained I in this Course should be addressed to:</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Ted Perkins</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c/o YourOnlineProfessor.net</a:t>
            </a:r>
            <a:br>
              <a:rPr kumimoji="0" lang="en-US" sz="1799"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br>
            <a:r>
              <a:rPr kumimoji="0" lang="en-US" sz="1799"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Suite 204</a:t>
            </a:r>
            <a:br>
              <a:rPr kumimoji="0" lang="en-US" sz="1799"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br>
            <a:r>
              <a:rPr kumimoji="0" lang="en-US" sz="1799"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100 W. Sixth Street</a:t>
            </a:r>
            <a:br>
              <a:rPr kumimoji="0" lang="en-US" sz="1799"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br>
            <a:r>
              <a:rPr kumimoji="0" lang="en-US" sz="1799"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Media, PA 19063</a:t>
            </a:r>
          </a:p>
          <a:p>
            <a:pPr marL="0" marR="0" lvl="0" indent="0" algn="ctr" defTabSz="914126" rtl="0" eaLnBrk="1" fontAlgn="auto" latinLnBrk="0" hangingPunct="1">
              <a:lnSpc>
                <a:spcPct val="100000"/>
              </a:lnSpc>
              <a:spcBef>
                <a:spcPts val="0"/>
              </a:spcBef>
              <a:spcAft>
                <a:spcPts val="0"/>
              </a:spcAft>
              <a:buClrTx/>
              <a:buSzTx/>
              <a:buFontTx/>
              <a:buNone/>
              <a:tabLst/>
              <a:defRPr/>
            </a:pPr>
            <a:b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br>
            <a:endPar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p:txBody>
      </p:sp>
    </p:spTree>
    <p:extLst>
      <p:ext uri="{BB962C8B-B14F-4D97-AF65-F5344CB8AC3E}">
        <p14:creationId xmlns:p14="http://schemas.microsoft.com/office/powerpoint/2010/main" val="454330678"/>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5218" y="3400434"/>
            <a:ext cx="6856214" cy="57135"/>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3296379" y="991365"/>
            <a:ext cx="324044" cy="830781"/>
          </a:xfrm>
          <a:prstGeom prst="rect">
            <a:avLst/>
          </a:prstGeom>
          <a:noFill/>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11" name="Rectangle 10"/>
          <p:cNvSpPr/>
          <p:nvPr/>
        </p:nvSpPr>
        <p:spPr>
          <a:xfrm flipH="1">
            <a:off x="4781892" y="1219776"/>
            <a:ext cx="3085296"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5067567" y="1646704"/>
            <a:ext cx="6044569" cy="3261149"/>
          </a:xfrm>
          <a:prstGeom prst="rect">
            <a:avLst/>
          </a:prstGeom>
          <a:no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badi Extra Light" panose="020B0204020104020204" pitchFamily="34" charset="0"/>
                <a:ea typeface="+mn-ea"/>
                <a:cs typeface="+mn-cs"/>
              </a:rPr>
              <a:t>Verifying Your Attendance</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Attendees will be asked to periodically verify their attendance in order to comply with CPE/CLE guidelines.</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This involves typing </a:t>
            </a:r>
            <a:r>
              <a:rPr kumimoji="0" lang="en-US" sz="1799" b="0"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ea typeface="+mn-ea"/>
                <a:cs typeface="+mn-cs"/>
              </a:rPr>
              <a:t>“I’m still here!!! </a:t>
            </a:r>
            <a: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into </a:t>
            </a:r>
            <a:b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br>
            <a: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the </a:t>
            </a:r>
            <a:r>
              <a:rPr kumimoji="0" lang="en-US" sz="1799" b="0" i="0" u="none" strike="noStrike" kern="1200" cap="none" spc="0" normalizeH="0" baseline="0" noProof="0" dirty="0" err="1">
                <a:ln>
                  <a:noFill/>
                </a:ln>
                <a:solidFill>
                  <a:srgbClr val="000000"/>
                </a:solidFill>
                <a:effectLst/>
                <a:uLnTx/>
                <a:uFillTx/>
                <a:latin typeface="Abadi Extra Light" panose="020B0204020104020204" pitchFamily="34" charset="0"/>
                <a:ea typeface="+mn-ea"/>
                <a:cs typeface="+mn-cs"/>
              </a:rPr>
              <a:t>chatbox</a:t>
            </a:r>
            <a: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 and pressing ‘Enter’ when prompted.</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sng"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It is important that you follow all such prompts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in order to ensure that your CPE/CLE credits </a:t>
            </a:r>
            <a:b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br>
            <a:r>
              <a:rPr kumimoji="0" lang="en-US" sz="1799"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are received in full.</a:t>
            </a:r>
          </a:p>
        </p:txBody>
      </p:sp>
    </p:spTree>
    <p:extLst>
      <p:ext uri="{BB962C8B-B14F-4D97-AF65-F5344CB8AC3E}">
        <p14:creationId xmlns:p14="http://schemas.microsoft.com/office/powerpoint/2010/main" val="4115453303"/>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ent_yourself">
  <a:themeElements>
    <a:clrScheme name="present_yoursel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_yourself">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_yoursel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_yoursel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_yoursel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_yoursel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_yoursel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_yoursel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_yoursel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_yoursel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_yoursel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_yoursel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_yoursel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_yoursel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846046BF023E43A2E77224FA0ACF22" ma:contentTypeVersion="18" ma:contentTypeDescription="Create a new document." ma:contentTypeScope="" ma:versionID="cb4ef28c7902c1d06789856226302f20">
  <xsd:schema xmlns:xsd="http://www.w3.org/2001/XMLSchema" xmlns:xs="http://www.w3.org/2001/XMLSchema" xmlns:p="http://schemas.microsoft.com/office/2006/metadata/properties" xmlns:ns2="1bdd49f8-a891-4628-a62b-e60ec63d1260" xmlns:ns3="770f7398-806f-4366-9b4d-bded2c0533bd" targetNamespace="http://schemas.microsoft.com/office/2006/metadata/properties" ma:root="true" ma:fieldsID="f58392d6c95fe09ab13c2177d4d6fdd2" ns2:_="" ns3:_="">
    <xsd:import namespace="1bdd49f8-a891-4628-a62b-e60ec63d1260"/>
    <xsd:import namespace="770f7398-806f-4366-9b4d-bded2c0533b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dd49f8-a891-4628-a62b-e60ec63d1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48ef1bc-be92-4de9-85fe-54fee636f3df"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0f7398-806f-4366-9b4d-bded2c0533b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7789da4-3fdb-4f8c-ab00-a0578073f1b6}" ma:internalName="TaxCatchAll" ma:showField="CatchAllData" ma:web="770f7398-806f-4366-9b4d-bded2c0533bd">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70f7398-806f-4366-9b4d-bded2c0533bd" xsi:nil="true"/>
    <lcf76f155ced4ddcb4097134ff3c332f xmlns="1bdd49f8-a891-4628-a62b-e60ec63d126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24D3467-4C0C-4770-8218-5E441FC8D0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dd49f8-a891-4628-a62b-e60ec63d1260"/>
    <ds:schemaRef ds:uri="770f7398-806f-4366-9b4d-bded2c053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928522-0A26-4BB0-B28F-3D13926EE81F}">
  <ds:schemaRefs>
    <ds:schemaRef ds:uri="http://schemas.microsoft.com/sharepoint/v3/contenttype/forms"/>
  </ds:schemaRefs>
</ds:datastoreItem>
</file>

<file path=customXml/itemProps3.xml><?xml version="1.0" encoding="utf-8"?>
<ds:datastoreItem xmlns:ds="http://schemas.openxmlformats.org/officeDocument/2006/customXml" ds:itemID="{9B6694F2-6728-4FBC-A40C-EF604DA4B374}">
  <ds:schemaRef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schemas.microsoft.com/office/2006/metadata/properties"/>
    <ds:schemaRef ds:uri="1bdd49f8-a891-4628-a62b-e60ec63d1260"/>
    <ds:schemaRef ds:uri="http://purl.org/dc/dcmitype/"/>
    <ds:schemaRef ds:uri="770f7398-806f-4366-9b4d-bded2c0533bd"/>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2008</TotalTime>
  <Words>3478</Words>
  <Application>Microsoft Office PowerPoint</Application>
  <PresentationFormat>Widescreen</PresentationFormat>
  <Paragraphs>383</Paragraphs>
  <Slides>73</Slides>
  <Notes>13</Notes>
  <HiddenSlides>0</HiddenSlides>
  <MMClips>0</MMClips>
  <ScaleCrop>false</ScaleCrop>
  <HeadingPairs>
    <vt:vector size="6" baseType="variant">
      <vt:variant>
        <vt:lpstr>Fonts Used</vt:lpstr>
      </vt:variant>
      <vt:variant>
        <vt:i4>22</vt:i4>
      </vt:variant>
      <vt:variant>
        <vt:lpstr>Theme</vt:lpstr>
      </vt:variant>
      <vt:variant>
        <vt:i4>5</vt:i4>
      </vt:variant>
      <vt:variant>
        <vt:lpstr>Slide Titles</vt:lpstr>
      </vt:variant>
      <vt:variant>
        <vt:i4>73</vt:i4>
      </vt:variant>
    </vt:vector>
  </HeadingPairs>
  <TitlesOfParts>
    <vt:vector size="100" baseType="lpstr">
      <vt:lpstr>Abadi</vt:lpstr>
      <vt:lpstr>Abadi Extra Light</vt:lpstr>
      <vt:lpstr>Agency FB</vt:lpstr>
      <vt:lpstr>Albertus MT</vt:lpstr>
      <vt:lpstr>Aptos Black</vt:lpstr>
      <vt:lpstr>Aptos Light</vt:lpstr>
      <vt:lpstr>Arial</vt:lpstr>
      <vt:lpstr>Arial Narrow</vt:lpstr>
      <vt:lpstr>Arial Nova Light</vt:lpstr>
      <vt:lpstr>Bell MT</vt:lpstr>
      <vt:lpstr>Bernard MT Condensed</vt:lpstr>
      <vt:lpstr>Calibri</vt:lpstr>
      <vt:lpstr>Calibri Light</vt:lpstr>
      <vt:lpstr>Corbel Light</vt:lpstr>
      <vt:lpstr>Courier New</vt:lpstr>
      <vt:lpstr>Franklin Gothic Book</vt:lpstr>
      <vt:lpstr>Gill Sans MT</vt:lpstr>
      <vt:lpstr>High Tower Text</vt:lpstr>
      <vt:lpstr>Symbol</vt:lpstr>
      <vt:lpstr>Tahoma</vt:lpstr>
      <vt:lpstr>Times New Roman</vt:lpstr>
      <vt:lpstr>Wingdings</vt:lpstr>
      <vt:lpstr>Office Theme</vt:lpstr>
      <vt:lpstr>1_Office Theme</vt:lpstr>
      <vt:lpstr>present_yourself</vt:lpstr>
      <vt:lpstr>2_Office Theme</vt:lpstr>
      <vt:lpstr>3_Office Theme</vt:lpstr>
      <vt:lpstr>How to Buy a Business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Buy a Business </vt:lpstr>
      <vt:lpstr>Overview</vt:lpstr>
      <vt:lpstr>Time Line of the Transaction - </vt:lpstr>
      <vt:lpstr>Buyer’s always want to… </vt:lpstr>
      <vt:lpstr>Representing the Buyer</vt:lpstr>
      <vt:lpstr>Please Verify your Attendance</vt:lpstr>
      <vt:lpstr>Different Buyers - Different Wants</vt:lpstr>
      <vt:lpstr> Financial Buyer or Strategic Buyer  </vt:lpstr>
      <vt:lpstr>Buyer of a Restaurant</vt:lpstr>
      <vt:lpstr>Buyer of a Service Business</vt:lpstr>
      <vt:lpstr>Buyer of a Business Based on Product Resales and Service Contracts</vt:lpstr>
      <vt:lpstr>Product Manufacturer</vt:lpstr>
      <vt:lpstr>Getting What You Paid For</vt:lpstr>
      <vt:lpstr>Due Diligence</vt:lpstr>
      <vt:lpstr>Due Diligence</vt:lpstr>
      <vt:lpstr>Due Diligence</vt:lpstr>
      <vt:lpstr>Due Diligence</vt:lpstr>
      <vt:lpstr>PowerPoint Presentation</vt:lpstr>
      <vt:lpstr>PowerPoint Presentation</vt:lpstr>
      <vt:lpstr>Quality of Earnings Audit</vt:lpstr>
      <vt:lpstr>Quality of Earnings Audit</vt:lpstr>
      <vt:lpstr>Due Diligence</vt:lpstr>
      <vt:lpstr>The Right Price</vt:lpstr>
      <vt:lpstr>The Purchase Price</vt:lpstr>
      <vt:lpstr>Setting the Purchase Price</vt:lpstr>
      <vt:lpstr>The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Verify your Attendance</vt:lpstr>
      <vt:lpstr>How You Pay and When You Pay</vt:lpstr>
      <vt:lpstr>Form of the Consideration.</vt:lpstr>
      <vt:lpstr>PowerPoint Presentation</vt:lpstr>
      <vt:lpstr>PowerPoint Presentation</vt:lpstr>
      <vt:lpstr>Earn Out Agreements</vt:lpstr>
      <vt:lpstr>Minimum Working Capital Requirement</vt:lpstr>
      <vt:lpstr>Please Verify your Attendance</vt:lpstr>
      <vt:lpstr>What You Pay For</vt:lpstr>
      <vt:lpstr>PowerPoint Presentation</vt:lpstr>
      <vt:lpstr>Buyer’s Liability Exposure</vt:lpstr>
      <vt:lpstr>PowerPoint Presentation</vt:lpstr>
      <vt:lpstr>Please Verify your Attendance</vt:lpstr>
      <vt:lpstr>Letter of Intent</vt:lpstr>
      <vt:lpstr>The Letter of Intent</vt:lpstr>
      <vt:lpstr>The Letter of Intent</vt:lpstr>
      <vt:lpstr>What does the Buyer need to happen…</vt:lpstr>
      <vt:lpstr>PowerPoint Presentation</vt:lpstr>
      <vt:lpstr>PowerPoint Presentation</vt:lpstr>
      <vt:lpstr>TedPerkinsTax News</vt:lpstr>
      <vt:lpstr>Express or Implied Assumption </vt:lpstr>
      <vt:lpstr>The Product Line Exception</vt:lpstr>
      <vt:lpstr>The Product Line Exception</vt:lpstr>
      <vt:lpstr>Successor Liability for the Seller’s  Environmental Torts in Asset Acquisitions </vt:lpstr>
      <vt:lpstr>PowerPoint Presentation</vt:lpstr>
      <vt:lpstr>Union Pension Plan Liability</vt:lpstr>
      <vt:lpstr>Buyer Focus – Equity Purchase</vt:lpstr>
      <vt:lpstr>Buyer Focus – Assets Purchase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the Buyer in a Business Sale</dc:title>
  <dc:creator>Edward Perkins JD, LLM, Tax (CPA)</dc:creator>
  <cp:lastModifiedBy>Edward Perkins JD, LLM, Tax (CPA)</cp:lastModifiedBy>
  <cp:revision>102</cp:revision>
  <cp:lastPrinted>2022-09-29T13:33:55Z</cp:lastPrinted>
  <dcterms:created xsi:type="dcterms:W3CDTF">2022-09-22T18:27:25Z</dcterms:created>
  <dcterms:modified xsi:type="dcterms:W3CDTF">2025-04-24T15:32:06Z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0x0101008B846046BF023E43A2E77224FA0ACF22</vt:lpwstr>
  </property>
  <property fmtid="{D5CDD505-2E9C-101B-9397-08002B2CF9AE}" pid="3" name="MediaServiceImageTags">
    <vt:lpwstr/>
  </property>
</Properties>
</file>