
<file path=[Content_Types].xml><?xml version="1.0" encoding="utf-8"?>
<Types xmlns="http://schemas.openxmlformats.org/package/2006/content-types">
  <Default Extension="bmp" ContentType="image/bmp"/>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 id="2147483738" r:id="rId2"/>
    <p:sldMasterId id="2147483750" r:id="rId3"/>
    <p:sldMasterId id="2147483762" r:id="rId4"/>
    <p:sldMasterId id="2147483774" r:id="rId5"/>
    <p:sldMasterId id="2147483786" r:id="rId6"/>
    <p:sldMasterId id="2147483798" r:id="rId7"/>
  </p:sldMasterIdLst>
  <p:notesMasterIdLst>
    <p:notesMasterId r:id="rId129"/>
  </p:notesMasterIdLst>
  <p:sldIdLst>
    <p:sldId id="364" r:id="rId8"/>
    <p:sldId id="2520" r:id="rId9"/>
    <p:sldId id="2258" r:id="rId10"/>
    <p:sldId id="2066" r:id="rId11"/>
    <p:sldId id="2179" r:id="rId12"/>
    <p:sldId id="2028" r:id="rId13"/>
    <p:sldId id="2029" r:id="rId14"/>
    <p:sldId id="2030" r:id="rId15"/>
    <p:sldId id="2031" r:id="rId16"/>
    <p:sldId id="2032" r:id="rId17"/>
    <p:sldId id="2033" r:id="rId18"/>
    <p:sldId id="2034" r:id="rId19"/>
    <p:sldId id="2700" r:id="rId20"/>
    <p:sldId id="257" r:id="rId21"/>
    <p:sldId id="256" r:id="rId22"/>
    <p:sldId id="2750" r:id="rId23"/>
    <p:sldId id="2749" r:id="rId24"/>
    <p:sldId id="2751" r:id="rId25"/>
    <p:sldId id="2792" r:id="rId26"/>
    <p:sldId id="2757" r:id="rId27"/>
    <p:sldId id="2747" r:id="rId28"/>
    <p:sldId id="2080" r:id="rId29"/>
    <p:sldId id="2082" r:id="rId30"/>
    <p:sldId id="2081" r:id="rId31"/>
    <p:sldId id="2083" r:id="rId32"/>
    <p:sldId id="2086" r:id="rId33"/>
    <p:sldId id="258" r:id="rId34"/>
    <p:sldId id="2755" r:id="rId35"/>
    <p:sldId id="2758" r:id="rId36"/>
    <p:sldId id="2770" r:id="rId37"/>
    <p:sldId id="2774" r:id="rId38"/>
    <p:sldId id="2771" r:id="rId39"/>
    <p:sldId id="2773" r:id="rId40"/>
    <p:sldId id="2772" r:id="rId41"/>
    <p:sldId id="1116" r:id="rId42"/>
    <p:sldId id="2754" r:id="rId43"/>
    <p:sldId id="2095" r:id="rId44"/>
    <p:sldId id="2716" r:id="rId45"/>
    <p:sldId id="2787" r:id="rId46"/>
    <p:sldId id="2717" r:id="rId47"/>
    <p:sldId id="2718" r:id="rId48"/>
    <p:sldId id="2719" r:id="rId49"/>
    <p:sldId id="2720" r:id="rId50"/>
    <p:sldId id="2788" r:id="rId51"/>
    <p:sldId id="2789" r:id="rId52"/>
    <p:sldId id="2097" r:id="rId53"/>
    <p:sldId id="2701" r:id="rId54"/>
    <p:sldId id="259" r:id="rId55"/>
    <p:sldId id="2696" r:id="rId56"/>
    <p:sldId id="2706" r:id="rId57"/>
    <p:sldId id="2741" r:id="rId58"/>
    <p:sldId id="2742" r:id="rId59"/>
    <p:sldId id="2780" r:id="rId60"/>
    <p:sldId id="2744" r:id="rId61"/>
    <p:sldId id="2743" r:id="rId62"/>
    <p:sldId id="2745" r:id="rId63"/>
    <p:sldId id="2746" r:id="rId64"/>
    <p:sldId id="2714" r:id="rId65"/>
    <p:sldId id="2713" r:id="rId66"/>
    <p:sldId id="2790" r:id="rId67"/>
    <p:sldId id="2697" r:id="rId68"/>
    <p:sldId id="2707" r:id="rId69"/>
    <p:sldId id="2708" r:id="rId70"/>
    <p:sldId id="2709" r:id="rId71"/>
    <p:sldId id="2791" r:id="rId72"/>
    <p:sldId id="2710" r:id="rId73"/>
    <p:sldId id="2711" r:id="rId74"/>
    <p:sldId id="2793" r:id="rId75"/>
    <p:sldId id="2794" r:id="rId76"/>
    <p:sldId id="2795" r:id="rId77"/>
    <p:sldId id="2712" r:id="rId78"/>
    <p:sldId id="1112" r:id="rId79"/>
    <p:sldId id="1114" r:id="rId80"/>
    <p:sldId id="2096" r:id="rId81"/>
    <p:sldId id="2769" r:id="rId82"/>
    <p:sldId id="2764" r:id="rId83"/>
    <p:sldId id="1127" r:id="rId84"/>
    <p:sldId id="2765" r:id="rId85"/>
    <p:sldId id="2786" r:id="rId86"/>
    <p:sldId id="1128" r:id="rId87"/>
    <p:sldId id="2766" r:id="rId88"/>
    <p:sldId id="2767" r:id="rId89"/>
    <p:sldId id="1129" r:id="rId90"/>
    <p:sldId id="2088" r:id="rId91"/>
    <p:sldId id="2781" r:id="rId92"/>
    <p:sldId id="2101" r:id="rId93"/>
    <p:sldId id="2099" r:id="rId94"/>
    <p:sldId id="2738" r:id="rId95"/>
    <p:sldId id="2739" r:id="rId96"/>
    <p:sldId id="2740" r:id="rId97"/>
    <p:sldId id="2785" r:id="rId98"/>
    <p:sldId id="2777" r:id="rId99"/>
    <p:sldId id="2702" r:id="rId100"/>
    <p:sldId id="2698" r:id="rId101"/>
    <p:sldId id="965" r:id="rId102"/>
    <p:sldId id="2108" r:id="rId103"/>
    <p:sldId id="2109" r:id="rId104"/>
    <p:sldId id="2102" r:id="rId105"/>
    <p:sldId id="2699" r:id="rId106"/>
    <p:sldId id="2733" r:id="rId107"/>
    <p:sldId id="2734" r:id="rId108"/>
    <p:sldId id="2736" r:id="rId109"/>
    <p:sldId id="2783" r:id="rId110"/>
    <p:sldId id="2737" r:id="rId111"/>
    <p:sldId id="260" r:id="rId112"/>
    <p:sldId id="2796" r:id="rId113"/>
    <p:sldId id="969" r:id="rId114"/>
    <p:sldId id="986" r:id="rId115"/>
    <p:sldId id="2797" r:id="rId116"/>
    <p:sldId id="987" r:id="rId117"/>
    <p:sldId id="2704" r:id="rId118"/>
    <p:sldId id="967" r:id="rId119"/>
    <p:sldId id="2110" r:id="rId120"/>
    <p:sldId id="2111" r:id="rId121"/>
    <p:sldId id="981" r:id="rId122"/>
    <p:sldId id="2703" r:id="rId123"/>
    <p:sldId id="2112" r:id="rId124"/>
    <p:sldId id="2104" r:id="rId125"/>
    <p:sldId id="367" r:id="rId126"/>
    <p:sldId id="684" r:id="rId127"/>
    <p:sldId id="2541" r:id="rId128"/>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4757E3-9E10-433E-BE29-DFEF0C122746}" v="327" dt="2023-06-20T15:54:50.6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0176" autoAdjust="0"/>
    <p:restoredTop sz="86405" autoAdjust="0"/>
  </p:normalViewPr>
  <p:slideViewPr>
    <p:cSldViewPr snapToGrid="0">
      <p:cViewPr varScale="1">
        <p:scale>
          <a:sx n="83" d="100"/>
          <a:sy n="83" d="100"/>
        </p:scale>
        <p:origin x="120" y="282"/>
      </p:cViewPr>
      <p:guideLst/>
    </p:cSldViewPr>
  </p:slideViewPr>
  <p:outlineViewPr>
    <p:cViewPr>
      <p:scale>
        <a:sx n="33" d="100"/>
        <a:sy n="33" d="100"/>
      </p:scale>
      <p:origin x="0" y="-63974"/>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60" d="100"/>
          <a:sy n="60" d="100"/>
        </p:scale>
        <p:origin x="2333"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tableStyles" Target="tableStyles.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28" Type="http://schemas.openxmlformats.org/officeDocument/2006/relationships/slide" Target="slides/slide121.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13" Type="http://schemas.openxmlformats.org/officeDocument/2006/relationships/slide" Target="slides/slide106.xml"/><Relationship Id="rId118" Type="http://schemas.openxmlformats.org/officeDocument/2006/relationships/slide" Target="slides/slide111.xml"/><Relationship Id="rId126" Type="http://schemas.openxmlformats.org/officeDocument/2006/relationships/slide" Target="slides/slide119.xml"/><Relationship Id="rId134" Type="http://schemas.microsoft.com/office/2015/10/relationships/revisionInfo" Target="revisionInfo.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3" Type="http://schemas.openxmlformats.org/officeDocument/2006/relationships/slide" Target="slides/slide96.xml"/><Relationship Id="rId108" Type="http://schemas.openxmlformats.org/officeDocument/2006/relationships/slide" Target="slides/slide101.xml"/><Relationship Id="rId116" Type="http://schemas.openxmlformats.org/officeDocument/2006/relationships/slide" Target="slides/slide109.xml"/><Relationship Id="rId124" Type="http://schemas.openxmlformats.org/officeDocument/2006/relationships/slide" Target="slides/slide117.xml"/><Relationship Id="rId129"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11" Type="http://schemas.openxmlformats.org/officeDocument/2006/relationships/slide" Target="slides/slide104.xml"/><Relationship Id="rId13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slide" Target="slides/slide99.xml"/><Relationship Id="rId114" Type="http://schemas.openxmlformats.org/officeDocument/2006/relationships/slide" Target="slides/slide107.xml"/><Relationship Id="rId119" Type="http://schemas.openxmlformats.org/officeDocument/2006/relationships/slide" Target="slides/slide112.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3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viewProps" Target="viewProps.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1B16F5D4-66C8-409E-8F19-3885A4A228C8}" type="datetimeFigureOut">
              <a:rPr lang="en-US" smtClean="0"/>
              <a:t>6/21/2023</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F1231626-97CC-475F-A9D8-DF075D1B6206}" type="slidenum">
              <a:rPr lang="en-US" smtClean="0"/>
              <a:t>‹#›</a:t>
            </a:fld>
            <a:endParaRPr lang="en-US"/>
          </a:p>
        </p:txBody>
      </p:sp>
    </p:spTree>
    <p:extLst>
      <p:ext uri="{BB962C8B-B14F-4D97-AF65-F5344CB8AC3E}">
        <p14:creationId xmlns:p14="http://schemas.microsoft.com/office/powerpoint/2010/main" val="140804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6312">
              <a:defRPr/>
            </a:pPr>
            <a:fld id="{07D3279B-6A4A-4AE6-ADB7-DBC7CEA5D31C}" type="slidenum">
              <a:rPr lang="en-US">
                <a:solidFill>
                  <a:prstClr val="black"/>
                </a:solidFill>
                <a:latin typeface="Calibri" panose="020F0502020204030204"/>
              </a:rPr>
              <a:pPr defTabSz="946312">
                <a:defRPr/>
              </a:pPr>
              <a:t>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670703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Slide Image Placeholder 1"/>
          <p:cNvSpPr>
            <a:spLocks noGrp="1" noRot="1" noChangeAspect="1" noTextEdit="1"/>
          </p:cNvSpPr>
          <p:nvPr>
            <p:ph type="sldImg"/>
          </p:nvPr>
        </p:nvSpPr>
        <p:spPr bwMode="auto">
          <a:xfrm>
            <a:off x="1101725" y="1385888"/>
            <a:ext cx="6650038" cy="3740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2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829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924745" indent="-355670">
              <a:defRPr>
                <a:solidFill>
                  <a:schemeClr val="tx1"/>
                </a:solidFill>
                <a:latin typeface="Arial" panose="020B0604020202020204" pitchFamily="34" charset="0"/>
                <a:cs typeface="Arial" panose="020B0604020202020204" pitchFamily="34" charset="0"/>
              </a:defRPr>
            </a:lvl2pPr>
            <a:lvl3pPr marL="1422685" indent="-284538">
              <a:defRPr>
                <a:solidFill>
                  <a:schemeClr val="tx1"/>
                </a:solidFill>
                <a:latin typeface="Arial" panose="020B0604020202020204" pitchFamily="34" charset="0"/>
                <a:cs typeface="Arial" panose="020B0604020202020204" pitchFamily="34" charset="0"/>
              </a:defRPr>
            </a:lvl3pPr>
            <a:lvl4pPr marL="1991759" indent="-284538">
              <a:defRPr>
                <a:solidFill>
                  <a:schemeClr val="tx1"/>
                </a:solidFill>
                <a:latin typeface="Arial" panose="020B0604020202020204" pitchFamily="34" charset="0"/>
                <a:cs typeface="Arial" panose="020B0604020202020204" pitchFamily="34" charset="0"/>
              </a:defRPr>
            </a:lvl4pPr>
            <a:lvl5pPr marL="2560831" indent="-284538">
              <a:defRPr>
                <a:solidFill>
                  <a:schemeClr val="tx1"/>
                </a:solidFill>
                <a:latin typeface="Arial" panose="020B0604020202020204" pitchFamily="34" charset="0"/>
                <a:cs typeface="Arial" panose="020B0604020202020204" pitchFamily="34" charset="0"/>
              </a:defRPr>
            </a:lvl5pPr>
            <a:lvl6pPr marL="3129906" indent="-284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698978" indent="-284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268053" indent="-284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837128" indent="-284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116926">
              <a:defRPr/>
            </a:pPr>
            <a:fld id="{16DEDCF2-3D6B-4A6E-B1B8-7096948B347A}" type="slidenum">
              <a:rPr lang="en-US" altLang="en-US">
                <a:solidFill>
                  <a:prstClr val="black"/>
                </a:solidFill>
                <a:latin typeface="Calibri" panose="020F0502020204030204" pitchFamily="34" charset="0"/>
              </a:rPr>
              <a:pPr defTabSz="1116926">
                <a:defRPr/>
              </a:pPr>
              <a:t>10</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1342977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Slide Image Placeholder 1"/>
          <p:cNvSpPr>
            <a:spLocks noGrp="1" noRot="1" noChangeAspect="1" noTextEdit="1"/>
          </p:cNvSpPr>
          <p:nvPr>
            <p:ph type="sldImg"/>
          </p:nvPr>
        </p:nvSpPr>
        <p:spPr bwMode="auto">
          <a:xfrm>
            <a:off x="1101725" y="1385888"/>
            <a:ext cx="6650038" cy="3740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4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84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924745" indent="-355670">
              <a:defRPr>
                <a:solidFill>
                  <a:schemeClr val="tx1"/>
                </a:solidFill>
                <a:latin typeface="Arial" panose="020B0604020202020204" pitchFamily="34" charset="0"/>
                <a:cs typeface="Arial" panose="020B0604020202020204" pitchFamily="34" charset="0"/>
              </a:defRPr>
            </a:lvl2pPr>
            <a:lvl3pPr marL="1422685" indent="-284538">
              <a:defRPr>
                <a:solidFill>
                  <a:schemeClr val="tx1"/>
                </a:solidFill>
                <a:latin typeface="Arial" panose="020B0604020202020204" pitchFamily="34" charset="0"/>
                <a:cs typeface="Arial" panose="020B0604020202020204" pitchFamily="34" charset="0"/>
              </a:defRPr>
            </a:lvl3pPr>
            <a:lvl4pPr marL="1991759" indent="-284538">
              <a:defRPr>
                <a:solidFill>
                  <a:schemeClr val="tx1"/>
                </a:solidFill>
                <a:latin typeface="Arial" panose="020B0604020202020204" pitchFamily="34" charset="0"/>
                <a:cs typeface="Arial" panose="020B0604020202020204" pitchFamily="34" charset="0"/>
              </a:defRPr>
            </a:lvl4pPr>
            <a:lvl5pPr marL="2560831" indent="-284538">
              <a:defRPr>
                <a:solidFill>
                  <a:schemeClr val="tx1"/>
                </a:solidFill>
                <a:latin typeface="Arial" panose="020B0604020202020204" pitchFamily="34" charset="0"/>
                <a:cs typeface="Arial" panose="020B0604020202020204" pitchFamily="34" charset="0"/>
              </a:defRPr>
            </a:lvl5pPr>
            <a:lvl6pPr marL="3129906" indent="-284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698978" indent="-284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268053" indent="-284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837128" indent="-284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116926">
              <a:defRPr/>
            </a:pPr>
            <a:fld id="{0A18D298-4453-4368-B7D8-98F580763E09}" type="slidenum">
              <a:rPr lang="en-US" altLang="en-US">
                <a:solidFill>
                  <a:prstClr val="black"/>
                </a:solidFill>
                <a:latin typeface="Calibri" panose="020F0502020204030204" pitchFamily="34" charset="0"/>
              </a:rPr>
              <a:pPr defTabSz="1116926">
                <a:defRPr/>
              </a:pPr>
              <a:t>11</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36529217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Slide Image Placeholder 1"/>
          <p:cNvSpPr>
            <a:spLocks noGrp="1" noRot="1" noChangeAspect="1" noTextEdit="1"/>
          </p:cNvSpPr>
          <p:nvPr>
            <p:ph type="sldImg"/>
          </p:nvPr>
        </p:nvSpPr>
        <p:spPr bwMode="auto">
          <a:xfrm>
            <a:off x="1101725" y="1385888"/>
            <a:ext cx="6650038" cy="3740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5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850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924745" indent="-355670">
              <a:defRPr>
                <a:solidFill>
                  <a:schemeClr val="tx1"/>
                </a:solidFill>
                <a:latin typeface="Arial" panose="020B0604020202020204" pitchFamily="34" charset="0"/>
                <a:cs typeface="Arial" panose="020B0604020202020204" pitchFamily="34" charset="0"/>
              </a:defRPr>
            </a:lvl2pPr>
            <a:lvl3pPr marL="1422685" indent="-284538">
              <a:defRPr>
                <a:solidFill>
                  <a:schemeClr val="tx1"/>
                </a:solidFill>
                <a:latin typeface="Arial" panose="020B0604020202020204" pitchFamily="34" charset="0"/>
                <a:cs typeface="Arial" panose="020B0604020202020204" pitchFamily="34" charset="0"/>
              </a:defRPr>
            </a:lvl3pPr>
            <a:lvl4pPr marL="1991759" indent="-284538">
              <a:defRPr>
                <a:solidFill>
                  <a:schemeClr val="tx1"/>
                </a:solidFill>
                <a:latin typeface="Arial" panose="020B0604020202020204" pitchFamily="34" charset="0"/>
                <a:cs typeface="Arial" panose="020B0604020202020204" pitchFamily="34" charset="0"/>
              </a:defRPr>
            </a:lvl4pPr>
            <a:lvl5pPr marL="2560831" indent="-284538">
              <a:defRPr>
                <a:solidFill>
                  <a:schemeClr val="tx1"/>
                </a:solidFill>
                <a:latin typeface="Arial" panose="020B0604020202020204" pitchFamily="34" charset="0"/>
                <a:cs typeface="Arial" panose="020B0604020202020204" pitchFamily="34" charset="0"/>
              </a:defRPr>
            </a:lvl5pPr>
            <a:lvl6pPr marL="3129906" indent="-284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698978" indent="-284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268053" indent="-284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837128" indent="-284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116926">
              <a:defRPr/>
            </a:pPr>
            <a:fld id="{D0DBEA06-30A8-48E6-B980-FA0E14186BF0}" type="slidenum">
              <a:rPr lang="en-US" altLang="en-US">
                <a:solidFill>
                  <a:prstClr val="black"/>
                </a:solidFill>
                <a:latin typeface="Calibri" panose="020F0502020204030204" pitchFamily="34" charset="0"/>
              </a:rPr>
              <a:pPr defTabSz="1116926">
                <a:defRPr/>
              </a:pPr>
              <a:t>12</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4038894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46312">
              <a:defRPr/>
            </a:pPr>
            <a:fld id="{07D3279B-6A4A-4AE6-ADB7-DBC7CEA5D31C}" type="slidenum">
              <a:rPr lang="en-US">
                <a:solidFill>
                  <a:prstClr val="black"/>
                </a:solidFill>
                <a:latin typeface="Calibri" panose="020F0502020204030204"/>
              </a:rPr>
              <a:pPr defTabSz="946312">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34887238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231626-97CC-475F-A9D8-DF075D1B6206}" type="slidenum">
              <a:rPr lang="en-US" smtClean="0"/>
              <a:t>18</a:t>
            </a:fld>
            <a:endParaRPr lang="en-US"/>
          </a:p>
        </p:txBody>
      </p:sp>
    </p:spTree>
    <p:extLst>
      <p:ext uri="{BB962C8B-B14F-4D97-AF65-F5344CB8AC3E}">
        <p14:creationId xmlns:p14="http://schemas.microsoft.com/office/powerpoint/2010/main" val="39480397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231626-97CC-475F-A9D8-DF075D1B6206}" type="slidenum">
              <a:rPr lang="en-US" smtClean="0"/>
              <a:t>19</a:t>
            </a:fld>
            <a:endParaRPr lang="en-US"/>
          </a:p>
        </p:txBody>
      </p:sp>
    </p:spTree>
    <p:extLst>
      <p:ext uri="{BB962C8B-B14F-4D97-AF65-F5344CB8AC3E}">
        <p14:creationId xmlns:p14="http://schemas.microsoft.com/office/powerpoint/2010/main" val="708007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231626-97CC-475F-A9D8-DF075D1B6206}" type="slidenum">
              <a:rPr lang="en-US" smtClean="0"/>
              <a:t>20</a:t>
            </a:fld>
            <a:endParaRPr lang="en-US"/>
          </a:p>
        </p:txBody>
      </p:sp>
    </p:spTree>
    <p:extLst>
      <p:ext uri="{BB962C8B-B14F-4D97-AF65-F5344CB8AC3E}">
        <p14:creationId xmlns:p14="http://schemas.microsoft.com/office/powerpoint/2010/main" val="2663207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231626-97CC-475F-A9D8-DF075D1B6206}" type="slidenum">
              <a:rPr lang="en-US" smtClean="0"/>
              <a:t>24</a:t>
            </a:fld>
            <a:endParaRPr lang="en-US"/>
          </a:p>
        </p:txBody>
      </p:sp>
    </p:spTree>
    <p:extLst>
      <p:ext uri="{BB962C8B-B14F-4D97-AF65-F5344CB8AC3E}">
        <p14:creationId xmlns:p14="http://schemas.microsoft.com/office/powerpoint/2010/main" val="13667788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231626-97CC-475F-A9D8-DF075D1B6206}" type="slidenum">
              <a:rPr lang="en-US" smtClean="0"/>
              <a:t>31</a:t>
            </a:fld>
            <a:endParaRPr lang="en-US"/>
          </a:p>
        </p:txBody>
      </p:sp>
    </p:spTree>
    <p:extLst>
      <p:ext uri="{BB962C8B-B14F-4D97-AF65-F5344CB8AC3E}">
        <p14:creationId xmlns:p14="http://schemas.microsoft.com/office/powerpoint/2010/main" val="33461752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916">
              <a:defRPr/>
            </a:pPr>
            <a:fld id="{ECB5FAA0-DA90-435B-AF94-2EAAA4BEE556}" type="slidenum">
              <a:rPr lang="en-US">
                <a:solidFill>
                  <a:prstClr val="black"/>
                </a:solidFill>
                <a:latin typeface="Calibri" panose="020F0502020204030204"/>
              </a:rPr>
              <a:pPr defTabSz="924916">
                <a:defRPr/>
              </a:pPr>
              <a:t>37</a:t>
            </a:fld>
            <a:endParaRPr lang="en-US">
              <a:solidFill>
                <a:prstClr val="black"/>
              </a:solidFill>
              <a:latin typeface="Calibri" panose="020F0502020204030204"/>
            </a:endParaRPr>
          </a:p>
        </p:txBody>
      </p:sp>
    </p:spTree>
    <p:extLst>
      <p:ext uri="{BB962C8B-B14F-4D97-AF65-F5344CB8AC3E}">
        <p14:creationId xmlns:p14="http://schemas.microsoft.com/office/powerpoint/2010/main" val="2112063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6312">
              <a:defRPr/>
            </a:pPr>
            <a:fld id="{07D3279B-6A4A-4AE6-ADB7-DBC7CEA5D31C}" type="slidenum">
              <a:rPr lang="en-US">
                <a:solidFill>
                  <a:prstClr val="black"/>
                </a:solidFill>
                <a:latin typeface="Calibri" panose="020F0502020204030204"/>
              </a:rPr>
              <a:pPr defTabSz="946312">
                <a:defRPr/>
              </a:pPr>
              <a:t>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7745265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231626-97CC-475F-A9D8-DF075D1B6206}" type="slidenum">
              <a:rPr lang="en-US" smtClean="0"/>
              <a:t>38</a:t>
            </a:fld>
            <a:endParaRPr lang="en-US"/>
          </a:p>
        </p:txBody>
      </p:sp>
    </p:spTree>
    <p:extLst>
      <p:ext uri="{BB962C8B-B14F-4D97-AF65-F5344CB8AC3E}">
        <p14:creationId xmlns:p14="http://schemas.microsoft.com/office/powerpoint/2010/main" val="31247797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46312">
              <a:defRPr/>
            </a:pPr>
            <a:fld id="{07D3279B-6A4A-4AE6-ADB7-DBC7CEA5D31C}" type="slidenum">
              <a:rPr lang="en-US">
                <a:solidFill>
                  <a:prstClr val="black"/>
                </a:solidFill>
                <a:latin typeface="Calibri" panose="020F0502020204030204"/>
              </a:rPr>
              <a:pPr defTabSz="946312">
                <a:defRPr/>
              </a:pPr>
              <a:t>47</a:t>
            </a:fld>
            <a:endParaRPr lang="en-US">
              <a:solidFill>
                <a:prstClr val="black"/>
              </a:solidFill>
              <a:latin typeface="Calibri" panose="020F0502020204030204"/>
            </a:endParaRPr>
          </a:p>
        </p:txBody>
      </p:sp>
    </p:spTree>
    <p:extLst>
      <p:ext uri="{BB962C8B-B14F-4D97-AF65-F5344CB8AC3E}">
        <p14:creationId xmlns:p14="http://schemas.microsoft.com/office/powerpoint/2010/main" val="17762055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231626-97CC-475F-A9D8-DF075D1B6206}" type="slidenum">
              <a:rPr lang="en-US" smtClean="0"/>
              <a:t>62</a:t>
            </a:fld>
            <a:endParaRPr lang="en-US"/>
          </a:p>
        </p:txBody>
      </p:sp>
    </p:spTree>
    <p:extLst>
      <p:ext uri="{BB962C8B-B14F-4D97-AF65-F5344CB8AC3E}">
        <p14:creationId xmlns:p14="http://schemas.microsoft.com/office/powerpoint/2010/main" val="21803726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231626-97CC-475F-A9D8-DF075D1B6206}" type="slidenum">
              <a:rPr lang="en-US" smtClean="0"/>
              <a:t>63</a:t>
            </a:fld>
            <a:endParaRPr lang="en-US"/>
          </a:p>
        </p:txBody>
      </p:sp>
    </p:spTree>
    <p:extLst>
      <p:ext uri="{BB962C8B-B14F-4D97-AF65-F5344CB8AC3E}">
        <p14:creationId xmlns:p14="http://schemas.microsoft.com/office/powerpoint/2010/main" val="2182903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231626-97CC-475F-A9D8-DF075D1B6206}" type="slidenum">
              <a:rPr lang="en-US" smtClean="0"/>
              <a:t>66</a:t>
            </a:fld>
            <a:endParaRPr lang="en-US"/>
          </a:p>
        </p:txBody>
      </p:sp>
    </p:spTree>
    <p:extLst>
      <p:ext uri="{BB962C8B-B14F-4D97-AF65-F5344CB8AC3E}">
        <p14:creationId xmlns:p14="http://schemas.microsoft.com/office/powerpoint/2010/main" val="41991825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916">
              <a:defRPr/>
            </a:pPr>
            <a:fld id="{ECB5FAA0-DA90-435B-AF94-2EAAA4BEE556}" type="slidenum">
              <a:rPr lang="en-US">
                <a:solidFill>
                  <a:prstClr val="black"/>
                </a:solidFill>
                <a:latin typeface="Calibri" panose="020F0502020204030204"/>
              </a:rPr>
              <a:pPr defTabSz="924916">
                <a:defRPr/>
              </a:pPr>
              <a:t>72</a:t>
            </a:fld>
            <a:endParaRPr lang="en-US">
              <a:solidFill>
                <a:prstClr val="black"/>
              </a:solidFill>
              <a:latin typeface="Calibri" panose="020F0502020204030204"/>
            </a:endParaRPr>
          </a:p>
        </p:txBody>
      </p:sp>
    </p:spTree>
    <p:extLst>
      <p:ext uri="{BB962C8B-B14F-4D97-AF65-F5344CB8AC3E}">
        <p14:creationId xmlns:p14="http://schemas.microsoft.com/office/powerpoint/2010/main" val="33684391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916">
              <a:defRPr/>
            </a:pPr>
            <a:fld id="{ECB5FAA0-DA90-435B-AF94-2EAAA4BEE556}" type="slidenum">
              <a:rPr lang="en-US">
                <a:solidFill>
                  <a:prstClr val="black"/>
                </a:solidFill>
                <a:latin typeface="Calibri" panose="020F0502020204030204"/>
              </a:rPr>
              <a:pPr defTabSz="924916">
                <a:defRPr/>
              </a:pPr>
              <a:t>73</a:t>
            </a:fld>
            <a:endParaRPr lang="en-US">
              <a:solidFill>
                <a:prstClr val="black"/>
              </a:solidFill>
              <a:latin typeface="Calibri" panose="020F0502020204030204"/>
            </a:endParaRPr>
          </a:p>
        </p:txBody>
      </p:sp>
    </p:spTree>
    <p:extLst>
      <p:ext uri="{BB962C8B-B14F-4D97-AF65-F5344CB8AC3E}">
        <p14:creationId xmlns:p14="http://schemas.microsoft.com/office/powerpoint/2010/main" val="19086253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916">
              <a:defRPr/>
            </a:pPr>
            <a:fld id="{ECB5FAA0-DA90-435B-AF94-2EAAA4BEE556}" type="slidenum">
              <a:rPr lang="en-US">
                <a:solidFill>
                  <a:prstClr val="black"/>
                </a:solidFill>
                <a:latin typeface="Calibri" panose="020F0502020204030204"/>
              </a:rPr>
              <a:pPr defTabSz="924916">
                <a:defRPr/>
              </a:pPr>
              <a:t>77</a:t>
            </a:fld>
            <a:endParaRPr lang="en-US">
              <a:solidFill>
                <a:prstClr val="black"/>
              </a:solidFill>
              <a:latin typeface="Calibri" panose="020F0502020204030204"/>
            </a:endParaRPr>
          </a:p>
        </p:txBody>
      </p:sp>
    </p:spTree>
    <p:extLst>
      <p:ext uri="{BB962C8B-B14F-4D97-AF65-F5344CB8AC3E}">
        <p14:creationId xmlns:p14="http://schemas.microsoft.com/office/powerpoint/2010/main" val="24388181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916">
              <a:defRPr/>
            </a:pPr>
            <a:fld id="{ECB5FAA0-DA90-435B-AF94-2EAAA4BEE556}" type="slidenum">
              <a:rPr lang="en-US">
                <a:solidFill>
                  <a:prstClr val="black"/>
                </a:solidFill>
                <a:latin typeface="Calibri" panose="020F0502020204030204"/>
              </a:rPr>
              <a:pPr defTabSz="924916">
                <a:defRPr/>
              </a:pPr>
              <a:t>80</a:t>
            </a:fld>
            <a:endParaRPr lang="en-US">
              <a:solidFill>
                <a:prstClr val="black"/>
              </a:solidFill>
              <a:latin typeface="Calibri" panose="020F0502020204030204"/>
            </a:endParaRPr>
          </a:p>
        </p:txBody>
      </p:sp>
    </p:spTree>
    <p:extLst>
      <p:ext uri="{BB962C8B-B14F-4D97-AF65-F5344CB8AC3E}">
        <p14:creationId xmlns:p14="http://schemas.microsoft.com/office/powerpoint/2010/main" val="28157061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916">
              <a:defRPr/>
            </a:pPr>
            <a:fld id="{ECB5FAA0-DA90-435B-AF94-2EAAA4BEE556}" type="slidenum">
              <a:rPr lang="en-US">
                <a:solidFill>
                  <a:prstClr val="black"/>
                </a:solidFill>
                <a:latin typeface="Calibri" panose="020F0502020204030204"/>
              </a:rPr>
              <a:pPr defTabSz="924916">
                <a:defRPr/>
              </a:pPr>
              <a:t>83</a:t>
            </a:fld>
            <a:endParaRPr lang="en-US">
              <a:solidFill>
                <a:prstClr val="black"/>
              </a:solidFill>
              <a:latin typeface="Calibri" panose="020F0502020204030204"/>
            </a:endParaRPr>
          </a:p>
        </p:txBody>
      </p:sp>
    </p:spTree>
    <p:extLst>
      <p:ext uri="{BB962C8B-B14F-4D97-AF65-F5344CB8AC3E}">
        <p14:creationId xmlns:p14="http://schemas.microsoft.com/office/powerpoint/2010/main" val="3149876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6312">
              <a:defRPr/>
            </a:pPr>
            <a:fld id="{07D3279B-6A4A-4AE6-ADB7-DBC7CEA5D31C}" type="slidenum">
              <a:rPr lang="en-US">
                <a:solidFill>
                  <a:prstClr val="black"/>
                </a:solidFill>
                <a:latin typeface="Calibri" panose="020F0502020204030204"/>
              </a:rPr>
              <a:pPr defTabSz="946312">
                <a:defRPr/>
              </a:pPr>
              <a:t>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1490878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24916">
              <a:defRPr/>
            </a:pPr>
            <a:fld id="{ECB5FAA0-DA90-435B-AF94-2EAAA4BEE556}" type="slidenum">
              <a:rPr lang="en-US">
                <a:solidFill>
                  <a:prstClr val="black"/>
                </a:solidFill>
                <a:latin typeface="Calibri" panose="020F0502020204030204"/>
              </a:rPr>
              <a:pPr defTabSz="924916">
                <a:defRPr/>
              </a:pPr>
              <a:t>84</a:t>
            </a:fld>
            <a:endParaRPr lang="en-US">
              <a:solidFill>
                <a:prstClr val="black"/>
              </a:solidFill>
              <a:latin typeface="Calibri" panose="020F0502020204030204"/>
            </a:endParaRPr>
          </a:p>
        </p:txBody>
      </p:sp>
    </p:spTree>
    <p:extLst>
      <p:ext uri="{BB962C8B-B14F-4D97-AF65-F5344CB8AC3E}">
        <p14:creationId xmlns:p14="http://schemas.microsoft.com/office/powerpoint/2010/main" val="29102711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24916">
              <a:defRPr/>
            </a:pPr>
            <a:fld id="{ECB5FAA0-DA90-435B-AF94-2EAAA4BEE556}" type="slidenum">
              <a:rPr lang="en-US">
                <a:solidFill>
                  <a:prstClr val="black"/>
                </a:solidFill>
                <a:latin typeface="Calibri" panose="020F0502020204030204"/>
              </a:rPr>
              <a:pPr defTabSz="924916">
                <a:defRPr/>
              </a:pPr>
              <a:t>86</a:t>
            </a:fld>
            <a:endParaRPr lang="en-US">
              <a:solidFill>
                <a:prstClr val="black"/>
              </a:solidFill>
              <a:latin typeface="Calibri" panose="020F0502020204030204"/>
            </a:endParaRPr>
          </a:p>
        </p:txBody>
      </p:sp>
    </p:spTree>
    <p:extLst>
      <p:ext uri="{BB962C8B-B14F-4D97-AF65-F5344CB8AC3E}">
        <p14:creationId xmlns:p14="http://schemas.microsoft.com/office/powerpoint/2010/main" val="2874487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24916">
              <a:defRPr/>
            </a:pPr>
            <a:fld id="{ECB5FAA0-DA90-435B-AF94-2EAAA4BEE556}" type="slidenum">
              <a:rPr lang="en-US">
                <a:solidFill>
                  <a:prstClr val="black"/>
                </a:solidFill>
                <a:latin typeface="Calibri" panose="020F0502020204030204"/>
              </a:rPr>
              <a:pPr defTabSz="924916">
                <a:defRPr/>
              </a:pPr>
              <a:t>87</a:t>
            </a:fld>
            <a:endParaRPr lang="en-US">
              <a:solidFill>
                <a:prstClr val="black"/>
              </a:solidFill>
              <a:latin typeface="Calibri" panose="020F0502020204030204"/>
            </a:endParaRPr>
          </a:p>
        </p:txBody>
      </p:sp>
    </p:spTree>
    <p:extLst>
      <p:ext uri="{BB962C8B-B14F-4D97-AF65-F5344CB8AC3E}">
        <p14:creationId xmlns:p14="http://schemas.microsoft.com/office/powerpoint/2010/main" val="10382475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916"/>
            <a:fld id="{F1231626-97CC-475F-A9D8-DF075D1B6206}" type="slidenum">
              <a:rPr lang="en-US">
                <a:solidFill>
                  <a:prstClr val="black"/>
                </a:solidFill>
                <a:latin typeface="Calibri" panose="020F0502020204030204"/>
              </a:rPr>
              <a:pPr defTabSz="924916"/>
              <a:t>92</a:t>
            </a:fld>
            <a:endParaRPr lang="en-US">
              <a:solidFill>
                <a:prstClr val="black"/>
              </a:solidFill>
              <a:latin typeface="Calibri" panose="020F0502020204030204"/>
            </a:endParaRPr>
          </a:p>
        </p:txBody>
      </p:sp>
    </p:spTree>
    <p:extLst>
      <p:ext uri="{BB962C8B-B14F-4D97-AF65-F5344CB8AC3E}">
        <p14:creationId xmlns:p14="http://schemas.microsoft.com/office/powerpoint/2010/main" val="31217031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46312">
              <a:defRPr/>
            </a:pPr>
            <a:fld id="{07D3279B-6A4A-4AE6-ADB7-DBC7CEA5D31C}" type="slidenum">
              <a:rPr lang="en-US">
                <a:solidFill>
                  <a:prstClr val="black"/>
                </a:solidFill>
                <a:latin typeface="Calibri" panose="020F0502020204030204"/>
              </a:rPr>
              <a:pPr defTabSz="946312">
                <a:defRPr/>
              </a:pPr>
              <a:t>93</a:t>
            </a:fld>
            <a:endParaRPr lang="en-US">
              <a:solidFill>
                <a:prstClr val="black"/>
              </a:solidFill>
              <a:latin typeface="Calibri" panose="020F0502020204030204"/>
            </a:endParaRPr>
          </a:p>
        </p:txBody>
      </p:sp>
    </p:spTree>
    <p:extLst>
      <p:ext uri="{BB962C8B-B14F-4D97-AF65-F5344CB8AC3E}">
        <p14:creationId xmlns:p14="http://schemas.microsoft.com/office/powerpoint/2010/main" val="17762055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Excess Business Losses = excess over (1) gross income from such trade or business +(2) $250,000 ($500,000 Joint Return)</a:t>
            </a:r>
          </a:p>
        </p:txBody>
      </p:sp>
      <p:sp>
        <p:nvSpPr>
          <p:cNvPr id="4" name="Slide Number Placeholder 3"/>
          <p:cNvSpPr>
            <a:spLocks noGrp="1"/>
          </p:cNvSpPr>
          <p:nvPr>
            <p:ph type="sldNum" sz="quarter" idx="5"/>
          </p:nvPr>
        </p:nvSpPr>
        <p:spPr/>
        <p:txBody>
          <a:bodyPr/>
          <a:lstStyle/>
          <a:p>
            <a:pPr defTabSz="924916">
              <a:defRPr/>
            </a:pPr>
            <a:fld id="{ECB5FAA0-DA90-435B-AF94-2EAAA4BEE556}" type="slidenum">
              <a:rPr lang="en-US">
                <a:solidFill>
                  <a:prstClr val="black"/>
                </a:solidFill>
                <a:latin typeface="Calibri" panose="020F0502020204030204"/>
              </a:rPr>
              <a:pPr defTabSz="924916">
                <a:defRPr/>
              </a:pPr>
              <a:t>95</a:t>
            </a:fld>
            <a:endParaRPr lang="en-US">
              <a:solidFill>
                <a:prstClr val="black"/>
              </a:solidFill>
              <a:latin typeface="Calibri" panose="020F0502020204030204"/>
            </a:endParaRPr>
          </a:p>
        </p:txBody>
      </p:sp>
    </p:spTree>
    <p:extLst>
      <p:ext uri="{BB962C8B-B14F-4D97-AF65-F5344CB8AC3E}">
        <p14:creationId xmlns:p14="http://schemas.microsoft.com/office/powerpoint/2010/main" val="14960901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Excess Business Losses = excess over (1) gross income from such trade or business +(2) $250,000 ($500,000 Joint Return)</a:t>
            </a:r>
          </a:p>
        </p:txBody>
      </p:sp>
      <p:sp>
        <p:nvSpPr>
          <p:cNvPr id="4" name="Slide Number Placeholder 3"/>
          <p:cNvSpPr>
            <a:spLocks noGrp="1"/>
          </p:cNvSpPr>
          <p:nvPr>
            <p:ph type="sldNum" sz="quarter" idx="5"/>
          </p:nvPr>
        </p:nvSpPr>
        <p:spPr/>
        <p:txBody>
          <a:bodyPr/>
          <a:lstStyle/>
          <a:p>
            <a:pPr defTabSz="924916">
              <a:defRPr/>
            </a:pPr>
            <a:fld id="{ECB5FAA0-DA90-435B-AF94-2EAAA4BEE556}" type="slidenum">
              <a:rPr lang="en-US">
                <a:solidFill>
                  <a:prstClr val="black"/>
                </a:solidFill>
                <a:latin typeface="Calibri" panose="020F0502020204030204"/>
              </a:rPr>
              <a:pPr defTabSz="924916">
                <a:defRPr/>
              </a:pPr>
              <a:t>96</a:t>
            </a:fld>
            <a:endParaRPr lang="en-US">
              <a:solidFill>
                <a:prstClr val="black"/>
              </a:solidFill>
              <a:latin typeface="Calibri" panose="020F0502020204030204"/>
            </a:endParaRPr>
          </a:p>
        </p:txBody>
      </p:sp>
    </p:spTree>
    <p:extLst>
      <p:ext uri="{BB962C8B-B14F-4D97-AF65-F5344CB8AC3E}">
        <p14:creationId xmlns:p14="http://schemas.microsoft.com/office/powerpoint/2010/main" val="13136853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Excess Business Losses = excess over (1) gross income from such trade or business +(2) $250,000 ($500,000 Joint Return)</a:t>
            </a:r>
          </a:p>
        </p:txBody>
      </p:sp>
      <p:sp>
        <p:nvSpPr>
          <p:cNvPr id="4" name="Slide Number Placeholder 3"/>
          <p:cNvSpPr>
            <a:spLocks noGrp="1"/>
          </p:cNvSpPr>
          <p:nvPr>
            <p:ph type="sldNum" sz="quarter" idx="5"/>
          </p:nvPr>
        </p:nvSpPr>
        <p:spPr/>
        <p:txBody>
          <a:bodyPr/>
          <a:lstStyle/>
          <a:p>
            <a:pPr defTabSz="924916">
              <a:defRPr/>
            </a:pPr>
            <a:fld id="{ECB5FAA0-DA90-435B-AF94-2EAAA4BEE556}" type="slidenum">
              <a:rPr lang="en-US">
                <a:solidFill>
                  <a:prstClr val="black"/>
                </a:solidFill>
                <a:latin typeface="Calibri" panose="020F0502020204030204"/>
              </a:rPr>
              <a:pPr defTabSz="924916">
                <a:defRPr/>
              </a:pPr>
              <a:t>97</a:t>
            </a:fld>
            <a:endParaRPr lang="en-US">
              <a:solidFill>
                <a:prstClr val="black"/>
              </a:solidFill>
              <a:latin typeface="Calibri" panose="020F0502020204030204"/>
            </a:endParaRPr>
          </a:p>
        </p:txBody>
      </p:sp>
    </p:spTree>
    <p:extLst>
      <p:ext uri="{BB962C8B-B14F-4D97-AF65-F5344CB8AC3E}">
        <p14:creationId xmlns:p14="http://schemas.microsoft.com/office/powerpoint/2010/main" val="17476439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24916">
              <a:defRPr/>
            </a:pPr>
            <a:fld id="{ECB5FAA0-DA90-435B-AF94-2EAAA4BEE556}" type="slidenum">
              <a:rPr lang="en-US">
                <a:solidFill>
                  <a:prstClr val="black"/>
                </a:solidFill>
                <a:latin typeface="Calibri" panose="020F0502020204030204"/>
              </a:rPr>
              <a:pPr defTabSz="924916">
                <a:defRPr/>
              </a:pPr>
              <a:t>98</a:t>
            </a:fld>
            <a:endParaRPr lang="en-US">
              <a:solidFill>
                <a:prstClr val="black"/>
              </a:solidFill>
              <a:latin typeface="Calibri" panose="020F0502020204030204"/>
            </a:endParaRPr>
          </a:p>
        </p:txBody>
      </p:sp>
    </p:spTree>
    <p:extLst>
      <p:ext uri="{BB962C8B-B14F-4D97-AF65-F5344CB8AC3E}">
        <p14:creationId xmlns:p14="http://schemas.microsoft.com/office/powerpoint/2010/main" val="13965930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4916">
              <a:defRPr/>
            </a:pPr>
            <a:fld id="{ECB5FAA0-DA90-435B-AF94-2EAAA4BEE556}" type="slidenum">
              <a:rPr lang="en-US">
                <a:solidFill>
                  <a:prstClr val="black"/>
                </a:solidFill>
                <a:latin typeface="Calibri" panose="020F0502020204030204"/>
              </a:rPr>
              <a:pPr defTabSz="924916">
                <a:defRPr/>
              </a:pPr>
              <a:t>107</a:t>
            </a:fld>
            <a:endParaRPr lang="en-US">
              <a:solidFill>
                <a:prstClr val="black"/>
              </a:solidFill>
              <a:latin typeface="Calibri" panose="020F0502020204030204"/>
            </a:endParaRPr>
          </a:p>
        </p:txBody>
      </p:sp>
    </p:spTree>
    <p:extLst>
      <p:ext uri="{BB962C8B-B14F-4D97-AF65-F5344CB8AC3E}">
        <p14:creationId xmlns:p14="http://schemas.microsoft.com/office/powerpoint/2010/main" val="745121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036184">
              <a:defRPr/>
            </a:pPr>
            <a:fld id="{E498236E-E202-4B8D-AF5B-42A1D0FAD055}" type="slidenum">
              <a:rPr lang="en-US">
                <a:solidFill>
                  <a:prstClr val="black"/>
                </a:solidFill>
                <a:latin typeface="Calibri" panose="020F0502020204030204"/>
              </a:rPr>
              <a:pPr defTabSz="1036184">
                <a:defRPr/>
              </a:pPr>
              <a:t>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8786105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4916">
              <a:defRPr/>
            </a:pPr>
            <a:fld id="{ECB5FAA0-DA90-435B-AF94-2EAAA4BEE556}" type="slidenum">
              <a:rPr lang="en-US">
                <a:solidFill>
                  <a:prstClr val="black"/>
                </a:solidFill>
                <a:latin typeface="Calibri" panose="020F0502020204030204"/>
              </a:rPr>
              <a:pPr defTabSz="924916">
                <a:defRPr/>
              </a:pPr>
              <a:t>108</a:t>
            </a:fld>
            <a:endParaRPr lang="en-US">
              <a:solidFill>
                <a:prstClr val="black"/>
              </a:solidFill>
              <a:latin typeface="Calibri" panose="020F0502020204030204"/>
            </a:endParaRPr>
          </a:p>
        </p:txBody>
      </p:sp>
    </p:spTree>
    <p:extLst>
      <p:ext uri="{BB962C8B-B14F-4D97-AF65-F5344CB8AC3E}">
        <p14:creationId xmlns:p14="http://schemas.microsoft.com/office/powerpoint/2010/main" val="28019791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4916">
              <a:defRPr/>
            </a:pPr>
            <a:fld id="{ECB5FAA0-DA90-435B-AF94-2EAAA4BEE556}" type="slidenum">
              <a:rPr lang="en-US">
                <a:solidFill>
                  <a:prstClr val="black"/>
                </a:solidFill>
                <a:latin typeface="Calibri" panose="020F0502020204030204"/>
              </a:rPr>
              <a:pPr defTabSz="924916">
                <a:defRPr/>
              </a:pPr>
              <a:t>110</a:t>
            </a:fld>
            <a:endParaRPr lang="en-US">
              <a:solidFill>
                <a:prstClr val="black"/>
              </a:solidFill>
              <a:latin typeface="Calibri" panose="020F0502020204030204"/>
            </a:endParaRPr>
          </a:p>
        </p:txBody>
      </p:sp>
    </p:spTree>
    <p:extLst>
      <p:ext uri="{BB962C8B-B14F-4D97-AF65-F5344CB8AC3E}">
        <p14:creationId xmlns:p14="http://schemas.microsoft.com/office/powerpoint/2010/main" val="4530206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4916">
              <a:defRPr/>
            </a:pPr>
            <a:fld id="{ECB5FAA0-DA90-435B-AF94-2EAAA4BEE556}" type="slidenum">
              <a:rPr lang="en-US">
                <a:solidFill>
                  <a:prstClr val="black"/>
                </a:solidFill>
                <a:latin typeface="Calibri" panose="020F0502020204030204"/>
              </a:rPr>
              <a:pPr defTabSz="924916">
                <a:defRPr/>
              </a:pPr>
              <a:t>111</a:t>
            </a:fld>
            <a:endParaRPr lang="en-US">
              <a:solidFill>
                <a:prstClr val="black"/>
              </a:solidFill>
              <a:latin typeface="Calibri" panose="020F0502020204030204"/>
            </a:endParaRPr>
          </a:p>
        </p:txBody>
      </p:sp>
    </p:spTree>
    <p:extLst>
      <p:ext uri="{BB962C8B-B14F-4D97-AF65-F5344CB8AC3E}">
        <p14:creationId xmlns:p14="http://schemas.microsoft.com/office/powerpoint/2010/main" val="28396435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916">
              <a:defRPr/>
            </a:pPr>
            <a:fld id="{ECB5FAA0-DA90-435B-AF94-2EAAA4BEE556}" type="slidenum">
              <a:rPr lang="en-US">
                <a:solidFill>
                  <a:prstClr val="black"/>
                </a:solidFill>
                <a:latin typeface="Calibri" panose="020F0502020204030204"/>
              </a:rPr>
              <a:pPr defTabSz="924916">
                <a:defRPr/>
              </a:pPr>
              <a:t>112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6274173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4916">
              <a:defRPr/>
            </a:pPr>
            <a:fld id="{ECB5FAA0-DA90-435B-AF94-2EAAA4BEE556}" type="slidenum">
              <a:rPr lang="en-US">
                <a:solidFill>
                  <a:prstClr val="black"/>
                </a:solidFill>
                <a:latin typeface="Calibri" panose="020F0502020204030204"/>
              </a:rPr>
              <a:pPr defTabSz="924916">
                <a:defRPr/>
              </a:pPr>
              <a:t>113</a:t>
            </a:fld>
            <a:endParaRPr lang="en-US">
              <a:solidFill>
                <a:prstClr val="black"/>
              </a:solidFill>
              <a:latin typeface="Calibri" panose="020F0502020204030204"/>
            </a:endParaRPr>
          </a:p>
        </p:txBody>
      </p:sp>
    </p:spTree>
    <p:extLst>
      <p:ext uri="{BB962C8B-B14F-4D97-AF65-F5344CB8AC3E}">
        <p14:creationId xmlns:p14="http://schemas.microsoft.com/office/powerpoint/2010/main" val="21941349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4916">
              <a:defRPr/>
            </a:pPr>
            <a:fld id="{ECB5FAA0-DA90-435B-AF94-2EAAA4BEE556}" type="slidenum">
              <a:rPr lang="en-US">
                <a:solidFill>
                  <a:prstClr val="black"/>
                </a:solidFill>
                <a:latin typeface="Calibri" panose="020F0502020204030204"/>
              </a:rPr>
              <a:pPr defTabSz="924916">
                <a:defRPr/>
              </a:pPr>
              <a:t>114</a:t>
            </a:fld>
            <a:endParaRPr lang="en-US">
              <a:solidFill>
                <a:prstClr val="black"/>
              </a:solidFill>
              <a:latin typeface="Calibri" panose="020F0502020204030204"/>
            </a:endParaRPr>
          </a:p>
        </p:txBody>
      </p:sp>
    </p:spTree>
    <p:extLst>
      <p:ext uri="{BB962C8B-B14F-4D97-AF65-F5344CB8AC3E}">
        <p14:creationId xmlns:p14="http://schemas.microsoft.com/office/powerpoint/2010/main" val="4408545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4916">
              <a:defRPr/>
            </a:pPr>
            <a:fld id="{ECB5FAA0-DA90-435B-AF94-2EAAA4BEE556}" type="slidenum">
              <a:rPr lang="en-US">
                <a:solidFill>
                  <a:prstClr val="black"/>
                </a:solidFill>
                <a:latin typeface="Calibri" panose="020F0502020204030204"/>
              </a:rPr>
              <a:pPr defTabSz="924916">
                <a:defRPr/>
              </a:pPr>
              <a:t>115</a:t>
            </a:fld>
            <a:endParaRPr lang="en-US">
              <a:solidFill>
                <a:prstClr val="black"/>
              </a:solidFill>
              <a:latin typeface="Calibri" panose="020F0502020204030204"/>
            </a:endParaRPr>
          </a:p>
        </p:txBody>
      </p:sp>
    </p:spTree>
    <p:extLst>
      <p:ext uri="{BB962C8B-B14F-4D97-AF65-F5344CB8AC3E}">
        <p14:creationId xmlns:p14="http://schemas.microsoft.com/office/powerpoint/2010/main" val="4501220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46312">
              <a:defRPr/>
            </a:pPr>
            <a:fld id="{07D3279B-6A4A-4AE6-ADB7-DBC7CEA5D31C}" type="slidenum">
              <a:rPr lang="en-US">
                <a:solidFill>
                  <a:prstClr val="black"/>
                </a:solidFill>
                <a:latin typeface="Calibri" panose="020F0502020204030204"/>
              </a:rPr>
              <a:pPr defTabSz="946312">
                <a:defRPr/>
              </a:pPr>
              <a:t>116</a:t>
            </a:fld>
            <a:endParaRPr lang="en-US">
              <a:solidFill>
                <a:prstClr val="black"/>
              </a:solidFill>
              <a:latin typeface="Calibri" panose="020F0502020204030204"/>
            </a:endParaRPr>
          </a:p>
        </p:txBody>
      </p:sp>
    </p:spTree>
    <p:extLst>
      <p:ext uri="{BB962C8B-B14F-4D97-AF65-F5344CB8AC3E}">
        <p14:creationId xmlns:p14="http://schemas.microsoft.com/office/powerpoint/2010/main" val="17762055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916">
              <a:defRPr/>
            </a:pPr>
            <a:fld id="{ECB5FAA0-DA90-435B-AF94-2EAAA4BEE556}" type="slidenum">
              <a:rPr lang="en-US">
                <a:solidFill>
                  <a:prstClr val="black"/>
                </a:solidFill>
                <a:latin typeface="Calibri" panose="020F0502020204030204"/>
              </a:rPr>
              <a:pPr defTabSz="924916">
                <a:defRPr/>
              </a:pPr>
              <a:t>118</a:t>
            </a:fld>
            <a:endParaRPr lang="en-US">
              <a:solidFill>
                <a:prstClr val="black"/>
              </a:solidFill>
              <a:latin typeface="Calibri" panose="020F0502020204030204"/>
            </a:endParaRPr>
          </a:p>
        </p:txBody>
      </p:sp>
    </p:spTree>
    <p:extLst>
      <p:ext uri="{BB962C8B-B14F-4D97-AF65-F5344CB8AC3E}">
        <p14:creationId xmlns:p14="http://schemas.microsoft.com/office/powerpoint/2010/main" val="35868723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4916">
              <a:defRPr/>
            </a:pPr>
            <a:fld id="{ECB5FAA0-DA90-435B-AF94-2EAAA4BEE556}" type="slidenum">
              <a:rPr lang="en-US">
                <a:solidFill>
                  <a:prstClr val="black"/>
                </a:solidFill>
                <a:latin typeface="Calibri" panose="020F0502020204030204"/>
              </a:rPr>
              <a:pPr defTabSz="924916">
                <a:defRPr/>
              </a:pPr>
              <a:t>119</a:t>
            </a:fld>
            <a:endParaRPr lang="en-US">
              <a:solidFill>
                <a:prstClr val="black"/>
              </a:solidFill>
              <a:latin typeface="Calibri" panose="020F0502020204030204"/>
            </a:endParaRPr>
          </a:p>
        </p:txBody>
      </p:sp>
    </p:spTree>
    <p:extLst>
      <p:ext uri="{BB962C8B-B14F-4D97-AF65-F5344CB8AC3E}">
        <p14:creationId xmlns:p14="http://schemas.microsoft.com/office/powerpoint/2010/main" val="1832251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6312">
              <a:defRPr/>
            </a:pPr>
            <a:fld id="{07D3279B-6A4A-4AE6-ADB7-DBC7CEA5D31C}" type="slidenum">
              <a:rPr lang="en-US">
                <a:solidFill>
                  <a:prstClr val="black"/>
                </a:solidFill>
                <a:latin typeface="Calibri" panose="020F0502020204030204"/>
              </a:rPr>
              <a:pPr defTabSz="946312">
                <a:defRPr/>
              </a:pPr>
              <a:t>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4818070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46312">
              <a:defRPr/>
            </a:pPr>
            <a:fld id="{07D3279B-6A4A-4AE6-ADB7-DBC7CEA5D31C}" type="slidenum">
              <a:rPr lang="en-US">
                <a:solidFill>
                  <a:prstClr val="black"/>
                </a:solidFill>
                <a:latin typeface="Calibri" panose="020F0502020204030204"/>
              </a:rPr>
              <a:pPr defTabSz="946312">
                <a:defRPr/>
              </a:pPr>
              <a:t>120</a:t>
            </a:fld>
            <a:endParaRPr lang="en-US">
              <a:solidFill>
                <a:prstClr val="black"/>
              </a:solidFill>
              <a:latin typeface="Calibri" panose="020F0502020204030204"/>
            </a:endParaRPr>
          </a:p>
        </p:txBody>
      </p:sp>
    </p:spTree>
    <p:extLst>
      <p:ext uri="{BB962C8B-B14F-4D97-AF65-F5344CB8AC3E}">
        <p14:creationId xmlns:p14="http://schemas.microsoft.com/office/powerpoint/2010/main" val="16646260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Slide Image Placeholder 1"/>
          <p:cNvSpPr>
            <a:spLocks noGrp="1" noRot="1" noChangeAspect="1" noTextEdit="1"/>
          </p:cNvSpPr>
          <p:nvPr>
            <p:ph type="sldImg"/>
          </p:nvPr>
        </p:nvSpPr>
        <p:spPr bwMode="auto">
          <a:xfrm>
            <a:off x="1101725" y="1385888"/>
            <a:ext cx="6650038" cy="3740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5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850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924745" indent="-355670">
              <a:defRPr>
                <a:solidFill>
                  <a:schemeClr val="tx1"/>
                </a:solidFill>
                <a:latin typeface="Arial" panose="020B0604020202020204" pitchFamily="34" charset="0"/>
                <a:cs typeface="Arial" panose="020B0604020202020204" pitchFamily="34" charset="0"/>
              </a:defRPr>
            </a:lvl2pPr>
            <a:lvl3pPr marL="1422685" indent="-284538">
              <a:defRPr>
                <a:solidFill>
                  <a:schemeClr val="tx1"/>
                </a:solidFill>
                <a:latin typeface="Arial" panose="020B0604020202020204" pitchFamily="34" charset="0"/>
                <a:cs typeface="Arial" panose="020B0604020202020204" pitchFamily="34" charset="0"/>
              </a:defRPr>
            </a:lvl3pPr>
            <a:lvl4pPr marL="1991759" indent="-284538">
              <a:defRPr>
                <a:solidFill>
                  <a:schemeClr val="tx1"/>
                </a:solidFill>
                <a:latin typeface="Arial" panose="020B0604020202020204" pitchFamily="34" charset="0"/>
                <a:cs typeface="Arial" panose="020B0604020202020204" pitchFamily="34" charset="0"/>
              </a:defRPr>
            </a:lvl4pPr>
            <a:lvl5pPr marL="2560831" indent="-284538">
              <a:defRPr>
                <a:solidFill>
                  <a:schemeClr val="tx1"/>
                </a:solidFill>
                <a:latin typeface="Arial" panose="020B0604020202020204" pitchFamily="34" charset="0"/>
                <a:cs typeface="Arial" panose="020B0604020202020204" pitchFamily="34" charset="0"/>
              </a:defRPr>
            </a:lvl5pPr>
            <a:lvl6pPr marL="3129906" indent="-284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698978" indent="-284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268053" indent="-284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837128" indent="-284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116926">
              <a:defRPr/>
            </a:pPr>
            <a:fld id="{D0DBEA06-30A8-48E6-B980-FA0E14186BF0}" type="slidenum">
              <a:rPr lang="en-US" altLang="en-US">
                <a:solidFill>
                  <a:prstClr val="black"/>
                </a:solidFill>
                <a:latin typeface="Calibri" panose="020F0502020204030204" pitchFamily="34" charset="0"/>
              </a:rPr>
              <a:pPr defTabSz="1116926">
                <a:defRPr/>
              </a:pPr>
              <a:t>121</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2131298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6600" y="830263"/>
            <a:ext cx="7388225" cy="4156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16926">
              <a:defRPr/>
            </a:pPr>
            <a:fld id="{88BE6BA3-E703-46E0-B6D4-79A1391FA8DE}" type="slidenum">
              <a:rPr lang="en-US">
                <a:solidFill>
                  <a:prstClr val="black"/>
                </a:solidFill>
                <a:latin typeface="Calibri"/>
              </a:rPr>
              <a:pPr defTabSz="1116926">
                <a:defRPr/>
              </a:pPr>
              <a:t>6</a:t>
            </a:fld>
            <a:endParaRPr lang="en-US" dirty="0">
              <a:solidFill>
                <a:prstClr val="black"/>
              </a:solidFill>
              <a:latin typeface="Calibri"/>
            </a:endParaRPr>
          </a:p>
        </p:txBody>
      </p:sp>
    </p:spTree>
    <p:extLst>
      <p:ext uri="{BB962C8B-B14F-4D97-AF65-F5344CB8AC3E}">
        <p14:creationId xmlns:p14="http://schemas.microsoft.com/office/powerpoint/2010/main" val="1653964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096238">
              <a:defRPr/>
            </a:pPr>
            <a:fld id="{ECB5FAA0-DA90-435B-AF94-2EAAA4BEE556}" type="slidenum">
              <a:rPr lang="en-US">
                <a:solidFill>
                  <a:prstClr val="black"/>
                </a:solidFill>
                <a:latin typeface="Calibri" panose="020F0502020204030204"/>
              </a:rPr>
              <a:pPr defTabSz="1096238">
                <a:defRPr/>
              </a:pPr>
              <a:t>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064958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096238">
              <a:defRPr/>
            </a:pPr>
            <a:fld id="{ECB5FAA0-DA90-435B-AF94-2EAAA4BEE556}" type="slidenum">
              <a:rPr lang="en-US">
                <a:solidFill>
                  <a:prstClr val="black"/>
                </a:solidFill>
                <a:latin typeface="Calibri" panose="020F0502020204030204"/>
              </a:rPr>
              <a:pPr defTabSz="1096238">
                <a:defRPr/>
              </a:pPr>
              <a:t>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010531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Slide Image Placeholder 1"/>
          <p:cNvSpPr>
            <a:spLocks noGrp="1" noRot="1" noChangeAspect="1" noTextEdit="1"/>
          </p:cNvSpPr>
          <p:nvPr>
            <p:ph type="sldImg"/>
          </p:nvPr>
        </p:nvSpPr>
        <p:spPr bwMode="auto">
          <a:xfrm>
            <a:off x="1101725" y="1385888"/>
            <a:ext cx="6650038" cy="3740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1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81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924745" indent="-355670">
              <a:defRPr>
                <a:solidFill>
                  <a:schemeClr val="tx1"/>
                </a:solidFill>
                <a:latin typeface="Arial" panose="020B0604020202020204" pitchFamily="34" charset="0"/>
                <a:cs typeface="Arial" panose="020B0604020202020204" pitchFamily="34" charset="0"/>
              </a:defRPr>
            </a:lvl2pPr>
            <a:lvl3pPr marL="1422685" indent="-284538">
              <a:defRPr>
                <a:solidFill>
                  <a:schemeClr val="tx1"/>
                </a:solidFill>
                <a:latin typeface="Arial" panose="020B0604020202020204" pitchFamily="34" charset="0"/>
                <a:cs typeface="Arial" panose="020B0604020202020204" pitchFamily="34" charset="0"/>
              </a:defRPr>
            </a:lvl3pPr>
            <a:lvl4pPr marL="1991759" indent="-284538">
              <a:defRPr>
                <a:solidFill>
                  <a:schemeClr val="tx1"/>
                </a:solidFill>
                <a:latin typeface="Arial" panose="020B0604020202020204" pitchFamily="34" charset="0"/>
                <a:cs typeface="Arial" panose="020B0604020202020204" pitchFamily="34" charset="0"/>
              </a:defRPr>
            </a:lvl4pPr>
            <a:lvl5pPr marL="2560831" indent="-284538">
              <a:defRPr>
                <a:solidFill>
                  <a:schemeClr val="tx1"/>
                </a:solidFill>
                <a:latin typeface="Arial" panose="020B0604020202020204" pitchFamily="34" charset="0"/>
                <a:cs typeface="Arial" panose="020B0604020202020204" pitchFamily="34" charset="0"/>
              </a:defRPr>
            </a:lvl5pPr>
            <a:lvl6pPr marL="3129906" indent="-284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698978" indent="-284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268053" indent="-284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837128" indent="-284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116926">
              <a:defRPr/>
            </a:pPr>
            <a:fld id="{2A685415-B560-4765-A89E-AB11D189AF3A}" type="slidenum">
              <a:rPr lang="en-US" altLang="en-US">
                <a:solidFill>
                  <a:prstClr val="black"/>
                </a:solidFill>
                <a:latin typeface="Calibri" panose="020F0502020204030204" pitchFamily="34" charset="0"/>
              </a:rPr>
              <a:pPr defTabSz="1116926">
                <a:defRPr/>
              </a:pPr>
              <a:t>9</a:t>
            </a:fld>
            <a:endParaRPr lang="en-US" altLang="en-US" dirty="0">
              <a:solidFill>
                <a:prstClr val="black"/>
              </a:solidFill>
              <a:latin typeface="Calibri" panose="020F0502020204030204" pitchFamily="34" charset="0"/>
            </a:endParaRPr>
          </a:p>
        </p:txBody>
      </p:sp>
    </p:spTree>
    <p:extLst>
      <p:ext uri="{BB962C8B-B14F-4D97-AF65-F5344CB8AC3E}">
        <p14:creationId xmlns:p14="http://schemas.microsoft.com/office/powerpoint/2010/main" val="2060622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284A420-F50C-4C2C-B88E-E6F4EF504B6E}"/>
              </a:ext>
            </a:extLst>
          </p:cNvPr>
          <p:cNvSpPr/>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893A6D2E-5228-4998-9E24-EFCCA024675E}"/>
              </a:ext>
            </a:extLst>
          </p:cNvPr>
          <p:cNvSpPr/>
          <p:nvPr/>
        </p:nvSpPr>
        <p:spPr>
          <a:xfrm>
            <a:off x="0" y="-2"/>
            <a:ext cx="12188952" cy="3567547"/>
          </a:xfrm>
          <a:prstGeom prst="rect">
            <a:avLst/>
          </a:prstGeom>
          <a:ln>
            <a:noFill/>
          </a:ln>
          <a:effectLst>
            <a:outerShdw blurRad="228600" dist="152400" dir="5460000" sx="95000" sy="95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59D878C-9930-44AF-AE18-FCA0DAE10D39}"/>
              </a:ext>
            </a:extLst>
          </p:cNvPr>
          <p:cNvSpPr>
            <a:spLocks noGrp="1"/>
          </p:cNvSpPr>
          <p:nvPr>
            <p:ph type="ctrTitle"/>
          </p:nvPr>
        </p:nvSpPr>
        <p:spPr>
          <a:xfrm>
            <a:off x="761802" y="852055"/>
            <a:ext cx="10380572" cy="2581463"/>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D82D608-1F8D-47BB-B595-43B7BEACA90A}"/>
              </a:ext>
            </a:extLst>
          </p:cNvPr>
          <p:cNvSpPr>
            <a:spLocks noGrp="1"/>
          </p:cNvSpPr>
          <p:nvPr>
            <p:ph type="subTitle" idx="1"/>
          </p:nvPr>
        </p:nvSpPr>
        <p:spPr>
          <a:xfrm>
            <a:off x="761802" y="3754582"/>
            <a:ext cx="10380572" cy="2244436"/>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C2D3C1DA-DAC9-422B-9450-54A7E03B3DE0}"/>
              </a:ext>
            </a:extLst>
          </p:cNvPr>
          <p:cNvSpPr>
            <a:spLocks noGrp="1"/>
          </p:cNvSpPr>
          <p:nvPr>
            <p:ph type="dt" sz="half" idx="10"/>
          </p:nvPr>
        </p:nvSpPr>
        <p:spPr/>
        <p:txBody>
          <a:bodyPr/>
          <a:lstStyle/>
          <a:p>
            <a:fld id="{3341EE12-F28E-4B03-A404-A8FCAE0F6316}" type="datetime1">
              <a:rPr lang="en-US" smtClean="0"/>
              <a:t>6/21/2023</a:t>
            </a:fld>
            <a:endParaRPr lang="en-US" dirty="0"/>
          </a:p>
        </p:txBody>
      </p:sp>
      <p:sp>
        <p:nvSpPr>
          <p:cNvPr id="5" name="Footer Placeholder 4">
            <a:extLst>
              <a:ext uri="{FF2B5EF4-FFF2-40B4-BE49-F238E27FC236}">
                <a16:creationId xmlns:a16="http://schemas.microsoft.com/office/drawing/2014/main" id="{6739A2B9-3E23-4C08-A5CE-698861210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12E61E-26F7-4369-8F2F-6D3CDF644D94}"/>
              </a:ext>
            </a:extLst>
          </p:cNvPr>
          <p:cNvSpPr>
            <a:spLocks noGrp="1"/>
          </p:cNvSpPr>
          <p:nvPr>
            <p:ph type="sldNum" sz="quarter" idx="12"/>
          </p:nvPr>
        </p:nvSpPr>
        <p:spPr/>
        <p:txBody>
          <a:bodyPr/>
          <a:lstStyle/>
          <a:p>
            <a:fld id="{B4A918BC-4D43-4B42-B3C0-E7EBE25E6AF0}" type="slidenum">
              <a:rPr lang="en-US" smtClean="0"/>
              <a:t>‹#›</a:t>
            </a:fld>
            <a:endParaRPr lang="en-US" dirty="0"/>
          </a:p>
        </p:txBody>
      </p:sp>
      <p:cxnSp>
        <p:nvCxnSpPr>
          <p:cNvPr id="23" name="Straight Connector 22">
            <a:extLst>
              <a:ext uri="{FF2B5EF4-FFF2-40B4-BE49-F238E27FC236}">
                <a16:creationId xmlns:a16="http://schemas.microsoft.com/office/drawing/2014/main" id="{3ADB48DB-8E25-4F2F-8C02-5B793937255F}"/>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32BA7E3-7313-49C8-A245-A85BDEB13EB3}"/>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3327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F69F7-12D5-40F0-88F0-33D60AEB0218}"/>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765BB511-E79D-41D8-AF91-14A5C803FC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705DFA-4DAF-4B30-8032-503081AEA4BF}"/>
              </a:ext>
            </a:extLst>
          </p:cNvPr>
          <p:cNvSpPr>
            <a:spLocks noGrp="1"/>
          </p:cNvSpPr>
          <p:nvPr>
            <p:ph type="dt" sz="half" idx="10"/>
          </p:nvPr>
        </p:nvSpPr>
        <p:spPr/>
        <p:txBody>
          <a:bodyPr/>
          <a:lstStyle/>
          <a:p>
            <a:fld id="{B68B8189-0D9C-48A6-9FA3-862227B094CE}" type="datetime1">
              <a:rPr lang="en-US" smtClean="0"/>
              <a:t>6/21/2023</a:t>
            </a:fld>
            <a:endParaRPr lang="en-US"/>
          </a:p>
        </p:txBody>
      </p:sp>
      <p:sp>
        <p:nvSpPr>
          <p:cNvPr id="5" name="Footer Placeholder 4">
            <a:extLst>
              <a:ext uri="{FF2B5EF4-FFF2-40B4-BE49-F238E27FC236}">
                <a16:creationId xmlns:a16="http://schemas.microsoft.com/office/drawing/2014/main" id="{E034FBF5-16C0-46A0-916A-4910C1B615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626EA6-7E48-454C-887A-0EF3356F91D5}"/>
              </a:ext>
            </a:extLst>
          </p:cNvPr>
          <p:cNvSpPr>
            <a:spLocks noGrp="1"/>
          </p:cNvSpPr>
          <p:nvPr>
            <p:ph type="sldNum" sz="quarter" idx="12"/>
          </p:nvPr>
        </p:nvSpPr>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4005225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A312BAB-A07B-4FEA-8EB5-A7BD8B24C6DA}"/>
              </a:ext>
            </a:extLst>
          </p:cNvPr>
          <p:cNvSpPr/>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a:extLst>
              <a:ext uri="{FF2B5EF4-FFF2-40B4-BE49-F238E27FC236}">
                <a16:creationId xmlns:a16="http://schemas.microsoft.com/office/drawing/2014/main" id="{F245A432-7E52-48B5-A8BB-13EED592E35A}"/>
              </a:ext>
            </a:extLst>
          </p:cNvPr>
          <p:cNvSpPr/>
          <p:nvPr/>
        </p:nvSpPr>
        <p:spPr>
          <a:xfrm>
            <a:off x="7813964" y="0"/>
            <a:ext cx="4378036" cy="6858000"/>
          </a:xfrm>
          <a:prstGeom prst="rect">
            <a:avLst/>
          </a:prstGeom>
          <a:ln>
            <a:noFill/>
          </a:ln>
          <a:effectLst>
            <a:outerShdw blurRad="254000" dist="152400" dir="10680000" sx="95000" sy="95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656288B6-16BD-4DEE-9187-C78963ED1D8A}"/>
              </a:ext>
            </a:extLst>
          </p:cNvPr>
          <p:cNvCxnSpPr>
            <a:cxnSpLocks/>
          </p:cNvCxnSpPr>
          <p:nvPr/>
        </p:nvCxnSpPr>
        <p:spPr>
          <a:xfrm rot="16200000" flipH="1">
            <a:off x="10361537" y="120772"/>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Vertical Title 1">
            <a:extLst>
              <a:ext uri="{FF2B5EF4-FFF2-40B4-BE49-F238E27FC236}">
                <a16:creationId xmlns:a16="http://schemas.microsoft.com/office/drawing/2014/main" id="{F9259F7B-ED77-4251-A424-93712C6F57A0}"/>
              </a:ext>
            </a:extLst>
          </p:cNvPr>
          <p:cNvSpPr>
            <a:spLocks noGrp="1"/>
          </p:cNvSpPr>
          <p:nvPr>
            <p:ph type="title" orient="vert"/>
          </p:nvPr>
        </p:nvSpPr>
        <p:spPr>
          <a:xfrm>
            <a:off x="8139544" y="872836"/>
            <a:ext cx="2521527" cy="5119256"/>
          </a:xfrm>
        </p:spPr>
        <p:txBody>
          <a:bodyPr vert="eaVert" ancho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70295692-9BD0-4EB9-B344-9A6945DB0B81}"/>
              </a:ext>
            </a:extLst>
          </p:cNvPr>
          <p:cNvSpPr>
            <a:spLocks noGrp="1"/>
          </p:cNvSpPr>
          <p:nvPr>
            <p:ph type="body" orient="vert" idx="1"/>
          </p:nvPr>
        </p:nvSpPr>
        <p:spPr>
          <a:xfrm>
            <a:off x="756746" y="872836"/>
            <a:ext cx="6634169" cy="51192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B128527-7CED-4CF3-A260-649685D2E6D3}"/>
              </a:ext>
            </a:extLst>
          </p:cNvPr>
          <p:cNvSpPr>
            <a:spLocks noGrp="1"/>
          </p:cNvSpPr>
          <p:nvPr>
            <p:ph type="dt" sz="half" idx="10"/>
          </p:nvPr>
        </p:nvSpPr>
        <p:spPr>
          <a:xfrm>
            <a:off x="329184" y="6236208"/>
            <a:ext cx="3037459" cy="365125"/>
          </a:xfrm>
        </p:spPr>
        <p:txBody>
          <a:bodyPr/>
          <a:lstStyle/>
          <a:p>
            <a:fld id="{26ADDCAE-6443-42C3-9C19-F95985500186}" type="datetime1">
              <a:rPr lang="en-US" smtClean="0"/>
              <a:t>6/21/2023</a:t>
            </a:fld>
            <a:endParaRPr lang="en-US" dirty="0"/>
          </a:p>
        </p:txBody>
      </p:sp>
      <p:sp>
        <p:nvSpPr>
          <p:cNvPr id="5" name="Footer Placeholder 4">
            <a:extLst>
              <a:ext uri="{FF2B5EF4-FFF2-40B4-BE49-F238E27FC236}">
                <a16:creationId xmlns:a16="http://schemas.microsoft.com/office/drawing/2014/main" id="{20517F65-E517-4B50-B559-FD7D59F3E8B5}"/>
              </a:ext>
            </a:extLst>
          </p:cNvPr>
          <p:cNvSpPr>
            <a:spLocks noGrp="1"/>
          </p:cNvSpPr>
          <p:nvPr>
            <p:ph type="ftr" sz="quarter" idx="11"/>
          </p:nvPr>
        </p:nvSpPr>
        <p:spPr>
          <a:xfrm>
            <a:off x="329184" y="237744"/>
            <a:ext cx="3581400" cy="365125"/>
          </a:xfrm>
        </p:spPr>
        <p:txBody>
          <a:bodyPr/>
          <a:lstStyle/>
          <a:p>
            <a:endParaRPr lang="en-US" dirty="0"/>
          </a:p>
        </p:txBody>
      </p:sp>
      <p:sp>
        <p:nvSpPr>
          <p:cNvPr id="6" name="Slide Number Placeholder 5">
            <a:extLst>
              <a:ext uri="{FF2B5EF4-FFF2-40B4-BE49-F238E27FC236}">
                <a16:creationId xmlns:a16="http://schemas.microsoft.com/office/drawing/2014/main" id="{CAED40B7-46EE-49D9-BE89-7E101F80A497}"/>
              </a:ext>
            </a:extLst>
          </p:cNvPr>
          <p:cNvSpPr>
            <a:spLocks noGrp="1"/>
          </p:cNvSpPr>
          <p:nvPr>
            <p:ph type="sldNum" sz="quarter" idx="12"/>
          </p:nvPr>
        </p:nvSpPr>
        <p:spPr>
          <a:xfrm>
            <a:off x="11292840" y="237744"/>
            <a:ext cx="756746" cy="365760"/>
          </a:xfrm>
        </p:spPr>
        <p:txBody>
          <a:bodyPr/>
          <a:lstStyle/>
          <a:p>
            <a:fld id="{B4A918BC-4D43-4B42-B3C0-E7EBE25E6AF0}" type="slidenum">
              <a:rPr lang="en-US" smtClean="0"/>
              <a:t>‹#›</a:t>
            </a:fld>
            <a:endParaRPr lang="en-US" dirty="0"/>
          </a:p>
        </p:txBody>
      </p:sp>
      <p:cxnSp>
        <p:nvCxnSpPr>
          <p:cNvPr id="16" name="Straight Connector 15">
            <a:extLst>
              <a:ext uri="{FF2B5EF4-FFF2-40B4-BE49-F238E27FC236}">
                <a16:creationId xmlns:a16="http://schemas.microsoft.com/office/drawing/2014/main" id="{E05031BF-2EA5-4128-B6AF-2D0F5A101095}"/>
              </a:ext>
            </a:extLst>
          </p:cNvPr>
          <p:cNvCxnSpPr>
            <a:cxnSpLocks/>
          </p:cNvCxnSpPr>
          <p:nvPr/>
        </p:nvCxnSpPr>
        <p:spPr>
          <a:xfrm rot="16200000" flipH="1">
            <a:off x="10361537" y="120772"/>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2476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007B6-FEE0-4949-A26D-6F6988A9F7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2A0166-5107-48D2-818E-1745DB366C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472CA5-470E-4071-BD60-63E3E4FEC8E4}"/>
              </a:ext>
            </a:extLst>
          </p:cNvPr>
          <p:cNvSpPr>
            <a:spLocks noGrp="1"/>
          </p:cNvSpPr>
          <p:nvPr>
            <p:ph type="dt" sz="half" idx="10"/>
          </p:nvPr>
        </p:nvSpPr>
        <p:spPr/>
        <p:txBody>
          <a:bodyPr/>
          <a:lstStyle/>
          <a:p>
            <a:fld id="{4EC30E0B-51E7-4AFC-843D-4B208B4B0C38}" type="datetimeFigureOut">
              <a:rPr lang="en-US" smtClean="0"/>
              <a:t>6/21/2023</a:t>
            </a:fld>
            <a:endParaRPr lang="en-US"/>
          </a:p>
        </p:txBody>
      </p:sp>
      <p:sp>
        <p:nvSpPr>
          <p:cNvPr id="5" name="Footer Placeholder 4">
            <a:extLst>
              <a:ext uri="{FF2B5EF4-FFF2-40B4-BE49-F238E27FC236}">
                <a16:creationId xmlns:a16="http://schemas.microsoft.com/office/drawing/2014/main" id="{3DF83714-FCBD-4102-B3FA-E8F9F18A6A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EBFBBD-D20F-440B-B41D-10D7F1784AEE}"/>
              </a:ext>
            </a:extLst>
          </p:cNvPr>
          <p:cNvSpPr>
            <a:spLocks noGrp="1"/>
          </p:cNvSpPr>
          <p:nvPr>
            <p:ph type="sldNum" sz="quarter" idx="12"/>
          </p:nvPr>
        </p:nvSpPr>
        <p:spPr/>
        <p:txBody>
          <a:bodyPr/>
          <a:lstStyle/>
          <a:p>
            <a:fld id="{62FE6A05-8D2A-45FE-898F-9117CFA26EE6}" type="slidenum">
              <a:rPr lang="en-US" smtClean="0"/>
              <a:t>‹#›</a:t>
            </a:fld>
            <a:endParaRPr lang="en-US"/>
          </a:p>
        </p:txBody>
      </p:sp>
    </p:spTree>
    <p:extLst>
      <p:ext uri="{BB962C8B-B14F-4D97-AF65-F5344CB8AC3E}">
        <p14:creationId xmlns:p14="http://schemas.microsoft.com/office/powerpoint/2010/main" val="357695763"/>
      </p:ext>
    </p:extLst>
  </p:cSld>
  <p:clrMapOvr>
    <a:masterClrMapping/>
  </p:clrMapOvr>
  <p:transition spd="med">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9549B-4DBE-4747-8E9B-783C00D5D0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F3C1EA-6A76-483C-831F-961BFF6EE8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5C9F45-E04E-4EA8-9F0A-9955DFF9E2AA}"/>
              </a:ext>
            </a:extLst>
          </p:cNvPr>
          <p:cNvSpPr>
            <a:spLocks noGrp="1"/>
          </p:cNvSpPr>
          <p:nvPr>
            <p:ph type="dt" sz="half" idx="10"/>
          </p:nvPr>
        </p:nvSpPr>
        <p:spPr/>
        <p:txBody>
          <a:bodyPr/>
          <a:lstStyle/>
          <a:p>
            <a:fld id="{4EC30E0B-51E7-4AFC-843D-4B208B4B0C38}" type="datetimeFigureOut">
              <a:rPr lang="en-US" smtClean="0"/>
              <a:t>6/21/2023</a:t>
            </a:fld>
            <a:endParaRPr lang="en-US"/>
          </a:p>
        </p:txBody>
      </p:sp>
      <p:sp>
        <p:nvSpPr>
          <p:cNvPr id="5" name="Footer Placeholder 4">
            <a:extLst>
              <a:ext uri="{FF2B5EF4-FFF2-40B4-BE49-F238E27FC236}">
                <a16:creationId xmlns:a16="http://schemas.microsoft.com/office/drawing/2014/main" id="{ECDD4266-881B-4E15-8727-68D27CC739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6AF617-DA35-4FDA-912B-D0A0A8EDAF8D}"/>
              </a:ext>
            </a:extLst>
          </p:cNvPr>
          <p:cNvSpPr>
            <a:spLocks noGrp="1"/>
          </p:cNvSpPr>
          <p:nvPr>
            <p:ph type="sldNum" sz="quarter" idx="12"/>
          </p:nvPr>
        </p:nvSpPr>
        <p:spPr/>
        <p:txBody>
          <a:bodyPr/>
          <a:lstStyle/>
          <a:p>
            <a:fld id="{62FE6A05-8D2A-45FE-898F-9117CFA26EE6}" type="slidenum">
              <a:rPr lang="en-US" smtClean="0"/>
              <a:t>‹#›</a:t>
            </a:fld>
            <a:endParaRPr lang="en-US"/>
          </a:p>
        </p:txBody>
      </p:sp>
    </p:spTree>
    <p:extLst>
      <p:ext uri="{BB962C8B-B14F-4D97-AF65-F5344CB8AC3E}">
        <p14:creationId xmlns:p14="http://schemas.microsoft.com/office/powerpoint/2010/main" val="4279031962"/>
      </p:ext>
    </p:extLst>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A2E5E-D8EB-4181-ABA1-EFDA85C33D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F94789-4B68-4986-AD42-408036A1B3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767E0B-9AC1-4B19-A540-F6B1A89438C2}"/>
              </a:ext>
            </a:extLst>
          </p:cNvPr>
          <p:cNvSpPr>
            <a:spLocks noGrp="1"/>
          </p:cNvSpPr>
          <p:nvPr>
            <p:ph type="dt" sz="half" idx="10"/>
          </p:nvPr>
        </p:nvSpPr>
        <p:spPr/>
        <p:txBody>
          <a:bodyPr/>
          <a:lstStyle/>
          <a:p>
            <a:fld id="{4EC30E0B-51E7-4AFC-843D-4B208B4B0C38}" type="datetimeFigureOut">
              <a:rPr lang="en-US" smtClean="0"/>
              <a:t>6/21/2023</a:t>
            </a:fld>
            <a:endParaRPr lang="en-US"/>
          </a:p>
        </p:txBody>
      </p:sp>
      <p:sp>
        <p:nvSpPr>
          <p:cNvPr id="5" name="Footer Placeholder 4">
            <a:extLst>
              <a:ext uri="{FF2B5EF4-FFF2-40B4-BE49-F238E27FC236}">
                <a16:creationId xmlns:a16="http://schemas.microsoft.com/office/drawing/2014/main" id="{3499AEC2-6B84-4923-8FA2-C1A6ABC487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1062AD-B3E4-487C-8742-23F58366460D}"/>
              </a:ext>
            </a:extLst>
          </p:cNvPr>
          <p:cNvSpPr>
            <a:spLocks noGrp="1"/>
          </p:cNvSpPr>
          <p:nvPr>
            <p:ph type="sldNum" sz="quarter" idx="12"/>
          </p:nvPr>
        </p:nvSpPr>
        <p:spPr/>
        <p:txBody>
          <a:bodyPr/>
          <a:lstStyle/>
          <a:p>
            <a:fld id="{62FE6A05-8D2A-45FE-898F-9117CFA26EE6}" type="slidenum">
              <a:rPr lang="en-US" smtClean="0"/>
              <a:t>‹#›</a:t>
            </a:fld>
            <a:endParaRPr lang="en-US"/>
          </a:p>
        </p:txBody>
      </p:sp>
    </p:spTree>
    <p:extLst>
      <p:ext uri="{BB962C8B-B14F-4D97-AF65-F5344CB8AC3E}">
        <p14:creationId xmlns:p14="http://schemas.microsoft.com/office/powerpoint/2010/main" val="140565290"/>
      </p:ext>
    </p:extLst>
  </p:cSld>
  <p:clrMapOvr>
    <a:masterClrMapping/>
  </p:clrMapOvr>
  <p:transition spd="med">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F566B-B36B-4017-8A8F-817D3FF8ED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06E590-A82C-489E-8CC2-A9240FDAE6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D7F518-96FD-477A-9007-335936806B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58CC3C-FA8E-4108-A3B3-A530B4A8C459}"/>
              </a:ext>
            </a:extLst>
          </p:cNvPr>
          <p:cNvSpPr>
            <a:spLocks noGrp="1"/>
          </p:cNvSpPr>
          <p:nvPr>
            <p:ph type="dt" sz="half" idx="10"/>
          </p:nvPr>
        </p:nvSpPr>
        <p:spPr/>
        <p:txBody>
          <a:bodyPr/>
          <a:lstStyle/>
          <a:p>
            <a:fld id="{4EC30E0B-51E7-4AFC-843D-4B208B4B0C38}" type="datetimeFigureOut">
              <a:rPr lang="en-US" smtClean="0"/>
              <a:t>6/21/2023</a:t>
            </a:fld>
            <a:endParaRPr lang="en-US"/>
          </a:p>
        </p:txBody>
      </p:sp>
      <p:sp>
        <p:nvSpPr>
          <p:cNvPr id="6" name="Footer Placeholder 5">
            <a:extLst>
              <a:ext uri="{FF2B5EF4-FFF2-40B4-BE49-F238E27FC236}">
                <a16:creationId xmlns:a16="http://schemas.microsoft.com/office/drawing/2014/main" id="{1B35E747-CD4B-40EC-8994-5D360E7B31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5DFB94-8350-45A2-A3A3-C6E3CFDC6400}"/>
              </a:ext>
            </a:extLst>
          </p:cNvPr>
          <p:cNvSpPr>
            <a:spLocks noGrp="1"/>
          </p:cNvSpPr>
          <p:nvPr>
            <p:ph type="sldNum" sz="quarter" idx="12"/>
          </p:nvPr>
        </p:nvSpPr>
        <p:spPr/>
        <p:txBody>
          <a:bodyPr/>
          <a:lstStyle/>
          <a:p>
            <a:fld id="{62FE6A05-8D2A-45FE-898F-9117CFA26EE6}" type="slidenum">
              <a:rPr lang="en-US" smtClean="0"/>
              <a:t>‹#›</a:t>
            </a:fld>
            <a:endParaRPr lang="en-US"/>
          </a:p>
        </p:txBody>
      </p:sp>
    </p:spTree>
    <p:extLst>
      <p:ext uri="{BB962C8B-B14F-4D97-AF65-F5344CB8AC3E}">
        <p14:creationId xmlns:p14="http://schemas.microsoft.com/office/powerpoint/2010/main" val="2010209309"/>
      </p:ext>
    </p:extLst>
  </p:cSld>
  <p:clrMapOvr>
    <a:masterClrMapping/>
  </p:clrMapOvr>
  <p:transition spd="med">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A55A4-3E79-4D39-80C1-D955185BA2F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D9E62CF-CB0E-445F-9780-35796B8E4D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77D673-39D4-4E3A-A6FF-87C770014E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1BCAEC-355D-4A75-8B28-9D22E103B2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4AFB54-7CFE-4A86-A025-CB09F103C7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AB5B83-93D6-4C2C-A244-A66E0BFAB052}"/>
              </a:ext>
            </a:extLst>
          </p:cNvPr>
          <p:cNvSpPr>
            <a:spLocks noGrp="1"/>
          </p:cNvSpPr>
          <p:nvPr>
            <p:ph type="dt" sz="half" idx="10"/>
          </p:nvPr>
        </p:nvSpPr>
        <p:spPr/>
        <p:txBody>
          <a:bodyPr/>
          <a:lstStyle/>
          <a:p>
            <a:fld id="{4EC30E0B-51E7-4AFC-843D-4B208B4B0C38}" type="datetimeFigureOut">
              <a:rPr lang="en-US" smtClean="0"/>
              <a:t>6/21/2023</a:t>
            </a:fld>
            <a:endParaRPr lang="en-US"/>
          </a:p>
        </p:txBody>
      </p:sp>
      <p:sp>
        <p:nvSpPr>
          <p:cNvPr id="8" name="Footer Placeholder 7">
            <a:extLst>
              <a:ext uri="{FF2B5EF4-FFF2-40B4-BE49-F238E27FC236}">
                <a16:creationId xmlns:a16="http://schemas.microsoft.com/office/drawing/2014/main" id="{551B6D13-D3DA-4B92-ABFC-E6F86D7EC5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5C67A55-F403-408C-A70C-979F67E9D072}"/>
              </a:ext>
            </a:extLst>
          </p:cNvPr>
          <p:cNvSpPr>
            <a:spLocks noGrp="1"/>
          </p:cNvSpPr>
          <p:nvPr>
            <p:ph type="sldNum" sz="quarter" idx="12"/>
          </p:nvPr>
        </p:nvSpPr>
        <p:spPr/>
        <p:txBody>
          <a:bodyPr/>
          <a:lstStyle/>
          <a:p>
            <a:fld id="{62FE6A05-8D2A-45FE-898F-9117CFA26EE6}" type="slidenum">
              <a:rPr lang="en-US" smtClean="0"/>
              <a:t>‹#›</a:t>
            </a:fld>
            <a:endParaRPr lang="en-US"/>
          </a:p>
        </p:txBody>
      </p:sp>
    </p:spTree>
    <p:extLst>
      <p:ext uri="{BB962C8B-B14F-4D97-AF65-F5344CB8AC3E}">
        <p14:creationId xmlns:p14="http://schemas.microsoft.com/office/powerpoint/2010/main" val="1924988652"/>
      </p:ext>
    </p:extLst>
  </p:cSld>
  <p:clrMapOvr>
    <a:masterClrMapping/>
  </p:clrMapOvr>
  <p:transition spd="med">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F23C-2241-4CC1-ABE1-20308C51A6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193056-AB8E-46E7-A62E-7DE9C49CCDC4}"/>
              </a:ext>
            </a:extLst>
          </p:cNvPr>
          <p:cNvSpPr>
            <a:spLocks noGrp="1"/>
          </p:cNvSpPr>
          <p:nvPr>
            <p:ph type="dt" sz="half" idx="10"/>
          </p:nvPr>
        </p:nvSpPr>
        <p:spPr/>
        <p:txBody>
          <a:bodyPr/>
          <a:lstStyle/>
          <a:p>
            <a:fld id="{4EC30E0B-51E7-4AFC-843D-4B208B4B0C38}" type="datetimeFigureOut">
              <a:rPr lang="en-US" smtClean="0"/>
              <a:t>6/21/2023</a:t>
            </a:fld>
            <a:endParaRPr lang="en-US"/>
          </a:p>
        </p:txBody>
      </p:sp>
      <p:sp>
        <p:nvSpPr>
          <p:cNvPr id="4" name="Footer Placeholder 3">
            <a:extLst>
              <a:ext uri="{FF2B5EF4-FFF2-40B4-BE49-F238E27FC236}">
                <a16:creationId xmlns:a16="http://schemas.microsoft.com/office/drawing/2014/main" id="{BE508061-821D-4855-ACB3-10E79F4DC3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335C955-DE05-4012-A4EB-91B1D1E8A3E2}"/>
              </a:ext>
            </a:extLst>
          </p:cNvPr>
          <p:cNvSpPr>
            <a:spLocks noGrp="1"/>
          </p:cNvSpPr>
          <p:nvPr>
            <p:ph type="sldNum" sz="quarter" idx="12"/>
          </p:nvPr>
        </p:nvSpPr>
        <p:spPr/>
        <p:txBody>
          <a:bodyPr/>
          <a:lstStyle/>
          <a:p>
            <a:fld id="{62FE6A05-8D2A-45FE-898F-9117CFA26EE6}" type="slidenum">
              <a:rPr lang="en-US" smtClean="0"/>
              <a:t>‹#›</a:t>
            </a:fld>
            <a:endParaRPr lang="en-US"/>
          </a:p>
        </p:txBody>
      </p:sp>
    </p:spTree>
    <p:extLst>
      <p:ext uri="{BB962C8B-B14F-4D97-AF65-F5344CB8AC3E}">
        <p14:creationId xmlns:p14="http://schemas.microsoft.com/office/powerpoint/2010/main" val="2406956572"/>
      </p:ext>
    </p:extLst>
  </p:cSld>
  <p:clrMapOvr>
    <a:masterClrMapping/>
  </p:clrMapOvr>
  <p:transition spd="med">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95F80E-A0C7-416F-AAF5-78B5751C8F6F}"/>
              </a:ext>
            </a:extLst>
          </p:cNvPr>
          <p:cNvSpPr>
            <a:spLocks noGrp="1"/>
          </p:cNvSpPr>
          <p:nvPr>
            <p:ph type="dt" sz="half" idx="10"/>
          </p:nvPr>
        </p:nvSpPr>
        <p:spPr/>
        <p:txBody>
          <a:bodyPr/>
          <a:lstStyle/>
          <a:p>
            <a:fld id="{4EC30E0B-51E7-4AFC-843D-4B208B4B0C38}" type="datetimeFigureOut">
              <a:rPr lang="en-US" smtClean="0"/>
              <a:t>6/21/2023</a:t>
            </a:fld>
            <a:endParaRPr lang="en-US"/>
          </a:p>
        </p:txBody>
      </p:sp>
      <p:sp>
        <p:nvSpPr>
          <p:cNvPr id="3" name="Footer Placeholder 2">
            <a:extLst>
              <a:ext uri="{FF2B5EF4-FFF2-40B4-BE49-F238E27FC236}">
                <a16:creationId xmlns:a16="http://schemas.microsoft.com/office/drawing/2014/main" id="{0356862B-BED6-4269-AF70-DA4180A918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4C0CB3-2AD3-4988-A213-78A544FA8D9B}"/>
              </a:ext>
            </a:extLst>
          </p:cNvPr>
          <p:cNvSpPr>
            <a:spLocks noGrp="1"/>
          </p:cNvSpPr>
          <p:nvPr>
            <p:ph type="sldNum" sz="quarter" idx="12"/>
          </p:nvPr>
        </p:nvSpPr>
        <p:spPr/>
        <p:txBody>
          <a:bodyPr/>
          <a:lstStyle/>
          <a:p>
            <a:fld id="{62FE6A05-8D2A-45FE-898F-9117CFA26EE6}" type="slidenum">
              <a:rPr lang="en-US" smtClean="0"/>
              <a:t>‹#›</a:t>
            </a:fld>
            <a:endParaRPr lang="en-US"/>
          </a:p>
        </p:txBody>
      </p:sp>
    </p:spTree>
    <p:extLst>
      <p:ext uri="{BB962C8B-B14F-4D97-AF65-F5344CB8AC3E}">
        <p14:creationId xmlns:p14="http://schemas.microsoft.com/office/powerpoint/2010/main" val="4063089237"/>
      </p:ext>
    </p:extLst>
  </p:cSld>
  <p:clrMapOvr>
    <a:masterClrMapping/>
  </p:clrMapOvr>
  <p:transition spd="med">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0D38C-3663-4C65-AF0B-A342CA8DDC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8E2CC0-D2AD-49DD-8722-49A8271A1A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360336-912B-4652-926A-68EC724EDB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754134-49B3-4EEF-9967-F1B2CFCB3277}"/>
              </a:ext>
            </a:extLst>
          </p:cNvPr>
          <p:cNvSpPr>
            <a:spLocks noGrp="1"/>
          </p:cNvSpPr>
          <p:nvPr>
            <p:ph type="dt" sz="half" idx="10"/>
          </p:nvPr>
        </p:nvSpPr>
        <p:spPr/>
        <p:txBody>
          <a:bodyPr/>
          <a:lstStyle/>
          <a:p>
            <a:fld id="{4EC30E0B-51E7-4AFC-843D-4B208B4B0C38}" type="datetimeFigureOut">
              <a:rPr lang="en-US" smtClean="0"/>
              <a:t>6/21/2023</a:t>
            </a:fld>
            <a:endParaRPr lang="en-US"/>
          </a:p>
        </p:txBody>
      </p:sp>
      <p:sp>
        <p:nvSpPr>
          <p:cNvPr id="6" name="Footer Placeholder 5">
            <a:extLst>
              <a:ext uri="{FF2B5EF4-FFF2-40B4-BE49-F238E27FC236}">
                <a16:creationId xmlns:a16="http://schemas.microsoft.com/office/drawing/2014/main" id="{C4F73ACE-A503-49D2-985B-EABF0D53C9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1EE398-B96D-4BA4-A53C-3C325B340CCA}"/>
              </a:ext>
            </a:extLst>
          </p:cNvPr>
          <p:cNvSpPr>
            <a:spLocks noGrp="1"/>
          </p:cNvSpPr>
          <p:nvPr>
            <p:ph type="sldNum" sz="quarter" idx="12"/>
          </p:nvPr>
        </p:nvSpPr>
        <p:spPr/>
        <p:txBody>
          <a:bodyPr/>
          <a:lstStyle/>
          <a:p>
            <a:fld id="{62FE6A05-8D2A-45FE-898F-9117CFA26EE6}" type="slidenum">
              <a:rPr lang="en-US" smtClean="0"/>
              <a:t>‹#›</a:t>
            </a:fld>
            <a:endParaRPr lang="en-US"/>
          </a:p>
        </p:txBody>
      </p:sp>
    </p:spTree>
    <p:extLst>
      <p:ext uri="{BB962C8B-B14F-4D97-AF65-F5344CB8AC3E}">
        <p14:creationId xmlns:p14="http://schemas.microsoft.com/office/powerpoint/2010/main" val="1940430096"/>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62CCA-8D32-44C3-809A-54D0245B8ABF}"/>
              </a:ext>
            </a:extLst>
          </p:cNvPr>
          <p:cNvSpPr>
            <a:spLocks noGrp="1"/>
          </p:cNvSpPr>
          <p:nvPr>
            <p:ph type="title"/>
          </p:nvPr>
        </p:nvSpPr>
        <p:spPr>
          <a:xfrm>
            <a:off x="761801" y="858982"/>
            <a:ext cx="10380573" cy="143227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0689041-349C-49F8-B155-6F5862873736}"/>
              </a:ext>
            </a:extLst>
          </p:cNvPr>
          <p:cNvSpPr>
            <a:spLocks noGrp="1"/>
          </p:cNvSpPr>
          <p:nvPr>
            <p:ph idx="1"/>
          </p:nvPr>
        </p:nvSpPr>
        <p:spPr>
          <a:xfrm>
            <a:off x="761799" y="2750126"/>
            <a:ext cx="10381205" cy="32617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35E088-72B1-425B-B53B-81B134826169}"/>
              </a:ext>
            </a:extLst>
          </p:cNvPr>
          <p:cNvSpPr>
            <a:spLocks noGrp="1"/>
          </p:cNvSpPr>
          <p:nvPr>
            <p:ph type="dt" sz="half" idx="10"/>
          </p:nvPr>
        </p:nvSpPr>
        <p:spPr/>
        <p:txBody>
          <a:bodyPr/>
          <a:lstStyle/>
          <a:p>
            <a:fld id="{1962799E-EB8E-4038-8063-81BB57C732D4}" type="datetime1">
              <a:rPr lang="en-US" smtClean="0"/>
              <a:t>6/21/2023</a:t>
            </a:fld>
            <a:endParaRPr lang="en-US"/>
          </a:p>
        </p:txBody>
      </p:sp>
      <p:sp>
        <p:nvSpPr>
          <p:cNvPr id="5" name="Footer Placeholder 4">
            <a:extLst>
              <a:ext uri="{FF2B5EF4-FFF2-40B4-BE49-F238E27FC236}">
                <a16:creationId xmlns:a16="http://schemas.microsoft.com/office/drawing/2014/main" id="{89180451-8BF9-48B2-8E6A-9E15C83357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68196E-3A76-4417-BFD8-4400D16E07EA}"/>
              </a:ext>
            </a:extLst>
          </p:cNvPr>
          <p:cNvSpPr>
            <a:spLocks noGrp="1"/>
          </p:cNvSpPr>
          <p:nvPr>
            <p:ph type="sldNum" sz="quarter" idx="12"/>
          </p:nvPr>
        </p:nvSpPr>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40592172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5C377-80C0-41EC-A5C5-3882AA3B58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D8ABCC-422B-4CA3-BB86-C2C8D19A24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92288FA-3435-4FE7-A47A-25D0405B8B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5924AB-5D15-4531-AE1C-81BE35C923A3}"/>
              </a:ext>
            </a:extLst>
          </p:cNvPr>
          <p:cNvSpPr>
            <a:spLocks noGrp="1"/>
          </p:cNvSpPr>
          <p:nvPr>
            <p:ph type="dt" sz="half" idx="10"/>
          </p:nvPr>
        </p:nvSpPr>
        <p:spPr/>
        <p:txBody>
          <a:bodyPr/>
          <a:lstStyle/>
          <a:p>
            <a:fld id="{4EC30E0B-51E7-4AFC-843D-4B208B4B0C38}" type="datetimeFigureOut">
              <a:rPr lang="en-US" smtClean="0"/>
              <a:t>6/21/2023</a:t>
            </a:fld>
            <a:endParaRPr lang="en-US"/>
          </a:p>
        </p:txBody>
      </p:sp>
      <p:sp>
        <p:nvSpPr>
          <p:cNvPr id="6" name="Footer Placeholder 5">
            <a:extLst>
              <a:ext uri="{FF2B5EF4-FFF2-40B4-BE49-F238E27FC236}">
                <a16:creationId xmlns:a16="http://schemas.microsoft.com/office/drawing/2014/main" id="{56730513-FCB2-417B-B076-C3BBBAFFB1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D90D16-CBF1-4A0D-9696-1C535B5D8597}"/>
              </a:ext>
            </a:extLst>
          </p:cNvPr>
          <p:cNvSpPr>
            <a:spLocks noGrp="1"/>
          </p:cNvSpPr>
          <p:nvPr>
            <p:ph type="sldNum" sz="quarter" idx="12"/>
          </p:nvPr>
        </p:nvSpPr>
        <p:spPr/>
        <p:txBody>
          <a:bodyPr/>
          <a:lstStyle/>
          <a:p>
            <a:fld id="{62FE6A05-8D2A-45FE-898F-9117CFA26EE6}" type="slidenum">
              <a:rPr lang="en-US" smtClean="0"/>
              <a:t>‹#›</a:t>
            </a:fld>
            <a:endParaRPr lang="en-US"/>
          </a:p>
        </p:txBody>
      </p:sp>
    </p:spTree>
    <p:extLst>
      <p:ext uri="{BB962C8B-B14F-4D97-AF65-F5344CB8AC3E}">
        <p14:creationId xmlns:p14="http://schemas.microsoft.com/office/powerpoint/2010/main" val="2721392108"/>
      </p:ext>
    </p:extLst>
  </p:cSld>
  <p:clrMapOvr>
    <a:masterClrMapping/>
  </p:clrMapOvr>
  <p:transition spd="med">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F7C42-8C40-4583-95D8-BFEEB77C834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46C4B9-FB9E-43AA-A6B8-A86C99FFB8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CC7F85-A819-416D-B281-718506A54930}"/>
              </a:ext>
            </a:extLst>
          </p:cNvPr>
          <p:cNvSpPr>
            <a:spLocks noGrp="1"/>
          </p:cNvSpPr>
          <p:nvPr>
            <p:ph type="dt" sz="half" idx="10"/>
          </p:nvPr>
        </p:nvSpPr>
        <p:spPr/>
        <p:txBody>
          <a:bodyPr/>
          <a:lstStyle/>
          <a:p>
            <a:fld id="{4EC30E0B-51E7-4AFC-843D-4B208B4B0C38}" type="datetimeFigureOut">
              <a:rPr lang="en-US" smtClean="0"/>
              <a:t>6/21/2023</a:t>
            </a:fld>
            <a:endParaRPr lang="en-US"/>
          </a:p>
        </p:txBody>
      </p:sp>
      <p:sp>
        <p:nvSpPr>
          <p:cNvPr id="5" name="Footer Placeholder 4">
            <a:extLst>
              <a:ext uri="{FF2B5EF4-FFF2-40B4-BE49-F238E27FC236}">
                <a16:creationId xmlns:a16="http://schemas.microsoft.com/office/drawing/2014/main" id="{6C2E65C9-57D0-41FC-9DA8-63F8C99E60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2131BA-9902-4B6C-ABB7-7C1618CE4E47}"/>
              </a:ext>
            </a:extLst>
          </p:cNvPr>
          <p:cNvSpPr>
            <a:spLocks noGrp="1"/>
          </p:cNvSpPr>
          <p:nvPr>
            <p:ph type="sldNum" sz="quarter" idx="12"/>
          </p:nvPr>
        </p:nvSpPr>
        <p:spPr/>
        <p:txBody>
          <a:bodyPr/>
          <a:lstStyle/>
          <a:p>
            <a:fld id="{62FE6A05-8D2A-45FE-898F-9117CFA26EE6}" type="slidenum">
              <a:rPr lang="en-US" smtClean="0"/>
              <a:t>‹#›</a:t>
            </a:fld>
            <a:endParaRPr lang="en-US"/>
          </a:p>
        </p:txBody>
      </p:sp>
    </p:spTree>
    <p:extLst>
      <p:ext uri="{BB962C8B-B14F-4D97-AF65-F5344CB8AC3E}">
        <p14:creationId xmlns:p14="http://schemas.microsoft.com/office/powerpoint/2010/main" val="2945389540"/>
      </p:ext>
    </p:extLst>
  </p:cSld>
  <p:clrMapOvr>
    <a:masterClrMapping/>
  </p:clrMapOvr>
  <p:transition spd="med">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A8AF0F-441C-4190-8258-33F395F397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6A4D49-93EB-4EF9-A9E4-B932B9786F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5304BD-A33D-471A-860D-788E103F1BFE}"/>
              </a:ext>
            </a:extLst>
          </p:cNvPr>
          <p:cNvSpPr>
            <a:spLocks noGrp="1"/>
          </p:cNvSpPr>
          <p:nvPr>
            <p:ph type="dt" sz="half" idx="10"/>
          </p:nvPr>
        </p:nvSpPr>
        <p:spPr/>
        <p:txBody>
          <a:bodyPr/>
          <a:lstStyle/>
          <a:p>
            <a:fld id="{4EC30E0B-51E7-4AFC-843D-4B208B4B0C38}" type="datetimeFigureOut">
              <a:rPr lang="en-US" smtClean="0"/>
              <a:t>6/21/2023</a:t>
            </a:fld>
            <a:endParaRPr lang="en-US"/>
          </a:p>
        </p:txBody>
      </p:sp>
      <p:sp>
        <p:nvSpPr>
          <p:cNvPr id="5" name="Footer Placeholder 4">
            <a:extLst>
              <a:ext uri="{FF2B5EF4-FFF2-40B4-BE49-F238E27FC236}">
                <a16:creationId xmlns:a16="http://schemas.microsoft.com/office/drawing/2014/main" id="{E427EDC3-0573-400A-AEE7-3781B0DCFB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1974B5-C252-4FF5-AB35-05D4B0FEE043}"/>
              </a:ext>
            </a:extLst>
          </p:cNvPr>
          <p:cNvSpPr>
            <a:spLocks noGrp="1"/>
          </p:cNvSpPr>
          <p:nvPr>
            <p:ph type="sldNum" sz="quarter" idx="12"/>
          </p:nvPr>
        </p:nvSpPr>
        <p:spPr/>
        <p:txBody>
          <a:bodyPr/>
          <a:lstStyle/>
          <a:p>
            <a:fld id="{62FE6A05-8D2A-45FE-898F-9117CFA26EE6}" type="slidenum">
              <a:rPr lang="en-US" smtClean="0"/>
              <a:t>‹#›</a:t>
            </a:fld>
            <a:endParaRPr lang="en-US"/>
          </a:p>
        </p:txBody>
      </p:sp>
    </p:spTree>
    <p:extLst>
      <p:ext uri="{BB962C8B-B14F-4D97-AF65-F5344CB8AC3E}">
        <p14:creationId xmlns:p14="http://schemas.microsoft.com/office/powerpoint/2010/main" val="410629541"/>
      </p:ext>
    </p:extLst>
  </p:cSld>
  <p:clrMapOvr>
    <a:masterClrMapping/>
  </p:clrMapOvr>
  <p:transition spd="med">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5" y="1267730"/>
            <a:ext cx="9576263"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11" name="Rectangle 10"/>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4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9" y="2091263"/>
            <a:ext cx="9068587" cy="2590800"/>
          </a:xfrm>
        </p:spPr>
        <p:txBody>
          <a:bodyPr tIns="45720" bIns="45720"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72"/>
            <a:ext cx="9070848" cy="457201"/>
          </a:xfrm>
        </p:spPr>
        <p:txBody>
          <a:bodyPr>
            <a:normAutofit/>
          </a:bodyPr>
          <a:lstStyle>
            <a:lvl1pPr marL="0" indent="0" algn="ctr">
              <a:spcBef>
                <a:spcPts val="0"/>
              </a:spcBef>
              <a:buNone/>
              <a:defRPr sz="1600" spc="80" baseline="0">
                <a:solidFill>
                  <a:schemeClr val="tx2"/>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65"/>
            <a:ext cx="1554480" cy="527213"/>
          </a:xfrm>
        </p:spPr>
        <p:txBody>
          <a:bodyPr/>
          <a:lstStyle>
            <a:lvl1pPr algn="ctr">
              <a:defRPr sz="1300" spc="0" baseline="0">
                <a:solidFill>
                  <a:srgbClr val="FFFFFF"/>
                </a:solidFill>
                <a:latin typeface="+mn-lt"/>
              </a:defRPr>
            </a:lvl1pPr>
          </a:lstStyle>
          <a:p>
            <a:fld id="{007F9F25-6A17-49EB-BAB6-693D9509409C}" type="datetimeFigureOut">
              <a:rPr lang="en-US" smtClean="0"/>
              <a:t>6/21/2023</a:t>
            </a:fld>
            <a:endParaRPr lang="en-US"/>
          </a:p>
        </p:txBody>
      </p:sp>
      <p:sp>
        <p:nvSpPr>
          <p:cNvPr id="21" name="Footer Placeholder 20"/>
          <p:cNvSpPr>
            <a:spLocks noGrp="1"/>
          </p:cNvSpPr>
          <p:nvPr>
            <p:ph type="ftr" sz="quarter" idx="11"/>
          </p:nvPr>
        </p:nvSpPr>
        <p:spPr>
          <a:xfrm>
            <a:off x="1453899" y="5212080"/>
            <a:ext cx="5905500" cy="228600"/>
          </a:xfrm>
        </p:spPr>
        <p:txBody>
          <a:bodyPr/>
          <a:lstStyle>
            <a:lvl1pPr algn="l">
              <a:defRPr>
                <a:solidFill>
                  <a:schemeClr val="tx2"/>
                </a:solidFill>
              </a:defRPr>
            </a:lvl1pPr>
          </a:lstStyle>
          <a:p>
            <a:endParaRPr lang="en-US"/>
          </a:p>
        </p:txBody>
      </p:sp>
      <p:sp>
        <p:nvSpPr>
          <p:cNvPr id="22" name="Slide Number Placeholder 21"/>
          <p:cNvSpPr>
            <a:spLocks noGrp="1"/>
          </p:cNvSpPr>
          <p:nvPr>
            <p:ph type="sldNum" sz="quarter" idx="12"/>
          </p:nvPr>
        </p:nvSpPr>
        <p:spPr>
          <a:xfrm>
            <a:off x="8606926" y="5212080"/>
            <a:ext cx="2111881" cy="228600"/>
          </a:xfrm>
        </p:spPr>
        <p:txBody>
          <a:bodyPr/>
          <a:lstStyle>
            <a:lvl1pPr>
              <a:defRPr>
                <a:solidFill>
                  <a:schemeClr val="tx2"/>
                </a:solidFill>
              </a:defRPr>
            </a:lvl1pPr>
          </a:lstStyle>
          <a:p>
            <a:fld id="{82C8C7E7-28B3-479D-AF69-5118D8B45C13}" type="slidenum">
              <a:rPr lang="en-US" smtClean="0"/>
              <a:t>‹#›</a:t>
            </a:fld>
            <a:endParaRPr lang="en-US"/>
          </a:p>
        </p:txBody>
      </p:sp>
    </p:spTree>
    <p:extLst>
      <p:ext uri="{BB962C8B-B14F-4D97-AF65-F5344CB8AC3E}">
        <p14:creationId xmlns:p14="http://schemas.microsoft.com/office/powerpoint/2010/main" val="515448130"/>
      </p:ext>
    </p:extLst>
  </p:cSld>
  <p:clrMapOvr>
    <a:masterClrMapping/>
  </p:clrMapOvr>
  <p:transition spd="med">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sz="18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007F9F25-6A17-49EB-BAB6-693D9509409C}" type="datetimeFigureOut">
              <a:rPr lang="en-US" smtClean="0"/>
              <a:t>6/21/2023</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82C8C7E7-28B3-479D-AF69-5118D8B45C13}" type="slidenum">
              <a:rPr lang="en-US" smtClean="0"/>
              <a:t>‹#›</a:t>
            </a:fld>
            <a:endParaRPr lang="en-US"/>
          </a:p>
        </p:txBody>
      </p:sp>
    </p:spTree>
    <p:extLst>
      <p:ext uri="{BB962C8B-B14F-4D97-AF65-F5344CB8AC3E}">
        <p14:creationId xmlns:p14="http://schemas.microsoft.com/office/powerpoint/2010/main" val="1964734312"/>
      </p:ext>
    </p:extLst>
  </p:cSld>
  <p:clrMapOvr>
    <a:masterClrMapping/>
  </p:clrMapOvr>
  <p:transition spd="med">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9" name="Rectangle 18"/>
          <p:cNvSpPr/>
          <p:nvPr/>
        </p:nvSpPr>
        <p:spPr>
          <a:xfrm>
            <a:off x="0" y="0"/>
            <a:ext cx="12192000" cy="6858000"/>
          </a:xfrm>
          <a:prstGeom prst="rect">
            <a:avLst/>
          </a:prstGeom>
          <a:blipFill dpi="0" rotWithShape="1">
            <a:blip r:embed="rId2">
              <a:alphaModFix amt="40000"/>
              <a:duotone>
                <a:schemeClr val="accent3">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5" y="1267730"/>
            <a:ext cx="9576263"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24" name="Rectangle 23"/>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30" name="Rectangle 29"/>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4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007F9F25-6A17-49EB-BAB6-693D9509409C}" type="datetimeFigureOut">
              <a:rPr lang="en-US" smtClean="0"/>
              <a:t>6/21/2023</a:t>
            </a:fld>
            <a:endParaRPr lang="en-US"/>
          </a:p>
        </p:txBody>
      </p:sp>
      <p:sp>
        <p:nvSpPr>
          <p:cNvPr id="5" name="Footer Placeholder 4"/>
          <p:cNvSpPr>
            <a:spLocks noGrp="1"/>
          </p:cNvSpPr>
          <p:nvPr>
            <p:ph type="ftr" sz="quarter" idx="11"/>
          </p:nvPr>
        </p:nvSpPr>
        <p:spPr>
          <a:xfrm>
            <a:off x="1453896" y="5212080"/>
            <a:ext cx="5907024" cy="228600"/>
          </a:xfrm>
        </p:spPr>
        <p:txBody>
          <a:bodyPr/>
          <a:lstStyle>
            <a:lvl1pPr algn="l">
              <a:defRPr>
                <a:solidFill>
                  <a:schemeClr val="tx2"/>
                </a:solidFill>
              </a:defRPr>
            </a:lvl1pPr>
          </a:lstStyle>
          <a:p>
            <a:endParaRPr lang="en-US"/>
          </a:p>
        </p:txBody>
      </p:sp>
      <p:sp>
        <p:nvSpPr>
          <p:cNvPr id="6" name="Slide Number Placeholder 5"/>
          <p:cNvSpPr>
            <a:spLocks noGrp="1"/>
          </p:cNvSpPr>
          <p:nvPr>
            <p:ph type="sldNum" sz="quarter" idx="12"/>
          </p:nvPr>
        </p:nvSpPr>
        <p:spPr>
          <a:xfrm>
            <a:off x="8604504" y="5212080"/>
            <a:ext cx="2112264" cy="228600"/>
          </a:xfrm>
        </p:spPr>
        <p:txBody>
          <a:bodyPr/>
          <a:lstStyle>
            <a:lvl1pPr>
              <a:defRPr>
                <a:solidFill>
                  <a:schemeClr val="tx2"/>
                </a:solidFill>
              </a:defRPr>
            </a:lvl1pPr>
          </a:lstStyle>
          <a:p>
            <a:fld id="{82C8C7E7-28B3-479D-AF69-5118D8B45C13}" type="slidenum">
              <a:rPr lang="en-US" smtClean="0"/>
              <a:t>‹#›</a:t>
            </a:fld>
            <a:endParaRPr lang="en-US"/>
          </a:p>
        </p:txBody>
      </p:sp>
    </p:spTree>
    <p:extLst>
      <p:ext uri="{BB962C8B-B14F-4D97-AF65-F5344CB8AC3E}">
        <p14:creationId xmlns:p14="http://schemas.microsoft.com/office/powerpoint/2010/main" val="753772321"/>
      </p:ext>
    </p:extLst>
  </p:cSld>
  <p:clrMapOvr>
    <a:masterClrMapping/>
  </p:clrMapOvr>
  <p:transition spd="med">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solidFill>
                  <a:schemeClr val="tx2"/>
                </a:solidFill>
              </a:defRPr>
            </a:lvl1pPr>
          </a:lstStyle>
          <a:p>
            <a:fld id="{007F9F25-6A17-49EB-BAB6-693D9509409C}" type="datetimeFigureOut">
              <a:rPr lang="en-US" smtClean="0"/>
              <a:t>6/21/2023</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2C8C7E7-28B3-479D-AF69-5118D8B45C13}" type="slidenum">
              <a:rPr lang="en-US" smtClean="0"/>
              <a:t>‹#›</a:t>
            </a:fld>
            <a:endParaRPr lang="en-US"/>
          </a:p>
        </p:txBody>
      </p:sp>
    </p:spTree>
    <p:extLst>
      <p:ext uri="{BB962C8B-B14F-4D97-AF65-F5344CB8AC3E}">
        <p14:creationId xmlns:p14="http://schemas.microsoft.com/office/powerpoint/2010/main" val="1973421468"/>
      </p:ext>
    </p:extLst>
  </p:cSld>
  <p:clrMapOvr>
    <a:masterClrMapping/>
  </p:clrMapOvr>
  <p:transition spd="med">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solidFill>
                  <a:schemeClr val="tx2"/>
                </a:solidFill>
              </a:defRPr>
            </a:lvl1pPr>
          </a:lstStyle>
          <a:p>
            <a:fld id="{007F9F25-6A17-49EB-BAB6-693D9509409C}" type="datetimeFigureOut">
              <a:rPr lang="en-US" smtClean="0"/>
              <a:t>6/21/2023</a:t>
            </a:fld>
            <a:endParaRPr lang="en-US"/>
          </a:p>
        </p:txBody>
      </p:sp>
      <p:sp>
        <p:nvSpPr>
          <p:cNvPr id="8" name="Footer Placeholder 7"/>
          <p:cNvSpPr>
            <a:spLocks noGrp="1"/>
          </p:cNvSpPr>
          <p:nvPr>
            <p:ph type="ftr" sz="quarter" idx="11"/>
          </p:nvPr>
        </p:nvSpPr>
        <p:spPr/>
        <p:txBody>
          <a:bodyPr/>
          <a:lstStyle>
            <a:lvl1pPr>
              <a:defRPr>
                <a:solidFill>
                  <a:schemeClr val="tx2"/>
                </a:solidFill>
              </a:defRPr>
            </a:lvl1pPr>
          </a:lstStyle>
          <a:p>
            <a:endParaRPr lang="en-US"/>
          </a:p>
        </p:txBody>
      </p:sp>
      <p:sp>
        <p:nvSpPr>
          <p:cNvPr id="9" name="Slide Number Placeholder 8"/>
          <p:cNvSpPr>
            <a:spLocks noGrp="1"/>
          </p:cNvSpPr>
          <p:nvPr>
            <p:ph type="sldNum" sz="quarter" idx="12"/>
          </p:nvPr>
        </p:nvSpPr>
        <p:spPr/>
        <p:txBody>
          <a:bodyPr/>
          <a:lstStyle>
            <a:lvl1pPr>
              <a:defRPr>
                <a:solidFill>
                  <a:schemeClr val="tx2"/>
                </a:solidFill>
              </a:defRPr>
            </a:lvl1pPr>
          </a:lstStyle>
          <a:p>
            <a:fld id="{82C8C7E7-28B3-479D-AF69-5118D8B45C13}" type="slidenum">
              <a:rPr lang="en-US" smtClean="0"/>
              <a:t>‹#›</a:t>
            </a:fld>
            <a:endParaRPr lang="en-US"/>
          </a:p>
        </p:txBody>
      </p:sp>
    </p:spTree>
    <p:extLst>
      <p:ext uri="{BB962C8B-B14F-4D97-AF65-F5344CB8AC3E}">
        <p14:creationId xmlns:p14="http://schemas.microsoft.com/office/powerpoint/2010/main" val="2828479863"/>
      </p:ext>
    </p:extLst>
  </p:cSld>
  <p:clrMapOvr>
    <a:masterClrMapping/>
  </p:clrMapOvr>
  <p:transition spd="med">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tx2"/>
                </a:solidFill>
              </a:defRPr>
            </a:lvl1pPr>
          </a:lstStyle>
          <a:p>
            <a:fld id="{007F9F25-6A17-49EB-BAB6-693D9509409C}" type="datetimeFigureOut">
              <a:rPr lang="en-US" smtClean="0"/>
              <a:t>6/21/2023</a:t>
            </a:fld>
            <a:endParaRPr lang="en-US"/>
          </a:p>
        </p:txBody>
      </p:sp>
      <p:sp>
        <p:nvSpPr>
          <p:cNvPr id="4" name="Footer Placeholder 3"/>
          <p:cNvSpPr>
            <a:spLocks noGrp="1"/>
          </p:cNvSpPr>
          <p:nvPr>
            <p:ph type="ftr" sz="quarter" idx="11"/>
          </p:nvPr>
        </p:nvSpPr>
        <p:spPr/>
        <p:txBody>
          <a:bodyPr/>
          <a:lstStyle>
            <a:lvl1pPr>
              <a:defRPr>
                <a:solidFill>
                  <a:schemeClr val="tx2"/>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tx2"/>
                </a:solidFill>
              </a:defRPr>
            </a:lvl1pPr>
          </a:lstStyle>
          <a:p>
            <a:fld id="{82C8C7E7-28B3-479D-AF69-5118D8B45C13}" type="slidenum">
              <a:rPr lang="en-US" smtClean="0"/>
              <a:t>‹#›</a:t>
            </a:fld>
            <a:endParaRPr lang="en-US"/>
          </a:p>
        </p:txBody>
      </p:sp>
    </p:spTree>
    <p:extLst>
      <p:ext uri="{BB962C8B-B14F-4D97-AF65-F5344CB8AC3E}">
        <p14:creationId xmlns:p14="http://schemas.microsoft.com/office/powerpoint/2010/main" val="1681766286"/>
      </p:ext>
    </p:extLst>
  </p:cSld>
  <p:clrMapOvr>
    <a:masterClrMapping/>
  </p:clrMapOvr>
  <p:transition spd="med">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lstStyle>
          <a:p>
            <a:fld id="{007F9F25-6A17-49EB-BAB6-693D9509409C}" type="datetimeFigureOut">
              <a:rPr lang="en-US" smtClean="0"/>
              <a:t>6/21/2023</a:t>
            </a:fld>
            <a:endParaRPr lang="en-US"/>
          </a:p>
        </p:txBody>
      </p:sp>
      <p:sp>
        <p:nvSpPr>
          <p:cNvPr id="3" name="Footer Placeholder 2"/>
          <p:cNvSpPr>
            <a:spLocks noGrp="1"/>
          </p:cNvSpPr>
          <p:nvPr>
            <p:ph type="ftr" sz="quarter" idx="11"/>
          </p:nvPr>
        </p:nvSpPr>
        <p:spPr/>
        <p:txBody>
          <a:bodyPr/>
          <a:lstStyle>
            <a:lvl1pPr>
              <a:defRPr>
                <a:solidFill>
                  <a:schemeClr val="tx2"/>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82C8C7E7-28B3-479D-AF69-5118D8B45C13}" type="slidenum">
              <a:rPr lang="en-US" smtClean="0"/>
              <a:t>‹#›</a:t>
            </a:fld>
            <a:endParaRPr lang="en-US"/>
          </a:p>
        </p:txBody>
      </p:sp>
    </p:spTree>
    <p:extLst>
      <p:ext uri="{BB962C8B-B14F-4D97-AF65-F5344CB8AC3E}">
        <p14:creationId xmlns:p14="http://schemas.microsoft.com/office/powerpoint/2010/main" val="436558389"/>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CFB183B-99B9-4420-AB2D-070568510522}"/>
              </a:ext>
            </a:extLst>
          </p:cNvPr>
          <p:cNvSpPr/>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76DF62B9-1876-4EEB-929D-B46F98265E34}"/>
              </a:ext>
            </a:extLst>
          </p:cNvPr>
          <p:cNvSpPr/>
          <p:nvPr/>
        </p:nvSpPr>
        <p:spPr>
          <a:xfrm>
            <a:off x="0" y="-2"/>
            <a:ext cx="12192000" cy="3862064"/>
          </a:xfrm>
          <a:prstGeom prst="rect">
            <a:avLst/>
          </a:prstGeom>
          <a:ln>
            <a:noFill/>
          </a:ln>
          <a:effectLst>
            <a:outerShdw blurRad="203200" dist="127000" dir="5460000" sx="96000" sy="96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B5F0E4DD-839A-4BD2-B5FA-FF319E87D037}"/>
              </a:ext>
            </a:extLst>
          </p:cNvPr>
          <p:cNvCxnSpPr>
            <a:cxnSpLocks/>
          </p:cNvCxnSpPr>
          <p:nvPr/>
        </p:nvCxnSpPr>
        <p:spPr>
          <a:xfrm>
            <a:off x="11668155" y="852056"/>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692C2FB-E558-4132-AAF5-EFCED0144BA2}"/>
              </a:ext>
            </a:extLst>
          </p:cNvPr>
          <p:cNvSpPr>
            <a:spLocks noGrp="1"/>
          </p:cNvSpPr>
          <p:nvPr>
            <p:ph type="title"/>
          </p:nvPr>
        </p:nvSpPr>
        <p:spPr>
          <a:xfrm>
            <a:off x="761801" y="852056"/>
            <a:ext cx="10380572" cy="2576944"/>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AA20424-DA4E-467F-AC0A-D44192A54F64}"/>
              </a:ext>
            </a:extLst>
          </p:cNvPr>
          <p:cNvSpPr>
            <a:spLocks noGrp="1"/>
          </p:cNvSpPr>
          <p:nvPr>
            <p:ph type="body" idx="1"/>
          </p:nvPr>
        </p:nvSpPr>
        <p:spPr>
          <a:xfrm>
            <a:off x="761797" y="4202832"/>
            <a:ext cx="10395116" cy="178926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B39F9C-ADA9-4225-9D74-193A8894ED7A}"/>
              </a:ext>
            </a:extLst>
          </p:cNvPr>
          <p:cNvSpPr>
            <a:spLocks noGrp="1"/>
          </p:cNvSpPr>
          <p:nvPr>
            <p:ph type="dt" sz="half" idx="10"/>
          </p:nvPr>
        </p:nvSpPr>
        <p:spPr>
          <a:xfrm>
            <a:off x="332481" y="6236208"/>
            <a:ext cx="3037459" cy="365125"/>
          </a:xfrm>
        </p:spPr>
        <p:txBody>
          <a:bodyPr/>
          <a:lstStyle/>
          <a:p>
            <a:fld id="{217A73C3-B243-44D3-809D-EF8FDFBD85D4}" type="datetime1">
              <a:rPr lang="en-US" smtClean="0"/>
              <a:t>6/21/2023</a:t>
            </a:fld>
            <a:endParaRPr lang="en-US" dirty="0"/>
          </a:p>
        </p:txBody>
      </p:sp>
      <p:sp>
        <p:nvSpPr>
          <p:cNvPr id="5" name="Footer Placeholder 4">
            <a:extLst>
              <a:ext uri="{FF2B5EF4-FFF2-40B4-BE49-F238E27FC236}">
                <a16:creationId xmlns:a16="http://schemas.microsoft.com/office/drawing/2014/main" id="{84057DEC-B96B-4D69-8B62-5156FDA6D9BB}"/>
              </a:ext>
            </a:extLst>
          </p:cNvPr>
          <p:cNvSpPr>
            <a:spLocks noGrp="1"/>
          </p:cNvSpPr>
          <p:nvPr>
            <p:ph type="ftr" sz="quarter" idx="11"/>
          </p:nvPr>
        </p:nvSpPr>
        <p:spPr>
          <a:xfrm>
            <a:off x="332481" y="237744"/>
            <a:ext cx="4114800" cy="365125"/>
          </a:xfrm>
        </p:spPr>
        <p:txBody>
          <a:bodyPr/>
          <a:lstStyle/>
          <a:p>
            <a:endParaRPr lang="en-US" dirty="0"/>
          </a:p>
        </p:txBody>
      </p:sp>
      <p:sp>
        <p:nvSpPr>
          <p:cNvPr id="6" name="Slide Number Placeholder 5">
            <a:extLst>
              <a:ext uri="{FF2B5EF4-FFF2-40B4-BE49-F238E27FC236}">
                <a16:creationId xmlns:a16="http://schemas.microsoft.com/office/drawing/2014/main" id="{A0BF4AC1-9934-43DC-B9AC-322612A74656}"/>
              </a:ext>
            </a:extLst>
          </p:cNvPr>
          <p:cNvSpPr>
            <a:spLocks noGrp="1"/>
          </p:cNvSpPr>
          <p:nvPr>
            <p:ph type="sldNum" sz="quarter" idx="12"/>
          </p:nvPr>
        </p:nvSpPr>
        <p:spPr>
          <a:xfrm>
            <a:off x="11289782" y="237744"/>
            <a:ext cx="756746" cy="365760"/>
          </a:xfrm>
        </p:spPr>
        <p:txBody>
          <a:bodyPr/>
          <a:lstStyle/>
          <a:p>
            <a:fld id="{B4A918BC-4D43-4B42-B3C0-E7EBE25E6AF0}" type="slidenum">
              <a:rPr lang="en-US" smtClean="0"/>
              <a:t>‹#›</a:t>
            </a:fld>
            <a:endParaRPr lang="en-US"/>
          </a:p>
        </p:txBody>
      </p:sp>
      <p:cxnSp>
        <p:nvCxnSpPr>
          <p:cNvPr id="11" name="Straight Connector 10">
            <a:extLst>
              <a:ext uri="{FF2B5EF4-FFF2-40B4-BE49-F238E27FC236}">
                <a16:creationId xmlns:a16="http://schemas.microsoft.com/office/drawing/2014/main" id="{4CBDA60A-39CD-41D4-8AE5-0FB7FD78559C}"/>
              </a:ext>
            </a:extLst>
          </p:cNvPr>
          <p:cNvCxnSpPr>
            <a:cxnSpLocks/>
          </p:cNvCxnSpPr>
          <p:nvPr/>
        </p:nvCxnSpPr>
        <p:spPr>
          <a:xfrm>
            <a:off x="11668155" y="852056"/>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66811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4" name="Rectangle 13"/>
          <p:cNvSpPr/>
          <p:nvPr/>
        </p:nvSpPr>
        <p:spPr>
          <a:xfrm>
            <a:off x="234700" y="237744"/>
            <a:ext cx="8633081"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16" name="Rectangle 15"/>
          <p:cNvSpPr/>
          <p:nvPr/>
        </p:nvSpPr>
        <p:spPr>
          <a:xfrm>
            <a:off x="371859" y="374904"/>
            <a:ext cx="8353044" cy="6108192"/>
          </a:xfrm>
          <a:prstGeom prst="rect">
            <a:avLst/>
          </a:prstGeom>
          <a:solidFill>
            <a:schemeClr val="bg2"/>
          </a:solidFill>
          <a:ln w="6350" cap="sq" cmpd="sng" algn="ctr">
            <a:noFill/>
            <a:prstDash val="solid"/>
            <a:miter lim="800000"/>
          </a:ln>
          <a:effectLst/>
        </p:spPr>
      </p:sp>
      <p:sp>
        <p:nvSpPr>
          <p:cNvPr id="15" name="Rectangle 14"/>
          <p:cNvSpPr/>
          <p:nvPr/>
        </p:nvSpPr>
        <p:spPr>
          <a:xfrm>
            <a:off x="9020387" y="237744"/>
            <a:ext cx="2926080" cy="63825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3"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bg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790577" y="704850"/>
            <a:ext cx="7562851" cy="51435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3" y="2286000"/>
            <a:ext cx="2430780" cy="3505200"/>
          </a:xfrm>
        </p:spPr>
        <p:txBody>
          <a:bodyPr>
            <a:normAutofit/>
          </a:bodyPr>
          <a:lstStyle>
            <a:lvl1pPr marL="0" indent="0">
              <a:lnSpc>
                <a:spcPct val="110000"/>
              </a:lnSpc>
              <a:spcBef>
                <a:spcPts val="8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fld id="{007F9F25-6A17-49EB-BAB6-693D9509409C}" type="datetimeFigureOut">
              <a:rPr lang="en-US" smtClean="0"/>
              <a:t>6/21/2023</a:t>
            </a:fld>
            <a:endParaRPr lang="en-US"/>
          </a:p>
        </p:txBody>
      </p:sp>
      <p:sp>
        <p:nvSpPr>
          <p:cNvPr id="6" name="Footer Placeholder 5"/>
          <p:cNvSpPr>
            <a:spLocks noGrp="1"/>
          </p:cNvSpPr>
          <p:nvPr>
            <p:ph type="ftr" sz="quarter" idx="11"/>
          </p:nvPr>
        </p:nvSpPr>
        <p:spPr>
          <a:xfrm>
            <a:off x="3439159" y="6214535"/>
            <a:ext cx="5184648" cy="256032"/>
          </a:xfrm>
        </p:spPr>
        <p:txBody>
          <a:bodyPr/>
          <a:lstStyle>
            <a:lvl1pPr algn="r">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bg2"/>
                </a:solidFill>
              </a:defRPr>
            </a:lvl1pPr>
          </a:lstStyle>
          <a:p>
            <a:fld id="{82C8C7E7-28B3-479D-AF69-5118D8B45C13}" type="slidenum">
              <a:rPr lang="en-US" smtClean="0"/>
              <a:t>‹#›</a:t>
            </a:fld>
            <a:endParaRPr lang="en-US"/>
          </a:p>
        </p:txBody>
      </p:sp>
      <p:sp>
        <p:nvSpPr>
          <p:cNvPr id="11" name="Rectangle 10"/>
          <p:cNvSpPr/>
          <p:nvPr/>
        </p:nvSpPr>
        <p:spPr>
          <a:xfrm>
            <a:off x="9157547" y="374904"/>
            <a:ext cx="2651760"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40095858"/>
      </p:ext>
    </p:extLst>
  </p:cSld>
  <p:clrMapOvr>
    <a:masterClrMapping/>
  </p:clrMapOvr>
  <p:transition spd="med">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7" y="237744"/>
            <a:ext cx="2926080" cy="6382512"/>
          </a:xfrm>
          <a:prstGeom prst="rect">
            <a:avLst/>
          </a:prstGeom>
          <a:solidFill>
            <a:schemeClr val="tx1"/>
          </a:solidFill>
          <a:ln w="6350" cap="sq">
            <a:solidFill>
              <a:schemeClr val="tx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157547" y="374904"/>
            <a:ext cx="2651760" cy="6108192"/>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601076" cy="6382512"/>
          </a:xfrm>
          <a:solidFill>
            <a:srgbClr val="808080"/>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007F9F25-6A17-49EB-BAB6-693D9509409C}" type="datetimeFigureOut">
              <a:rPr lang="en-US" smtClean="0"/>
              <a:t>6/21/2023</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2C8C7E7-28B3-479D-AF69-5118D8B45C13}" type="slidenum">
              <a:rPr lang="en-US" smtClean="0"/>
              <a:t>‹#›</a:t>
            </a:fld>
            <a:endParaRPr lang="en-US"/>
          </a:p>
        </p:txBody>
      </p:sp>
    </p:spTree>
    <p:extLst>
      <p:ext uri="{BB962C8B-B14F-4D97-AF65-F5344CB8AC3E}">
        <p14:creationId xmlns:p14="http://schemas.microsoft.com/office/powerpoint/2010/main" val="3809825971"/>
      </p:ext>
    </p:extLst>
  </p:cSld>
  <p:clrMapOvr>
    <a:masterClrMapping/>
  </p:clrMapOvr>
  <p:transition spd="med">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007F9F25-6A17-49EB-BAB6-693D9509409C}" type="datetimeFigureOut">
              <a:rPr lang="en-US" smtClean="0"/>
              <a:t>6/21/2023</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82C8C7E7-28B3-479D-AF69-5118D8B45C13}" type="slidenum">
              <a:rPr lang="en-US" smtClean="0"/>
              <a:t>‹#›</a:t>
            </a:fld>
            <a:endParaRPr lang="en-US"/>
          </a:p>
        </p:txBody>
      </p:sp>
    </p:spTree>
    <p:extLst>
      <p:ext uri="{BB962C8B-B14F-4D97-AF65-F5344CB8AC3E}">
        <p14:creationId xmlns:p14="http://schemas.microsoft.com/office/powerpoint/2010/main" val="3779681628"/>
      </p:ext>
    </p:extLst>
  </p:cSld>
  <p:clrMapOvr>
    <a:masterClrMapping/>
  </p:clrMapOvr>
  <p:transition spd="med">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007F9F25-6A17-49EB-BAB6-693D9509409C}" type="datetimeFigureOut">
              <a:rPr lang="en-US" smtClean="0"/>
              <a:t>6/21/2023</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82C8C7E7-28B3-479D-AF69-5118D8B45C13}" type="slidenum">
              <a:rPr lang="en-US" smtClean="0"/>
              <a:t>‹#›</a:t>
            </a:fld>
            <a:endParaRPr lang="en-US"/>
          </a:p>
        </p:txBody>
      </p:sp>
    </p:spTree>
    <p:extLst>
      <p:ext uri="{BB962C8B-B14F-4D97-AF65-F5344CB8AC3E}">
        <p14:creationId xmlns:p14="http://schemas.microsoft.com/office/powerpoint/2010/main" val="441863342"/>
      </p:ext>
    </p:extLst>
  </p:cSld>
  <p:clrMapOvr>
    <a:masterClrMapping/>
  </p:clrMapOvr>
  <p:transition spd="med">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5240F-B6B6-4B91-B6F5-220BDD175FD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CBFA05-1F53-4CA3-B54D-EF3CFD5451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C1B6C0-096F-4786-88C7-85139A9D511E}"/>
              </a:ext>
            </a:extLst>
          </p:cNvPr>
          <p:cNvSpPr>
            <a:spLocks noGrp="1"/>
          </p:cNvSpPr>
          <p:nvPr>
            <p:ph type="dt" sz="half" idx="10"/>
          </p:nvPr>
        </p:nvSpPr>
        <p:spPr/>
        <p:txBody>
          <a:bodyPr/>
          <a:lstStyle/>
          <a:p>
            <a:fld id="{F6A82E79-F296-4B42-8CB3-3ACEB55FCA81}" type="datetimeFigureOut">
              <a:rPr lang="en-US" smtClean="0"/>
              <a:t>6/21/2023</a:t>
            </a:fld>
            <a:endParaRPr lang="en-US"/>
          </a:p>
        </p:txBody>
      </p:sp>
      <p:sp>
        <p:nvSpPr>
          <p:cNvPr id="5" name="Footer Placeholder 4">
            <a:extLst>
              <a:ext uri="{FF2B5EF4-FFF2-40B4-BE49-F238E27FC236}">
                <a16:creationId xmlns:a16="http://schemas.microsoft.com/office/drawing/2014/main" id="{81E882ED-360D-45C5-91BA-8FF776DB0F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896260-15D3-435B-8076-FF49ED7CD6B7}"/>
              </a:ext>
            </a:extLst>
          </p:cNvPr>
          <p:cNvSpPr>
            <a:spLocks noGrp="1"/>
          </p:cNvSpPr>
          <p:nvPr>
            <p:ph type="sldNum" sz="quarter" idx="12"/>
          </p:nvPr>
        </p:nvSpPr>
        <p:spPr/>
        <p:txBody>
          <a:bodyPr/>
          <a:lstStyle/>
          <a:p>
            <a:fld id="{E6D394DD-732A-4FFA-BF5D-3CD6FB028695}" type="slidenum">
              <a:rPr lang="en-US" smtClean="0"/>
              <a:t>‹#›</a:t>
            </a:fld>
            <a:endParaRPr lang="en-US"/>
          </a:p>
        </p:txBody>
      </p:sp>
    </p:spTree>
    <p:extLst>
      <p:ext uri="{BB962C8B-B14F-4D97-AF65-F5344CB8AC3E}">
        <p14:creationId xmlns:p14="http://schemas.microsoft.com/office/powerpoint/2010/main" val="1102243945"/>
      </p:ext>
    </p:extLst>
  </p:cSld>
  <p:clrMapOvr>
    <a:masterClrMapping/>
  </p:clrMapOvr>
  <p:transition spd="med">
    <p:pul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E45C3-3CF4-4E8C-BD41-F2D9271480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71CDEA-1BAD-4D6C-A515-F9D2D7E3493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1AECC4-25F7-4E38-A777-3518A9617609}"/>
              </a:ext>
            </a:extLst>
          </p:cNvPr>
          <p:cNvSpPr>
            <a:spLocks noGrp="1"/>
          </p:cNvSpPr>
          <p:nvPr>
            <p:ph type="dt" sz="half" idx="10"/>
          </p:nvPr>
        </p:nvSpPr>
        <p:spPr/>
        <p:txBody>
          <a:bodyPr/>
          <a:lstStyle/>
          <a:p>
            <a:fld id="{F6A82E79-F296-4B42-8CB3-3ACEB55FCA81}" type="datetimeFigureOut">
              <a:rPr lang="en-US" smtClean="0"/>
              <a:t>6/21/2023</a:t>
            </a:fld>
            <a:endParaRPr lang="en-US"/>
          </a:p>
        </p:txBody>
      </p:sp>
      <p:sp>
        <p:nvSpPr>
          <p:cNvPr id="5" name="Footer Placeholder 4">
            <a:extLst>
              <a:ext uri="{FF2B5EF4-FFF2-40B4-BE49-F238E27FC236}">
                <a16:creationId xmlns:a16="http://schemas.microsoft.com/office/drawing/2014/main" id="{40997064-DE86-4D20-84A7-2FA19C2A8F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702ADE-FEE4-4C91-9500-39631F6C6C72}"/>
              </a:ext>
            </a:extLst>
          </p:cNvPr>
          <p:cNvSpPr>
            <a:spLocks noGrp="1"/>
          </p:cNvSpPr>
          <p:nvPr>
            <p:ph type="sldNum" sz="quarter" idx="12"/>
          </p:nvPr>
        </p:nvSpPr>
        <p:spPr/>
        <p:txBody>
          <a:bodyPr/>
          <a:lstStyle/>
          <a:p>
            <a:fld id="{E6D394DD-732A-4FFA-BF5D-3CD6FB028695}" type="slidenum">
              <a:rPr lang="en-US" smtClean="0"/>
              <a:t>‹#›</a:t>
            </a:fld>
            <a:endParaRPr lang="en-US"/>
          </a:p>
        </p:txBody>
      </p:sp>
    </p:spTree>
    <p:extLst>
      <p:ext uri="{BB962C8B-B14F-4D97-AF65-F5344CB8AC3E}">
        <p14:creationId xmlns:p14="http://schemas.microsoft.com/office/powerpoint/2010/main" val="275448293"/>
      </p:ext>
    </p:extLst>
  </p:cSld>
  <p:clrMapOvr>
    <a:masterClrMapping/>
  </p:clrMapOvr>
  <p:transition spd="med">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09CA5-D85E-4946-952F-1E837F15FA6D}"/>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B177D1E-568C-47F0-BE30-6C84E3F68EBC}"/>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8FDBDA3-1E34-4394-B9A0-9E079E2977E0}"/>
              </a:ext>
            </a:extLst>
          </p:cNvPr>
          <p:cNvSpPr>
            <a:spLocks noGrp="1"/>
          </p:cNvSpPr>
          <p:nvPr>
            <p:ph type="dt" sz="half" idx="10"/>
          </p:nvPr>
        </p:nvSpPr>
        <p:spPr/>
        <p:txBody>
          <a:bodyPr/>
          <a:lstStyle/>
          <a:p>
            <a:fld id="{F6A82E79-F296-4B42-8CB3-3ACEB55FCA81}" type="datetimeFigureOut">
              <a:rPr lang="en-US" smtClean="0"/>
              <a:t>6/21/2023</a:t>
            </a:fld>
            <a:endParaRPr lang="en-US"/>
          </a:p>
        </p:txBody>
      </p:sp>
      <p:sp>
        <p:nvSpPr>
          <p:cNvPr id="5" name="Footer Placeholder 4">
            <a:extLst>
              <a:ext uri="{FF2B5EF4-FFF2-40B4-BE49-F238E27FC236}">
                <a16:creationId xmlns:a16="http://schemas.microsoft.com/office/drawing/2014/main" id="{1541B907-C66B-4EC6-9F7F-04DDF1C30E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D56725-E78C-458D-B4B8-4FE994FA1D3D}"/>
              </a:ext>
            </a:extLst>
          </p:cNvPr>
          <p:cNvSpPr>
            <a:spLocks noGrp="1"/>
          </p:cNvSpPr>
          <p:nvPr>
            <p:ph type="sldNum" sz="quarter" idx="12"/>
          </p:nvPr>
        </p:nvSpPr>
        <p:spPr/>
        <p:txBody>
          <a:bodyPr/>
          <a:lstStyle/>
          <a:p>
            <a:fld id="{E6D394DD-732A-4FFA-BF5D-3CD6FB028695}" type="slidenum">
              <a:rPr lang="en-US" smtClean="0"/>
              <a:t>‹#›</a:t>
            </a:fld>
            <a:endParaRPr lang="en-US"/>
          </a:p>
        </p:txBody>
      </p:sp>
    </p:spTree>
    <p:extLst>
      <p:ext uri="{BB962C8B-B14F-4D97-AF65-F5344CB8AC3E}">
        <p14:creationId xmlns:p14="http://schemas.microsoft.com/office/powerpoint/2010/main" val="1838122943"/>
      </p:ext>
    </p:extLst>
  </p:cSld>
  <p:clrMapOvr>
    <a:masterClrMapping/>
  </p:clrMapOvr>
  <p:transition spd="med">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C6FC-E62F-4B1B-8FAB-B8CCE9AA9A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EFAB8D-D6D2-4D89-BF50-34CEC72CC63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B0FC45-F7FA-4876-8A92-DED3D6E0257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11C8F8-F6DC-4058-929D-09350515FDB2}"/>
              </a:ext>
            </a:extLst>
          </p:cNvPr>
          <p:cNvSpPr>
            <a:spLocks noGrp="1"/>
          </p:cNvSpPr>
          <p:nvPr>
            <p:ph type="dt" sz="half" idx="10"/>
          </p:nvPr>
        </p:nvSpPr>
        <p:spPr/>
        <p:txBody>
          <a:bodyPr/>
          <a:lstStyle/>
          <a:p>
            <a:fld id="{F6A82E79-F296-4B42-8CB3-3ACEB55FCA81}" type="datetimeFigureOut">
              <a:rPr lang="en-US" smtClean="0"/>
              <a:t>6/21/2023</a:t>
            </a:fld>
            <a:endParaRPr lang="en-US"/>
          </a:p>
        </p:txBody>
      </p:sp>
      <p:sp>
        <p:nvSpPr>
          <p:cNvPr id="6" name="Footer Placeholder 5">
            <a:extLst>
              <a:ext uri="{FF2B5EF4-FFF2-40B4-BE49-F238E27FC236}">
                <a16:creationId xmlns:a16="http://schemas.microsoft.com/office/drawing/2014/main" id="{FD6E002E-E06B-47EC-9D9B-8228161F28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6C1017-FBB1-4696-AC64-7762EB84DC52}"/>
              </a:ext>
            </a:extLst>
          </p:cNvPr>
          <p:cNvSpPr>
            <a:spLocks noGrp="1"/>
          </p:cNvSpPr>
          <p:nvPr>
            <p:ph type="sldNum" sz="quarter" idx="12"/>
          </p:nvPr>
        </p:nvSpPr>
        <p:spPr/>
        <p:txBody>
          <a:bodyPr/>
          <a:lstStyle/>
          <a:p>
            <a:fld id="{E6D394DD-732A-4FFA-BF5D-3CD6FB028695}" type="slidenum">
              <a:rPr lang="en-US" smtClean="0"/>
              <a:t>‹#›</a:t>
            </a:fld>
            <a:endParaRPr lang="en-US"/>
          </a:p>
        </p:txBody>
      </p:sp>
    </p:spTree>
    <p:extLst>
      <p:ext uri="{BB962C8B-B14F-4D97-AF65-F5344CB8AC3E}">
        <p14:creationId xmlns:p14="http://schemas.microsoft.com/office/powerpoint/2010/main" val="3003840029"/>
      </p:ext>
    </p:extLst>
  </p:cSld>
  <p:clrMapOvr>
    <a:masterClrMapping/>
  </p:clrMapOvr>
  <p:transition spd="med">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CDD72-3C18-4777-8420-C059146055BE}"/>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E50E4C-C21A-42E2-8108-57C2BFA554E9}"/>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1517E1C-0F32-420E-A31B-F8134650437D}"/>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1E7F87-35EF-4017-8E62-F7BBFBA066E0}"/>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730B417-AE83-4639-AB42-56292CB90A4E}"/>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8193E6-A2FA-4E2C-8505-7EF5CE4F3673}"/>
              </a:ext>
            </a:extLst>
          </p:cNvPr>
          <p:cNvSpPr>
            <a:spLocks noGrp="1"/>
          </p:cNvSpPr>
          <p:nvPr>
            <p:ph type="dt" sz="half" idx="10"/>
          </p:nvPr>
        </p:nvSpPr>
        <p:spPr/>
        <p:txBody>
          <a:bodyPr/>
          <a:lstStyle/>
          <a:p>
            <a:fld id="{F6A82E79-F296-4B42-8CB3-3ACEB55FCA81}" type="datetimeFigureOut">
              <a:rPr lang="en-US" smtClean="0"/>
              <a:t>6/21/2023</a:t>
            </a:fld>
            <a:endParaRPr lang="en-US"/>
          </a:p>
        </p:txBody>
      </p:sp>
      <p:sp>
        <p:nvSpPr>
          <p:cNvPr id="8" name="Footer Placeholder 7">
            <a:extLst>
              <a:ext uri="{FF2B5EF4-FFF2-40B4-BE49-F238E27FC236}">
                <a16:creationId xmlns:a16="http://schemas.microsoft.com/office/drawing/2014/main" id="{E6B2E486-3922-4D1F-BCB3-85544EAA8A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5B5C5A-5010-4FE0-AC24-FBC8CF7358F5}"/>
              </a:ext>
            </a:extLst>
          </p:cNvPr>
          <p:cNvSpPr>
            <a:spLocks noGrp="1"/>
          </p:cNvSpPr>
          <p:nvPr>
            <p:ph type="sldNum" sz="quarter" idx="12"/>
          </p:nvPr>
        </p:nvSpPr>
        <p:spPr/>
        <p:txBody>
          <a:bodyPr/>
          <a:lstStyle/>
          <a:p>
            <a:fld id="{E6D394DD-732A-4FFA-BF5D-3CD6FB028695}" type="slidenum">
              <a:rPr lang="en-US" smtClean="0"/>
              <a:t>‹#›</a:t>
            </a:fld>
            <a:endParaRPr lang="en-US"/>
          </a:p>
        </p:txBody>
      </p:sp>
    </p:spTree>
    <p:extLst>
      <p:ext uri="{BB962C8B-B14F-4D97-AF65-F5344CB8AC3E}">
        <p14:creationId xmlns:p14="http://schemas.microsoft.com/office/powerpoint/2010/main" val="3762843475"/>
      </p:ext>
    </p:extLst>
  </p:cSld>
  <p:clrMapOvr>
    <a:masterClrMapping/>
  </p:clrMapOvr>
  <p:transition spd="med">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B9BDF-2BF3-44CD-9B74-2289B36C2B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042CC1-E7D0-4C65-A58C-FCD2B88CA455}"/>
              </a:ext>
            </a:extLst>
          </p:cNvPr>
          <p:cNvSpPr>
            <a:spLocks noGrp="1"/>
          </p:cNvSpPr>
          <p:nvPr>
            <p:ph type="dt" sz="half" idx="10"/>
          </p:nvPr>
        </p:nvSpPr>
        <p:spPr/>
        <p:txBody>
          <a:bodyPr/>
          <a:lstStyle/>
          <a:p>
            <a:fld id="{F6A82E79-F296-4B42-8CB3-3ACEB55FCA81}" type="datetimeFigureOut">
              <a:rPr lang="en-US" smtClean="0"/>
              <a:t>6/21/2023</a:t>
            </a:fld>
            <a:endParaRPr lang="en-US"/>
          </a:p>
        </p:txBody>
      </p:sp>
      <p:sp>
        <p:nvSpPr>
          <p:cNvPr id="4" name="Footer Placeholder 3">
            <a:extLst>
              <a:ext uri="{FF2B5EF4-FFF2-40B4-BE49-F238E27FC236}">
                <a16:creationId xmlns:a16="http://schemas.microsoft.com/office/drawing/2014/main" id="{08029177-0FBE-470F-84EB-4BF86B9076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5EDC29-938E-4CA7-A438-EFFA6586B244}"/>
              </a:ext>
            </a:extLst>
          </p:cNvPr>
          <p:cNvSpPr>
            <a:spLocks noGrp="1"/>
          </p:cNvSpPr>
          <p:nvPr>
            <p:ph type="sldNum" sz="quarter" idx="12"/>
          </p:nvPr>
        </p:nvSpPr>
        <p:spPr/>
        <p:txBody>
          <a:bodyPr/>
          <a:lstStyle/>
          <a:p>
            <a:fld id="{E6D394DD-732A-4FFA-BF5D-3CD6FB028695}" type="slidenum">
              <a:rPr lang="en-US" smtClean="0"/>
              <a:t>‹#›</a:t>
            </a:fld>
            <a:endParaRPr lang="en-US"/>
          </a:p>
        </p:txBody>
      </p:sp>
    </p:spTree>
    <p:extLst>
      <p:ext uri="{BB962C8B-B14F-4D97-AF65-F5344CB8AC3E}">
        <p14:creationId xmlns:p14="http://schemas.microsoft.com/office/powerpoint/2010/main" val="2027226155"/>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CAF84-4A19-4D9A-9B82-46BCBED4F7BD}"/>
              </a:ext>
            </a:extLst>
          </p:cNvPr>
          <p:cNvSpPr>
            <a:spLocks noGrp="1"/>
          </p:cNvSpPr>
          <p:nvPr>
            <p:ph type="title"/>
          </p:nvPr>
        </p:nvSpPr>
        <p:spPr>
          <a:xfrm>
            <a:off x="761801" y="858982"/>
            <a:ext cx="10380573" cy="143227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5A373DD-26AC-4E69-A17C-538D9C7C6854}"/>
              </a:ext>
            </a:extLst>
          </p:cNvPr>
          <p:cNvSpPr>
            <a:spLocks noGrp="1"/>
          </p:cNvSpPr>
          <p:nvPr>
            <p:ph sz="half" idx="1"/>
          </p:nvPr>
        </p:nvSpPr>
        <p:spPr>
          <a:xfrm>
            <a:off x="761800" y="2833255"/>
            <a:ext cx="5045281" cy="3165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AD30C23-A75F-45DF-BCCF-760C533AC7FA}"/>
              </a:ext>
            </a:extLst>
          </p:cNvPr>
          <p:cNvSpPr>
            <a:spLocks noGrp="1"/>
          </p:cNvSpPr>
          <p:nvPr>
            <p:ph sz="half" idx="2"/>
          </p:nvPr>
        </p:nvSpPr>
        <p:spPr>
          <a:xfrm>
            <a:off x="6097092" y="2833255"/>
            <a:ext cx="5045281" cy="3165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82C3974-73EC-4F1B-9E92-0E279ABEE5CD}"/>
              </a:ext>
            </a:extLst>
          </p:cNvPr>
          <p:cNvSpPr>
            <a:spLocks noGrp="1"/>
          </p:cNvSpPr>
          <p:nvPr>
            <p:ph type="dt" sz="half" idx="10"/>
          </p:nvPr>
        </p:nvSpPr>
        <p:spPr>
          <a:xfrm>
            <a:off x="332481" y="6236208"/>
            <a:ext cx="3037459" cy="365125"/>
          </a:xfrm>
        </p:spPr>
        <p:txBody>
          <a:bodyPr/>
          <a:lstStyle/>
          <a:p>
            <a:fld id="{C9B6D3E3-28E2-4380-A113-67698215C5F8}" type="datetime1">
              <a:rPr lang="en-US" smtClean="0"/>
              <a:t>6/21/2023</a:t>
            </a:fld>
            <a:endParaRPr lang="en-US" dirty="0"/>
          </a:p>
        </p:txBody>
      </p:sp>
      <p:sp>
        <p:nvSpPr>
          <p:cNvPr id="6" name="Footer Placeholder 5">
            <a:extLst>
              <a:ext uri="{FF2B5EF4-FFF2-40B4-BE49-F238E27FC236}">
                <a16:creationId xmlns:a16="http://schemas.microsoft.com/office/drawing/2014/main" id="{CC70B3F2-3F28-42A3-9701-A6F01F1B185A}"/>
              </a:ext>
            </a:extLst>
          </p:cNvPr>
          <p:cNvSpPr>
            <a:spLocks noGrp="1"/>
          </p:cNvSpPr>
          <p:nvPr>
            <p:ph type="ftr" sz="quarter" idx="11"/>
          </p:nvPr>
        </p:nvSpPr>
        <p:spPr>
          <a:xfrm>
            <a:off x="332481" y="237744"/>
            <a:ext cx="4114800" cy="365125"/>
          </a:xfrm>
        </p:spPr>
        <p:txBody>
          <a:bodyPr/>
          <a:lstStyle/>
          <a:p>
            <a:endParaRPr lang="en-US" dirty="0"/>
          </a:p>
        </p:txBody>
      </p:sp>
      <p:sp>
        <p:nvSpPr>
          <p:cNvPr id="7" name="Slide Number Placeholder 6">
            <a:extLst>
              <a:ext uri="{FF2B5EF4-FFF2-40B4-BE49-F238E27FC236}">
                <a16:creationId xmlns:a16="http://schemas.microsoft.com/office/drawing/2014/main" id="{E5E7A2FC-50E7-4972-9F28-E3AC4EF93D44}"/>
              </a:ext>
            </a:extLst>
          </p:cNvPr>
          <p:cNvSpPr>
            <a:spLocks noGrp="1"/>
          </p:cNvSpPr>
          <p:nvPr>
            <p:ph type="sldNum" sz="quarter" idx="12"/>
          </p:nvPr>
        </p:nvSpPr>
        <p:spPr>
          <a:xfrm>
            <a:off x="11289782" y="237744"/>
            <a:ext cx="756746" cy="365760"/>
          </a:xfrm>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7295465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39B682-39D3-4881-97C7-F7BE4BD2E360}"/>
              </a:ext>
            </a:extLst>
          </p:cNvPr>
          <p:cNvSpPr>
            <a:spLocks noGrp="1"/>
          </p:cNvSpPr>
          <p:nvPr>
            <p:ph type="dt" sz="half" idx="10"/>
          </p:nvPr>
        </p:nvSpPr>
        <p:spPr/>
        <p:txBody>
          <a:bodyPr/>
          <a:lstStyle/>
          <a:p>
            <a:fld id="{F6A82E79-F296-4B42-8CB3-3ACEB55FCA81}" type="datetimeFigureOut">
              <a:rPr lang="en-US" smtClean="0"/>
              <a:t>6/21/2023</a:t>
            </a:fld>
            <a:endParaRPr lang="en-US"/>
          </a:p>
        </p:txBody>
      </p:sp>
      <p:sp>
        <p:nvSpPr>
          <p:cNvPr id="3" name="Footer Placeholder 2">
            <a:extLst>
              <a:ext uri="{FF2B5EF4-FFF2-40B4-BE49-F238E27FC236}">
                <a16:creationId xmlns:a16="http://schemas.microsoft.com/office/drawing/2014/main" id="{73B71010-CFC7-4D78-93DD-02EC838A55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675B02-C2DE-4BFA-B806-6CF050979E72}"/>
              </a:ext>
            </a:extLst>
          </p:cNvPr>
          <p:cNvSpPr>
            <a:spLocks noGrp="1"/>
          </p:cNvSpPr>
          <p:nvPr>
            <p:ph type="sldNum" sz="quarter" idx="12"/>
          </p:nvPr>
        </p:nvSpPr>
        <p:spPr/>
        <p:txBody>
          <a:bodyPr/>
          <a:lstStyle/>
          <a:p>
            <a:fld id="{E6D394DD-732A-4FFA-BF5D-3CD6FB028695}" type="slidenum">
              <a:rPr lang="en-US" smtClean="0"/>
              <a:t>‹#›</a:t>
            </a:fld>
            <a:endParaRPr lang="en-US"/>
          </a:p>
        </p:txBody>
      </p:sp>
    </p:spTree>
    <p:extLst>
      <p:ext uri="{BB962C8B-B14F-4D97-AF65-F5344CB8AC3E}">
        <p14:creationId xmlns:p14="http://schemas.microsoft.com/office/powerpoint/2010/main" val="902206532"/>
      </p:ext>
    </p:extLst>
  </p:cSld>
  <p:clrMapOvr>
    <a:masterClrMapping/>
  </p:clrMapOvr>
  <p:transition spd="med">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7FCDE-331B-4037-91E6-BF6DF8FCB7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149ABA1-037A-4A42-A089-17AD9A89A1D0}"/>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AC7269-D9CF-4856-972F-4BCC59C2C2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0B563D3-7A84-4D53-A2FD-DCC995355948}"/>
              </a:ext>
            </a:extLst>
          </p:cNvPr>
          <p:cNvSpPr>
            <a:spLocks noGrp="1"/>
          </p:cNvSpPr>
          <p:nvPr>
            <p:ph type="dt" sz="half" idx="10"/>
          </p:nvPr>
        </p:nvSpPr>
        <p:spPr/>
        <p:txBody>
          <a:bodyPr/>
          <a:lstStyle/>
          <a:p>
            <a:fld id="{F6A82E79-F296-4B42-8CB3-3ACEB55FCA81}" type="datetimeFigureOut">
              <a:rPr lang="en-US" smtClean="0"/>
              <a:t>6/21/2023</a:t>
            </a:fld>
            <a:endParaRPr lang="en-US"/>
          </a:p>
        </p:txBody>
      </p:sp>
      <p:sp>
        <p:nvSpPr>
          <p:cNvPr id="6" name="Footer Placeholder 5">
            <a:extLst>
              <a:ext uri="{FF2B5EF4-FFF2-40B4-BE49-F238E27FC236}">
                <a16:creationId xmlns:a16="http://schemas.microsoft.com/office/drawing/2014/main" id="{172750C2-1357-45AE-A660-6BDB1A06F2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98084F-E069-4073-894E-671430215357}"/>
              </a:ext>
            </a:extLst>
          </p:cNvPr>
          <p:cNvSpPr>
            <a:spLocks noGrp="1"/>
          </p:cNvSpPr>
          <p:nvPr>
            <p:ph type="sldNum" sz="quarter" idx="12"/>
          </p:nvPr>
        </p:nvSpPr>
        <p:spPr/>
        <p:txBody>
          <a:bodyPr/>
          <a:lstStyle/>
          <a:p>
            <a:fld id="{E6D394DD-732A-4FFA-BF5D-3CD6FB028695}" type="slidenum">
              <a:rPr lang="en-US" smtClean="0"/>
              <a:t>‹#›</a:t>
            </a:fld>
            <a:endParaRPr lang="en-US"/>
          </a:p>
        </p:txBody>
      </p:sp>
    </p:spTree>
    <p:extLst>
      <p:ext uri="{BB962C8B-B14F-4D97-AF65-F5344CB8AC3E}">
        <p14:creationId xmlns:p14="http://schemas.microsoft.com/office/powerpoint/2010/main" val="2019979005"/>
      </p:ext>
    </p:extLst>
  </p:cSld>
  <p:clrMapOvr>
    <a:masterClrMapping/>
  </p:clrMapOvr>
  <p:transition spd="med">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2EF2B-AC99-42B8-9456-7625A75C9B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498E4E-D10A-4508-B16A-4B28D1F4DB96}"/>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B8F08F-712C-4772-A4B8-D5F495E802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862C1B1-8CCC-4BA3-B306-815A8F09426D}"/>
              </a:ext>
            </a:extLst>
          </p:cNvPr>
          <p:cNvSpPr>
            <a:spLocks noGrp="1"/>
          </p:cNvSpPr>
          <p:nvPr>
            <p:ph type="dt" sz="half" idx="10"/>
          </p:nvPr>
        </p:nvSpPr>
        <p:spPr/>
        <p:txBody>
          <a:bodyPr/>
          <a:lstStyle/>
          <a:p>
            <a:fld id="{F6A82E79-F296-4B42-8CB3-3ACEB55FCA81}" type="datetimeFigureOut">
              <a:rPr lang="en-US" smtClean="0"/>
              <a:t>6/21/2023</a:t>
            </a:fld>
            <a:endParaRPr lang="en-US"/>
          </a:p>
        </p:txBody>
      </p:sp>
      <p:sp>
        <p:nvSpPr>
          <p:cNvPr id="6" name="Footer Placeholder 5">
            <a:extLst>
              <a:ext uri="{FF2B5EF4-FFF2-40B4-BE49-F238E27FC236}">
                <a16:creationId xmlns:a16="http://schemas.microsoft.com/office/drawing/2014/main" id="{80699F22-1CC8-42AC-9EED-46C54D8180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6AC12B-D1A2-4084-9BBB-262273074FC0}"/>
              </a:ext>
            </a:extLst>
          </p:cNvPr>
          <p:cNvSpPr>
            <a:spLocks noGrp="1"/>
          </p:cNvSpPr>
          <p:nvPr>
            <p:ph type="sldNum" sz="quarter" idx="12"/>
          </p:nvPr>
        </p:nvSpPr>
        <p:spPr/>
        <p:txBody>
          <a:bodyPr/>
          <a:lstStyle/>
          <a:p>
            <a:fld id="{E6D394DD-732A-4FFA-BF5D-3CD6FB028695}" type="slidenum">
              <a:rPr lang="en-US" smtClean="0"/>
              <a:t>‹#›</a:t>
            </a:fld>
            <a:endParaRPr lang="en-US"/>
          </a:p>
        </p:txBody>
      </p:sp>
    </p:spTree>
    <p:extLst>
      <p:ext uri="{BB962C8B-B14F-4D97-AF65-F5344CB8AC3E}">
        <p14:creationId xmlns:p14="http://schemas.microsoft.com/office/powerpoint/2010/main" val="3667438222"/>
      </p:ext>
    </p:extLst>
  </p:cSld>
  <p:clrMapOvr>
    <a:masterClrMapping/>
  </p:clrMapOvr>
  <p:transition spd="med">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9775F-5219-4044-BE51-BA2C389E23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9377DB-C4E8-44C3-B1D9-B7F73615414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181402-067D-4E68-BB40-7FB6BEF29CE5}"/>
              </a:ext>
            </a:extLst>
          </p:cNvPr>
          <p:cNvSpPr>
            <a:spLocks noGrp="1"/>
          </p:cNvSpPr>
          <p:nvPr>
            <p:ph type="dt" sz="half" idx="10"/>
          </p:nvPr>
        </p:nvSpPr>
        <p:spPr/>
        <p:txBody>
          <a:bodyPr/>
          <a:lstStyle/>
          <a:p>
            <a:fld id="{F6A82E79-F296-4B42-8CB3-3ACEB55FCA81}" type="datetimeFigureOut">
              <a:rPr lang="en-US" smtClean="0"/>
              <a:t>6/21/2023</a:t>
            </a:fld>
            <a:endParaRPr lang="en-US"/>
          </a:p>
        </p:txBody>
      </p:sp>
      <p:sp>
        <p:nvSpPr>
          <p:cNvPr id="5" name="Footer Placeholder 4">
            <a:extLst>
              <a:ext uri="{FF2B5EF4-FFF2-40B4-BE49-F238E27FC236}">
                <a16:creationId xmlns:a16="http://schemas.microsoft.com/office/drawing/2014/main" id="{4F678C66-DB50-4C2C-9666-2F91D50DD0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E43E19-5A85-4E42-B3D4-7D445C9892D7}"/>
              </a:ext>
            </a:extLst>
          </p:cNvPr>
          <p:cNvSpPr>
            <a:spLocks noGrp="1"/>
          </p:cNvSpPr>
          <p:nvPr>
            <p:ph type="sldNum" sz="quarter" idx="12"/>
          </p:nvPr>
        </p:nvSpPr>
        <p:spPr/>
        <p:txBody>
          <a:bodyPr/>
          <a:lstStyle/>
          <a:p>
            <a:fld id="{E6D394DD-732A-4FFA-BF5D-3CD6FB028695}" type="slidenum">
              <a:rPr lang="en-US" smtClean="0"/>
              <a:t>‹#›</a:t>
            </a:fld>
            <a:endParaRPr lang="en-US"/>
          </a:p>
        </p:txBody>
      </p:sp>
    </p:spTree>
    <p:extLst>
      <p:ext uri="{BB962C8B-B14F-4D97-AF65-F5344CB8AC3E}">
        <p14:creationId xmlns:p14="http://schemas.microsoft.com/office/powerpoint/2010/main" val="2846649651"/>
      </p:ext>
    </p:extLst>
  </p:cSld>
  <p:clrMapOvr>
    <a:masterClrMapping/>
  </p:clrMapOvr>
  <p:transition spd="med">
    <p:pull/>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3770EA-CD21-44B8-AC1C-CF2D75B449C7}"/>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9062D2-1E92-4AEB-8AE3-49DC8A456D84}"/>
              </a:ext>
            </a:extLst>
          </p:cNvPr>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2A5C72-8B46-42E8-BE71-722F1BF20FB6}"/>
              </a:ext>
            </a:extLst>
          </p:cNvPr>
          <p:cNvSpPr>
            <a:spLocks noGrp="1"/>
          </p:cNvSpPr>
          <p:nvPr>
            <p:ph type="dt" sz="half" idx="10"/>
          </p:nvPr>
        </p:nvSpPr>
        <p:spPr/>
        <p:txBody>
          <a:bodyPr/>
          <a:lstStyle/>
          <a:p>
            <a:fld id="{F6A82E79-F296-4B42-8CB3-3ACEB55FCA81}" type="datetimeFigureOut">
              <a:rPr lang="en-US" smtClean="0"/>
              <a:t>6/21/2023</a:t>
            </a:fld>
            <a:endParaRPr lang="en-US"/>
          </a:p>
        </p:txBody>
      </p:sp>
      <p:sp>
        <p:nvSpPr>
          <p:cNvPr id="5" name="Footer Placeholder 4">
            <a:extLst>
              <a:ext uri="{FF2B5EF4-FFF2-40B4-BE49-F238E27FC236}">
                <a16:creationId xmlns:a16="http://schemas.microsoft.com/office/drawing/2014/main" id="{17FA30B9-1CE1-4B4D-B697-61EB7C9C00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7350F2-C5F6-4FD2-8A68-E8B7C9013702}"/>
              </a:ext>
            </a:extLst>
          </p:cNvPr>
          <p:cNvSpPr>
            <a:spLocks noGrp="1"/>
          </p:cNvSpPr>
          <p:nvPr>
            <p:ph type="sldNum" sz="quarter" idx="12"/>
          </p:nvPr>
        </p:nvSpPr>
        <p:spPr/>
        <p:txBody>
          <a:bodyPr/>
          <a:lstStyle/>
          <a:p>
            <a:fld id="{E6D394DD-732A-4FFA-BF5D-3CD6FB028695}" type="slidenum">
              <a:rPr lang="en-US" smtClean="0"/>
              <a:t>‹#›</a:t>
            </a:fld>
            <a:endParaRPr lang="en-US"/>
          </a:p>
        </p:txBody>
      </p:sp>
    </p:spTree>
    <p:extLst>
      <p:ext uri="{BB962C8B-B14F-4D97-AF65-F5344CB8AC3E}">
        <p14:creationId xmlns:p14="http://schemas.microsoft.com/office/powerpoint/2010/main" val="2310408124"/>
      </p:ext>
    </p:extLst>
  </p:cSld>
  <p:clrMapOvr>
    <a:masterClrMapping/>
  </p:clrMapOvr>
  <p:transition spd="med">
    <p:pull/>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2995FD3C-F6A8-4D1D-B595-A72BFC25E6C3}" type="datetimeFigureOut">
              <a:rPr lang="en-US"/>
              <a:pPr>
                <a:defRPr/>
              </a:pPr>
              <a:t>6/21/2023</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C8A4112C-4C31-4C7B-85F9-4F142D34E6B6}" type="slidenum">
              <a:rPr lang="en-US"/>
              <a:pPr>
                <a:defRPr/>
              </a:pPr>
              <a:t>‹#›</a:t>
            </a:fld>
            <a:endParaRPr lang="en-US"/>
          </a:p>
        </p:txBody>
      </p:sp>
    </p:spTree>
    <p:extLst>
      <p:ext uri="{BB962C8B-B14F-4D97-AF65-F5344CB8AC3E}">
        <p14:creationId xmlns:p14="http://schemas.microsoft.com/office/powerpoint/2010/main" val="3711507727"/>
      </p:ext>
    </p:extLst>
  </p:cSld>
  <p:clrMapOvr>
    <a:masterClrMapping/>
  </p:clrMapOvr>
  <p:transition spd="med">
    <p:pull/>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ED1E90C8-504C-4D83-A501-E4D32976DD2E}" type="datetimeFigureOut">
              <a:rPr lang="en-US"/>
              <a:pPr>
                <a:defRPr/>
              </a:pPr>
              <a:t>6/21/2023</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DA48D652-D072-4C57-85ED-649923827ED1}" type="slidenum">
              <a:rPr lang="en-US"/>
              <a:pPr>
                <a:defRPr/>
              </a:pPr>
              <a:t>‹#›</a:t>
            </a:fld>
            <a:endParaRPr lang="en-US"/>
          </a:p>
        </p:txBody>
      </p:sp>
    </p:spTree>
    <p:extLst>
      <p:ext uri="{BB962C8B-B14F-4D97-AF65-F5344CB8AC3E}">
        <p14:creationId xmlns:p14="http://schemas.microsoft.com/office/powerpoint/2010/main" val="2962634823"/>
      </p:ext>
    </p:extLst>
  </p:cSld>
  <p:clrMapOvr>
    <a:masterClrMapping/>
  </p:clrMapOvr>
  <p:transition spd="med">
    <p:pull/>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CD6BDE70-CBCD-4C54-80B5-200C4411ACF9}" type="datetimeFigureOut">
              <a:rPr lang="en-US"/>
              <a:pPr>
                <a:defRPr/>
              </a:pPr>
              <a:t>6/21/2023</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15CD4EA8-47C3-400C-8E23-F0F6818D17CF}" type="slidenum">
              <a:rPr lang="en-US"/>
              <a:pPr>
                <a:defRPr/>
              </a:pPr>
              <a:t>‹#›</a:t>
            </a:fld>
            <a:endParaRPr lang="en-US"/>
          </a:p>
        </p:txBody>
      </p:sp>
    </p:spTree>
    <p:extLst>
      <p:ext uri="{BB962C8B-B14F-4D97-AF65-F5344CB8AC3E}">
        <p14:creationId xmlns:p14="http://schemas.microsoft.com/office/powerpoint/2010/main" val="443553743"/>
      </p:ext>
    </p:extLst>
  </p:cSld>
  <p:clrMapOvr>
    <a:masterClrMapping/>
  </p:clrMapOvr>
  <p:transition spd="med">
    <p:pull/>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A4C27840-0FA7-4101-9ABE-BD308D1667DC}" type="datetimeFigureOut">
              <a:rPr lang="en-US"/>
              <a:pPr>
                <a:defRPr/>
              </a:pPr>
              <a:t>6/21/2023</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92E6012C-F252-4756-AA7E-409DF7ADB31C}" type="slidenum">
              <a:rPr lang="en-US"/>
              <a:pPr>
                <a:defRPr/>
              </a:pPr>
              <a:t>‹#›</a:t>
            </a:fld>
            <a:endParaRPr lang="en-US"/>
          </a:p>
        </p:txBody>
      </p:sp>
    </p:spTree>
    <p:extLst>
      <p:ext uri="{BB962C8B-B14F-4D97-AF65-F5344CB8AC3E}">
        <p14:creationId xmlns:p14="http://schemas.microsoft.com/office/powerpoint/2010/main" val="2153984601"/>
      </p:ext>
    </p:extLst>
  </p:cSld>
  <p:clrMapOvr>
    <a:masterClrMapping/>
  </p:clrMapOvr>
  <p:transition spd="med">
    <p:pull/>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4822FA18-BDA1-4E31-8D52-BD09B16EB65D}" type="datetimeFigureOut">
              <a:rPr lang="en-US"/>
              <a:pPr>
                <a:defRPr/>
              </a:pPr>
              <a:t>6/21/2023</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9322F88E-B014-4D2B-89AE-8BEB305DBB06}" type="slidenum">
              <a:rPr lang="en-US"/>
              <a:pPr>
                <a:defRPr/>
              </a:pPr>
              <a:t>‹#›</a:t>
            </a:fld>
            <a:endParaRPr lang="en-US"/>
          </a:p>
        </p:txBody>
      </p:sp>
    </p:spTree>
    <p:extLst>
      <p:ext uri="{BB962C8B-B14F-4D97-AF65-F5344CB8AC3E}">
        <p14:creationId xmlns:p14="http://schemas.microsoft.com/office/powerpoint/2010/main" val="3667763684"/>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65F85-77E6-4F6D-9FFA-5D76201B13E5}"/>
              </a:ext>
            </a:extLst>
          </p:cNvPr>
          <p:cNvSpPr>
            <a:spLocks noGrp="1"/>
          </p:cNvSpPr>
          <p:nvPr>
            <p:ph type="title"/>
          </p:nvPr>
        </p:nvSpPr>
        <p:spPr>
          <a:xfrm>
            <a:off x="761802" y="872836"/>
            <a:ext cx="10380572" cy="1427019"/>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C6C0DAE-58D1-45D9-9FC4-B0864E332C08}"/>
              </a:ext>
            </a:extLst>
          </p:cNvPr>
          <p:cNvSpPr>
            <a:spLocks noGrp="1"/>
          </p:cNvSpPr>
          <p:nvPr>
            <p:ph type="body" idx="1"/>
          </p:nvPr>
        </p:nvSpPr>
        <p:spPr>
          <a:xfrm>
            <a:off x="761801" y="2713326"/>
            <a:ext cx="5023424" cy="823912"/>
          </a:xfrm>
        </p:spPr>
        <p:txBody>
          <a:bodyPr anchor="b">
            <a:normAutofit/>
          </a:bodyPr>
          <a:lstStyle>
            <a:lvl1pPr marL="0" indent="0">
              <a:buNone/>
              <a:defRPr sz="2400" b="0" i="1" u="none"/>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1E63D7-9812-4EA1-A0A2-14D974311FAD}"/>
              </a:ext>
            </a:extLst>
          </p:cNvPr>
          <p:cNvSpPr>
            <a:spLocks noGrp="1"/>
          </p:cNvSpPr>
          <p:nvPr>
            <p:ph sz="half" idx="2"/>
          </p:nvPr>
        </p:nvSpPr>
        <p:spPr>
          <a:xfrm>
            <a:off x="761801" y="3706091"/>
            <a:ext cx="5023424" cy="2334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E4C5055B-04A0-47D3-90ED-135025F857F9}"/>
              </a:ext>
            </a:extLst>
          </p:cNvPr>
          <p:cNvSpPr>
            <a:spLocks noGrp="1"/>
          </p:cNvSpPr>
          <p:nvPr>
            <p:ph type="body" sz="quarter" idx="3"/>
          </p:nvPr>
        </p:nvSpPr>
        <p:spPr>
          <a:xfrm>
            <a:off x="6094211" y="2713326"/>
            <a:ext cx="5048163" cy="823912"/>
          </a:xfrm>
        </p:spPr>
        <p:txBody>
          <a:bodyPr anchor="b">
            <a:normAutofit/>
          </a:bodyPr>
          <a:lstStyle>
            <a:lvl1pPr marL="0" indent="0">
              <a:buNone/>
              <a:defRPr sz="2400" b="0" i="1" u="none"/>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936E6E-8F64-49E6-B57C-86CF92D1689E}"/>
              </a:ext>
            </a:extLst>
          </p:cNvPr>
          <p:cNvSpPr>
            <a:spLocks noGrp="1"/>
          </p:cNvSpPr>
          <p:nvPr>
            <p:ph sz="quarter" idx="4"/>
          </p:nvPr>
        </p:nvSpPr>
        <p:spPr>
          <a:xfrm>
            <a:off x="6094211" y="3706091"/>
            <a:ext cx="5048163" cy="2334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FBEAD-2827-40DA-8338-2D691325F1B3}"/>
              </a:ext>
            </a:extLst>
          </p:cNvPr>
          <p:cNvSpPr>
            <a:spLocks noGrp="1"/>
          </p:cNvSpPr>
          <p:nvPr>
            <p:ph type="dt" sz="half" idx="10"/>
          </p:nvPr>
        </p:nvSpPr>
        <p:spPr>
          <a:xfrm>
            <a:off x="332481" y="6236208"/>
            <a:ext cx="3037459" cy="365125"/>
          </a:xfrm>
        </p:spPr>
        <p:txBody>
          <a:bodyPr/>
          <a:lstStyle/>
          <a:p>
            <a:fld id="{A9EFCB61-04AD-47C9-BF79-2BD8B9CEC07A}" type="datetime1">
              <a:rPr lang="en-US" smtClean="0"/>
              <a:t>6/21/2023</a:t>
            </a:fld>
            <a:endParaRPr lang="en-US" dirty="0"/>
          </a:p>
        </p:txBody>
      </p:sp>
      <p:sp>
        <p:nvSpPr>
          <p:cNvPr id="8" name="Footer Placeholder 7">
            <a:extLst>
              <a:ext uri="{FF2B5EF4-FFF2-40B4-BE49-F238E27FC236}">
                <a16:creationId xmlns:a16="http://schemas.microsoft.com/office/drawing/2014/main" id="{DF34B88D-9C6E-4A88-985C-3ED5057A1F65}"/>
              </a:ext>
            </a:extLst>
          </p:cNvPr>
          <p:cNvSpPr>
            <a:spLocks noGrp="1"/>
          </p:cNvSpPr>
          <p:nvPr>
            <p:ph type="ftr" sz="quarter" idx="11"/>
          </p:nvPr>
        </p:nvSpPr>
        <p:spPr>
          <a:xfrm>
            <a:off x="332481" y="237744"/>
            <a:ext cx="4114800" cy="365125"/>
          </a:xfrm>
        </p:spPr>
        <p:txBody>
          <a:bodyPr/>
          <a:lstStyle/>
          <a:p>
            <a:endParaRPr lang="en-US" dirty="0"/>
          </a:p>
        </p:txBody>
      </p:sp>
      <p:sp>
        <p:nvSpPr>
          <p:cNvPr id="9" name="Slide Number Placeholder 8">
            <a:extLst>
              <a:ext uri="{FF2B5EF4-FFF2-40B4-BE49-F238E27FC236}">
                <a16:creationId xmlns:a16="http://schemas.microsoft.com/office/drawing/2014/main" id="{880B6A32-2D15-425F-B6A9-146AFB5C1ACB}"/>
              </a:ext>
            </a:extLst>
          </p:cNvPr>
          <p:cNvSpPr>
            <a:spLocks noGrp="1"/>
          </p:cNvSpPr>
          <p:nvPr>
            <p:ph type="sldNum" sz="quarter" idx="12"/>
          </p:nvPr>
        </p:nvSpPr>
        <p:spPr>
          <a:xfrm>
            <a:off x="11289782" y="237744"/>
            <a:ext cx="756746" cy="365760"/>
          </a:xfrm>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13227268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63170901-C5E5-479E-AD8C-415092C575C8}" type="datetimeFigureOut">
              <a:rPr lang="en-US"/>
              <a:pPr>
                <a:defRPr/>
              </a:pPr>
              <a:t>6/21/2023</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60A3FF94-9913-47EB-B829-B1EE0F350814}" type="slidenum">
              <a:rPr lang="en-US"/>
              <a:pPr>
                <a:defRPr/>
              </a:pPr>
              <a:t>‹#›</a:t>
            </a:fld>
            <a:endParaRPr lang="en-US"/>
          </a:p>
        </p:txBody>
      </p:sp>
    </p:spTree>
    <p:extLst>
      <p:ext uri="{BB962C8B-B14F-4D97-AF65-F5344CB8AC3E}">
        <p14:creationId xmlns:p14="http://schemas.microsoft.com/office/powerpoint/2010/main" val="1186966002"/>
      </p:ext>
    </p:extLst>
  </p:cSld>
  <p:clrMapOvr>
    <a:masterClrMapping/>
  </p:clrMapOvr>
  <p:transition spd="med">
    <p:pull/>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E6B022B7-6A29-4BCF-A650-B8C74BB32064}" type="datetimeFigureOut">
              <a:rPr lang="en-US"/>
              <a:pPr>
                <a:defRPr/>
              </a:pPr>
              <a:t>6/21/2023</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114D6758-E83A-4D54-B1BE-44EB060AE5C3}" type="slidenum">
              <a:rPr lang="en-US"/>
              <a:pPr>
                <a:defRPr/>
              </a:pPr>
              <a:t>‹#›</a:t>
            </a:fld>
            <a:endParaRPr lang="en-US"/>
          </a:p>
        </p:txBody>
      </p:sp>
    </p:spTree>
    <p:extLst>
      <p:ext uri="{BB962C8B-B14F-4D97-AF65-F5344CB8AC3E}">
        <p14:creationId xmlns:p14="http://schemas.microsoft.com/office/powerpoint/2010/main" val="1962972857"/>
      </p:ext>
    </p:extLst>
  </p:cSld>
  <p:clrMapOvr>
    <a:masterClrMapping/>
  </p:clrMapOvr>
  <p:transition spd="med">
    <p:pull/>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5516B4A2-0756-48B5-B1E3-4E82630F5E0F}" type="datetimeFigureOut">
              <a:rPr lang="en-US"/>
              <a:pPr>
                <a:defRPr/>
              </a:pPr>
              <a:t>6/21/2023</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21E978BB-2087-4754-B083-8B6D13FD4585}" type="slidenum">
              <a:rPr lang="en-US"/>
              <a:pPr>
                <a:defRPr/>
              </a:pPr>
              <a:t>‹#›</a:t>
            </a:fld>
            <a:endParaRPr lang="en-US"/>
          </a:p>
        </p:txBody>
      </p:sp>
    </p:spTree>
    <p:extLst>
      <p:ext uri="{BB962C8B-B14F-4D97-AF65-F5344CB8AC3E}">
        <p14:creationId xmlns:p14="http://schemas.microsoft.com/office/powerpoint/2010/main" val="259663612"/>
      </p:ext>
    </p:extLst>
  </p:cSld>
  <p:clrMapOvr>
    <a:masterClrMapping/>
  </p:clrMapOvr>
  <p:transition spd="med">
    <p:pull/>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29DD904C-9A51-4E6C-B96C-8AD04167D3BE}" type="datetimeFigureOut">
              <a:rPr lang="en-US"/>
              <a:pPr>
                <a:defRPr/>
              </a:pPr>
              <a:t>6/21/2023</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377D72AF-415C-4CDF-BC4D-404DD095AE3D}" type="slidenum">
              <a:rPr lang="en-US"/>
              <a:pPr>
                <a:defRPr/>
              </a:pPr>
              <a:t>‹#›</a:t>
            </a:fld>
            <a:endParaRPr lang="en-US"/>
          </a:p>
        </p:txBody>
      </p:sp>
    </p:spTree>
    <p:extLst>
      <p:ext uri="{BB962C8B-B14F-4D97-AF65-F5344CB8AC3E}">
        <p14:creationId xmlns:p14="http://schemas.microsoft.com/office/powerpoint/2010/main" val="975378715"/>
      </p:ext>
    </p:extLst>
  </p:cSld>
  <p:clrMapOvr>
    <a:masterClrMapping/>
  </p:clrMapOvr>
  <p:transition spd="med">
    <p:pull/>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0396D194-0596-4A7E-ABBB-0355D90A26EB}" type="datetimeFigureOut">
              <a:rPr lang="en-US"/>
              <a:pPr>
                <a:defRPr/>
              </a:pPr>
              <a:t>6/21/2023</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75E7608D-E57B-47E0-BDB1-F9328E26F44D}" type="slidenum">
              <a:rPr lang="en-US"/>
              <a:pPr>
                <a:defRPr/>
              </a:pPr>
              <a:t>‹#›</a:t>
            </a:fld>
            <a:endParaRPr lang="en-US"/>
          </a:p>
        </p:txBody>
      </p:sp>
    </p:spTree>
    <p:extLst>
      <p:ext uri="{BB962C8B-B14F-4D97-AF65-F5344CB8AC3E}">
        <p14:creationId xmlns:p14="http://schemas.microsoft.com/office/powerpoint/2010/main" val="730743750"/>
      </p:ext>
    </p:extLst>
  </p:cSld>
  <p:clrMapOvr>
    <a:masterClrMapping/>
  </p:clrMapOvr>
  <p:transition spd="med">
    <p:pull/>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67F6EAA7-A876-4D3F-9214-646B09B82C6E}" type="datetimeFigureOut">
              <a:rPr lang="en-US"/>
              <a:pPr>
                <a:defRPr/>
              </a:pPr>
              <a:t>6/21/2023</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25BA19AA-A5C7-4886-91A2-0CD302783E6D}" type="slidenum">
              <a:rPr lang="en-US"/>
              <a:pPr>
                <a:defRPr/>
              </a:pPr>
              <a:t>‹#›</a:t>
            </a:fld>
            <a:endParaRPr lang="en-US"/>
          </a:p>
        </p:txBody>
      </p:sp>
    </p:spTree>
    <p:extLst>
      <p:ext uri="{BB962C8B-B14F-4D97-AF65-F5344CB8AC3E}">
        <p14:creationId xmlns:p14="http://schemas.microsoft.com/office/powerpoint/2010/main" val="3934219594"/>
      </p:ext>
    </p:extLst>
  </p:cSld>
  <p:clrMapOvr>
    <a:masterClrMapping/>
  </p:clrMapOvr>
  <p:transition spd="med">
    <p:pull/>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B955D54-4861-4027-BF88-AD3053DBFFF4}" type="datetimeFigureOut">
              <a:rPr lang="en-US" smtClean="0"/>
              <a:pPr/>
              <a:t>6/21/2023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4ADBB79-64BC-426D-86CA-4F6CF119F4F2}" type="slidenum">
              <a:rPr lang="en-US" smtClean="0"/>
              <a:pPr/>
              <a:t>‹#›</a:t>
            </a:fld>
            <a:endParaRPr lang="en-US" dirty="0"/>
          </a:p>
        </p:txBody>
      </p:sp>
    </p:spTree>
    <p:extLst>
      <p:ext uri="{BB962C8B-B14F-4D97-AF65-F5344CB8AC3E}">
        <p14:creationId xmlns:p14="http://schemas.microsoft.com/office/powerpoint/2010/main" val="576449998"/>
      </p:ext>
    </p:extLst>
  </p:cSld>
  <p:clrMapOvr>
    <a:masterClrMapping/>
  </p:clrMapOvr>
  <p:transition spd="slow">
    <p:cove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955D54-4861-4027-BF88-AD3053DBFFF4}" type="datetimeFigureOut">
              <a:rPr lang="en-US" smtClean="0"/>
              <a:pPr/>
              <a:t>6/21/2023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4ADBB79-64BC-426D-86CA-4F6CF119F4F2}" type="slidenum">
              <a:rPr lang="en-US" smtClean="0"/>
              <a:pPr/>
              <a:t>‹#›</a:t>
            </a:fld>
            <a:endParaRPr lang="en-US" dirty="0"/>
          </a:p>
        </p:txBody>
      </p:sp>
    </p:spTree>
    <p:extLst>
      <p:ext uri="{BB962C8B-B14F-4D97-AF65-F5344CB8AC3E}">
        <p14:creationId xmlns:p14="http://schemas.microsoft.com/office/powerpoint/2010/main" val="2822381911"/>
      </p:ext>
    </p:extLst>
  </p:cSld>
  <p:clrMapOvr>
    <a:masterClrMapping/>
  </p:clrMapOvr>
  <p:transition spd="slow">
    <p:cove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955D54-4861-4027-BF88-AD3053DBFFF4}" type="datetimeFigureOut">
              <a:rPr lang="en-US" smtClean="0"/>
              <a:pPr/>
              <a:t>6/21/2023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4ADBB79-64BC-426D-86CA-4F6CF119F4F2}" type="slidenum">
              <a:rPr lang="en-US" smtClean="0"/>
              <a:pPr/>
              <a:t>‹#›</a:t>
            </a:fld>
            <a:endParaRPr lang="en-US" dirty="0"/>
          </a:p>
        </p:txBody>
      </p:sp>
    </p:spTree>
    <p:extLst>
      <p:ext uri="{BB962C8B-B14F-4D97-AF65-F5344CB8AC3E}">
        <p14:creationId xmlns:p14="http://schemas.microsoft.com/office/powerpoint/2010/main" val="3943154082"/>
      </p:ext>
    </p:extLst>
  </p:cSld>
  <p:clrMapOvr>
    <a:masterClrMapping/>
  </p:clrMapOvr>
  <p:transition spd="slow">
    <p:cove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B955D54-4861-4027-BF88-AD3053DBFFF4}" type="datetimeFigureOut">
              <a:rPr lang="en-US" smtClean="0"/>
              <a:pPr/>
              <a:t>6/21/2023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4ADBB79-64BC-426D-86CA-4F6CF119F4F2}" type="slidenum">
              <a:rPr lang="en-US" smtClean="0"/>
              <a:pPr/>
              <a:t>‹#›</a:t>
            </a:fld>
            <a:endParaRPr lang="en-US" dirty="0"/>
          </a:p>
        </p:txBody>
      </p:sp>
    </p:spTree>
    <p:extLst>
      <p:ext uri="{BB962C8B-B14F-4D97-AF65-F5344CB8AC3E}">
        <p14:creationId xmlns:p14="http://schemas.microsoft.com/office/powerpoint/2010/main" val="2676148093"/>
      </p:ext>
    </p:extLst>
  </p:cSld>
  <p:clrMapOvr>
    <a:masterClrMapping/>
  </p:clrMapOvr>
  <p:transition spd="slow">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81B7C-9BD5-4CF8-BAEB-A6CB78DA2F89}"/>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AD85F1D3-3353-4FC6-8854-51B0BFFD6D5A}"/>
              </a:ext>
            </a:extLst>
          </p:cNvPr>
          <p:cNvSpPr>
            <a:spLocks noGrp="1"/>
          </p:cNvSpPr>
          <p:nvPr>
            <p:ph type="dt" sz="half" idx="10"/>
          </p:nvPr>
        </p:nvSpPr>
        <p:spPr/>
        <p:txBody>
          <a:bodyPr/>
          <a:lstStyle/>
          <a:p>
            <a:fld id="{A4535E0C-D585-492F-8146-7493F4086301}" type="datetime1">
              <a:rPr lang="en-US" smtClean="0"/>
              <a:t>6/21/2023</a:t>
            </a:fld>
            <a:endParaRPr lang="en-US"/>
          </a:p>
        </p:txBody>
      </p:sp>
      <p:sp>
        <p:nvSpPr>
          <p:cNvPr id="4" name="Footer Placeholder 3">
            <a:extLst>
              <a:ext uri="{FF2B5EF4-FFF2-40B4-BE49-F238E27FC236}">
                <a16:creationId xmlns:a16="http://schemas.microsoft.com/office/drawing/2014/main" id="{F7226CE6-6BEB-46DB-BD4B-9B8AE89A1A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81BCCC-8B3F-40B3-91D5-52E53B2AAE11}"/>
              </a:ext>
            </a:extLst>
          </p:cNvPr>
          <p:cNvSpPr>
            <a:spLocks noGrp="1"/>
          </p:cNvSpPr>
          <p:nvPr>
            <p:ph type="sldNum" sz="quarter" idx="12"/>
          </p:nvPr>
        </p:nvSpPr>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3511743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B955D54-4861-4027-BF88-AD3053DBFFF4}" type="datetimeFigureOut">
              <a:rPr lang="en-US" smtClean="0"/>
              <a:pPr/>
              <a:t>6/21/2023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4ADBB79-64BC-426D-86CA-4F6CF119F4F2}" type="slidenum">
              <a:rPr lang="en-US" smtClean="0"/>
              <a:pPr/>
              <a:t>‹#›</a:t>
            </a:fld>
            <a:endParaRPr lang="en-US" dirty="0"/>
          </a:p>
        </p:txBody>
      </p:sp>
    </p:spTree>
    <p:extLst>
      <p:ext uri="{BB962C8B-B14F-4D97-AF65-F5344CB8AC3E}">
        <p14:creationId xmlns:p14="http://schemas.microsoft.com/office/powerpoint/2010/main" val="3991527832"/>
      </p:ext>
    </p:extLst>
  </p:cSld>
  <p:clrMapOvr>
    <a:masterClrMapping/>
  </p:clrMapOvr>
  <p:transition spd="slow">
    <p:cove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B955D54-4861-4027-BF88-AD3053DBFFF4}" type="datetimeFigureOut">
              <a:rPr lang="en-US" smtClean="0"/>
              <a:pPr/>
              <a:t>6/21/2023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4ADBB79-64BC-426D-86CA-4F6CF119F4F2}" type="slidenum">
              <a:rPr lang="en-US" smtClean="0"/>
              <a:pPr/>
              <a:t>‹#›</a:t>
            </a:fld>
            <a:endParaRPr lang="en-US" dirty="0"/>
          </a:p>
        </p:txBody>
      </p:sp>
    </p:spTree>
    <p:extLst>
      <p:ext uri="{BB962C8B-B14F-4D97-AF65-F5344CB8AC3E}">
        <p14:creationId xmlns:p14="http://schemas.microsoft.com/office/powerpoint/2010/main" val="2682016864"/>
      </p:ext>
    </p:extLst>
  </p:cSld>
  <p:clrMapOvr>
    <a:masterClrMapping/>
  </p:clrMapOvr>
  <p:transition spd="slow">
    <p:cove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955D54-4861-4027-BF88-AD3053DBFFF4}" type="datetimeFigureOut">
              <a:rPr lang="en-US" smtClean="0"/>
              <a:pPr/>
              <a:t>6/21/2023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4ADBB79-64BC-426D-86CA-4F6CF119F4F2}" type="slidenum">
              <a:rPr lang="en-US" smtClean="0"/>
              <a:pPr/>
              <a:t>‹#›</a:t>
            </a:fld>
            <a:endParaRPr lang="en-US" dirty="0"/>
          </a:p>
        </p:txBody>
      </p:sp>
    </p:spTree>
    <p:extLst>
      <p:ext uri="{BB962C8B-B14F-4D97-AF65-F5344CB8AC3E}">
        <p14:creationId xmlns:p14="http://schemas.microsoft.com/office/powerpoint/2010/main" val="2158556926"/>
      </p:ext>
    </p:extLst>
  </p:cSld>
  <p:clrMapOvr>
    <a:masterClrMapping/>
  </p:clrMapOvr>
  <p:transition spd="slow">
    <p:cove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955D54-4861-4027-BF88-AD3053DBFFF4}" type="datetimeFigureOut">
              <a:rPr lang="en-US" smtClean="0"/>
              <a:pPr/>
              <a:t>6/21/2023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4ADBB79-64BC-426D-86CA-4F6CF119F4F2}" type="slidenum">
              <a:rPr lang="en-US" smtClean="0"/>
              <a:pPr/>
              <a:t>‹#›</a:t>
            </a:fld>
            <a:endParaRPr lang="en-US" dirty="0"/>
          </a:p>
        </p:txBody>
      </p:sp>
    </p:spTree>
    <p:extLst>
      <p:ext uri="{BB962C8B-B14F-4D97-AF65-F5344CB8AC3E}">
        <p14:creationId xmlns:p14="http://schemas.microsoft.com/office/powerpoint/2010/main" val="1220990395"/>
      </p:ext>
    </p:extLst>
  </p:cSld>
  <p:clrMapOvr>
    <a:masterClrMapping/>
  </p:clrMapOvr>
  <p:transition spd="slow">
    <p:cove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955D54-4861-4027-BF88-AD3053DBFFF4}" type="datetimeFigureOut">
              <a:rPr lang="en-US" smtClean="0"/>
              <a:pPr/>
              <a:t>6/21/2023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4ADBB79-64BC-426D-86CA-4F6CF119F4F2}" type="slidenum">
              <a:rPr lang="en-US" smtClean="0"/>
              <a:pPr/>
              <a:t>‹#›</a:t>
            </a:fld>
            <a:endParaRPr lang="en-US" dirty="0"/>
          </a:p>
        </p:txBody>
      </p:sp>
    </p:spTree>
    <p:extLst>
      <p:ext uri="{BB962C8B-B14F-4D97-AF65-F5344CB8AC3E}">
        <p14:creationId xmlns:p14="http://schemas.microsoft.com/office/powerpoint/2010/main" val="2273127572"/>
      </p:ext>
    </p:extLst>
  </p:cSld>
  <p:clrMapOvr>
    <a:masterClrMapping/>
  </p:clrMapOvr>
  <p:transition spd="slow">
    <p:cove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955D54-4861-4027-BF88-AD3053DBFFF4}" type="datetimeFigureOut">
              <a:rPr lang="en-US" smtClean="0"/>
              <a:pPr/>
              <a:t>6/21/2023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4ADBB79-64BC-426D-86CA-4F6CF119F4F2}" type="slidenum">
              <a:rPr lang="en-US" smtClean="0"/>
              <a:pPr/>
              <a:t>‹#›</a:t>
            </a:fld>
            <a:endParaRPr lang="en-US" dirty="0"/>
          </a:p>
        </p:txBody>
      </p:sp>
    </p:spTree>
    <p:extLst>
      <p:ext uri="{BB962C8B-B14F-4D97-AF65-F5344CB8AC3E}">
        <p14:creationId xmlns:p14="http://schemas.microsoft.com/office/powerpoint/2010/main" val="2759761495"/>
      </p:ext>
    </p:extLst>
  </p:cSld>
  <p:clrMapOvr>
    <a:masterClrMapping/>
  </p:clrMapOvr>
  <p:transition spd="slow">
    <p:cove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955D54-4861-4027-BF88-AD3053DBFFF4}" type="datetimeFigureOut">
              <a:rPr lang="en-US" smtClean="0"/>
              <a:pPr/>
              <a:t>6/21/2023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4ADBB79-64BC-426D-86CA-4F6CF119F4F2}" type="slidenum">
              <a:rPr lang="en-US" smtClean="0"/>
              <a:pPr/>
              <a:t>‹#›</a:t>
            </a:fld>
            <a:endParaRPr lang="en-US" dirty="0"/>
          </a:p>
        </p:txBody>
      </p:sp>
    </p:spTree>
    <p:extLst>
      <p:ext uri="{BB962C8B-B14F-4D97-AF65-F5344CB8AC3E}">
        <p14:creationId xmlns:p14="http://schemas.microsoft.com/office/powerpoint/2010/main" val="2572505882"/>
      </p:ext>
    </p:extLst>
  </p:cSld>
  <p:clrMapOvr>
    <a:masterClrMapping/>
  </p:clrMapOvr>
  <p:transition spd="slow">
    <p:cove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352800" y="228600"/>
            <a:ext cx="6705600" cy="533400"/>
          </a:xfrm>
        </p:spPr>
        <p:txBody>
          <a:bodyPr/>
          <a:lstStyle>
            <a:lvl1pPr>
              <a:defRPr sz="2000">
                <a:solidFill>
                  <a:schemeClr val="tx1"/>
                </a:solidFill>
              </a:defRPr>
            </a:lvl1pPr>
          </a:lstStyle>
          <a:p>
            <a:r>
              <a:rPr lang="en-US"/>
              <a:t>Click to edit Master title style</a:t>
            </a:r>
          </a:p>
        </p:txBody>
      </p:sp>
      <p:sp>
        <p:nvSpPr>
          <p:cNvPr id="3075" name="Rectangle 3"/>
          <p:cNvSpPr>
            <a:spLocks noGrp="1" noChangeArrowheads="1"/>
          </p:cNvSpPr>
          <p:nvPr>
            <p:ph type="subTitle" idx="1"/>
          </p:nvPr>
        </p:nvSpPr>
        <p:spPr>
          <a:xfrm>
            <a:off x="3352800" y="990600"/>
            <a:ext cx="5892800" cy="457200"/>
          </a:xfrm>
        </p:spPr>
        <p:txBody>
          <a:bodyPr/>
          <a:lstStyle>
            <a:lvl1pPr marL="0" indent="0">
              <a:buFontTx/>
              <a:buNone/>
              <a:defRPr sz="1600"/>
            </a:lvl1pPr>
          </a:lstStyle>
          <a:p>
            <a:r>
              <a:rPr lang="en-US"/>
              <a:t>Click to edit Master subtitle style</a:t>
            </a:r>
          </a:p>
        </p:txBody>
      </p:sp>
    </p:spTree>
    <p:extLst>
      <p:ext uri="{BB962C8B-B14F-4D97-AF65-F5344CB8AC3E}">
        <p14:creationId xmlns:p14="http://schemas.microsoft.com/office/powerpoint/2010/main" val="283643481"/>
      </p:ext>
    </p:extLst>
  </p:cSld>
  <p:clrMapOvr>
    <a:masterClrMapping/>
  </p:clrMapOvr>
  <p:transition spd="slow">
    <p:cove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28B867B-D468-475D-84E1-2DD6F870B9BE}"/>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6F7DB24A-629C-4DE5-8AE6-9CFA23DD24F4}"/>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1BCE04CB-C706-4AE9-A723-7A0E7E51B55F}"/>
              </a:ext>
            </a:extLst>
          </p:cNvPr>
          <p:cNvSpPr>
            <a:spLocks noGrp="1" noChangeArrowheads="1"/>
          </p:cNvSpPr>
          <p:nvPr>
            <p:ph type="sldNum" sz="quarter" idx="12"/>
          </p:nvPr>
        </p:nvSpPr>
        <p:spPr>
          <a:ln/>
        </p:spPr>
        <p:txBody>
          <a:bodyPr/>
          <a:lstStyle>
            <a:lvl1pPr>
              <a:defRPr/>
            </a:lvl1pPr>
          </a:lstStyle>
          <a:p>
            <a:fld id="{BA4834FA-BB68-4232-95FB-09AB637A4AE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285568"/>
      </p:ext>
    </p:extLst>
  </p:cSld>
  <p:clrMapOvr>
    <a:masterClrMapping/>
  </p:clrMapOvr>
  <p:transition spd="slow">
    <p:cove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BAA898F-BC68-4AC1-B88F-EF2DBDD8373A}"/>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99DE7C6B-1C55-42A5-A639-2522510B5865}"/>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97BF1E8F-3A82-4C22-AB8E-182B72BD42C2}"/>
              </a:ext>
            </a:extLst>
          </p:cNvPr>
          <p:cNvSpPr>
            <a:spLocks noGrp="1" noChangeArrowheads="1"/>
          </p:cNvSpPr>
          <p:nvPr>
            <p:ph type="sldNum" sz="quarter" idx="12"/>
          </p:nvPr>
        </p:nvSpPr>
        <p:spPr>
          <a:ln/>
        </p:spPr>
        <p:txBody>
          <a:bodyPr/>
          <a:lstStyle>
            <a:lvl1pPr>
              <a:defRPr/>
            </a:lvl1pPr>
          </a:lstStyle>
          <a:p>
            <a:fld id="{1B4F0341-C0D5-4723-8DB5-CF62EE2EAAD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7355562"/>
      </p:ext>
    </p:extLst>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2C0FBB6-4CCA-4358-9DD5-CDF2173E63C8}"/>
              </a:ext>
            </a:extLst>
          </p:cNvPr>
          <p:cNvSpPr/>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8902559A-671A-4FDE-82C3-1CF8CFCF18EC}"/>
              </a:ext>
            </a:extLst>
          </p:cNvPr>
          <p:cNvSpPr>
            <a:spLocks noGrp="1"/>
          </p:cNvSpPr>
          <p:nvPr>
            <p:ph type="dt" sz="half" idx="10"/>
          </p:nvPr>
        </p:nvSpPr>
        <p:spPr/>
        <p:txBody>
          <a:bodyPr/>
          <a:lstStyle/>
          <a:p>
            <a:fld id="{8CE48390-48B5-49AB-B019-A7C8FB8C31F6}" type="datetime1">
              <a:rPr lang="en-US" smtClean="0"/>
              <a:t>6/21/2023</a:t>
            </a:fld>
            <a:endParaRPr lang="en-US"/>
          </a:p>
        </p:txBody>
      </p:sp>
      <p:sp>
        <p:nvSpPr>
          <p:cNvPr id="3" name="Footer Placeholder 2">
            <a:extLst>
              <a:ext uri="{FF2B5EF4-FFF2-40B4-BE49-F238E27FC236}">
                <a16:creationId xmlns:a16="http://schemas.microsoft.com/office/drawing/2014/main" id="{78A14275-250D-437E-BAF1-5BB3CDE64AC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FD93BDE-2A52-4AA7-B222-0F25570EBF77}"/>
              </a:ext>
            </a:extLst>
          </p:cNvPr>
          <p:cNvSpPr>
            <a:spLocks noGrp="1"/>
          </p:cNvSpPr>
          <p:nvPr>
            <p:ph type="sldNum" sz="quarter" idx="12"/>
          </p:nvPr>
        </p:nvSpPr>
        <p:spPr/>
        <p:txBody>
          <a:bodyPr/>
          <a:lstStyle/>
          <a:p>
            <a:fld id="{B4A918BC-4D43-4B42-B3C0-E7EBE25E6AF0}" type="slidenum">
              <a:rPr lang="en-US" smtClean="0"/>
              <a:t>‹#›</a:t>
            </a:fld>
            <a:endParaRPr lang="en-US"/>
          </a:p>
        </p:txBody>
      </p:sp>
      <p:cxnSp>
        <p:nvCxnSpPr>
          <p:cNvPr id="5" name="Straight Connector 4">
            <a:extLst>
              <a:ext uri="{FF2B5EF4-FFF2-40B4-BE49-F238E27FC236}">
                <a16:creationId xmlns:a16="http://schemas.microsoft.com/office/drawing/2014/main" id="{9E6B771E-DDF7-430C-9462-BA1D3742C84E}"/>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64324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0" y="1828801"/>
            <a:ext cx="3556000" cy="4297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828801"/>
            <a:ext cx="3556000" cy="4297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110012A-C8AF-43AA-9C3E-27263E1CB8BC}"/>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9FBF89B2-178F-4D14-A386-1C8CACC98D9C}"/>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A376722D-9D65-44B2-ABB0-F2A63A5F6EF6}"/>
              </a:ext>
            </a:extLst>
          </p:cNvPr>
          <p:cNvSpPr>
            <a:spLocks noGrp="1" noChangeArrowheads="1"/>
          </p:cNvSpPr>
          <p:nvPr>
            <p:ph type="sldNum" sz="quarter" idx="12"/>
          </p:nvPr>
        </p:nvSpPr>
        <p:spPr>
          <a:ln/>
        </p:spPr>
        <p:txBody>
          <a:bodyPr/>
          <a:lstStyle>
            <a:lvl1pPr>
              <a:defRPr/>
            </a:lvl1pPr>
          </a:lstStyle>
          <a:p>
            <a:fld id="{6317FAE2-C701-463A-9F1D-6E453C02FD1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817380"/>
      </p:ext>
    </p:extLst>
  </p:cSld>
  <p:clrMapOvr>
    <a:masterClrMapping/>
  </p:clrMapOvr>
  <p:transition spd="slow">
    <p:cove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9F259E1-CCF1-496A-972D-C96A787D9C33}"/>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a:extLst>
              <a:ext uri="{FF2B5EF4-FFF2-40B4-BE49-F238E27FC236}">
                <a16:creationId xmlns:a16="http://schemas.microsoft.com/office/drawing/2014/main" id="{D967C7AF-42D5-4A45-8229-A7FC9844093B}"/>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a:extLst>
              <a:ext uri="{FF2B5EF4-FFF2-40B4-BE49-F238E27FC236}">
                <a16:creationId xmlns:a16="http://schemas.microsoft.com/office/drawing/2014/main" id="{DBC43F9E-3550-472B-B875-3E956A4CC708}"/>
              </a:ext>
            </a:extLst>
          </p:cNvPr>
          <p:cNvSpPr>
            <a:spLocks noGrp="1" noChangeArrowheads="1"/>
          </p:cNvSpPr>
          <p:nvPr>
            <p:ph type="sldNum" sz="quarter" idx="12"/>
          </p:nvPr>
        </p:nvSpPr>
        <p:spPr>
          <a:ln/>
        </p:spPr>
        <p:txBody>
          <a:bodyPr/>
          <a:lstStyle>
            <a:lvl1pPr>
              <a:defRPr/>
            </a:lvl1pPr>
          </a:lstStyle>
          <a:p>
            <a:fld id="{6701D3DC-6FF7-49B4-AD8F-B1CA5A9BB1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746798"/>
      </p:ext>
    </p:extLst>
  </p:cSld>
  <p:clrMapOvr>
    <a:masterClrMapping/>
  </p:clrMapOvr>
  <p:transition spd="slow">
    <p:cove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15E38DD-834D-4E0D-A5C3-E7D322DF9375}"/>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a:extLst>
              <a:ext uri="{FF2B5EF4-FFF2-40B4-BE49-F238E27FC236}">
                <a16:creationId xmlns:a16="http://schemas.microsoft.com/office/drawing/2014/main" id="{E9868709-76E3-458F-A3B1-3AF931B80A39}"/>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16:creationId xmlns:a16="http://schemas.microsoft.com/office/drawing/2014/main" id="{69666FCD-E9BB-47B9-AFC1-52DE8CD5B2CD}"/>
              </a:ext>
            </a:extLst>
          </p:cNvPr>
          <p:cNvSpPr>
            <a:spLocks noGrp="1" noChangeArrowheads="1"/>
          </p:cNvSpPr>
          <p:nvPr>
            <p:ph type="sldNum" sz="quarter" idx="12"/>
          </p:nvPr>
        </p:nvSpPr>
        <p:spPr>
          <a:ln/>
        </p:spPr>
        <p:txBody>
          <a:bodyPr/>
          <a:lstStyle>
            <a:lvl1pPr>
              <a:defRPr/>
            </a:lvl1pPr>
          </a:lstStyle>
          <a:p>
            <a:fld id="{CBC99BEC-EFFB-4C83-BE58-21CE8308BA8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08641967"/>
      </p:ext>
    </p:extLst>
  </p:cSld>
  <p:clrMapOvr>
    <a:masterClrMapping/>
  </p:clrMapOvr>
  <p:transition spd="slow">
    <p:cove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40F2870-63E8-4132-BFA3-23FFEC2B971F}"/>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a:extLst>
              <a:ext uri="{FF2B5EF4-FFF2-40B4-BE49-F238E27FC236}">
                <a16:creationId xmlns:a16="http://schemas.microsoft.com/office/drawing/2014/main" id="{BE899500-7FA4-4A31-81FD-C805AA79B0B3}"/>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a:extLst>
              <a:ext uri="{FF2B5EF4-FFF2-40B4-BE49-F238E27FC236}">
                <a16:creationId xmlns:a16="http://schemas.microsoft.com/office/drawing/2014/main" id="{F816DD71-5E52-476D-8DFB-F8B17FD7753A}"/>
              </a:ext>
            </a:extLst>
          </p:cNvPr>
          <p:cNvSpPr>
            <a:spLocks noGrp="1" noChangeArrowheads="1"/>
          </p:cNvSpPr>
          <p:nvPr>
            <p:ph type="sldNum" sz="quarter" idx="12"/>
          </p:nvPr>
        </p:nvSpPr>
        <p:spPr>
          <a:ln/>
        </p:spPr>
        <p:txBody>
          <a:bodyPr/>
          <a:lstStyle>
            <a:lvl1pPr>
              <a:defRPr/>
            </a:lvl1pPr>
          </a:lstStyle>
          <a:p>
            <a:fld id="{E288BC2A-08E9-481B-A623-2DB0EEB8994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0286840"/>
      </p:ext>
    </p:extLst>
  </p:cSld>
  <p:clrMapOvr>
    <a:masterClrMapping/>
  </p:clrMapOvr>
  <p:transition spd="slow">
    <p:cove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8C690D9-F48E-4B75-976B-DF59B80D54D2}"/>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B67F7FCC-3B63-4455-8F7C-60CC7FE2ECCF}"/>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07D601D6-D84E-4BA3-83FE-66B42FEBBF05}"/>
              </a:ext>
            </a:extLst>
          </p:cNvPr>
          <p:cNvSpPr>
            <a:spLocks noGrp="1" noChangeArrowheads="1"/>
          </p:cNvSpPr>
          <p:nvPr>
            <p:ph type="sldNum" sz="quarter" idx="12"/>
          </p:nvPr>
        </p:nvSpPr>
        <p:spPr>
          <a:ln/>
        </p:spPr>
        <p:txBody>
          <a:bodyPr/>
          <a:lstStyle>
            <a:lvl1pPr>
              <a:defRPr/>
            </a:lvl1pPr>
          </a:lstStyle>
          <a:p>
            <a:fld id="{D9965CFA-58DF-4AA2-9305-4F44A8F3523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6825359"/>
      </p:ext>
    </p:extLst>
  </p:cSld>
  <p:clrMapOvr>
    <a:masterClrMapping/>
  </p:clrMapOvr>
  <p:transition spd="slow">
    <p:cove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D1C7A40-8385-4C10-A358-6468D08723A1}"/>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F182D4AA-CDE8-4883-A630-AE7F81A2D2E2}"/>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235A293F-C20C-4888-B2DE-CC636C77E376}"/>
              </a:ext>
            </a:extLst>
          </p:cNvPr>
          <p:cNvSpPr>
            <a:spLocks noGrp="1" noChangeArrowheads="1"/>
          </p:cNvSpPr>
          <p:nvPr>
            <p:ph type="sldNum" sz="quarter" idx="12"/>
          </p:nvPr>
        </p:nvSpPr>
        <p:spPr>
          <a:ln/>
        </p:spPr>
        <p:txBody>
          <a:bodyPr/>
          <a:lstStyle>
            <a:lvl1pPr>
              <a:defRPr/>
            </a:lvl1pPr>
          </a:lstStyle>
          <a:p>
            <a:fld id="{0CAC8303-0DC7-4509-9F16-D9C2F9B9532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0205484"/>
      </p:ext>
    </p:extLst>
  </p:cSld>
  <p:clrMapOvr>
    <a:masterClrMapping/>
  </p:clrMapOvr>
  <p:transition spd="slow">
    <p:cove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1D9542A-4EE5-4558-9BE7-45F481F74C40}"/>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FFD77B75-160E-470E-BE5B-7228C2CEF261}"/>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22B608B6-1576-43E3-8E3C-DA3950B9A5FD}"/>
              </a:ext>
            </a:extLst>
          </p:cNvPr>
          <p:cNvSpPr>
            <a:spLocks noGrp="1" noChangeArrowheads="1"/>
          </p:cNvSpPr>
          <p:nvPr>
            <p:ph type="sldNum" sz="quarter" idx="12"/>
          </p:nvPr>
        </p:nvSpPr>
        <p:spPr>
          <a:ln/>
        </p:spPr>
        <p:txBody>
          <a:bodyPr/>
          <a:lstStyle>
            <a:lvl1pPr>
              <a:defRPr/>
            </a:lvl1pPr>
          </a:lstStyle>
          <a:p>
            <a:fld id="{AA7CFCA1-C1A3-4C6B-8CB0-EC68120DD5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6503446"/>
      </p:ext>
    </p:extLst>
  </p:cSld>
  <p:clrMapOvr>
    <a:masterClrMapping/>
  </p:clrMapOvr>
  <p:transition spd="slow">
    <p:cove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04000" y="990601"/>
            <a:ext cx="1828800" cy="5135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17600" y="990601"/>
            <a:ext cx="5283200" cy="5135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9E8B417-EFCA-4703-80C0-52ED5AD1857F}"/>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B05FFBAE-5DDC-4905-9EF3-B0448F04E3F1}"/>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E3E9DF35-3ED6-4B5A-A7FE-544DC3D0655F}"/>
              </a:ext>
            </a:extLst>
          </p:cNvPr>
          <p:cNvSpPr>
            <a:spLocks noGrp="1" noChangeArrowheads="1"/>
          </p:cNvSpPr>
          <p:nvPr>
            <p:ph type="sldNum" sz="quarter" idx="12"/>
          </p:nvPr>
        </p:nvSpPr>
        <p:spPr>
          <a:ln/>
        </p:spPr>
        <p:txBody>
          <a:bodyPr/>
          <a:lstStyle>
            <a:lvl1pPr>
              <a:defRPr/>
            </a:lvl1pPr>
          </a:lstStyle>
          <a:p>
            <a:fld id="{4CF70A6F-ED14-4D4D-9DEC-F15DC6FFEF8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2698121"/>
      </p:ext>
    </p:extLst>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F9A0B00-F6ED-4C3A-97DC-C2AF9D62EE8B}"/>
              </a:ext>
            </a:extLst>
          </p:cNvPr>
          <p:cNvSpPr/>
          <p:nvPr/>
        </p:nvSpPr>
        <p:spPr>
          <a:xfrm>
            <a:off x="79067" y="0"/>
            <a:ext cx="4998624" cy="6858000"/>
          </a:xfrm>
          <a:prstGeom prst="rect">
            <a:avLst/>
          </a:prstGeom>
          <a:ln>
            <a:noFill/>
          </a:ln>
          <a:effectLst>
            <a:outerShdw blurRad="228600" dist="114300" dir="21540000" sx="96000" sy="96000" algn="t"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3" name="Rectangle 122">
            <a:extLst>
              <a:ext uri="{FF2B5EF4-FFF2-40B4-BE49-F238E27FC236}">
                <a16:creationId xmlns:a16="http://schemas.microsoft.com/office/drawing/2014/main" id="{3B025FD9-B9EF-4F5C-B67D-3485253B7A6A}"/>
              </a:ext>
            </a:extLst>
          </p:cNvPr>
          <p:cNvSpPr/>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a:extLst>
              <a:ext uri="{FF2B5EF4-FFF2-40B4-BE49-F238E27FC236}">
                <a16:creationId xmlns:a16="http://schemas.microsoft.com/office/drawing/2014/main" id="{47F545CD-A200-4C66-BF9A-9B839D0CE648}"/>
              </a:ext>
            </a:extLst>
          </p:cNvPr>
          <p:cNvSpPr/>
          <p:nvPr/>
        </p:nvSpPr>
        <p:spPr>
          <a:xfrm>
            <a:off x="0" y="0"/>
            <a:ext cx="6096000" cy="6858000"/>
          </a:xfrm>
          <a:prstGeom prst="rect">
            <a:avLst/>
          </a:prstGeom>
          <a:ln>
            <a:noFill/>
          </a:ln>
          <a:effectLst>
            <a:outerShdw blurRad="228600" dist="152400" dir="21540000" sx="96000" sy="96000" algn="t"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110916-EEE9-418C-B24A-EC09A6D22859}"/>
              </a:ext>
            </a:extLst>
          </p:cNvPr>
          <p:cNvSpPr>
            <a:spLocks noGrp="1"/>
          </p:cNvSpPr>
          <p:nvPr>
            <p:ph type="title"/>
          </p:nvPr>
        </p:nvSpPr>
        <p:spPr>
          <a:xfrm>
            <a:off x="770537" y="872836"/>
            <a:ext cx="4560525" cy="2281050"/>
          </a:xfrm>
        </p:spPr>
        <p:txBody>
          <a:bodyPr anchor="b">
            <a:no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9C3A0F4-FD98-409E-B41A-5F4352C6A8E5}"/>
              </a:ext>
            </a:extLst>
          </p:cNvPr>
          <p:cNvSpPr>
            <a:spLocks noGrp="1"/>
          </p:cNvSpPr>
          <p:nvPr>
            <p:ph idx="1"/>
          </p:nvPr>
        </p:nvSpPr>
        <p:spPr>
          <a:xfrm>
            <a:off x="6621781" y="872837"/>
            <a:ext cx="4520593" cy="5140036"/>
          </a:xfrm>
        </p:spPr>
        <p:txBody>
          <a:bodyPr>
            <a:normAutofit/>
          </a:bodyPr>
          <a:lstStyle>
            <a:lvl1pPr algn="l">
              <a:defRPr sz="2800"/>
            </a:lvl1pPr>
            <a:lvl2pPr algn="l">
              <a:defRPr sz="2400"/>
            </a:lvl2pPr>
            <a:lvl3pPr algn="l">
              <a:defRPr sz="2000"/>
            </a:lvl3pPr>
            <a:lvl4pPr algn="l">
              <a:defRPr sz="1800"/>
            </a:lvl4pPr>
            <a:lvl5pPr algn="l">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3EFABF6F-6E7C-4B3F-B205-09361DA5898B}"/>
              </a:ext>
            </a:extLst>
          </p:cNvPr>
          <p:cNvSpPr>
            <a:spLocks noGrp="1"/>
          </p:cNvSpPr>
          <p:nvPr>
            <p:ph type="body" sz="half" idx="2"/>
          </p:nvPr>
        </p:nvSpPr>
        <p:spPr>
          <a:xfrm>
            <a:off x="770537" y="3442854"/>
            <a:ext cx="4560525" cy="257694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25198D-8500-4277-AA5D-3C3D8FDDCF4B}"/>
              </a:ext>
            </a:extLst>
          </p:cNvPr>
          <p:cNvSpPr>
            <a:spLocks noGrp="1"/>
          </p:cNvSpPr>
          <p:nvPr>
            <p:ph type="dt" sz="half" idx="10"/>
          </p:nvPr>
        </p:nvSpPr>
        <p:spPr>
          <a:xfrm>
            <a:off x="329184" y="6236208"/>
            <a:ext cx="3037459" cy="365125"/>
          </a:xfrm>
        </p:spPr>
        <p:txBody>
          <a:bodyPr/>
          <a:lstStyle/>
          <a:p>
            <a:fld id="{962E767E-8A14-4E70-91B9-2101CBC4D7BD}" type="datetime1">
              <a:rPr lang="en-US" smtClean="0"/>
              <a:t>6/21/2023</a:t>
            </a:fld>
            <a:endParaRPr lang="en-US" dirty="0"/>
          </a:p>
        </p:txBody>
      </p:sp>
      <p:sp>
        <p:nvSpPr>
          <p:cNvPr id="6" name="Footer Placeholder 5">
            <a:extLst>
              <a:ext uri="{FF2B5EF4-FFF2-40B4-BE49-F238E27FC236}">
                <a16:creationId xmlns:a16="http://schemas.microsoft.com/office/drawing/2014/main" id="{F98D219F-027A-4632-9FB0-BD098D5693DB}"/>
              </a:ext>
            </a:extLst>
          </p:cNvPr>
          <p:cNvSpPr>
            <a:spLocks noGrp="1"/>
          </p:cNvSpPr>
          <p:nvPr>
            <p:ph type="ftr" sz="quarter" idx="11"/>
          </p:nvPr>
        </p:nvSpPr>
        <p:spPr>
          <a:xfrm>
            <a:off x="329184" y="237744"/>
            <a:ext cx="3792532" cy="365125"/>
          </a:xfrm>
        </p:spPr>
        <p:txBody>
          <a:bodyPr/>
          <a:lstStyle>
            <a:lvl1pPr algn="l">
              <a:defRPr/>
            </a:lvl1pPr>
          </a:lstStyle>
          <a:p>
            <a:endParaRPr lang="en-US" dirty="0"/>
          </a:p>
        </p:txBody>
      </p:sp>
      <p:sp>
        <p:nvSpPr>
          <p:cNvPr id="7" name="Slide Number Placeholder 6">
            <a:extLst>
              <a:ext uri="{FF2B5EF4-FFF2-40B4-BE49-F238E27FC236}">
                <a16:creationId xmlns:a16="http://schemas.microsoft.com/office/drawing/2014/main" id="{CA30C82B-C7DC-434D-8768-DE9D1176715B}"/>
              </a:ext>
            </a:extLst>
          </p:cNvPr>
          <p:cNvSpPr>
            <a:spLocks noGrp="1"/>
          </p:cNvSpPr>
          <p:nvPr>
            <p:ph type="sldNum" sz="quarter" idx="12"/>
          </p:nvPr>
        </p:nvSpPr>
        <p:spPr>
          <a:xfrm>
            <a:off x="11292840" y="237744"/>
            <a:ext cx="756746" cy="365760"/>
          </a:xfrm>
        </p:spPr>
        <p:txBody>
          <a:bodyPr/>
          <a:lstStyle/>
          <a:p>
            <a:fld id="{B4A918BC-4D43-4B42-B3C0-E7EBE25E6AF0}" type="slidenum">
              <a:rPr lang="en-US" smtClean="0"/>
              <a:t>‹#›</a:t>
            </a:fld>
            <a:endParaRPr lang="en-US" dirty="0"/>
          </a:p>
        </p:txBody>
      </p:sp>
      <p:cxnSp>
        <p:nvCxnSpPr>
          <p:cNvPr id="129" name="Straight Connector 128">
            <a:extLst>
              <a:ext uri="{FF2B5EF4-FFF2-40B4-BE49-F238E27FC236}">
                <a16:creationId xmlns:a16="http://schemas.microsoft.com/office/drawing/2014/main" id="{A8CCC603-9605-46C8-9034-8DAE6AC40DD9}"/>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CBBF1D9-8F8F-45A3-BDB4-952D0FB20A4D}"/>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9047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CBEB8797-B080-41A6-B14E-8DC7F0F27E4E}"/>
              </a:ext>
            </a:extLst>
          </p:cNvPr>
          <p:cNvSpPr/>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0C6C7272-A552-46B3-992F-F5ADD5AA2443}"/>
              </a:ext>
            </a:extLst>
          </p:cNvPr>
          <p:cNvSpPr/>
          <p:nvPr/>
        </p:nvSpPr>
        <p:spPr>
          <a:xfrm>
            <a:off x="-1" y="0"/>
            <a:ext cx="6087677" cy="6858000"/>
          </a:xfrm>
          <a:prstGeom prst="rect">
            <a:avLst/>
          </a:prstGeom>
          <a:solidFill>
            <a:schemeClr val="bg1"/>
          </a:solidFill>
          <a:ln>
            <a:noFill/>
          </a:ln>
          <a:effectLst>
            <a:outerShdw blurRad="228600" dist="152400" dir="21540000" sx="96000" sy="96000" algn="t"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C25F6AD1-1E6C-46AF-8431-6627180FFD2E}"/>
              </a:ext>
            </a:extLst>
          </p:cNvPr>
          <p:cNvSpPr>
            <a:spLocks noGrp="1"/>
          </p:cNvSpPr>
          <p:nvPr>
            <p:ph type="title"/>
          </p:nvPr>
        </p:nvSpPr>
        <p:spPr>
          <a:xfrm>
            <a:off x="768733" y="858981"/>
            <a:ext cx="4556749" cy="2281052"/>
          </a:xfrm>
        </p:spPr>
        <p:txBody>
          <a:bodyPr anchor="b"/>
          <a:lstStyle>
            <a:lvl1pPr>
              <a:defRPr lang="en-US" sz="3600" kern="1200" dirty="0">
                <a:solidFill>
                  <a:schemeClr val="tx1"/>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88A91F9-760E-4CF4-8A03-FA1482C35EB7}"/>
              </a:ext>
            </a:extLst>
          </p:cNvPr>
          <p:cNvSpPr>
            <a:spLocks noGrp="1"/>
          </p:cNvSpPr>
          <p:nvPr>
            <p:ph type="pic" idx="1"/>
          </p:nvPr>
        </p:nvSpPr>
        <p:spPr>
          <a:xfrm>
            <a:off x="6559826" y="865909"/>
            <a:ext cx="4582548" cy="512618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149A9D5-BA6E-4C4A-88A0-5BB86958B8E6}"/>
              </a:ext>
            </a:extLst>
          </p:cNvPr>
          <p:cNvSpPr>
            <a:spLocks noGrp="1"/>
          </p:cNvSpPr>
          <p:nvPr>
            <p:ph type="body" sz="half" idx="2"/>
          </p:nvPr>
        </p:nvSpPr>
        <p:spPr>
          <a:xfrm>
            <a:off x="768733" y="3429000"/>
            <a:ext cx="4556749" cy="2590800"/>
          </a:xfrm>
        </p:spPr>
        <p:txBody>
          <a:bodyPr/>
          <a:lstStyle>
            <a:lvl1pPr marL="0" indent="0">
              <a:buNone/>
              <a:defRPr lang="en-US" sz="2400" kern="1200" dirty="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56899E-70A1-4EFB-87EC-6C4F3BC0360B}"/>
              </a:ext>
            </a:extLst>
          </p:cNvPr>
          <p:cNvSpPr>
            <a:spLocks noGrp="1"/>
          </p:cNvSpPr>
          <p:nvPr>
            <p:ph type="dt" sz="half" idx="10"/>
          </p:nvPr>
        </p:nvSpPr>
        <p:spPr>
          <a:xfrm>
            <a:off x="329184" y="6236208"/>
            <a:ext cx="3037459" cy="365125"/>
          </a:xfrm>
        </p:spPr>
        <p:txBody>
          <a:bodyPr/>
          <a:lstStyle/>
          <a:p>
            <a:fld id="{01AF0C4B-5A4A-45CA-ABEC-10F107160D33}" type="datetime1">
              <a:rPr lang="en-US" smtClean="0"/>
              <a:t>6/21/2023</a:t>
            </a:fld>
            <a:endParaRPr lang="en-US" dirty="0"/>
          </a:p>
        </p:txBody>
      </p:sp>
      <p:sp>
        <p:nvSpPr>
          <p:cNvPr id="6" name="Footer Placeholder 5">
            <a:extLst>
              <a:ext uri="{FF2B5EF4-FFF2-40B4-BE49-F238E27FC236}">
                <a16:creationId xmlns:a16="http://schemas.microsoft.com/office/drawing/2014/main" id="{5FC34B05-4931-4BC8-BD43-9E6B944B3069}"/>
              </a:ext>
            </a:extLst>
          </p:cNvPr>
          <p:cNvSpPr>
            <a:spLocks noGrp="1"/>
          </p:cNvSpPr>
          <p:nvPr>
            <p:ph type="ftr" sz="quarter" idx="11"/>
          </p:nvPr>
        </p:nvSpPr>
        <p:spPr>
          <a:xfrm>
            <a:off x="329184" y="237744"/>
            <a:ext cx="4114800" cy="365125"/>
          </a:xfrm>
        </p:spPr>
        <p:txBody>
          <a:bodyPr/>
          <a:lstStyle>
            <a:lvl1pPr algn="l">
              <a:defRPr/>
            </a:lvl1pPr>
          </a:lstStyle>
          <a:p>
            <a:endParaRPr lang="en-US" dirty="0"/>
          </a:p>
        </p:txBody>
      </p:sp>
      <p:sp>
        <p:nvSpPr>
          <p:cNvPr id="7" name="Slide Number Placeholder 6">
            <a:extLst>
              <a:ext uri="{FF2B5EF4-FFF2-40B4-BE49-F238E27FC236}">
                <a16:creationId xmlns:a16="http://schemas.microsoft.com/office/drawing/2014/main" id="{AD4ABE5D-7EA4-4D33-B23E-52E640CBF217}"/>
              </a:ext>
            </a:extLst>
          </p:cNvPr>
          <p:cNvSpPr>
            <a:spLocks noGrp="1"/>
          </p:cNvSpPr>
          <p:nvPr>
            <p:ph type="sldNum" sz="quarter" idx="12"/>
          </p:nvPr>
        </p:nvSpPr>
        <p:spPr>
          <a:xfrm>
            <a:off x="11292840" y="237744"/>
            <a:ext cx="756746" cy="365760"/>
          </a:xfrm>
        </p:spPr>
        <p:txBody>
          <a:bodyPr/>
          <a:lstStyle/>
          <a:p>
            <a:fld id="{B4A918BC-4D43-4B42-B3C0-E7EBE25E6AF0}" type="slidenum">
              <a:rPr lang="en-US" smtClean="0"/>
              <a:t>‹#›</a:t>
            </a:fld>
            <a:endParaRPr lang="en-US" dirty="0"/>
          </a:p>
        </p:txBody>
      </p:sp>
      <p:cxnSp>
        <p:nvCxnSpPr>
          <p:cNvPr id="74" name="Straight Connector 73">
            <a:extLst>
              <a:ext uri="{FF2B5EF4-FFF2-40B4-BE49-F238E27FC236}">
                <a16:creationId xmlns:a16="http://schemas.microsoft.com/office/drawing/2014/main" id="{DF0DB5EA-94EC-4DB5-B8E5-B454005C1552}"/>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699FF82-B951-46E6-AEA7-0993C867FB6D}"/>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7347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38E7D36-B1C9-463C-983F-AEA5810A60D0}"/>
              </a:ext>
            </a:extLst>
          </p:cNvPr>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7B9A221-B33F-47C2-85FF-2C8F363D797B}"/>
              </a:ext>
            </a:extLst>
          </p:cNvPr>
          <p:cNvSpPr/>
          <p:nvPr/>
        </p:nvSpPr>
        <p:spPr>
          <a:xfrm>
            <a:off x="0" y="0"/>
            <a:ext cx="12188952"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a:extLst>
              <a:ext uri="{FF2B5EF4-FFF2-40B4-BE49-F238E27FC236}">
                <a16:creationId xmlns:a16="http://schemas.microsoft.com/office/drawing/2014/main" id="{CD0E0EF1-7626-4514-9337-271DD661B1EB}"/>
              </a:ext>
            </a:extLst>
          </p:cNvPr>
          <p:cNvSpPr/>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5" name="Rectangle 64">
            <a:extLst>
              <a:ext uri="{FF2B5EF4-FFF2-40B4-BE49-F238E27FC236}">
                <a16:creationId xmlns:a16="http://schemas.microsoft.com/office/drawing/2014/main" id="{5F0B1492-9A00-4F80-8771-0BB2C2C4353C}"/>
              </a:ext>
            </a:extLst>
          </p:cNvPr>
          <p:cNvSpPr/>
          <p:nvPr/>
        </p:nvSpPr>
        <p:spPr>
          <a:xfrm>
            <a:off x="0" y="-2"/>
            <a:ext cx="12188952" cy="2544415"/>
          </a:xfrm>
          <a:prstGeom prst="rect">
            <a:avLst/>
          </a:prstGeom>
          <a:ln>
            <a:noFill/>
          </a:ln>
          <a:effectLst>
            <a:outerShdw blurRad="190500" dist="1270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0F462805-4F8E-44FE-905C-2C3F1A2B3D44}"/>
              </a:ext>
            </a:extLst>
          </p:cNvPr>
          <p:cNvSpPr>
            <a:spLocks noGrp="1"/>
          </p:cNvSpPr>
          <p:nvPr>
            <p:ph type="title"/>
          </p:nvPr>
        </p:nvSpPr>
        <p:spPr>
          <a:xfrm>
            <a:off x="761801" y="858982"/>
            <a:ext cx="10380573" cy="143227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345021C-0380-49AA-ADA1-A8B473FBF572}"/>
              </a:ext>
            </a:extLst>
          </p:cNvPr>
          <p:cNvSpPr>
            <a:spLocks noGrp="1"/>
          </p:cNvSpPr>
          <p:nvPr>
            <p:ph type="body" idx="1"/>
          </p:nvPr>
        </p:nvSpPr>
        <p:spPr>
          <a:xfrm>
            <a:off x="761799" y="2750126"/>
            <a:ext cx="10381205" cy="326178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B7A2409-F298-40BF-BFAC-65A3E71D29E8}"/>
              </a:ext>
            </a:extLst>
          </p:cNvPr>
          <p:cNvSpPr>
            <a:spLocks noGrp="1"/>
          </p:cNvSpPr>
          <p:nvPr>
            <p:ph type="dt" sz="half" idx="2"/>
          </p:nvPr>
        </p:nvSpPr>
        <p:spPr>
          <a:xfrm>
            <a:off x="332481" y="6240079"/>
            <a:ext cx="4114800" cy="365125"/>
          </a:xfrm>
          <a:prstGeom prst="rect">
            <a:avLst/>
          </a:prstGeom>
        </p:spPr>
        <p:txBody>
          <a:bodyPr vert="horz" lIns="91440" tIns="45720" rIns="91440" bIns="45720" rtlCol="0" anchor="ctr"/>
          <a:lstStyle>
            <a:lvl1pPr algn="l">
              <a:defRPr sz="900">
                <a:solidFill>
                  <a:schemeClr val="tx1"/>
                </a:solidFill>
              </a:defRPr>
            </a:lvl1pPr>
          </a:lstStyle>
          <a:p>
            <a:fld id="{6989806E-8E94-473C-AEE7-BE6F15F85533}" type="datetime1">
              <a:rPr lang="en-US" smtClean="0"/>
              <a:t>6/21/2023</a:t>
            </a:fld>
            <a:endParaRPr lang="en-US" dirty="0"/>
          </a:p>
        </p:txBody>
      </p:sp>
      <p:sp>
        <p:nvSpPr>
          <p:cNvPr id="5" name="Footer Placeholder 4">
            <a:extLst>
              <a:ext uri="{FF2B5EF4-FFF2-40B4-BE49-F238E27FC236}">
                <a16:creationId xmlns:a16="http://schemas.microsoft.com/office/drawing/2014/main" id="{CB4799D8-4DBF-4BB2-8D2B-65592ADC9004}"/>
              </a:ext>
            </a:extLst>
          </p:cNvPr>
          <p:cNvSpPr>
            <a:spLocks noGrp="1"/>
          </p:cNvSpPr>
          <p:nvPr>
            <p:ph type="ftr" sz="quarter" idx="3"/>
          </p:nvPr>
        </p:nvSpPr>
        <p:spPr>
          <a:xfrm>
            <a:off x="332481" y="236199"/>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F9F99666-11C3-48A1-966C-439EBF9D9A01}"/>
              </a:ext>
            </a:extLst>
          </p:cNvPr>
          <p:cNvSpPr>
            <a:spLocks noGrp="1"/>
          </p:cNvSpPr>
          <p:nvPr>
            <p:ph type="sldNum" sz="quarter" idx="4"/>
          </p:nvPr>
        </p:nvSpPr>
        <p:spPr>
          <a:xfrm>
            <a:off x="11289782" y="235881"/>
            <a:ext cx="756746" cy="365760"/>
          </a:xfrm>
          <a:prstGeom prst="rect">
            <a:avLst/>
          </a:prstGeom>
        </p:spPr>
        <p:txBody>
          <a:bodyPr vert="horz" lIns="91440" tIns="45720" rIns="91440" bIns="45720" rtlCol="0" anchor="ctr"/>
          <a:lstStyle>
            <a:lvl1pPr algn="ctr">
              <a:defRPr lang="en-US" sz="1400" b="1" kern="1200" smtClean="0">
                <a:solidFill>
                  <a:schemeClr val="tx1"/>
                </a:solidFill>
                <a:latin typeface="Bierstadt" panose="020B0504020202020204" pitchFamily="34" charset="0"/>
                <a:ea typeface="+mn-ea"/>
                <a:cs typeface="+mn-cs"/>
              </a:defRPr>
            </a:lvl1pPr>
          </a:lstStyle>
          <a:p>
            <a:fld id="{B4A918BC-4D43-4B42-B3C0-E7EBE25E6AF0}" type="slidenum">
              <a:rPr lang="en-US" smtClean="0"/>
              <a:pPr/>
              <a:t>‹#›</a:t>
            </a:fld>
            <a:endParaRPr lang="en-US" dirty="0"/>
          </a:p>
        </p:txBody>
      </p:sp>
      <p:cxnSp>
        <p:nvCxnSpPr>
          <p:cNvPr id="119" name="Straight Connector 118">
            <a:extLst>
              <a:ext uri="{FF2B5EF4-FFF2-40B4-BE49-F238E27FC236}">
                <a16:creationId xmlns:a16="http://schemas.microsoft.com/office/drawing/2014/main" id="{7FAC7B62-8ACC-41ED-80AB-8D1CDF38B9E4}"/>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45FF525-9A83-4625-99D9-B267BDE077E7}"/>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05642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18" r:id="rId6"/>
    <p:sldLayoutId id="2147483714" r:id="rId7"/>
    <p:sldLayoutId id="2147483715" r:id="rId8"/>
    <p:sldLayoutId id="2147483716" r:id="rId9"/>
    <p:sldLayoutId id="2147483717" r:id="rId10"/>
    <p:sldLayoutId id="2147483719" r:id="rId11"/>
  </p:sldLayoutIdLst>
  <p:hf sldNum="0" hdr="0" ftr="0" dt="0"/>
  <p:txStyles>
    <p:title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200" kern="1200">
          <a:solidFill>
            <a:schemeClr val="tx1"/>
          </a:solidFill>
          <a:latin typeface="+mn-lt"/>
          <a:ea typeface="+mn-ea"/>
          <a:cs typeface="+mn-cs"/>
        </a:defRPr>
      </a:lvl1pPr>
      <a:lvl2pPr marL="228600" indent="0" algn="l"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457200" indent="0" algn="l"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68580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91440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AF720A-C773-4462-A270-E70C2A2169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1E27EA-D056-477C-A434-0F0BA0A248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5BEA9B-7603-41CF-8364-46C6900E34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C30E0B-51E7-4AFC-843D-4B208B4B0C38}" type="datetimeFigureOut">
              <a:rPr lang="en-US" smtClean="0"/>
              <a:t>6/21/2023</a:t>
            </a:fld>
            <a:endParaRPr lang="en-US"/>
          </a:p>
        </p:txBody>
      </p:sp>
      <p:sp>
        <p:nvSpPr>
          <p:cNvPr id="5" name="Footer Placeholder 4">
            <a:extLst>
              <a:ext uri="{FF2B5EF4-FFF2-40B4-BE49-F238E27FC236}">
                <a16:creationId xmlns:a16="http://schemas.microsoft.com/office/drawing/2014/main" id="{9B8B3704-B9EC-4A08-8035-88BB49EDE0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EABC0C3-757C-4BB5-B1A3-7B5709C47B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FE6A05-8D2A-45FE-898F-9117CFA26EE6}" type="slidenum">
              <a:rPr lang="en-US" smtClean="0"/>
              <a:t>‹#›</a:t>
            </a:fld>
            <a:endParaRPr lang="en-US"/>
          </a:p>
        </p:txBody>
      </p:sp>
    </p:spTree>
    <p:extLst>
      <p:ext uri="{BB962C8B-B14F-4D97-AF65-F5344CB8AC3E}">
        <p14:creationId xmlns:p14="http://schemas.microsoft.com/office/powerpoint/2010/main" val="13570649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spd="med">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8" name="Rectangle 7"/>
          <p:cNvSpPr/>
          <p:nvPr/>
        </p:nvSpPr>
        <p:spPr>
          <a:xfrm>
            <a:off x="371856" y="374904"/>
            <a:ext cx="11448288" cy="6108192"/>
          </a:xfrm>
          <a:prstGeom prst="rect">
            <a:avLst/>
          </a:prstGeom>
          <a:solidFill>
            <a:schemeClr val="bg2"/>
          </a:solidFill>
          <a:ln w="6350" cap="sq" cmpd="sng" algn="ctr">
            <a:no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bg2"/>
                </a:solidFill>
              </a:defRPr>
            </a:lvl1pPr>
          </a:lstStyle>
          <a:p>
            <a:fld id="{007F9F25-6A17-49EB-BAB6-693D9509409C}" type="datetimeFigureOut">
              <a:rPr lang="en-US" smtClean="0"/>
              <a:t>6/21/2023</a:t>
            </a:fld>
            <a:endParaRPr lang="en-US"/>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bg2"/>
                </a:solidFill>
              </a:defRPr>
            </a:lvl1pPr>
          </a:lstStyle>
          <a:p>
            <a:endParaRPr lang="en-US"/>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bg2"/>
                </a:solidFill>
              </a:defRPr>
            </a:lvl1pPr>
          </a:lstStyle>
          <a:p>
            <a:fld id="{82C8C7E7-28B3-479D-AF69-5118D8B45C13}" type="slidenum">
              <a:rPr lang="en-US" smtClean="0"/>
              <a:t>‹#›</a:t>
            </a:fld>
            <a:endParaRPr lang="en-US"/>
          </a:p>
        </p:txBody>
      </p:sp>
    </p:spTree>
    <p:extLst>
      <p:ext uri="{BB962C8B-B14F-4D97-AF65-F5344CB8AC3E}">
        <p14:creationId xmlns:p14="http://schemas.microsoft.com/office/powerpoint/2010/main" val="1127920301"/>
      </p:ext>
    </p:extLst>
  </p:cSld>
  <p:clrMap bg1="dk1" tx1="lt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ransition spd="med">
    <p:pull/>
  </p:transition>
  <p:txStyles>
    <p:title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3B8F90-D550-483A-93FB-8F9780ECB27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9E313A-93AA-4354-B052-6A5F55226F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6DBA44-89ED-4BC3-8659-E4FA5731768B}"/>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A82E79-F296-4B42-8CB3-3ACEB55FCA81}" type="datetimeFigureOut">
              <a:rPr lang="en-US" smtClean="0"/>
              <a:t>6/21/2023</a:t>
            </a:fld>
            <a:endParaRPr lang="en-US"/>
          </a:p>
        </p:txBody>
      </p:sp>
      <p:sp>
        <p:nvSpPr>
          <p:cNvPr id="5" name="Footer Placeholder 4">
            <a:extLst>
              <a:ext uri="{FF2B5EF4-FFF2-40B4-BE49-F238E27FC236}">
                <a16:creationId xmlns:a16="http://schemas.microsoft.com/office/drawing/2014/main" id="{EC617C40-1631-41A0-9EF2-5CB647DC6B37}"/>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A2C2BFB-41B8-4BCE-B429-25074DA2C0FA}"/>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D394DD-732A-4FFA-BF5D-3CD6FB028695}" type="slidenum">
              <a:rPr lang="en-US" smtClean="0"/>
              <a:t>‹#›</a:t>
            </a:fld>
            <a:endParaRPr lang="en-US"/>
          </a:p>
        </p:txBody>
      </p:sp>
    </p:spTree>
    <p:extLst>
      <p:ext uri="{BB962C8B-B14F-4D97-AF65-F5344CB8AC3E}">
        <p14:creationId xmlns:p14="http://schemas.microsoft.com/office/powerpoint/2010/main" val="2294829750"/>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ransition spd="med">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fld id="{2D7ACA76-C737-4F99-B587-9F84B4CEE70A}" type="datetimeFigureOut">
              <a:rPr lang="en-US"/>
              <a:pPr>
                <a:defRPr/>
              </a:pPr>
              <a:t>6/21/2023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mn-cs"/>
              </a:defRPr>
            </a:lvl1pPr>
          </a:lstStyle>
          <a:p>
            <a:pPr>
              <a:defRPr/>
            </a:pPr>
            <a:fld id="{8A37ED72-EE6D-4F7E-9C61-2FFB2E0DB280}" type="slidenum">
              <a:rPr lang="en-US"/>
              <a:pPr>
                <a:defRPr/>
              </a:pPr>
              <a:t>‹#›</a:t>
            </a:fld>
            <a:endParaRPr lang="en-US"/>
          </a:p>
        </p:txBody>
      </p:sp>
    </p:spTree>
    <p:extLst>
      <p:ext uri="{BB962C8B-B14F-4D97-AF65-F5344CB8AC3E}">
        <p14:creationId xmlns:p14="http://schemas.microsoft.com/office/powerpoint/2010/main" val="1714122433"/>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ransition spd="med">
    <p:pull/>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955D54-4861-4027-BF88-AD3053DBFFF4}" type="datetimeFigureOut">
              <a:rPr lang="en-US" smtClean="0"/>
              <a:pPr/>
              <a:t>6/21/2023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ADBB79-64BC-426D-86CA-4F6CF119F4F2}" type="slidenum">
              <a:rPr lang="en-US" smtClean="0"/>
              <a:pPr/>
              <a:t>‹#›</a:t>
            </a:fld>
            <a:endParaRPr lang="en-US" dirty="0"/>
          </a:p>
        </p:txBody>
      </p:sp>
    </p:spTree>
    <p:extLst>
      <p:ext uri="{BB962C8B-B14F-4D97-AF65-F5344CB8AC3E}">
        <p14:creationId xmlns:p14="http://schemas.microsoft.com/office/powerpoint/2010/main" val="2728753408"/>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ransition spd="slow">
    <p:cove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9E29620-255D-4200-B67F-1AD0A5DB2E9D}"/>
              </a:ext>
            </a:extLst>
          </p:cNvPr>
          <p:cNvSpPr>
            <a:spLocks noGrp="1" noChangeArrowheads="1"/>
          </p:cNvSpPr>
          <p:nvPr>
            <p:ph type="title"/>
          </p:nvPr>
        </p:nvSpPr>
        <p:spPr bwMode="auto">
          <a:xfrm>
            <a:off x="1117600" y="990601"/>
            <a:ext cx="71120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E07E238-CCA5-47F1-B6A1-F0BE86E49F70}"/>
              </a:ext>
            </a:extLst>
          </p:cNvPr>
          <p:cNvSpPr>
            <a:spLocks noGrp="1" noChangeArrowheads="1"/>
          </p:cNvSpPr>
          <p:nvPr>
            <p:ph type="body" idx="1"/>
          </p:nvPr>
        </p:nvSpPr>
        <p:spPr bwMode="auto">
          <a:xfrm>
            <a:off x="1117600" y="1828801"/>
            <a:ext cx="7315200" cy="429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7B6CE3E-A838-4A3D-8BE8-7927E01771B2}"/>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a:extLst>
              <a:ext uri="{FF2B5EF4-FFF2-40B4-BE49-F238E27FC236}">
                <a16:creationId xmlns:a16="http://schemas.microsoft.com/office/drawing/2014/main" id="{2DE6B4E5-4510-43E9-9DA7-339F19F2DF5A}"/>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a:extLst>
              <a:ext uri="{FF2B5EF4-FFF2-40B4-BE49-F238E27FC236}">
                <a16:creationId xmlns:a16="http://schemas.microsoft.com/office/drawing/2014/main" id="{85F5E024-428A-4669-A3E3-DAB89A575933}"/>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2F760B64-7C12-404E-9C2A-02ECD8F90CE5}" type="slidenum">
              <a:rPr lang="en-US" altLang="en-US">
                <a:solidFill>
                  <a:srgbClr val="000000"/>
                </a:solidFill>
                <a:latin typeface="Arial" panose="020B0604020202020204" pitchFamily="34" charset="0"/>
              </a:rPr>
              <a:pPr fontAlgn="base">
                <a:spcBef>
                  <a:spcPct val="0"/>
                </a:spcBef>
                <a:spcAft>
                  <a:spcPct val="0"/>
                </a:spcAft>
              </a:pPr>
              <a:t>‹#›</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2637464765"/>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ransition spd="slow">
    <p:cover/>
  </p:transition>
  <p:txStyles>
    <p:titleStyle>
      <a:lvl1pPr algn="l" rtl="0" eaLnBrk="0" fontAlgn="base" hangingPunct="0">
        <a:spcBef>
          <a:spcPct val="0"/>
        </a:spcBef>
        <a:spcAft>
          <a:spcPct val="0"/>
        </a:spcAft>
        <a:defRPr sz="2800" b="1">
          <a:solidFill>
            <a:srgbClr val="8E7912"/>
          </a:solidFill>
          <a:latin typeface="+mj-lt"/>
          <a:ea typeface="+mj-ea"/>
          <a:cs typeface="+mj-cs"/>
        </a:defRPr>
      </a:lvl1pPr>
      <a:lvl2pPr algn="l" rtl="0" eaLnBrk="0" fontAlgn="base" hangingPunct="0">
        <a:spcBef>
          <a:spcPct val="0"/>
        </a:spcBef>
        <a:spcAft>
          <a:spcPct val="0"/>
        </a:spcAft>
        <a:defRPr sz="2800" b="1">
          <a:solidFill>
            <a:srgbClr val="8E7912"/>
          </a:solidFill>
          <a:latin typeface="Tahoma" pitchFamily="34" charset="0"/>
        </a:defRPr>
      </a:lvl2pPr>
      <a:lvl3pPr algn="l" rtl="0" eaLnBrk="0" fontAlgn="base" hangingPunct="0">
        <a:spcBef>
          <a:spcPct val="0"/>
        </a:spcBef>
        <a:spcAft>
          <a:spcPct val="0"/>
        </a:spcAft>
        <a:defRPr sz="2800" b="1">
          <a:solidFill>
            <a:srgbClr val="8E7912"/>
          </a:solidFill>
          <a:latin typeface="Tahoma" pitchFamily="34" charset="0"/>
        </a:defRPr>
      </a:lvl3pPr>
      <a:lvl4pPr algn="l" rtl="0" eaLnBrk="0" fontAlgn="base" hangingPunct="0">
        <a:spcBef>
          <a:spcPct val="0"/>
        </a:spcBef>
        <a:spcAft>
          <a:spcPct val="0"/>
        </a:spcAft>
        <a:defRPr sz="2800" b="1">
          <a:solidFill>
            <a:srgbClr val="8E7912"/>
          </a:solidFill>
          <a:latin typeface="Tahoma" pitchFamily="34" charset="0"/>
        </a:defRPr>
      </a:lvl4pPr>
      <a:lvl5pPr algn="l" rtl="0" eaLnBrk="0" fontAlgn="base" hangingPunct="0">
        <a:spcBef>
          <a:spcPct val="0"/>
        </a:spcBef>
        <a:spcAft>
          <a:spcPct val="0"/>
        </a:spcAft>
        <a:defRPr sz="2800" b="1">
          <a:solidFill>
            <a:srgbClr val="8E7912"/>
          </a:solidFill>
          <a:latin typeface="Tahoma" pitchFamily="34" charset="0"/>
        </a:defRPr>
      </a:lvl5pPr>
      <a:lvl6pPr marL="457200" algn="l" rtl="0" fontAlgn="base">
        <a:spcBef>
          <a:spcPct val="0"/>
        </a:spcBef>
        <a:spcAft>
          <a:spcPct val="0"/>
        </a:spcAft>
        <a:defRPr sz="2800" b="1">
          <a:solidFill>
            <a:srgbClr val="8E7912"/>
          </a:solidFill>
          <a:latin typeface="Tahoma" pitchFamily="34" charset="0"/>
        </a:defRPr>
      </a:lvl6pPr>
      <a:lvl7pPr marL="914400" algn="l" rtl="0" fontAlgn="base">
        <a:spcBef>
          <a:spcPct val="0"/>
        </a:spcBef>
        <a:spcAft>
          <a:spcPct val="0"/>
        </a:spcAft>
        <a:defRPr sz="2800" b="1">
          <a:solidFill>
            <a:srgbClr val="8E7912"/>
          </a:solidFill>
          <a:latin typeface="Tahoma" pitchFamily="34" charset="0"/>
        </a:defRPr>
      </a:lvl7pPr>
      <a:lvl8pPr marL="1371600" algn="l" rtl="0" fontAlgn="base">
        <a:spcBef>
          <a:spcPct val="0"/>
        </a:spcBef>
        <a:spcAft>
          <a:spcPct val="0"/>
        </a:spcAft>
        <a:defRPr sz="2800" b="1">
          <a:solidFill>
            <a:srgbClr val="8E7912"/>
          </a:solidFill>
          <a:latin typeface="Tahoma" pitchFamily="34" charset="0"/>
        </a:defRPr>
      </a:lvl8pPr>
      <a:lvl9pPr marL="1828800" algn="l" rtl="0" fontAlgn="base">
        <a:spcBef>
          <a:spcPct val="0"/>
        </a:spcBef>
        <a:spcAft>
          <a:spcPct val="0"/>
        </a:spcAft>
        <a:defRPr sz="2800" b="1">
          <a:solidFill>
            <a:srgbClr val="8E7912"/>
          </a:solidFill>
          <a:latin typeface="Tahoma" pitchFamily="34" charset="0"/>
        </a:defRPr>
      </a:lvl9pPr>
    </p:titleStyle>
    <p:bodyStyle>
      <a:lvl1pPr marL="342900" indent="-342900" algn="l" rtl="0" eaLnBrk="0" fontAlgn="base" hangingPunct="0">
        <a:spcBef>
          <a:spcPct val="20000"/>
        </a:spcBef>
        <a:spcAft>
          <a:spcPct val="0"/>
        </a:spcAft>
        <a:buChar char="•"/>
        <a:defRPr sz="3200">
          <a:solidFill>
            <a:srgbClr val="4C410A"/>
          </a:solidFill>
          <a:latin typeface="+mn-lt"/>
          <a:ea typeface="+mn-ea"/>
          <a:cs typeface="+mn-cs"/>
        </a:defRPr>
      </a:lvl1pPr>
      <a:lvl2pPr marL="742950" indent="-285750" algn="l" rtl="0" eaLnBrk="0" fontAlgn="base" hangingPunct="0">
        <a:spcBef>
          <a:spcPct val="20000"/>
        </a:spcBef>
        <a:spcAft>
          <a:spcPct val="0"/>
        </a:spcAft>
        <a:buChar char="–"/>
        <a:defRPr sz="1600">
          <a:solidFill>
            <a:srgbClr val="4C410A"/>
          </a:solidFill>
          <a:latin typeface="+mn-lt"/>
        </a:defRPr>
      </a:lvl2pPr>
      <a:lvl3pPr marL="1143000" indent="-228600" algn="l" rtl="0" eaLnBrk="0" fontAlgn="base" hangingPunct="0">
        <a:spcBef>
          <a:spcPct val="20000"/>
        </a:spcBef>
        <a:spcAft>
          <a:spcPct val="0"/>
        </a:spcAft>
        <a:buChar char="•"/>
        <a:defRPr sz="1400">
          <a:solidFill>
            <a:srgbClr val="4C410A"/>
          </a:solidFill>
          <a:latin typeface="+mn-lt"/>
        </a:defRPr>
      </a:lvl3pPr>
      <a:lvl4pPr marL="1600200" indent="-228600" algn="l" rtl="0" eaLnBrk="0" fontAlgn="base" hangingPunct="0">
        <a:spcBef>
          <a:spcPct val="20000"/>
        </a:spcBef>
        <a:spcAft>
          <a:spcPct val="0"/>
        </a:spcAft>
        <a:buChar char="–"/>
        <a:defRPr sz="1200">
          <a:solidFill>
            <a:srgbClr val="4C410A"/>
          </a:solidFill>
          <a:latin typeface="+mn-lt"/>
        </a:defRPr>
      </a:lvl4pPr>
      <a:lvl5pPr marL="2057400" indent="-228600" algn="l" rtl="0" eaLnBrk="0" fontAlgn="base" hangingPunct="0">
        <a:spcBef>
          <a:spcPct val="20000"/>
        </a:spcBef>
        <a:spcAft>
          <a:spcPct val="0"/>
        </a:spcAft>
        <a:buChar char="»"/>
        <a:defRPr sz="1200">
          <a:solidFill>
            <a:srgbClr val="4C410A"/>
          </a:solidFill>
          <a:latin typeface="+mn-lt"/>
        </a:defRPr>
      </a:lvl5pPr>
      <a:lvl6pPr marL="2514600" indent="-228600" algn="l" rtl="0" fontAlgn="base">
        <a:spcBef>
          <a:spcPct val="20000"/>
        </a:spcBef>
        <a:spcAft>
          <a:spcPct val="0"/>
        </a:spcAft>
        <a:buChar char="»"/>
        <a:defRPr sz="1200">
          <a:solidFill>
            <a:srgbClr val="4C410A"/>
          </a:solidFill>
          <a:latin typeface="+mn-lt"/>
        </a:defRPr>
      </a:lvl6pPr>
      <a:lvl7pPr marL="2971800" indent="-228600" algn="l" rtl="0" fontAlgn="base">
        <a:spcBef>
          <a:spcPct val="20000"/>
        </a:spcBef>
        <a:spcAft>
          <a:spcPct val="0"/>
        </a:spcAft>
        <a:buChar char="»"/>
        <a:defRPr sz="1200">
          <a:solidFill>
            <a:srgbClr val="4C410A"/>
          </a:solidFill>
          <a:latin typeface="+mn-lt"/>
        </a:defRPr>
      </a:lvl7pPr>
      <a:lvl8pPr marL="3429000" indent="-228600" algn="l" rtl="0" fontAlgn="base">
        <a:spcBef>
          <a:spcPct val="20000"/>
        </a:spcBef>
        <a:spcAft>
          <a:spcPct val="0"/>
        </a:spcAft>
        <a:buChar char="»"/>
        <a:defRPr sz="1200">
          <a:solidFill>
            <a:srgbClr val="4C410A"/>
          </a:solidFill>
          <a:latin typeface="+mn-lt"/>
        </a:defRPr>
      </a:lvl8pPr>
      <a:lvl9pPr marL="3886200" indent="-228600" algn="l" rtl="0" fontAlgn="base">
        <a:spcBef>
          <a:spcPct val="20000"/>
        </a:spcBef>
        <a:spcAft>
          <a:spcPct val="0"/>
        </a:spcAft>
        <a:buChar char="»"/>
        <a:defRPr sz="1200">
          <a:solidFill>
            <a:srgbClr val="4C410A"/>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9.xml"/></Relationships>
</file>

<file path=ppt/slides/_rels/slide10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0.xml"/><Relationship Id="rId1" Type="http://schemas.openxmlformats.org/officeDocument/2006/relationships/slideLayout" Target="../slideLayouts/slideLayout29.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mailto:stait@gibperk.com"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9.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9.xml"/></Relationships>
</file>

<file path=ppt/slides/_rels/slide11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3.xml"/><Relationship Id="rId1" Type="http://schemas.openxmlformats.org/officeDocument/2006/relationships/slideLayout" Target="../slideLayouts/slideLayout34.xml"/><Relationship Id="rId4" Type="http://schemas.openxmlformats.org/officeDocument/2006/relationships/image" Target="../media/image72.svg"/></Relationships>
</file>

<file path=ppt/slides/_rels/slide11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4.xml"/><Relationship Id="rId1" Type="http://schemas.openxmlformats.org/officeDocument/2006/relationships/slideLayout" Target="../slideLayouts/slideLayout34.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slides/_rels/slide11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5.xml"/><Relationship Id="rId1" Type="http://schemas.openxmlformats.org/officeDocument/2006/relationships/slideLayout" Target="../slideLayouts/slideLayout34.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8.sv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9.xml"/></Relationships>
</file>

<file path=ppt/slides/_rels/slide1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7.xml"/><Relationship Id="rId1" Type="http://schemas.openxmlformats.org/officeDocument/2006/relationships/slideLayout" Target="../slideLayouts/slideLayout5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9.xml"/><Relationship Id="rId1" Type="http://schemas.openxmlformats.org/officeDocument/2006/relationships/slideLayout" Target="../slideLayouts/slideLayout45.xml"/><Relationship Id="rId4" Type="http://schemas.openxmlformats.org/officeDocument/2006/relationships/image" Target="../media/image81.gif"/></Relationships>
</file>

<file path=ppt/slides/_rels/slide12.xml.rels><?xml version="1.0" encoding="UTF-8" standalone="yes"?>
<Relationships xmlns="http://schemas.openxmlformats.org/package/2006/relationships"><Relationship Id="rId3" Type="http://schemas.openxmlformats.org/officeDocument/2006/relationships/hyperlink" Target="mailto:tedperkins@gibperk.com" TargetMode="External"/><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0.xml"/><Relationship Id="rId1" Type="http://schemas.openxmlformats.org/officeDocument/2006/relationships/slideLayout" Target="../slideLayouts/slideLayout56.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5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www.learningmarket.org/"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29.xml"/><Relationship Id="rId5" Type="http://schemas.openxmlformats.org/officeDocument/2006/relationships/image" Target="../media/image61.png"/><Relationship Id="rId4" Type="http://schemas.openxmlformats.org/officeDocument/2006/relationships/image" Target="../media/image60.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8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8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5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BA4A0-9DDB-4B7C-AA5A-58C54A14FED2}"/>
              </a:ext>
            </a:extLst>
          </p:cNvPr>
          <p:cNvSpPr>
            <a:spLocks noGrp="1"/>
          </p:cNvSpPr>
          <p:nvPr>
            <p:ph type="ctrTitle"/>
          </p:nvPr>
        </p:nvSpPr>
        <p:spPr>
          <a:xfrm>
            <a:off x="336885" y="742951"/>
            <a:ext cx="4332306" cy="4962524"/>
          </a:xfrm>
        </p:spPr>
        <p:txBody>
          <a:bodyPr vert="horz" lIns="91440" tIns="45720" rIns="91440" bIns="45720" rtlCol="0" anchor="ctr">
            <a:noAutofit/>
          </a:bodyPr>
          <a:lstStyle/>
          <a:p>
            <a:pPr>
              <a:lnSpc>
                <a:spcPct val="100000"/>
              </a:lnSpc>
              <a:spcBef>
                <a:spcPts val="1200"/>
              </a:spcBef>
              <a:spcAft>
                <a:spcPts val="1200"/>
              </a:spcAft>
            </a:pPr>
            <a:br>
              <a:rPr lang="en-US" sz="2300" kern="1200" dirty="0">
                <a:solidFill>
                  <a:srgbClr val="FFFFFF"/>
                </a:solidFill>
                <a:latin typeface="+mj-lt"/>
                <a:ea typeface="+mj-ea"/>
                <a:cs typeface="+mj-cs"/>
              </a:rPr>
            </a:br>
            <a:br>
              <a:rPr lang="en-US" sz="2300" kern="1200" dirty="0">
                <a:solidFill>
                  <a:srgbClr val="FFFFFF"/>
                </a:solidFill>
                <a:latin typeface="+mj-lt"/>
                <a:ea typeface="+mj-ea"/>
                <a:cs typeface="+mj-cs"/>
              </a:rPr>
            </a:br>
            <a:br>
              <a:rPr lang="en-US" sz="2300" kern="1200" dirty="0">
                <a:solidFill>
                  <a:srgbClr val="FFFFFF"/>
                </a:solidFill>
                <a:latin typeface="+mj-lt"/>
                <a:ea typeface="+mj-ea"/>
                <a:cs typeface="+mj-cs"/>
              </a:rPr>
            </a:br>
            <a:r>
              <a:rPr lang="en-US" sz="2800" kern="1200" spc="50" dirty="0">
                <a:ln w="0"/>
                <a:solidFill>
                  <a:srgbClr val="C00000"/>
                </a:solidFill>
                <a:effectLst>
                  <a:innerShdw blurRad="63500" dist="50800" dir="13500000">
                    <a:srgbClr val="000000">
                      <a:alpha val="50000"/>
                    </a:srgbClr>
                  </a:innerShdw>
                </a:effectLst>
                <a:latin typeface="Aharoni" panose="02010803020104030203" pitchFamily="2" charset="-79"/>
                <a:cs typeface="Aharoni" panose="02010803020104030203" pitchFamily="2" charset="-79"/>
              </a:rPr>
              <a:t> </a:t>
            </a:r>
            <a:r>
              <a:rPr lang="en-US" sz="3600" kern="1200" spc="50" dirty="0">
                <a:ln w="0"/>
                <a:solidFill>
                  <a:srgbClr val="C00000"/>
                </a:solidFill>
                <a:effectLst>
                  <a:innerShdw blurRad="63500" dist="50800" dir="13500000">
                    <a:srgbClr val="000000">
                      <a:alpha val="50000"/>
                    </a:srgbClr>
                  </a:innerShdw>
                </a:effectLst>
                <a:latin typeface="Aharoni" panose="02010803020104030203" pitchFamily="2" charset="-79"/>
                <a:cs typeface="Aharoni" panose="02010803020104030203" pitchFamily="2" charset="-79"/>
              </a:rPr>
              <a:t>A Tax Lawyer’s Look at Entity Choices </a:t>
            </a:r>
            <a:br>
              <a:rPr lang="en-US" sz="2300" kern="1200" spc="50" dirty="0">
                <a:ln w="0"/>
                <a:solidFill>
                  <a:schemeClr val="bg2"/>
                </a:solidFill>
                <a:effectLst>
                  <a:innerShdw blurRad="63500" dist="50800" dir="13500000">
                    <a:srgbClr val="000000">
                      <a:alpha val="50000"/>
                    </a:srgbClr>
                  </a:innerShdw>
                </a:effectLst>
                <a:latin typeface="Aharoni" panose="02010803020104030203" pitchFamily="2" charset="-79"/>
                <a:cs typeface="Aharoni" panose="02010803020104030203" pitchFamily="2" charset="-79"/>
              </a:rPr>
            </a:br>
            <a:r>
              <a:rPr lang="en-US" sz="1800" kern="1200" dirty="0">
                <a:solidFill>
                  <a:srgbClr val="FFFFFF"/>
                </a:solidFill>
                <a:latin typeface="+mj-lt"/>
                <a:ea typeface="+mj-ea"/>
                <a:cs typeface="+mj-cs"/>
              </a:rPr>
              <a:t>Presenters</a:t>
            </a:r>
            <a:br>
              <a:rPr lang="en-US" sz="2300" kern="1200" dirty="0">
                <a:solidFill>
                  <a:srgbClr val="FFFFFF"/>
                </a:solidFill>
                <a:latin typeface="+mj-lt"/>
                <a:ea typeface="+mj-ea"/>
                <a:cs typeface="+mj-cs"/>
              </a:rPr>
            </a:br>
            <a:r>
              <a:rPr lang="en-US" sz="2000" kern="1200" dirty="0">
                <a:latin typeface="+mj-lt"/>
                <a:ea typeface="+mj-ea"/>
                <a:cs typeface="+mj-cs"/>
              </a:rPr>
              <a:t>MARTIN PEZZNER, JD, CPA</a:t>
            </a:r>
            <a:br>
              <a:rPr lang="en-US" sz="2000" kern="1200" dirty="0">
                <a:latin typeface="+mj-lt"/>
                <a:ea typeface="+mj-ea"/>
                <a:cs typeface="+mj-cs"/>
              </a:rPr>
            </a:br>
            <a:r>
              <a:rPr lang="en-US" sz="2000" kern="1200" dirty="0">
                <a:latin typeface="+mj-lt"/>
                <a:ea typeface="+mj-ea"/>
                <a:cs typeface="+mj-cs"/>
              </a:rPr>
              <a:t>EDWARD L. PERKINS, JD, LLM (Tax) CPA</a:t>
            </a:r>
            <a:br>
              <a:rPr lang="en-US" sz="2000" kern="1200" dirty="0">
                <a:solidFill>
                  <a:srgbClr val="FF0000"/>
                </a:solidFill>
                <a:latin typeface="+mj-lt"/>
                <a:ea typeface="+mj-ea"/>
                <a:cs typeface="+mj-cs"/>
              </a:rPr>
            </a:br>
            <a:br>
              <a:rPr lang="en-US" sz="2000" kern="1200" dirty="0">
                <a:solidFill>
                  <a:srgbClr val="FF0000"/>
                </a:solidFill>
                <a:latin typeface="+mj-lt"/>
                <a:ea typeface="+mj-ea"/>
                <a:cs typeface="+mj-cs"/>
              </a:rPr>
            </a:br>
            <a:r>
              <a:rPr lang="en-US" sz="2300" b="1" kern="1200" dirty="0">
                <a:solidFill>
                  <a:srgbClr val="FFFFFF"/>
                </a:solidFill>
                <a:latin typeface="+mj-lt"/>
                <a:ea typeface="+mj-ea"/>
                <a:cs typeface="+mj-cs"/>
              </a:rPr>
              <a:t>Two-Hour Live CLE/CPE Webinar</a:t>
            </a:r>
            <a:br>
              <a:rPr lang="en-US" sz="2300" kern="1200" dirty="0">
                <a:solidFill>
                  <a:srgbClr val="FFFFFF"/>
                </a:solidFill>
                <a:latin typeface="+mj-lt"/>
                <a:ea typeface="+mj-ea"/>
                <a:cs typeface="+mj-cs"/>
              </a:rPr>
            </a:br>
            <a:endParaRPr lang="en-US" sz="2300" kern="1200" dirty="0">
              <a:solidFill>
                <a:srgbClr val="FFFFFF"/>
              </a:solidFill>
              <a:latin typeface="+mj-lt"/>
              <a:ea typeface="+mj-ea"/>
              <a:cs typeface="+mj-cs"/>
            </a:endParaRPr>
          </a:p>
        </p:txBody>
      </p:sp>
      <p:pic>
        <p:nvPicPr>
          <p:cNvPr id="6" name="Picture 5">
            <a:extLst>
              <a:ext uri="{FF2B5EF4-FFF2-40B4-BE49-F238E27FC236}">
                <a16:creationId xmlns:a16="http://schemas.microsoft.com/office/drawing/2014/main" id="{9F0E13DC-6075-6474-B687-164D6D8C7215}"/>
              </a:ext>
            </a:extLst>
          </p:cNvPr>
          <p:cNvPicPr>
            <a:picLocks noChangeAspect="1"/>
          </p:cNvPicPr>
          <p:nvPr/>
        </p:nvPicPr>
        <p:blipFill>
          <a:blip r:embed="rId3"/>
          <a:stretch>
            <a:fillRect/>
          </a:stretch>
        </p:blipFill>
        <p:spPr>
          <a:xfrm>
            <a:off x="5099901" y="742951"/>
            <a:ext cx="6561056" cy="5422179"/>
          </a:xfrm>
          <a:prstGeom prst="rect">
            <a:avLst/>
          </a:prstGeom>
          <a:effectLst>
            <a:outerShdw blurRad="50800" dist="50800" dir="5400000" algn="ctr" rotWithShape="0">
              <a:srgbClr val="000000">
                <a:alpha val="99000"/>
              </a:srgbClr>
            </a:outerShdw>
          </a:effectLst>
        </p:spPr>
      </p:pic>
    </p:spTree>
    <p:extLst>
      <p:ext uri="{BB962C8B-B14F-4D97-AF65-F5344CB8AC3E}">
        <p14:creationId xmlns:p14="http://schemas.microsoft.com/office/powerpoint/2010/main" val="38663591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rot="5400000" flipH="1">
            <a:off x="1325218" y="3400434"/>
            <a:ext cx="6856214" cy="57135"/>
          </a:xfrm>
          <a:prstGeom prst="rect">
            <a:avLst/>
          </a:prstGeom>
          <a:gradFill>
            <a:gsLst>
              <a:gs pos="0">
                <a:schemeClr val="tx1"/>
              </a:gs>
              <a:gs pos="34000">
                <a:schemeClr val="tx1">
                  <a:lumMod val="75000"/>
                  <a:lumOff val="25000"/>
                </a:schemeClr>
              </a:gs>
              <a:gs pos="71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3296379" y="991365"/>
            <a:ext cx="324044" cy="830781"/>
          </a:xfrm>
          <a:prstGeom prst="rect">
            <a:avLst/>
          </a:prstGeom>
          <a:noFill/>
        </p:spPr>
        <p:txBody>
          <a:bodyPr wrap="non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4799" b="0" i="0" u="none" strike="noStrike" kern="1200" cap="none" spc="0" normalizeH="0" baseline="0" noProof="0" dirty="0">
                <a:ln>
                  <a:noFill/>
                </a:ln>
                <a:solidFill>
                  <a:srgbClr val="FF0000"/>
                </a:solidFill>
                <a:effectLst/>
                <a:uLnTx/>
                <a:uFillTx/>
                <a:latin typeface="Calibri" panose="020F0502020204030204"/>
                <a:ea typeface="+mn-ea"/>
                <a:cs typeface="+mn-cs"/>
              </a:rPr>
              <a:t> </a:t>
            </a:r>
          </a:p>
        </p:txBody>
      </p:sp>
      <p:sp>
        <p:nvSpPr>
          <p:cNvPr id="11" name="Rectangle 10"/>
          <p:cNvSpPr/>
          <p:nvPr/>
        </p:nvSpPr>
        <p:spPr>
          <a:xfrm flipH="1">
            <a:off x="4781892" y="1219776"/>
            <a:ext cx="3085296" cy="76180"/>
          </a:xfrm>
          <a:prstGeom prst="rect">
            <a:avLst/>
          </a:prstGeom>
          <a:gradFill>
            <a:gsLst>
              <a:gs pos="0">
                <a:schemeClr val="tx1"/>
              </a:gs>
              <a:gs pos="64999">
                <a:schemeClr val="tx1">
                  <a:lumMod val="75000"/>
                  <a:lumOff val="2500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5153292" y="1745946"/>
            <a:ext cx="6044569" cy="3539302"/>
          </a:xfrm>
          <a:prstGeom prst="rect">
            <a:avLst/>
          </a:prstGeom>
          <a:noFill/>
        </p:spPr>
        <p:txBody>
          <a:bodyPr wrap="square">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0" normalizeH="0" baseline="0" noProof="0" dirty="0">
                <a:ln w="0"/>
                <a:solidFill>
                  <a:srgbClr val="C00000"/>
                </a:solidFill>
                <a:effectLst>
                  <a:outerShdw blurRad="38100" dist="25400" dir="5400000" algn="ctr" rotWithShape="0">
                    <a:srgbClr val="6E747A">
                      <a:alpha val="43000"/>
                    </a:srgbClr>
                  </a:outerShdw>
                </a:effectLst>
                <a:uLnTx/>
                <a:uFillTx/>
                <a:latin typeface="Abadi Extra Light" panose="020B0204020104020204" pitchFamily="34" charset="0"/>
                <a:ea typeface="+mn-ea"/>
                <a:cs typeface="+mn-cs"/>
              </a:rPr>
              <a:t>Verifying Your Attendance</a:t>
            </a: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endParaRP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Attendees will be asked to periodically verify their attendance in order to comply with CPE/CLE guidelines.</a:t>
            </a: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endParaRP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This involves typing </a:t>
            </a:r>
            <a:r>
              <a:rPr kumimoji="0" lang="en-US" sz="2000" b="0"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badi Extra Light" panose="020B0204020104020204" pitchFamily="34" charset="0"/>
                <a:ea typeface="+mn-ea"/>
                <a:cs typeface="+mn-cs"/>
              </a:rPr>
              <a:t>“I’m still here!!! </a:t>
            </a:r>
            <a:r>
              <a:rPr kumimoji="0" lang="en-US" sz="20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into </a:t>
            </a:r>
            <a:br>
              <a:rPr kumimoji="0" lang="en-US" sz="20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br>
            <a:r>
              <a:rPr kumimoji="0" lang="en-US" sz="20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the </a:t>
            </a:r>
            <a:r>
              <a:rPr kumimoji="0" lang="en-US" sz="2000" b="0" i="0" u="none" strike="noStrike" kern="1200" cap="none" spc="0" normalizeH="0" baseline="0" noProof="0" dirty="0" err="1">
                <a:ln>
                  <a:noFill/>
                </a:ln>
                <a:solidFill>
                  <a:srgbClr val="000000"/>
                </a:solidFill>
                <a:effectLst/>
                <a:uLnTx/>
                <a:uFillTx/>
                <a:latin typeface="Abadi Extra Light" panose="020B0204020104020204" pitchFamily="34" charset="0"/>
                <a:ea typeface="+mn-ea"/>
                <a:cs typeface="+mn-cs"/>
              </a:rPr>
              <a:t>chatbox</a:t>
            </a:r>
            <a:r>
              <a:rPr kumimoji="0" lang="en-US" sz="20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 and pressing ‘Enter’ when prompted.</a:t>
            </a: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endParaRP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It is important that you follow all such prompts </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in order to ensure that your CPE/CLE credits </a:t>
            </a:r>
            <a:br>
              <a:rPr kumimoji="0" lang="en-US" sz="20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br>
            <a:r>
              <a:rPr kumimoji="0" lang="en-US" sz="20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are received in full.</a:t>
            </a:r>
          </a:p>
        </p:txBody>
      </p:sp>
    </p:spTree>
    <p:extLst>
      <p:ext uri="{BB962C8B-B14F-4D97-AF65-F5344CB8AC3E}">
        <p14:creationId xmlns:p14="http://schemas.microsoft.com/office/powerpoint/2010/main" val="411545330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F541DB91-0B10-46D9-B34B-7BFF96026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0">
            <a:extLst>
              <a:ext uri="{FF2B5EF4-FFF2-40B4-BE49-F238E27FC236}">
                <a16:creationId xmlns:a16="http://schemas.microsoft.com/office/drawing/2014/main" id="{9CF7FE1C-8BC5-4B0C-A2BC-93AB72C90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36A30C7-F9FB-10AC-D2CA-296E1363FE0F}"/>
              </a:ext>
            </a:extLst>
          </p:cNvPr>
          <p:cNvSpPr>
            <a:spLocks noGrp="1"/>
          </p:cNvSpPr>
          <p:nvPr>
            <p:ph type="title"/>
          </p:nvPr>
        </p:nvSpPr>
        <p:spPr>
          <a:xfrm>
            <a:off x="5657153" y="0"/>
            <a:ext cx="5827643" cy="1433433"/>
          </a:xfrm>
        </p:spPr>
        <p:txBody>
          <a:bodyPr anchor="b">
            <a:normAutofit/>
          </a:bodyPr>
          <a:lstStyle/>
          <a:p>
            <a:r>
              <a:rPr lang="en-US" dirty="0">
                <a:ln w="0"/>
                <a:effectLst>
                  <a:outerShdw blurRad="38100" dist="19050" dir="2700000" algn="tl" rotWithShape="0">
                    <a:schemeClr val="dk1">
                      <a:alpha val="40000"/>
                    </a:schemeClr>
                  </a:outerShdw>
                </a:effectLst>
              </a:rPr>
              <a:t>Fringe Benefits</a:t>
            </a:r>
          </a:p>
        </p:txBody>
      </p:sp>
      <p:pic>
        <p:nvPicPr>
          <p:cNvPr id="4" name="Picture 3">
            <a:extLst>
              <a:ext uri="{FF2B5EF4-FFF2-40B4-BE49-F238E27FC236}">
                <a16:creationId xmlns:a16="http://schemas.microsoft.com/office/drawing/2014/main" id="{E1770F44-0489-955C-5C9F-4EDD14B31815}"/>
              </a:ext>
            </a:extLst>
          </p:cNvPr>
          <p:cNvPicPr>
            <a:picLocks noChangeAspect="1"/>
          </p:cNvPicPr>
          <p:nvPr/>
        </p:nvPicPr>
        <p:blipFill>
          <a:blip r:embed="rId2"/>
          <a:stretch>
            <a:fillRect/>
          </a:stretch>
        </p:blipFill>
        <p:spPr>
          <a:xfrm>
            <a:off x="814154" y="3193417"/>
            <a:ext cx="4309533" cy="2867798"/>
          </a:xfrm>
          <a:prstGeom prst="rect">
            <a:avLst/>
          </a:prstGeom>
          <a:effectLst>
            <a:outerShdw blurRad="50800" dist="50800" dir="5400000" algn="ctr" rotWithShape="0">
              <a:srgbClr val="000000">
                <a:alpha val="99000"/>
              </a:srgbClr>
            </a:outerShdw>
          </a:effectLst>
        </p:spPr>
      </p:pic>
      <p:sp>
        <p:nvSpPr>
          <p:cNvPr id="3" name="Content Placeholder 2">
            <a:extLst>
              <a:ext uri="{FF2B5EF4-FFF2-40B4-BE49-F238E27FC236}">
                <a16:creationId xmlns:a16="http://schemas.microsoft.com/office/drawing/2014/main" id="{BABEC6DE-C49C-52E0-0605-63EA5EF6DBDA}"/>
              </a:ext>
            </a:extLst>
          </p:cNvPr>
          <p:cNvSpPr>
            <a:spLocks noGrp="1"/>
          </p:cNvSpPr>
          <p:nvPr>
            <p:ph idx="1"/>
          </p:nvPr>
        </p:nvSpPr>
        <p:spPr>
          <a:xfrm>
            <a:off x="5657153" y="1940066"/>
            <a:ext cx="5827644" cy="4121149"/>
          </a:xfrm>
        </p:spPr>
        <p:txBody>
          <a:bodyPr anchor="t">
            <a:noAutofit/>
          </a:bodyPr>
          <a:lstStyle/>
          <a:p>
            <a:pPr marL="0" indent="0">
              <a:lnSpc>
                <a:spcPct val="100000"/>
              </a:lnSpc>
              <a:buNone/>
            </a:pPr>
            <a:r>
              <a:rPr lang="en-US" sz="2000" dirty="0">
                <a:latin typeface="Abadi Extra Light" panose="020B0204020104020204" pitchFamily="34" charset="0"/>
              </a:rPr>
              <a:t>The C corporation form of entity has a significant advantage over the other forms of entity because it may provide certain fringe benefits to its owners on a tax-free basis. </a:t>
            </a:r>
          </a:p>
          <a:p>
            <a:pPr marL="0" indent="0">
              <a:lnSpc>
                <a:spcPct val="100000"/>
              </a:lnSpc>
              <a:buNone/>
            </a:pPr>
            <a:r>
              <a:rPr lang="en-US" sz="2000" dirty="0">
                <a:latin typeface="Abadi Extra Light" panose="020B0204020104020204" pitchFamily="34" charset="0"/>
              </a:rPr>
              <a:t>These tax-free fringe benefits include accident and health plans, cafeteria plans, group-term life insurance, dependent care assistance programs, and certain miscellaneous statutory fringe benefits covered under §132.</a:t>
            </a:r>
          </a:p>
          <a:p>
            <a:pPr marL="0" indent="0">
              <a:lnSpc>
                <a:spcPct val="100000"/>
              </a:lnSpc>
              <a:buNone/>
            </a:pPr>
            <a:r>
              <a:rPr lang="en-US" sz="2000" dirty="0">
                <a:latin typeface="Abadi Extra Light" panose="020B0204020104020204" pitchFamily="34" charset="0"/>
              </a:rPr>
              <a:t>Generally, a </a:t>
            </a:r>
            <a:r>
              <a:rPr lang="en-US" sz="2000" dirty="0">
                <a:solidFill>
                  <a:srgbClr val="FF0000"/>
                </a:solidFill>
                <a:latin typeface="Abadi Extra Light" panose="020B0204020104020204" pitchFamily="34" charset="0"/>
              </a:rPr>
              <a:t>C corporation </a:t>
            </a:r>
            <a:r>
              <a:rPr lang="en-US" sz="2000" dirty="0">
                <a:latin typeface="Abadi Extra Light" panose="020B0204020104020204" pitchFamily="34" charset="0"/>
              </a:rPr>
              <a:t>can deduct the cost of these tax-free fringe benefits provided to its shareholder-employees, while its shareholder-employees do not include the value of the benefits in income. </a:t>
            </a:r>
          </a:p>
        </p:txBody>
      </p:sp>
      <p:cxnSp>
        <p:nvCxnSpPr>
          <p:cNvPr id="6" name="Straight Connector 5">
            <a:extLst>
              <a:ext uri="{FF2B5EF4-FFF2-40B4-BE49-F238E27FC236}">
                <a16:creationId xmlns:a16="http://schemas.microsoft.com/office/drawing/2014/main" id="{509C9894-1A28-A5A8-0C74-D4FAA99306CE}"/>
              </a:ext>
            </a:extLst>
          </p:cNvPr>
          <p:cNvCxnSpPr/>
          <p:nvPr/>
        </p:nvCxnSpPr>
        <p:spPr>
          <a:xfrm>
            <a:off x="5754624" y="1670304"/>
            <a:ext cx="427939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902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6A30C7-F9FB-10AC-D2CA-296E1363FE0F}"/>
              </a:ext>
            </a:extLst>
          </p:cNvPr>
          <p:cNvSpPr>
            <a:spLocks noGrp="1"/>
          </p:cNvSpPr>
          <p:nvPr>
            <p:ph type="title"/>
          </p:nvPr>
        </p:nvSpPr>
        <p:spPr>
          <a:xfrm>
            <a:off x="6586524" y="6447"/>
            <a:ext cx="4840010" cy="1807305"/>
          </a:xfrm>
        </p:spPr>
        <p:txBody>
          <a:bodyPr>
            <a:normAutofit/>
          </a:bodyPr>
          <a:lstStyle/>
          <a:p>
            <a:r>
              <a:rPr lang="en-US" dirty="0">
                <a:solidFill>
                  <a:srgbClr val="FF0000"/>
                </a:solidFill>
                <a:effectLst>
                  <a:outerShdw blurRad="38100" dist="38100" dir="2700000" algn="tl">
                    <a:srgbClr val="000000">
                      <a:alpha val="43137"/>
                    </a:srgbClr>
                  </a:outerShdw>
                </a:effectLst>
              </a:rPr>
              <a:t>Fringe Benefits</a:t>
            </a:r>
          </a:p>
        </p:txBody>
      </p:sp>
      <p:pic>
        <p:nvPicPr>
          <p:cNvPr id="5" name="Picture 4" descr="White calculator">
            <a:extLst>
              <a:ext uri="{FF2B5EF4-FFF2-40B4-BE49-F238E27FC236}">
                <a16:creationId xmlns:a16="http://schemas.microsoft.com/office/drawing/2014/main" id="{5FC162D4-F04D-CE2B-1CB0-AB011EFBD1E1}"/>
              </a:ext>
            </a:extLst>
          </p:cNvPr>
          <p:cNvPicPr>
            <a:picLocks noChangeAspect="1"/>
          </p:cNvPicPr>
          <p:nvPr/>
        </p:nvPicPr>
        <p:blipFill rotWithShape="1">
          <a:blip r:embed="rId2"/>
          <a:srcRect l="1517" r="38949"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effectLst>
            <a:outerShdw blurRad="50800" dist="50800" dir="5400000" algn="ctr" rotWithShape="0">
              <a:srgbClr val="000000">
                <a:alpha val="99000"/>
              </a:srgbClr>
            </a:outerShdw>
          </a:effectLst>
        </p:spPr>
      </p:pic>
      <p:sp>
        <p:nvSpPr>
          <p:cNvPr id="3" name="Content Placeholder 2">
            <a:extLst>
              <a:ext uri="{FF2B5EF4-FFF2-40B4-BE49-F238E27FC236}">
                <a16:creationId xmlns:a16="http://schemas.microsoft.com/office/drawing/2014/main" id="{BABEC6DE-C49C-52E0-0605-63EA5EF6DBDA}"/>
              </a:ext>
            </a:extLst>
          </p:cNvPr>
          <p:cNvSpPr>
            <a:spLocks noGrp="1"/>
          </p:cNvSpPr>
          <p:nvPr>
            <p:ph idx="1"/>
          </p:nvPr>
        </p:nvSpPr>
        <p:spPr>
          <a:xfrm>
            <a:off x="6586524" y="1304466"/>
            <a:ext cx="5173354" cy="3843666"/>
          </a:xfrm>
        </p:spPr>
        <p:txBody>
          <a:bodyPr>
            <a:noAutofit/>
          </a:bodyPr>
          <a:lstStyle/>
          <a:p>
            <a:pPr marL="0" indent="0">
              <a:lnSpc>
                <a:spcPct val="100000"/>
              </a:lnSpc>
              <a:buNone/>
            </a:pPr>
            <a:r>
              <a:rPr lang="en-US" sz="2000" dirty="0">
                <a:latin typeface="Abadi Extra Light" panose="020B0204020104020204" pitchFamily="34" charset="0"/>
              </a:rPr>
              <a:t>However, part or all of the benefits provided to highly compensated employees under certain benefit plans may be taxable if the plans do not satisfy certain nondiscrimination requirements.</a:t>
            </a:r>
          </a:p>
          <a:p>
            <a:pPr marL="0" indent="0">
              <a:lnSpc>
                <a:spcPct val="100000"/>
              </a:lnSpc>
              <a:buNone/>
            </a:pPr>
            <a:r>
              <a:rPr lang="en-US" sz="2000" dirty="0">
                <a:latin typeface="Abadi Extra Light" panose="020B0204020104020204" pitchFamily="34" charset="0"/>
              </a:rPr>
              <a:t>Because fringe benefits can only be excluded by “employees,” they generally cannot be provided on a tax-free basis to </a:t>
            </a:r>
            <a:r>
              <a:rPr lang="en-US" sz="2000" dirty="0">
                <a:solidFill>
                  <a:srgbClr val="C00000"/>
                </a:solidFill>
                <a:latin typeface="Abadi Extra Light" panose="020B0204020104020204" pitchFamily="34" charset="0"/>
              </a:rPr>
              <a:t>sole proprietors, partners, or S corporation shareholders owning (directly or indirectly) more than 2% of the stock in an S corporation. </a:t>
            </a:r>
          </a:p>
          <a:p>
            <a:pPr marL="0" indent="0">
              <a:lnSpc>
                <a:spcPct val="100000"/>
              </a:lnSpc>
              <a:buNone/>
            </a:pPr>
            <a:r>
              <a:rPr lang="en-US" sz="2000" dirty="0">
                <a:latin typeface="Abadi Extra Light" panose="020B0204020104020204" pitchFamily="34" charset="0"/>
              </a:rPr>
              <a:t>However, partners and more-than-2% S corporation shareholders are eligible for the miscellaneous fringe benefits provided under §132 (e.g., working condition and de minimis fringe benefits)</a:t>
            </a:r>
          </a:p>
        </p:txBody>
      </p:sp>
    </p:spTree>
    <p:extLst>
      <p:ext uri="{BB962C8B-B14F-4D97-AF65-F5344CB8AC3E}">
        <p14:creationId xmlns:p14="http://schemas.microsoft.com/office/powerpoint/2010/main" val="3382669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6A30C7-F9FB-10AC-D2CA-296E1363FE0F}"/>
              </a:ext>
            </a:extLst>
          </p:cNvPr>
          <p:cNvSpPr>
            <a:spLocks noGrp="1"/>
          </p:cNvSpPr>
          <p:nvPr>
            <p:ph type="title"/>
          </p:nvPr>
        </p:nvSpPr>
        <p:spPr>
          <a:xfrm>
            <a:off x="6513788" y="365125"/>
            <a:ext cx="4840010" cy="1807305"/>
          </a:xfrm>
        </p:spPr>
        <p:txBody>
          <a:bodyPr>
            <a:normAutofit/>
          </a:bodyPr>
          <a:lstStyle/>
          <a:p>
            <a:r>
              <a:rPr lang="en-US" dirty="0">
                <a:solidFill>
                  <a:schemeClr val="accent2"/>
                </a:solidFill>
                <a:effectLst>
                  <a:outerShdw blurRad="38100" dist="38100" dir="2700000" algn="tl">
                    <a:srgbClr val="000000">
                      <a:alpha val="43137"/>
                    </a:srgbClr>
                  </a:outerShdw>
                </a:effectLst>
              </a:rPr>
              <a:t>Unreasonable Compensation</a:t>
            </a:r>
          </a:p>
        </p:txBody>
      </p:sp>
      <p:pic>
        <p:nvPicPr>
          <p:cNvPr id="5" name="Picture 4" descr="Desk with productivity items">
            <a:extLst>
              <a:ext uri="{FF2B5EF4-FFF2-40B4-BE49-F238E27FC236}">
                <a16:creationId xmlns:a16="http://schemas.microsoft.com/office/drawing/2014/main" id="{3FDA1AD4-BA8B-53F5-C50A-64526DCF63C3}"/>
              </a:ext>
            </a:extLst>
          </p:cNvPr>
          <p:cNvPicPr>
            <a:picLocks noChangeAspect="1"/>
          </p:cNvPicPr>
          <p:nvPr/>
        </p:nvPicPr>
        <p:blipFill rotWithShape="1">
          <a:blip r:embed="rId2"/>
          <a:srcRect l="27858" r="12608"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effectLst>
            <a:outerShdw blurRad="50800" dist="50800" dir="5400000" algn="ctr" rotWithShape="0">
              <a:srgbClr val="000000">
                <a:alpha val="99000"/>
              </a:srgbClr>
            </a:outerShdw>
          </a:effectLst>
        </p:spPr>
      </p:pic>
      <p:sp>
        <p:nvSpPr>
          <p:cNvPr id="3" name="Content Placeholder 2">
            <a:extLst>
              <a:ext uri="{FF2B5EF4-FFF2-40B4-BE49-F238E27FC236}">
                <a16:creationId xmlns:a16="http://schemas.microsoft.com/office/drawing/2014/main" id="{BABEC6DE-C49C-52E0-0605-63EA5EF6DBDA}"/>
              </a:ext>
            </a:extLst>
          </p:cNvPr>
          <p:cNvSpPr>
            <a:spLocks noGrp="1"/>
          </p:cNvSpPr>
          <p:nvPr>
            <p:ph idx="1"/>
          </p:nvPr>
        </p:nvSpPr>
        <p:spPr>
          <a:xfrm>
            <a:off x="6617697" y="2172430"/>
            <a:ext cx="4840010" cy="3843666"/>
          </a:xfrm>
        </p:spPr>
        <p:txBody>
          <a:bodyPr>
            <a:noAutofit/>
          </a:bodyPr>
          <a:lstStyle/>
          <a:p>
            <a:pPr marL="0" indent="0">
              <a:lnSpc>
                <a:spcPct val="100000"/>
              </a:lnSpc>
              <a:buNone/>
            </a:pPr>
            <a:r>
              <a:rPr lang="en-US" sz="2000" dirty="0">
                <a:latin typeface="Abadi Extra Light" panose="020B0204020104020204" pitchFamily="34" charset="0"/>
              </a:rPr>
              <a:t>By paying compensation rather than dividends to its employee-shareholders, a </a:t>
            </a:r>
            <a:r>
              <a:rPr lang="en-US" sz="2000" dirty="0">
                <a:solidFill>
                  <a:srgbClr val="FF0000"/>
                </a:solidFill>
                <a:latin typeface="Abadi Extra Light" panose="020B0204020104020204" pitchFamily="34" charset="0"/>
              </a:rPr>
              <a:t>C corporation </a:t>
            </a:r>
            <a:r>
              <a:rPr lang="en-US" sz="2000" dirty="0">
                <a:latin typeface="Abadi Extra Light" panose="020B0204020104020204" pitchFamily="34" charset="0"/>
              </a:rPr>
              <a:t>can reduce the amount of its income subject to the corporate-level tax and avoid the double tax on the payment of dividends to shareholders. </a:t>
            </a:r>
          </a:p>
          <a:p>
            <a:pPr marL="0" indent="0">
              <a:lnSpc>
                <a:spcPct val="100000"/>
              </a:lnSpc>
              <a:buNone/>
            </a:pPr>
            <a:r>
              <a:rPr lang="en-US" sz="2000" dirty="0">
                <a:latin typeface="Abadi Extra Light" panose="020B0204020104020204" pitchFamily="34" charset="0"/>
              </a:rPr>
              <a:t>However, the IRS may reclassify compensation paid to a shareholder-employee as a dividend if it is excessive [Reg. §1.162-8]. </a:t>
            </a:r>
          </a:p>
          <a:p>
            <a:pPr marL="0" indent="0">
              <a:lnSpc>
                <a:spcPct val="100000"/>
              </a:lnSpc>
              <a:buNone/>
            </a:pPr>
            <a:endParaRPr lang="en-US" sz="1600" dirty="0">
              <a:latin typeface="Abadi Extra Light" panose="020B0204020104020204" pitchFamily="34" charset="0"/>
            </a:endParaRPr>
          </a:p>
        </p:txBody>
      </p:sp>
    </p:spTree>
    <p:extLst>
      <p:ext uri="{BB962C8B-B14F-4D97-AF65-F5344CB8AC3E}">
        <p14:creationId xmlns:p14="http://schemas.microsoft.com/office/powerpoint/2010/main" val="319176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6A30C7-F9FB-10AC-D2CA-296E1363FE0F}"/>
              </a:ext>
            </a:extLst>
          </p:cNvPr>
          <p:cNvSpPr>
            <a:spLocks noGrp="1"/>
          </p:cNvSpPr>
          <p:nvPr>
            <p:ph type="title"/>
          </p:nvPr>
        </p:nvSpPr>
        <p:spPr>
          <a:xfrm>
            <a:off x="6513788" y="365125"/>
            <a:ext cx="4840010" cy="1807305"/>
          </a:xfrm>
        </p:spPr>
        <p:txBody>
          <a:bodyPr>
            <a:normAutofit/>
          </a:bodyPr>
          <a:lstStyle/>
          <a:p>
            <a:r>
              <a:rPr lang="en-US" dirty="0">
                <a:effectLst>
                  <a:outerShdw blurRad="38100" dist="38100" dir="2700000" algn="tl">
                    <a:srgbClr val="000000">
                      <a:alpha val="43137"/>
                    </a:srgbClr>
                  </a:outerShdw>
                </a:effectLst>
              </a:rPr>
              <a:t>Unreasonable Compensation</a:t>
            </a:r>
          </a:p>
        </p:txBody>
      </p:sp>
      <p:pic>
        <p:nvPicPr>
          <p:cNvPr id="5" name="Picture 4" descr="Desk with productivity items">
            <a:extLst>
              <a:ext uri="{FF2B5EF4-FFF2-40B4-BE49-F238E27FC236}">
                <a16:creationId xmlns:a16="http://schemas.microsoft.com/office/drawing/2014/main" id="{3FDA1AD4-BA8B-53F5-C50A-64526DCF63C3}"/>
              </a:ext>
            </a:extLst>
          </p:cNvPr>
          <p:cNvPicPr>
            <a:picLocks noChangeAspect="1"/>
          </p:cNvPicPr>
          <p:nvPr/>
        </p:nvPicPr>
        <p:blipFill rotWithShape="1">
          <a:blip r:embed="rId2">
            <a:duotone>
              <a:schemeClr val="bg2">
                <a:shade val="45000"/>
                <a:satMod val="135000"/>
              </a:schemeClr>
              <a:prstClr val="white"/>
            </a:duotone>
          </a:blip>
          <a:srcRect l="27858" r="12608"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effectLst>
            <a:outerShdw blurRad="50800" dist="50800" dir="5400000" algn="ctr" rotWithShape="0">
              <a:srgbClr val="000000">
                <a:alpha val="99000"/>
              </a:srgbClr>
            </a:outerShdw>
          </a:effectLst>
        </p:spPr>
      </p:pic>
      <p:sp>
        <p:nvSpPr>
          <p:cNvPr id="3" name="Content Placeholder 2">
            <a:extLst>
              <a:ext uri="{FF2B5EF4-FFF2-40B4-BE49-F238E27FC236}">
                <a16:creationId xmlns:a16="http://schemas.microsoft.com/office/drawing/2014/main" id="{BABEC6DE-C49C-52E0-0605-63EA5EF6DBDA}"/>
              </a:ext>
            </a:extLst>
          </p:cNvPr>
          <p:cNvSpPr>
            <a:spLocks noGrp="1"/>
          </p:cNvSpPr>
          <p:nvPr>
            <p:ph idx="1"/>
          </p:nvPr>
        </p:nvSpPr>
        <p:spPr>
          <a:xfrm>
            <a:off x="6617697" y="2172430"/>
            <a:ext cx="4840010" cy="3843666"/>
          </a:xfrm>
        </p:spPr>
        <p:txBody>
          <a:bodyPr>
            <a:noAutofit/>
          </a:bodyPr>
          <a:lstStyle/>
          <a:p>
            <a:pPr marL="0" indent="0">
              <a:lnSpc>
                <a:spcPct val="100000"/>
              </a:lnSpc>
              <a:buNone/>
            </a:pPr>
            <a:r>
              <a:rPr lang="en-US" sz="2200" dirty="0">
                <a:latin typeface="Abadi Extra Light" panose="020B0204020104020204" pitchFamily="34" charset="0"/>
              </a:rPr>
              <a:t>If the compensation is reclassified as a dividend, the </a:t>
            </a:r>
            <a:r>
              <a:rPr lang="en-US" sz="2200" dirty="0">
                <a:solidFill>
                  <a:srgbClr val="FF0000"/>
                </a:solidFill>
                <a:latin typeface="Abadi Extra Light" panose="020B0204020104020204" pitchFamily="34" charset="0"/>
              </a:rPr>
              <a:t>C corporation </a:t>
            </a:r>
            <a:r>
              <a:rPr lang="en-US" sz="2200" dirty="0">
                <a:latin typeface="Abadi Extra Light" panose="020B0204020104020204" pitchFamily="34" charset="0"/>
              </a:rPr>
              <a:t>loses its deduction for the excessive amount of compensation, and the recipient is required to include the payment in income as a dividend. </a:t>
            </a:r>
          </a:p>
          <a:p>
            <a:pPr marL="0" indent="0">
              <a:lnSpc>
                <a:spcPct val="100000"/>
              </a:lnSpc>
              <a:buNone/>
            </a:pPr>
            <a:r>
              <a:rPr lang="en-US" sz="2200" dirty="0">
                <a:latin typeface="Abadi Extra Light" panose="020B0204020104020204" pitchFamily="34" charset="0"/>
              </a:rPr>
              <a:t>Thus, </a:t>
            </a:r>
            <a:r>
              <a:rPr lang="en-US" sz="2200" dirty="0">
                <a:solidFill>
                  <a:srgbClr val="FF0000"/>
                </a:solidFill>
                <a:latin typeface="Abadi Extra Light" panose="020B0204020104020204" pitchFamily="34" charset="0"/>
              </a:rPr>
              <a:t>two levels </a:t>
            </a:r>
            <a:r>
              <a:rPr lang="en-US" sz="2200" dirty="0">
                <a:latin typeface="Abadi Extra Light" panose="020B0204020104020204" pitchFamily="34" charset="0"/>
              </a:rPr>
              <a:t>of tax are imposed. </a:t>
            </a:r>
          </a:p>
          <a:p>
            <a:pPr marL="0" indent="0">
              <a:lnSpc>
                <a:spcPct val="100000"/>
              </a:lnSpc>
              <a:buNone/>
            </a:pPr>
            <a:r>
              <a:rPr lang="en-US" sz="2200" dirty="0">
                <a:latin typeface="Abadi Extra Light" panose="020B0204020104020204" pitchFamily="34" charset="0"/>
              </a:rPr>
              <a:t>Certain otherwise deductible compensation is automatically disallowed as a deduction to the extent that the amounts exceed $1 million [§162(m)].</a:t>
            </a:r>
          </a:p>
        </p:txBody>
      </p:sp>
    </p:spTree>
    <p:extLst>
      <p:ext uri="{BB962C8B-B14F-4D97-AF65-F5344CB8AC3E}">
        <p14:creationId xmlns:p14="http://schemas.microsoft.com/office/powerpoint/2010/main" val="295813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6A30C7-F9FB-10AC-D2CA-296E1363FE0F}"/>
              </a:ext>
            </a:extLst>
          </p:cNvPr>
          <p:cNvSpPr>
            <a:spLocks noGrp="1"/>
          </p:cNvSpPr>
          <p:nvPr>
            <p:ph type="title"/>
          </p:nvPr>
        </p:nvSpPr>
        <p:spPr>
          <a:xfrm>
            <a:off x="5381625" y="609600"/>
            <a:ext cx="5816361" cy="1330839"/>
          </a:xfrm>
        </p:spPr>
        <p:txBody>
          <a:bodyPr>
            <a:normAutofit/>
          </a:bodyPr>
          <a:lstStyle/>
          <a:p>
            <a:r>
              <a:rPr lang="en-US" dirty="0">
                <a:solidFill>
                  <a:srgbClr val="009999"/>
                </a:solidFill>
                <a:effectLst>
                  <a:outerShdw blurRad="38100" dist="38100" dir="2700000" algn="tl">
                    <a:srgbClr val="000000">
                      <a:alpha val="43137"/>
                    </a:srgbClr>
                  </a:outerShdw>
                </a:effectLst>
              </a:rPr>
              <a:t>Unreasonable Compensation</a:t>
            </a:r>
          </a:p>
        </p:txBody>
      </p:sp>
      <p:sp>
        <p:nvSpPr>
          <p:cNvPr id="11" name="Freeform: Shape 10">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6E57B55-F82D-A046-AD64-5CF3E94D002A}"/>
              </a:ext>
            </a:extLst>
          </p:cNvPr>
          <p:cNvPicPr>
            <a:picLocks noChangeAspect="1"/>
          </p:cNvPicPr>
          <p:nvPr/>
        </p:nvPicPr>
        <p:blipFill>
          <a:blip r:embed="rId2"/>
          <a:stretch>
            <a:fillRect/>
          </a:stretch>
        </p:blipFill>
        <p:spPr>
          <a:xfrm>
            <a:off x="723899" y="2386069"/>
            <a:ext cx="4029075" cy="2511078"/>
          </a:xfrm>
          <a:prstGeom prst="rect">
            <a:avLst/>
          </a:prstGeom>
          <a:effectLst>
            <a:outerShdw blurRad="50800" dist="50800" dir="5400000" algn="ctr" rotWithShape="0">
              <a:srgbClr val="000000">
                <a:alpha val="99000"/>
              </a:srgbClr>
            </a:outerShdw>
          </a:effectLst>
        </p:spPr>
      </p:pic>
      <p:sp>
        <p:nvSpPr>
          <p:cNvPr id="3" name="Content Placeholder 2">
            <a:extLst>
              <a:ext uri="{FF2B5EF4-FFF2-40B4-BE49-F238E27FC236}">
                <a16:creationId xmlns:a16="http://schemas.microsoft.com/office/drawing/2014/main" id="{BABEC6DE-C49C-52E0-0605-63EA5EF6DBDA}"/>
              </a:ext>
            </a:extLst>
          </p:cNvPr>
          <p:cNvSpPr>
            <a:spLocks noGrp="1"/>
          </p:cNvSpPr>
          <p:nvPr>
            <p:ph idx="1"/>
          </p:nvPr>
        </p:nvSpPr>
        <p:spPr>
          <a:xfrm>
            <a:off x="5381625" y="2194101"/>
            <a:ext cx="5816362" cy="3908587"/>
          </a:xfrm>
        </p:spPr>
        <p:txBody>
          <a:bodyPr>
            <a:noAutofit/>
          </a:bodyPr>
          <a:lstStyle/>
          <a:p>
            <a:pPr marL="0" indent="0">
              <a:lnSpc>
                <a:spcPct val="100000"/>
              </a:lnSpc>
              <a:buNone/>
            </a:pPr>
            <a:r>
              <a:rPr lang="en-US" sz="2200" dirty="0">
                <a:latin typeface="Abadi Extra Light" panose="020B0204020104020204" pitchFamily="34" charset="0"/>
              </a:rPr>
              <a:t>Thus, an S corporation shareholder may have an incentive to forgo salary payments in order to increase its distributive share of </a:t>
            </a:r>
            <a:r>
              <a:rPr lang="en-US" sz="2200" dirty="0">
                <a:solidFill>
                  <a:srgbClr val="FF0000"/>
                </a:solidFill>
                <a:latin typeface="Abadi Extra Light" panose="020B0204020104020204" pitchFamily="34" charset="0"/>
              </a:rPr>
              <a:t>S corporation </a:t>
            </a:r>
            <a:r>
              <a:rPr lang="en-US" sz="2200" dirty="0">
                <a:latin typeface="Abadi Extra Light" panose="020B0204020104020204" pitchFamily="34" charset="0"/>
              </a:rPr>
              <a:t>income. </a:t>
            </a:r>
          </a:p>
          <a:p>
            <a:pPr marL="0" indent="0">
              <a:lnSpc>
                <a:spcPct val="100000"/>
              </a:lnSpc>
              <a:buNone/>
            </a:pPr>
            <a:r>
              <a:rPr lang="en-US" sz="2200" dirty="0">
                <a:latin typeface="Abadi Extra Light" panose="020B0204020104020204" pitchFamily="34" charset="0"/>
              </a:rPr>
              <a:t>This would allow for more tax-free distributions not subject to self-employment taxes (see below). </a:t>
            </a:r>
          </a:p>
          <a:p>
            <a:pPr marL="0" indent="0">
              <a:lnSpc>
                <a:spcPct val="100000"/>
              </a:lnSpc>
              <a:buNone/>
            </a:pPr>
            <a:r>
              <a:rPr lang="en-US" sz="2200" dirty="0">
                <a:latin typeface="Abadi Extra Light" panose="020B0204020104020204" pitchFamily="34" charset="0"/>
              </a:rPr>
              <a:t>This tax-avoidance approach is closely monitored by the IRS.</a:t>
            </a:r>
          </a:p>
        </p:txBody>
      </p:sp>
    </p:spTree>
    <p:extLst>
      <p:ext uri="{BB962C8B-B14F-4D97-AF65-F5344CB8AC3E}">
        <p14:creationId xmlns:p14="http://schemas.microsoft.com/office/powerpoint/2010/main" val="92717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284A420-F50C-4C2C-B88E-E6F4EF504B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ierstadt"/>
              <a:ea typeface="+mn-ea"/>
              <a:cs typeface="+mn-cs"/>
            </a:endParaRPr>
          </a:p>
        </p:txBody>
      </p:sp>
      <p:sp useBgFill="1">
        <p:nvSpPr>
          <p:cNvPr id="9" name="Rectangle 8">
            <a:extLst>
              <a:ext uri="{FF2B5EF4-FFF2-40B4-BE49-F238E27FC236}">
                <a16:creationId xmlns:a16="http://schemas.microsoft.com/office/drawing/2014/main" id="{893A6D2E-5228-4998-9E24-EFCCA0246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3567547"/>
          </a:xfrm>
          <a:prstGeom prst="rect">
            <a:avLst/>
          </a:prstGeom>
          <a:ln>
            <a:noFill/>
          </a:ln>
          <a:effectLst>
            <a:outerShdw blurRad="228600" dist="152400" dir="5460000" sx="95000" sy="95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Bierstadt"/>
              <a:ea typeface="+mn-ea"/>
              <a:cs typeface="+mn-cs"/>
            </a:endParaRPr>
          </a:p>
        </p:txBody>
      </p:sp>
      <p:cxnSp>
        <p:nvCxnSpPr>
          <p:cNvPr id="11" name="Straight Connector 10">
            <a:extLst>
              <a:ext uri="{FF2B5EF4-FFF2-40B4-BE49-F238E27FC236}">
                <a16:creationId xmlns:a16="http://schemas.microsoft.com/office/drawing/2014/main" id="{3ADB48DB-8E25-4F2F-8C02-5B793937255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32BA7E3-7313-49C8-A245-A85BDEB13E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5" name="Slide Background">
            <a:extLst>
              <a:ext uri="{FF2B5EF4-FFF2-40B4-BE49-F238E27FC236}">
                <a16:creationId xmlns:a16="http://schemas.microsoft.com/office/drawing/2014/main" id="{39DEF503-AFED-40B5-99E5-87975B0D7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ierstadt"/>
              <a:ea typeface="+mn-ea"/>
              <a:cs typeface="+mn-cs"/>
            </a:endParaRPr>
          </a:p>
        </p:txBody>
      </p:sp>
      <p:sp>
        <p:nvSpPr>
          <p:cNvPr id="17" name="tint">
            <a:extLst>
              <a:ext uri="{FF2B5EF4-FFF2-40B4-BE49-F238E27FC236}">
                <a16:creationId xmlns:a16="http://schemas.microsoft.com/office/drawing/2014/main" id="{B38BFBE2-9AD8-4542-8FAC-02614711B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Bierstadt"/>
              <a:ea typeface="+mn-ea"/>
              <a:cs typeface="+mn-cs"/>
            </a:endParaRPr>
          </a:p>
        </p:txBody>
      </p:sp>
      <p:sp useBgFill="1">
        <p:nvSpPr>
          <p:cNvPr id="19" name="Rectangle 18">
            <a:extLst>
              <a:ext uri="{FF2B5EF4-FFF2-40B4-BE49-F238E27FC236}">
                <a16:creationId xmlns:a16="http://schemas.microsoft.com/office/drawing/2014/main" id="{8A8629BE-0179-4699-B176-6397C00434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191993" cy="3657602"/>
          </a:xfrm>
          <a:prstGeom prst="rect">
            <a:avLst/>
          </a:prstGeom>
          <a:ln>
            <a:noFill/>
          </a:ln>
          <a:effectLst>
            <a:outerShdw blurRad="228600" dist="1524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Bierstadt"/>
              <a:ea typeface="+mn-ea"/>
              <a:cs typeface="+mn-cs"/>
            </a:endParaRPr>
          </a:p>
        </p:txBody>
      </p:sp>
      <p:sp>
        <p:nvSpPr>
          <p:cNvPr id="2" name="Title 1">
            <a:extLst>
              <a:ext uri="{FF2B5EF4-FFF2-40B4-BE49-F238E27FC236}">
                <a16:creationId xmlns:a16="http://schemas.microsoft.com/office/drawing/2014/main" id="{33245CCC-3B3F-8BDC-CDA0-33A57909A7D6}"/>
              </a:ext>
            </a:extLst>
          </p:cNvPr>
          <p:cNvSpPr>
            <a:spLocks noGrp="1"/>
          </p:cNvSpPr>
          <p:nvPr>
            <p:ph type="title"/>
          </p:nvPr>
        </p:nvSpPr>
        <p:spPr>
          <a:xfrm>
            <a:off x="761802" y="738334"/>
            <a:ext cx="9296597" cy="2561984"/>
          </a:xfrm>
        </p:spPr>
        <p:txBody>
          <a:bodyPr vert="horz" lIns="91440" tIns="45720" rIns="91440" bIns="45720" rtlCol="0" anchor="b">
            <a:normAutofit/>
          </a:bodyPr>
          <a:lstStyle/>
          <a:p>
            <a:r>
              <a:rPr lang="en-US" sz="4800" dirty="0">
                <a:solidFill>
                  <a:srgbClr val="C00000"/>
                </a:solidFill>
                <a:effectLst>
                  <a:outerShdw blurRad="38100" dist="38100" dir="2700000" algn="tl">
                    <a:srgbClr val="000000">
                      <a:alpha val="43137"/>
                    </a:srgbClr>
                  </a:outerShdw>
                </a:effectLst>
              </a:rPr>
              <a:t>Exit Impact</a:t>
            </a:r>
          </a:p>
        </p:txBody>
      </p:sp>
      <p:cxnSp>
        <p:nvCxnSpPr>
          <p:cNvPr id="21" name="Straight Connector 20">
            <a:extLst>
              <a:ext uri="{FF2B5EF4-FFF2-40B4-BE49-F238E27FC236}">
                <a16:creationId xmlns:a16="http://schemas.microsoft.com/office/drawing/2014/main" id="{2E5D4690-002A-4B9A-A715-6B47306217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604000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284A420-F50C-4C2C-B88E-E6F4EF504B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ierstadt"/>
              <a:ea typeface="+mn-ea"/>
              <a:cs typeface="+mn-cs"/>
            </a:endParaRPr>
          </a:p>
        </p:txBody>
      </p:sp>
      <p:sp useBgFill="1">
        <p:nvSpPr>
          <p:cNvPr id="9" name="Rectangle 8">
            <a:extLst>
              <a:ext uri="{FF2B5EF4-FFF2-40B4-BE49-F238E27FC236}">
                <a16:creationId xmlns:a16="http://schemas.microsoft.com/office/drawing/2014/main" id="{893A6D2E-5228-4998-9E24-EFCCA0246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3567547"/>
          </a:xfrm>
          <a:prstGeom prst="rect">
            <a:avLst/>
          </a:prstGeom>
          <a:ln>
            <a:noFill/>
          </a:ln>
          <a:effectLst>
            <a:outerShdw blurRad="228600" dist="152400" dir="5460000" sx="95000" sy="95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Bierstadt"/>
              <a:ea typeface="+mn-ea"/>
              <a:cs typeface="+mn-cs"/>
            </a:endParaRPr>
          </a:p>
        </p:txBody>
      </p:sp>
      <p:cxnSp>
        <p:nvCxnSpPr>
          <p:cNvPr id="11" name="Straight Connector 10">
            <a:extLst>
              <a:ext uri="{FF2B5EF4-FFF2-40B4-BE49-F238E27FC236}">
                <a16:creationId xmlns:a16="http://schemas.microsoft.com/office/drawing/2014/main" id="{3ADB48DB-8E25-4F2F-8C02-5B793937255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32BA7E3-7313-49C8-A245-A85BDEB13E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5" name="Slide Background">
            <a:extLst>
              <a:ext uri="{FF2B5EF4-FFF2-40B4-BE49-F238E27FC236}">
                <a16:creationId xmlns:a16="http://schemas.microsoft.com/office/drawing/2014/main" id="{39DEF503-AFED-40B5-99E5-87975B0D7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ierstadt"/>
              <a:ea typeface="+mn-ea"/>
              <a:cs typeface="+mn-cs"/>
            </a:endParaRPr>
          </a:p>
        </p:txBody>
      </p:sp>
      <p:sp>
        <p:nvSpPr>
          <p:cNvPr id="17" name="tint">
            <a:extLst>
              <a:ext uri="{FF2B5EF4-FFF2-40B4-BE49-F238E27FC236}">
                <a16:creationId xmlns:a16="http://schemas.microsoft.com/office/drawing/2014/main" id="{B38BFBE2-9AD8-4542-8FAC-02614711B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Bierstadt"/>
              <a:ea typeface="+mn-ea"/>
              <a:cs typeface="+mn-cs"/>
            </a:endParaRPr>
          </a:p>
        </p:txBody>
      </p:sp>
      <p:sp useBgFill="1">
        <p:nvSpPr>
          <p:cNvPr id="19" name="Rectangle 18">
            <a:extLst>
              <a:ext uri="{FF2B5EF4-FFF2-40B4-BE49-F238E27FC236}">
                <a16:creationId xmlns:a16="http://schemas.microsoft.com/office/drawing/2014/main" id="{8A8629BE-0179-4699-B176-6397C00434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191993" cy="3657602"/>
          </a:xfrm>
          <a:prstGeom prst="rect">
            <a:avLst/>
          </a:prstGeom>
          <a:ln>
            <a:noFill/>
          </a:ln>
          <a:effectLst>
            <a:outerShdw blurRad="228600" dist="1524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Bierstadt"/>
              <a:ea typeface="+mn-ea"/>
              <a:cs typeface="+mn-cs"/>
            </a:endParaRPr>
          </a:p>
        </p:txBody>
      </p:sp>
      <p:sp>
        <p:nvSpPr>
          <p:cNvPr id="2" name="Title 1">
            <a:extLst>
              <a:ext uri="{FF2B5EF4-FFF2-40B4-BE49-F238E27FC236}">
                <a16:creationId xmlns:a16="http://schemas.microsoft.com/office/drawing/2014/main" id="{33245CCC-3B3F-8BDC-CDA0-33A57909A7D6}"/>
              </a:ext>
            </a:extLst>
          </p:cNvPr>
          <p:cNvSpPr>
            <a:spLocks noGrp="1"/>
          </p:cNvSpPr>
          <p:nvPr>
            <p:ph type="title"/>
          </p:nvPr>
        </p:nvSpPr>
        <p:spPr>
          <a:xfrm>
            <a:off x="761802" y="738334"/>
            <a:ext cx="9296597" cy="2561984"/>
          </a:xfrm>
        </p:spPr>
        <p:txBody>
          <a:bodyPr vert="horz" lIns="91440" tIns="45720" rIns="91440" bIns="45720" rtlCol="0" anchor="b">
            <a:normAutofit/>
          </a:bodyPr>
          <a:lstStyle/>
          <a:p>
            <a:r>
              <a:rPr lang="en-US" sz="4800" dirty="0">
                <a:solidFill>
                  <a:schemeClr val="bg1"/>
                </a:solidFill>
                <a:effectLst>
                  <a:outerShdw blurRad="38100" dist="38100" dir="2700000" algn="tl">
                    <a:srgbClr val="000000">
                      <a:alpha val="43137"/>
                    </a:srgbClr>
                  </a:outerShdw>
                </a:effectLst>
              </a:rPr>
              <a:t>Equity Sales</a:t>
            </a:r>
          </a:p>
        </p:txBody>
      </p:sp>
      <p:cxnSp>
        <p:nvCxnSpPr>
          <p:cNvPr id="21" name="Straight Connector 20">
            <a:extLst>
              <a:ext uri="{FF2B5EF4-FFF2-40B4-BE49-F238E27FC236}">
                <a16:creationId xmlns:a16="http://schemas.microsoft.com/office/drawing/2014/main" id="{2E5D4690-002A-4B9A-A715-6B47306217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91679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89AA07B-0446-4ED8-BB96-52207897440E}"/>
              </a:ext>
            </a:extLst>
          </p:cNvPr>
          <p:cNvGraphicFramePr>
            <a:graphicFrameLocks noGrp="1"/>
          </p:cNvGraphicFramePr>
          <p:nvPr/>
        </p:nvGraphicFramePr>
        <p:xfrm>
          <a:off x="378456" y="968188"/>
          <a:ext cx="11435087" cy="5447553"/>
        </p:xfrm>
        <a:graphic>
          <a:graphicData uri="http://schemas.openxmlformats.org/drawingml/2006/table">
            <a:tbl>
              <a:tblPr firstRow="1" firstCol="1" bandRow="1">
                <a:tableStyleId>{5C22544A-7EE6-4342-B048-85BDC9FD1C3A}</a:tableStyleId>
              </a:tblPr>
              <a:tblGrid>
                <a:gridCol w="2688801">
                  <a:extLst>
                    <a:ext uri="{9D8B030D-6E8A-4147-A177-3AD203B41FA5}">
                      <a16:colId xmlns:a16="http://schemas.microsoft.com/office/drawing/2014/main" val="3345704755"/>
                    </a:ext>
                  </a:extLst>
                </a:gridCol>
                <a:gridCol w="3457236">
                  <a:extLst>
                    <a:ext uri="{9D8B030D-6E8A-4147-A177-3AD203B41FA5}">
                      <a16:colId xmlns:a16="http://schemas.microsoft.com/office/drawing/2014/main" val="2442084647"/>
                    </a:ext>
                  </a:extLst>
                </a:gridCol>
                <a:gridCol w="5289050">
                  <a:extLst>
                    <a:ext uri="{9D8B030D-6E8A-4147-A177-3AD203B41FA5}">
                      <a16:colId xmlns:a16="http://schemas.microsoft.com/office/drawing/2014/main" val="563623225"/>
                    </a:ext>
                  </a:extLst>
                </a:gridCol>
              </a:tblGrid>
              <a:tr h="1237419">
                <a:tc>
                  <a:txBody>
                    <a:bodyPr/>
                    <a:lstStyle/>
                    <a:p>
                      <a:pPr marL="0" marR="0">
                        <a:lnSpc>
                          <a:spcPct val="107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1800" dirty="0">
                        <a:solidFill>
                          <a:schemeClr val="tx1"/>
                        </a:solidFill>
                        <a:effectLst/>
                      </a:endParaRPr>
                    </a:p>
                    <a:p>
                      <a:pPr marL="0" marR="0" algn="ctr">
                        <a:lnSpc>
                          <a:spcPct val="107000"/>
                        </a:lnSpc>
                        <a:spcBef>
                          <a:spcPts val="0"/>
                        </a:spcBef>
                        <a:spcAft>
                          <a:spcPts val="0"/>
                        </a:spcAft>
                      </a:pPr>
                      <a:r>
                        <a:rPr lang="en-US" sz="1800" dirty="0">
                          <a:solidFill>
                            <a:schemeClr val="tx1"/>
                          </a:solidFill>
                          <a:effectLst/>
                        </a:rPr>
                        <a:t> </a:t>
                      </a:r>
                    </a:p>
                    <a:p>
                      <a:pPr marL="0" marR="0" algn="ctr">
                        <a:lnSpc>
                          <a:spcPct val="107000"/>
                        </a:lnSpc>
                        <a:spcBef>
                          <a:spcPts val="0"/>
                        </a:spcBef>
                        <a:spcAft>
                          <a:spcPts val="0"/>
                        </a:spcAft>
                      </a:pPr>
                      <a:endParaRPr lang="en-US" sz="1800" dirty="0">
                        <a:solidFill>
                          <a:schemeClr val="tx1"/>
                        </a:solidFill>
                        <a:effectLst/>
                      </a:endParaRPr>
                    </a:p>
                    <a:p>
                      <a:pPr marL="0" marR="0" algn="ctr">
                        <a:lnSpc>
                          <a:spcPct val="107000"/>
                        </a:lnSpc>
                        <a:spcBef>
                          <a:spcPts val="0"/>
                        </a:spcBef>
                        <a:spcAft>
                          <a:spcPts val="0"/>
                        </a:spcAft>
                      </a:pPr>
                      <a:r>
                        <a:rPr lang="en-US" sz="1800" dirty="0">
                          <a:solidFill>
                            <a:schemeClr val="tx1"/>
                          </a:solidFill>
                          <a:effectLst/>
                        </a:rPr>
                        <a:t>Federal </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1800" dirty="0">
                        <a:solidFill>
                          <a:schemeClr val="tx1"/>
                        </a:solidFill>
                        <a:effectLst/>
                      </a:endParaRPr>
                    </a:p>
                    <a:p>
                      <a:pPr marL="0" marR="0" algn="ctr">
                        <a:lnSpc>
                          <a:spcPct val="107000"/>
                        </a:lnSpc>
                        <a:spcBef>
                          <a:spcPts val="0"/>
                        </a:spcBef>
                        <a:spcAft>
                          <a:spcPts val="0"/>
                        </a:spcAft>
                      </a:pPr>
                      <a:endParaRPr lang="en-US" sz="1800" dirty="0">
                        <a:solidFill>
                          <a:schemeClr val="tx1"/>
                        </a:solidFill>
                        <a:effectLst/>
                      </a:endParaRPr>
                    </a:p>
                    <a:p>
                      <a:pPr marL="0" marR="0" algn="ctr">
                        <a:lnSpc>
                          <a:spcPct val="107000"/>
                        </a:lnSpc>
                        <a:spcBef>
                          <a:spcPts val="0"/>
                        </a:spcBef>
                        <a:spcAft>
                          <a:spcPts val="0"/>
                        </a:spcAft>
                      </a:pPr>
                      <a:r>
                        <a:rPr lang="en-US" sz="1800" dirty="0">
                          <a:solidFill>
                            <a:schemeClr val="tx1"/>
                          </a:solidFill>
                          <a:effectLst/>
                        </a:rPr>
                        <a:t>State </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44900785"/>
                  </a:ext>
                </a:extLst>
              </a:tr>
              <a:tr h="1102136">
                <a:tc>
                  <a:txBody>
                    <a:bodyPr/>
                    <a:lstStyle/>
                    <a:p>
                      <a:pPr marL="0" marR="0">
                        <a:lnSpc>
                          <a:spcPct val="107000"/>
                        </a:lnSpc>
                        <a:spcBef>
                          <a:spcPts val="0"/>
                        </a:spcBef>
                        <a:spcAft>
                          <a:spcPts val="0"/>
                        </a:spcAft>
                      </a:pPr>
                      <a:endParaRPr lang="en-US" sz="2000" b="0" dirty="0">
                        <a:effectLst/>
                      </a:endParaRPr>
                    </a:p>
                    <a:p>
                      <a:pPr marL="0" marR="0">
                        <a:lnSpc>
                          <a:spcPct val="107000"/>
                        </a:lnSpc>
                        <a:spcBef>
                          <a:spcPts val="0"/>
                        </a:spcBef>
                        <a:spcAft>
                          <a:spcPts val="0"/>
                        </a:spcAft>
                      </a:pPr>
                      <a:r>
                        <a:rPr lang="en-US" sz="2000" b="0" dirty="0">
                          <a:effectLst/>
                        </a:rPr>
                        <a:t>C Corporation </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16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dirty="0">
                          <a:effectLst/>
                          <a:latin typeface="Arial Narrow" panose="020B0606020202030204" pitchFamily="34" charset="0"/>
                          <a:ea typeface="Calibri" panose="020F0502020204030204" pitchFamily="34" charset="0"/>
                          <a:cs typeface="Times New Roman" panose="02020603050405020304" pitchFamily="18" charset="0"/>
                        </a:rPr>
                        <a:t>Capital Gain - May qualify for “Qualified Business Stock Exclusion”</a:t>
                      </a:r>
                    </a:p>
                    <a:p>
                      <a:pPr marL="0" marR="0" algn="ctr">
                        <a:lnSpc>
                          <a:spcPct val="107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3.07 Rate Applies</a:t>
                      </a:r>
                    </a:p>
                  </a:txBody>
                  <a:tcPr marL="68580" marR="68580" marT="0" marB="0"/>
                </a:tc>
                <a:extLst>
                  <a:ext uri="{0D108BD9-81ED-4DB2-BD59-A6C34878D82A}">
                    <a16:rowId xmlns:a16="http://schemas.microsoft.com/office/drawing/2014/main" val="2231455135"/>
                  </a:ext>
                </a:extLst>
              </a:tr>
              <a:tr h="1448589">
                <a:tc>
                  <a:txBody>
                    <a:bodyPr/>
                    <a:lstStyle/>
                    <a:p>
                      <a:pPr marL="0" marR="0">
                        <a:lnSpc>
                          <a:spcPct val="107000"/>
                        </a:lnSpc>
                        <a:spcBef>
                          <a:spcPts val="0"/>
                        </a:spcBef>
                        <a:spcAft>
                          <a:spcPts val="0"/>
                        </a:spcAft>
                      </a:pPr>
                      <a:endParaRPr lang="en-US" sz="2000" b="0" dirty="0">
                        <a:effectLst/>
                      </a:endParaRPr>
                    </a:p>
                    <a:p>
                      <a:pPr marL="0" marR="0">
                        <a:lnSpc>
                          <a:spcPct val="107000"/>
                        </a:lnSpc>
                        <a:spcBef>
                          <a:spcPts val="0"/>
                        </a:spcBef>
                        <a:spcAft>
                          <a:spcPts val="0"/>
                        </a:spcAft>
                      </a:pPr>
                      <a:r>
                        <a:rPr lang="en-US" sz="2000" b="0" dirty="0">
                          <a:effectLst/>
                        </a:rPr>
                        <a:t>S Corporations</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16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sz="16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dirty="0">
                          <a:effectLst/>
                          <a:latin typeface="Arial Narrow" panose="020B0606020202030204" pitchFamily="34" charset="0"/>
                          <a:ea typeface="Calibri" panose="020F0502020204030204" pitchFamily="34" charset="0"/>
                          <a:cs typeface="Times New Roman" panose="02020603050405020304" pitchFamily="18" charset="0"/>
                        </a:rPr>
                        <a:t>Capital Gain</a:t>
                      </a:r>
                    </a:p>
                  </a:txBody>
                  <a:tcPr marL="68580" marR="68580" marT="0" marB="0"/>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dirty="0">
                          <a:effectLst/>
                          <a:latin typeface="Calibri" panose="020F0502020204030204" pitchFamily="34" charset="0"/>
                          <a:ea typeface="Calibri" panose="020F0502020204030204" pitchFamily="34" charset="0"/>
                          <a:cs typeface="Times New Roman" panose="02020603050405020304" pitchFamily="18" charset="0"/>
                        </a:rPr>
                        <a:t>3.07 Rate Applies</a:t>
                      </a:r>
                    </a:p>
                    <a:p>
                      <a:pPr marL="0" marR="0" algn="ctr">
                        <a:lnSpc>
                          <a:spcPct val="107000"/>
                        </a:lnSpc>
                        <a:spcBef>
                          <a:spcPts val="0"/>
                        </a:spcBef>
                        <a:spcAft>
                          <a:spcPts val="0"/>
                        </a:spcAft>
                      </a:pPr>
                      <a:endParaRPr lang="en-US" sz="16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87133207"/>
                  </a:ext>
                </a:extLst>
              </a:tr>
              <a:tr h="1659409">
                <a:tc>
                  <a:txBody>
                    <a:bodyPr/>
                    <a:lstStyle/>
                    <a:p>
                      <a:pPr marL="0" marR="0">
                        <a:lnSpc>
                          <a:spcPct val="107000"/>
                        </a:lnSpc>
                        <a:spcBef>
                          <a:spcPts val="0"/>
                        </a:spcBef>
                        <a:spcAft>
                          <a:spcPts val="0"/>
                        </a:spcAft>
                      </a:pP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000" b="0" dirty="0">
                          <a:effectLst/>
                          <a:latin typeface="Calibri" panose="020F0502020204030204" pitchFamily="34" charset="0"/>
                          <a:ea typeface="Calibri" panose="020F0502020204030204" pitchFamily="34" charset="0"/>
                          <a:cs typeface="Times New Roman" panose="02020603050405020304" pitchFamily="18" charset="0"/>
                        </a:rPr>
                        <a:t>LLC/Partnerships</a:t>
                      </a:r>
                    </a:p>
                  </a:txBody>
                  <a:tcPr marL="68580" marR="68580" marT="0" marB="0"/>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bg1"/>
                        </a:solidFill>
                        <a:effectLst/>
                        <a:uLnTx/>
                        <a:uFillTx/>
                        <a:latin typeface="Arial Narrow" panose="020B0606020202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Arial Narrow" panose="020B0606020202030204" pitchFamily="34" charset="0"/>
                          <a:ea typeface="Calibri" panose="020F0502020204030204" pitchFamily="34" charset="0"/>
                          <a:cs typeface="Times New Roman" panose="02020603050405020304" pitchFamily="18" charset="0"/>
                        </a:rPr>
                        <a:t>Generally Capital Gain except treated as ordinary income to the extent partner receives a disproportionate distribution of inventory and unrealized receivables </a:t>
                      </a:r>
                      <a:endParaRPr kumimoji="0" lang="en-US" sz="16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dirty="0">
                          <a:effectLst/>
                          <a:latin typeface="Calibri" panose="020F0502020204030204" pitchFamily="34" charset="0"/>
                          <a:ea typeface="Calibri" panose="020F0502020204030204" pitchFamily="34" charset="0"/>
                          <a:cs typeface="Times New Roman" panose="02020603050405020304" pitchFamily="18" charset="0"/>
                        </a:rPr>
                        <a:t>3.07 Rate Applies</a:t>
                      </a:r>
                    </a:p>
                    <a:p>
                      <a:pPr marL="0" marR="0" lvl="0" indent="0" algn="ctr" defTabSz="914400" rtl="0" eaLnBrk="1" fontAlgn="auto" latinLnBrk="0" hangingPunct="1">
                        <a:lnSpc>
                          <a:spcPct val="107000"/>
                        </a:lnSpc>
                        <a:spcBef>
                          <a:spcPts val="0"/>
                        </a:spcBef>
                        <a:spcAft>
                          <a:spcPts val="0"/>
                        </a:spcAft>
                        <a:buClrTx/>
                        <a:buSzTx/>
                        <a:buFontTx/>
                        <a:buNone/>
                        <a:tabLst/>
                        <a:defRPr/>
                      </a:pPr>
                      <a:endParaRPr lang="en-US" sz="16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38254291"/>
                  </a:ext>
                </a:extLst>
              </a:tr>
            </a:tbl>
          </a:graphicData>
        </a:graphic>
      </p:graphicFrame>
      <p:sp>
        <p:nvSpPr>
          <p:cNvPr id="2" name="TextBox 1">
            <a:extLst>
              <a:ext uri="{FF2B5EF4-FFF2-40B4-BE49-F238E27FC236}">
                <a16:creationId xmlns:a16="http://schemas.microsoft.com/office/drawing/2014/main" id="{86A7B401-F400-4B9B-A70B-F4D3D6E7E552}"/>
              </a:ext>
            </a:extLst>
          </p:cNvPr>
          <p:cNvSpPr txBox="1"/>
          <p:nvPr/>
        </p:nvSpPr>
        <p:spPr>
          <a:xfrm>
            <a:off x="5051867" y="442259"/>
            <a:ext cx="27430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Taxation of  Equity Sale</a:t>
            </a:r>
          </a:p>
        </p:txBody>
      </p:sp>
    </p:spTree>
    <p:extLst>
      <p:ext uri="{BB962C8B-B14F-4D97-AF65-F5344CB8AC3E}">
        <p14:creationId xmlns:p14="http://schemas.microsoft.com/office/powerpoint/2010/main" val="342086831"/>
      </p:ext>
    </p:extLst>
  </p:cSld>
  <p:clrMapOvr>
    <a:masterClrMapping/>
  </p:clrMapOvr>
  <p:transition spd="med">
    <p:pull/>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437AAC-5574-435A-9AB2-98B0E9E9AF8C}"/>
              </a:ext>
            </a:extLst>
          </p:cNvPr>
          <p:cNvSpPr/>
          <p:nvPr/>
        </p:nvSpPr>
        <p:spPr>
          <a:xfrm>
            <a:off x="701132" y="582067"/>
            <a:ext cx="10789736" cy="58169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C000"/>
                </a:solidFill>
                <a:effectLst/>
                <a:uLnTx/>
                <a:uFillTx/>
                <a:latin typeface="Century Gothic" panose="020B0502020202020204"/>
                <a:ea typeface="+mn-ea"/>
                <a:cs typeface="+mn-cs"/>
              </a:rPr>
              <a:t>What is qualified small business stock?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171450" marR="0" lvl="0" indent="-171450" algn="l" defTabSz="914400" rtl="0" eaLnBrk="1" fontAlgn="auto" latinLnBrk="0" hangingPunct="1">
              <a:lnSpc>
                <a:spcPct val="100000"/>
              </a:lnSpc>
              <a:spcBef>
                <a:spcPts val="0"/>
              </a:spcBef>
              <a:spcAft>
                <a:spcPts val="0"/>
              </a:spcAft>
              <a:buClr>
                <a:srgbClr val="C00000"/>
              </a:buClr>
              <a:buSzTx/>
              <a:buFont typeface="Verdana" panose="020B060403050404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entury Gothic" panose="020B0502020202020204"/>
                <a:ea typeface="+mn-ea"/>
                <a:cs typeface="+mn-cs"/>
              </a:rPr>
              <a:t>      There are several conditions; the key ones are:</a:t>
            </a:r>
          </a:p>
          <a:p>
            <a:pPr marL="171450" marR="0" lvl="0" indent="-171450" algn="l" defTabSz="914400" rtl="0" eaLnBrk="1" fontAlgn="auto" latinLnBrk="0" hangingPunct="1">
              <a:lnSpc>
                <a:spcPct val="100000"/>
              </a:lnSpc>
              <a:spcBef>
                <a:spcPts val="0"/>
              </a:spcBef>
              <a:spcAft>
                <a:spcPts val="0"/>
              </a:spcAft>
              <a:buClr>
                <a:srgbClr val="C00000"/>
              </a:buClr>
              <a:buSzTx/>
              <a:buFont typeface="Verdana" panose="020B0604030504040204" pitchFamily="34" charset="0"/>
              <a:buChar char="√"/>
              <a:tabLst/>
              <a:defRPr/>
            </a:pPr>
            <a:endParaRPr kumimoji="0" lang="en-US" sz="16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858838" marR="0" lvl="0" indent="-395288" algn="l" defTabSz="914400" rtl="0" eaLnBrk="1" fontAlgn="auto" latinLnBrk="0" hangingPunct="1">
              <a:lnSpc>
                <a:spcPct val="100000"/>
              </a:lnSpc>
              <a:spcBef>
                <a:spcPts val="0"/>
              </a:spcBef>
              <a:spcAft>
                <a:spcPts val="0"/>
              </a:spcAft>
              <a:buClr>
                <a:srgbClr val="C00000"/>
              </a:buClr>
              <a:buSzTx/>
              <a:buFont typeface="Verdana" panose="020B060403050404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entury Gothic" panose="020B0502020202020204"/>
                <a:ea typeface="+mn-ea"/>
                <a:cs typeface="+mn-cs"/>
              </a:rPr>
              <a:t>The issuer must be a </a:t>
            </a:r>
            <a:r>
              <a:rPr kumimoji="0" lang="en-US" sz="1600" b="0" i="0" u="none" strike="noStrike" kern="1200" cap="none" spc="0" normalizeH="0" baseline="0" noProof="0" dirty="0">
                <a:ln>
                  <a:noFill/>
                </a:ln>
                <a:solidFill>
                  <a:srgbClr val="FFC000"/>
                </a:solidFill>
                <a:effectLst/>
                <a:uLnTx/>
                <a:uFillTx/>
                <a:latin typeface="Century Gothic" panose="020B0502020202020204"/>
                <a:ea typeface="+mn-ea"/>
                <a:cs typeface="+mn-cs"/>
              </a:rPr>
              <a:t>C corporation in the U.S. </a:t>
            </a:r>
            <a:r>
              <a:rPr kumimoji="0" lang="en-US" sz="1600" b="0" i="0" u="none" strike="noStrike" kern="1200" cap="none" spc="0" normalizeH="0" baseline="0" noProof="0" dirty="0">
                <a:ln>
                  <a:noFill/>
                </a:ln>
                <a:solidFill>
                  <a:prstClr val="white"/>
                </a:solidFill>
                <a:effectLst/>
                <a:uLnTx/>
                <a:uFillTx/>
                <a:latin typeface="Century Gothic" panose="020B0502020202020204"/>
                <a:ea typeface="+mn-ea"/>
                <a:cs typeface="+mn-cs"/>
              </a:rPr>
              <a:t>and the corporation’s </a:t>
            </a:r>
            <a:r>
              <a:rPr kumimoji="0" lang="en-US" sz="1600" b="0" i="0" u="none" strike="noStrike" kern="1200" cap="none" spc="0" normalizeH="0" baseline="0" noProof="0" dirty="0">
                <a:ln>
                  <a:noFill/>
                </a:ln>
                <a:solidFill>
                  <a:srgbClr val="FFC000"/>
                </a:solidFill>
                <a:effectLst/>
                <a:uLnTx/>
                <a:uFillTx/>
                <a:latin typeface="Century Gothic" panose="020B0502020202020204"/>
                <a:ea typeface="+mn-ea"/>
                <a:cs typeface="+mn-cs"/>
              </a:rPr>
              <a:t>assets must be $50 million or less</a:t>
            </a:r>
            <a:r>
              <a:rPr kumimoji="0" lang="en-US" sz="1600" b="0" i="0" u="none" strike="noStrike" kern="1200" cap="none" spc="0" normalizeH="0" baseline="0" noProof="0" dirty="0">
                <a:ln>
                  <a:noFill/>
                </a:ln>
                <a:solidFill>
                  <a:prstClr val="white"/>
                </a:solidFill>
                <a:effectLst/>
                <a:uLnTx/>
                <a:uFillTx/>
                <a:latin typeface="Century Gothic" panose="020B0502020202020204"/>
                <a:ea typeface="+mn-ea"/>
                <a:cs typeface="+mn-cs"/>
              </a:rPr>
              <a:t> at all times after August 9, 1993 (or the period of the company’s existence) before and after the issuance of the stock.</a:t>
            </a:r>
          </a:p>
          <a:p>
            <a:pPr marL="858838" marR="0" lvl="0" indent="-395288" algn="l" defTabSz="914400" rtl="0" eaLnBrk="1" fontAlgn="auto" latinLnBrk="0" hangingPunct="1">
              <a:lnSpc>
                <a:spcPct val="100000"/>
              </a:lnSpc>
              <a:spcBef>
                <a:spcPts val="0"/>
              </a:spcBef>
              <a:spcAft>
                <a:spcPts val="0"/>
              </a:spcAft>
              <a:buClr>
                <a:srgbClr val="C00000"/>
              </a:buClr>
              <a:buSzTx/>
              <a:buFont typeface="Verdana" panose="020B0604030504040204" pitchFamily="34" charset="0"/>
              <a:buChar char="√"/>
              <a:tabLst/>
              <a:defRPr/>
            </a:pPr>
            <a:endParaRPr kumimoji="0" lang="en-US" sz="16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858838" marR="0" lvl="0" indent="-395288" algn="l" defTabSz="914400" rtl="0" eaLnBrk="1" fontAlgn="auto" latinLnBrk="0" hangingPunct="1">
              <a:lnSpc>
                <a:spcPct val="100000"/>
              </a:lnSpc>
              <a:spcBef>
                <a:spcPts val="0"/>
              </a:spcBef>
              <a:spcAft>
                <a:spcPts val="0"/>
              </a:spcAft>
              <a:buClr>
                <a:srgbClr val="C00000"/>
              </a:buClr>
              <a:buSzTx/>
              <a:buFont typeface="Verdana" panose="020B060403050404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entury Gothic" panose="020B0502020202020204"/>
                <a:ea typeface="+mn-ea"/>
                <a:cs typeface="+mn-cs"/>
              </a:rPr>
              <a:t>The corporation must be an </a:t>
            </a:r>
            <a:r>
              <a:rPr kumimoji="0" lang="en-US" sz="1600" b="0" i="0" u="none" strike="noStrike" kern="1200" cap="none" spc="0" normalizeH="0" baseline="0" noProof="0" dirty="0">
                <a:ln>
                  <a:noFill/>
                </a:ln>
                <a:solidFill>
                  <a:srgbClr val="FFC000"/>
                </a:solidFill>
                <a:effectLst/>
                <a:uLnTx/>
                <a:uFillTx/>
                <a:latin typeface="Century Gothic" panose="020B0502020202020204"/>
                <a:ea typeface="+mn-ea"/>
                <a:cs typeface="+mn-cs"/>
              </a:rPr>
              <a:t>active business not a personal services business</a:t>
            </a:r>
          </a:p>
          <a:p>
            <a:pPr marL="858838" marR="0" lvl="0" indent="-395288" algn="l" defTabSz="914400" rtl="0" eaLnBrk="1" fontAlgn="auto" latinLnBrk="0" hangingPunct="1">
              <a:lnSpc>
                <a:spcPct val="100000"/>
              </a:lnSpc>
              <a:spcBef>
                <a:spcPts val="0"/>
              </a:spcBef>
              <a:spcAft>
                <a:spcPts val="0"/>
              </a:spcAft>
              <a:buClr>
                <a:srgbClr val="C00000"/>
              </a:buClr>
              <a:buSzTx/>
              <a:buFont typeface="Verdana" panose="020B0604030504040204" pitchFamily="34" charset="0"/>
              <a:buChar char="√"/>
              <a:tabLst/>
              <a:defRPr/>
            </a:pPr>
            <a:endParaRPr kumimoji="0" lang="en-US" sz="1600" b="0" i="0" u="none" strike="noStrike" kern="1200" cap="none" spc="0" normalizeH="0" baseline="0" noProof="0" dirty="0">
              <a:ln>
                <a:noFill/>
              </a:ln>
              <a:solidFill>
                <a:srgbClr val="FFC000"/>
              </a:solidFill>
              <a:effectLst/>
              <a:uLnTx/>
              <a:uFillTx/>
              <a:latin typeface="Century Gothic" panose="020B0502020202020204"/>
              <a:ea typeface="+mn-ea"/>
              <a:cs typeface="+mn-cs"/>
            </a:endParaRPr>
          </a:p>
          <a:p>
            <a:pPr marL="858838" marR="0" lvl="0" indent="-395288" algn="l" defTabSz="914400" rtl="0" eaLnBrk="1" fontAlgn="auto" latinLnBrk="0" hangingPunct="1">
              <a:lnSpc>
                <a:spcPct val="100000"/>
              </a:lnSpc>
              <a:spcBef>
                <a:spcPts val="0"/>
              </a:spcBef>
              <a:spcAft>
                <a:spcPts val="0"/>
              </a:spcAft>
              <a:buClr>
                <a:srgbClr val="C00000"/>
              </a:buClr>
              <a:buSzTx/>
              <a:buFont typeface="Verdana" panose="020B0604030504040204" pitchFamily="34" charset="0"/>
              <a:buChar char="√"/>
              <a:tabLst/>
              <a:defRPr/>
            </a:pPr>
            <a:r>
              <a:rPr kumimoji="0" lang="en-US" sz="1600" b="0" i="0" u="none" strike="noStrike" kern="1200" cap="none" spc="0" normalizeH="0" baseline="0" noProof="0" dirty="0">
                <a:ln>
                  <a:noFill/>
                </a:ln>
                <a:solidFill>
                  <a:srgbClr val="FFC000"/>
                </a:solidFill>
                <a:effectLst/>
                <a:uLnTx/>
                <a:uFillTx/>
                <a:latin typeface="Century Gothic" panose="020B0502020202020204"/>
                <a:ea typeface="+mn-ea"/>
                <a:cs typeface="+mn-cs"/>
              </a:rPr>
              <a:t>Held for five years</a:t>
            </a:r>
          </a:p>
          <a:p>
            <a:pPr marL="171450" marR="0" lvl="0" indent="-171450" algn="l" defTabSz="914400" rtl="0" eaLnBrk="1" fontAlgn="auto" latinLnBrk="0" hangingPunct="1">
              <a:lnSpc>
                <a:spcPct val="100000"/>
              </a:lnSpc>
              <a:spcBef>
                <a:spcPts val="0"/>
              </a:spcBef>
              <a:spcAft>
                <a:spcPts val="0"/>
              </a:spcAft>
              <a:buClr>
                <a:srgbClr val="C00000"/>
              </a:buClr>
              <a:buSzTx/>
              <a:buFont typeface="Verdana" panose="020B0604030504040204" pitchFamily="34" charset="0"/>
              <a:buChar char="√"/>
              <a:tabLst/>
              <a:defRPr/>
            </a:pPr>
            <a:endParaRPr kumimoji="0" lang="en-US" sz="16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171450" marR="0" lvl="0" indent="-171450" algn="l" defTabSz="914400" rtl="0" eaLnBrk="1" fontAlgn="auto" latinLnBrk="0" hangingPunct="1">
              <a:lnSpc>
                <a:spcPct val="100000"/>
              </a:lnSpc>
              <a:spcBef>
                <a:spcPts val="0"/>
              </a:spcBef>
              <a:spcAft>
                <a:spcPts val="0"/>
              </a:spcAft>
              <a:buClr>
                <a:srgbClr val="C00000"/>
              </a:buClr>
              <a:buSzTx/>
              <a:buFont typeface="Verdana" panose="020B060403050404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entury Gothic" panose="020B0502020202020204"/>
                <a:ea typeface="+mn-ea"/>
                <a:cs typeface="+mn-cs"/>
              </a:rPr>
              <a:t>      The tax treatment for a shareholder depends on how long the QSBS is held and when it was acquired:</a:t>
            </a:r>
          </a:p>
          <a:p>
            <a:pPr marL="171450" marR="0" lvl="0" indent="-171450" algn="l" defTabSz="914400" rtl="0" eaLnBrk="1" fontAlgn="auto" latinLnBrk="0" hangingPunct="1">
              <a:lnSpc>
                <a:spcPct val="100000"/>
              </a:lnSpc>
              <a:spcBef>
                <a:spcPts val="0"/>
              </a:spcBef>
              <a:spcAft>
                <a:spcPts val="0"/>
              </a:spcAft>
              <a:buClr>
                <a:srgbClr val="C00000"/>
              </a:buClr>
              <a:buSzTx/>
              <a:buFont typeface="Verdana" panose="020B0604030504040204" pitchFamily="34" charset="0"/>
              <a:buChar char="√"/>
              <a:tabLst/>
              <a:defRPr/>
            </a:pPr>
            <a:endParaRPr kumimoji="0" lang="en-US" sz="16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171450" marR="0" lvl="0" indent="-171450" algn="l" defTabSz="914400" rtl="0" eaLnBrk="1" fontAlgn="auto" latinLnBrk="0" hangingPunct="1">
              <a:lnSpc>
                <a:spcPct val="100000"/>
              </a:lnSpc>
              <a:spcBef>
                <a:spcPts val="0"/>
              </a:spcBef>
              <a:spcAft>
                <a:spcPts val="0"/>
              </a:spcAft>
              <a:buClr>
                <a:srgbClr val="C00000"/>
              </a:buClr>
              <a:buSzTx/>
              <a:buFont typeface="Verdana" panose="020B0604030504040204" pitchFamily="34" charset="0"/>
              <a:buChar char="√"/>
              <a:tabLst/>
              <a:defRPr/>
            </a:pPr>
            <a:endParaRPr kumimoji="0" lang="en-US" sz="16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171450" marR="0" lvl="0" indent="-171450" algn="l" defTabSz="914400" rtl="0" eaLnBrk="1" fontAlgn="auto" latinLnBrk="0" hangingPunct="1">
              <a:lnSpc>
                <a:spcPct val="100000"/>
              </a:lnSpc>
              <a:spcBef>
                <a:spcPts val="0"/>
              </a:spcBef>
              <a:spcAft>
                <a:spcPts val="0"/>
              </a:spcAft>
              <a:buClr>
                <a:srgbClr val="C00000"/>
              </a:buClr>
              <a:buSzTx/>
              <a:buFont typeface="Verdana" panose="020B0604030504040204" pitchFamily="34" charset="0"/>
              <a:buChar char="√"/>
              <a:tabLst/>
              <a:defRPr/>
            </a:pPr>
            <a:endParaRPr kumimoji="0" lang="en-US" sz="16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171450" marR="0" lvl="0" indent="-171450" algn="l" defTabSz="914400" rtl="0" eaLnBrk="1" fontAlgn="auto" latinLnBrk="0" hangingPunct="1">
              <a:lnSpc>
                <a:spcPct val="100000"/>
              </a:lnSpc>
              <a:spcBef>
                <a:spcPts val="0"/>
              </a:spcBef>
              <a:spcAft>
                <a:spcPts val="0"/>
              </a:spcAft>
              <a:buClr>
                <a:srgbClr val="C00000"/>
              </a:buClr>
              <a:buSzTx/>
              <a:buFont typeface="Verdana" panose="020B0604030504040204" pitchFamily="34" charset="0"/>
              <a:buChar char="√"/>
              <a:tabLst/>
              <a:defRPr/>
            </a:pPr>
            <a:endParaRPr kumimoji="0" lang="en-US" sz="16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171450" marR="0" lvl="0" indent="-171450" algn="l" defTabSz="914400" rtl="0" eaLnBrk="1" fontAlgn="auto" latinLnBrk="0" hangingPunct="1">
              <a:lnSpc>
                <a:spcPct val="100000"/>
              </a:lnSpc>
              <a:spcBef>
                <a:spcPts val="0"/>
              </a:spcBef>
              <a:spcAft>
                <a:spcPts val="0"/>
              </a:spcAft>
              <a:buClr>
                <a:srgbClr val="C00000"/>
              </a:buClr>
              <a:buSzTx/>
              <a:buFont typeface="Verdana" panose="020B0604030504040204" pitchFamily="34" charset="0"/>
              <a:buChar char="√"/>
              <a:tabLst/>
              <a:defRPr/>
            </a:pPr>
            <a:endParaRPr kumimoji="0" lang="en-US" sz="16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171450" marR="0" lvl="0" indent="-171450" algn="l" defTabSz="914400" rtl="0" eaLnBrk="1" fontAlgn="auto" latinLnBrk="0" hangingPunct="1">
              <a:lnSpc>
                <a:spcPct val="100000"/>
              </a:lnSpc>
              <a:spcBef>
                <a:spcPts val="0"/>
              </a:spcBef>
              <a:spcAft>
                <a:spcPts val="0"/>
              </a:spcAft>
              <a:buClr>
                <a:srgbClr val="C00000"/>
              </a:buClr>
              <a:buSzTx/>
              <a:buFont typeface="Verdana" panose="020B0604030504040204" pitchFamily="34" charset="0"/>
              <a:buChar char="√"/>
              <a:tabLst/>
              <a:defRPr/>
            </a:pPr>
            <a:endParaRPr kumimoji="0" lang="en-US" sz="16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171450" marR="0" lvl="0" indent="-171450" algn="l" defTabSz="914400" rtl="0" eaLnBrk="1" fontAlgn="auto" latinLnBrk="0" hangingPunct="1">
              <a:lnSpc>
                <a:spcPct val="100000"/>
              </a:lnSpc>
              <a:spcBef>
                <a:spcPts val="0"/>
              </a:spcBef>
              <a:spcAft>
                <a:spcPts val="0"/>
              </a:spcAft>
              <a:buClr>
                <a:srgbClr val="C00000"/>
              </a:buClr>
              <a:buSzTx/>
              <a:buFont typeface="Verdana" panose="020B0604030504040204" pitchFamily="34" charset="0"/>
              <a:buChar char="√"/>
              <a:tabLst/>
              <a:defRPr/>
            </a:pPr>
            <a:endParaRPr kumimoji="0" lang="en-US" sz="16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461963" marR="0" lvl="0" indent="-461963" algn="l" defTabSz="914400" rtl="0" eaLnBrk="1" fontAlgn="auto" latinLnBrk="0" hangingPunct="1">
              <a:lnSpc>
                <a:spcPct val="100000"/>
              </a:lnSpc>
              <a:spcBef>
                <a:spcPts val="0"/>
              </a:spcBef>
              <a:spcAft>
                <a:spcPts val="0"/>
              </a:spcAft>
              <a:buClr>
                <a:srgbClr val="C00000"/>
              </a:buClr>
              <a:buSzTx/>
              <a:buFont typeface="Verdana" panose="020B060403050404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entury Gothic" panose="020B0502020202020204"/>
                <a:ea typeface="+mn-ea"/>
                <a:cs typeface="+mn-cs"/>
              </a:rPr>
              <a:t> In any event, the excludable gain is limited to the greater of $10 million or 10 times the adjusted basis       of the investment.</a:t>
            </a:r>
          </a:p>
          <a:p>
            <a:pPr marL="171450" marR="0" lvl="0" indent="-171450" algn="l" defTabSz="914400" rtl="0" eaLnBrk="1" fontAlgn="auto" latinLnBrk="0" hangingPunct="1">
              <a:lnSpc>
                <a:spcPct val="100000"/>
              </a:lnSpc>
              <a:spcBef>
                <a:spcPts val="0"/>
              </a:spcBef>
              <a:spcAft>
                <a:spcPts val="0"/>
              </a:spcAft>
              <a:buClr>
                <a:srgbClr val="C00000"/>
              </a:buClr>
              <a:buSzTx/>
              <a:buFont typeface="Verdana" panose="020B0604030504040204" pitchFamily="34" charset="0"/>
              <a:buChar char="√"/>
              <a:tabLst/>
              <a:defRPr/>
            </a:pPr>
            <a:endParaRPr kumimoji="0" lang="en-US" sz="12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4" name="Picture 3">
            <a:extLst>
              <a:ext uri="{FF2B5EF4-FFF2-40B4-BE49-F238E27FC236}">
                <a16:creationId xmlns:a16="http://schemas.microsoft.com/office/drawing/2014/main" id="{42851A44-09CE-4003-903B-7B34E3591E69}"/>
              </a:ext>
            </a:extLst>
          </p:cNvPr>
          <p:cNvPicPr>
            <a:picLocks noChangeAspect="1"/>
          </p:cNvPicPr>
          <p:nvPr/>
        </p:nvPicPr>
        <p:blipFill>
          <a:blip r:embed="rId3"/>
          <a:stretch>
            <a:fillRect/>
          </a:stretch>
        </p:blipFill>
        <p:spPr>
          <a:xfrm>
            <a:off x="2769901" y="4125678"/>
            <a:ext cx="7114649" cy="1213209"/>
          </a:xfrm>
          <a:prstGeom prst="rect">
            <a:avLst/>
          </a:prstGeom>
        </p:spPr>
      </p:pic>
    </p:spTree>
    <p:extLst>
      <p:ext uri="{BB962C8B-B14F-4D97-AF65-F5344CB8AC3E}">
        <p14:creationId xmlns:p14="http://schemas.microsoft.com/office/powerpoint/2010/main" val="109224629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ipe(left)">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wipe(left)">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wipe(left)">
                                      <p:cBhvr>
                                        <p:cTn id="17" dur="500"/>
                                        <p:tgtEl>
                                          <p:spTgt spid="2">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8" end="8"/>
                                            </p:txEl>
                                          </p:spTgt>
                                        </p:tgtEl>
                                        <p:attrNameLst>
                                          <p:attrName>style.visibility</p:attrName>
                                        </p:attrNameLst>
                                      </p:cBhvr>
                                      <p:to>
                                        <p:strVal val="visible"/>
                                      </p:to>
                                    </p:set>
                                    <p:animEffect transition="in" filter="wipe(left)">
                                      <p:cBhvr>
                                        <p:cTn id="22" dur="500"/>
                                        <p:tgtEl>
                                          <p:spTgt spid="2">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animEffect transition="in" filter="wipe(left)">
                                      <p:cBhvr>
                                        <p:cTn id="27" dur="500"/>
                                        <p:tgtEl>
                                          <p:spTgt spid="2">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500" fill="hold"/>
                                        <p:tgtEl>
                                          <p:spTgt spid="4"/>
                                        </p:tgtEl>
                                        <p:attrNameLst>
                                          <p:attrName>ppt_w</p:attrName>
                                        </p:attrNameLst>
                                      </p:cBhvr>
                                      <p:tavLst>
                                        <p:tav tm="0">
                                          <p:val>
                                            <p:fltVal val="0"/>
                                          </p:val>
                                        </p:tav>
                                        <p:tav tm="100000">
                                          <p:val>
                                            <p:strVal val="#ppt_w"/>
                                          </p:val>
                                        </p:tav>
                                      </p:tavLst>
                                    </p:anim>
                                    <p:anim calcmode="lin" valueType="num">
                                      <p:cBhvr>
                                        <p:cTn id="33" dur="500" fill="hold"/>
                                        <p:tgtEl>
                                          <p:spTgt spid="4"/>
                                        </p:tgtEl>
                                        <p:attrNameLst>
                                          <p:attrName>ppt_h</p:attrName>
                                        </p:attrNameLst>
                                      </p:cBhvr>
                                      <p:tavLst>
                                        <p:tav tm="0">
                                          <p:val>
                                            <p:fltVal val="0"/>
                                          </p:val>
                                        </p:tav>
                                        <p:tav tm="100000">
                                          <p:val>
                                            <p:strVal val="#ppt_h"/>
                                          </p:val>
                                        </p:tav>
                                      </p:tavLst>
                                    </p:anim>
                                    <p:animEffect transition="in" filter="fade">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
                                            <p:txEl>
                                              <p:pRg st="18" end="18"/>
                                            </p:txEl>
                                          </p:spTgt>
                                        </p:tgtEl>
                                        <p:attrNameLst>
                                          <p:attrName>style.visibility</p:attrName>
                                        </p:attrNameLst>
                                      </p:cBhvr>
                                      <p:to>
                                        <p:strVal val="visible"/>
                                      </p:to>
                                    </p:set>
                                    <p:animEffect transition="in" filter="wipe(left)">
                                      <p:cBhvr>
                                        <p:cTn id="39" dur="500"/>
                                        <p:tgtEl>
                                          <p:spTgt spid="2">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284A420-F50C-4C2C-B88E-E6F4EF504B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ierstadt"/>
              <a:ea typeface="+mn-ea"/>
              <a:cs typeface="+mn-cs"/>
            </a:endParaRPr>
          </a:p>
        </p:txBody>
      </p:sp>
      <p:sp useBgFill="1">
        <p:nvSpPr>
          <p:cNvPr id="9" name="Rectangle 8">
            <a:extLst>
              <a:ext uri="{FF2B5EF4-FFF2-40B4-BE49-F238E27FC236}">
                <a16:creationId xmlns:a16="http://schemas.microsoft.com/office/drawing/2014/main" id="{893A6D2E-5228-4998-9E24-EFCCA0246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3567547"/>
          </a:xfrm>
          <a:prstGeom prst="rect">
            <a:avLst/>
          </a:prstGeom>
          <a:ln>
            <a:noFill/>
          </a:ln>
          <a:effectLst>
            <a:outerShdw blurRad="228600" dist="152400" dir="5460000" sx="95000" sy="95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Bierstadt"/>
              <a:ea typeface="+mn-ea"/>
              <a:cs typeface="+mn-cs"/>
            </a:endParaRPr>
          </a:p>
        </p:txBody>
      </p:sp>
      <p:cxnSp>
        <p:nvCxnSpPr>
          <p:cNvPr id="11" name="Straight Connector 10">
            <a:extLst>
              <a:ext uri="{FF2B5EF4-FFF2-40B4-BE49-F238E27FC236}">
                <a16:creationId xmlns:a16="http://schemas.microsoft.com/office/drawing/2014/main" id="{3ADB48DB-8E25-4F2F-8C02-5B793937255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32BA7E3-7313-49C8-A245-A85BDEB13E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5" name="Slide Background">
            <a:extLst>
              <a:ext uri="{FF2B5EF4-FFF2-40B4-BE49-F238E27FC236}">
                <a16:creationId xmlns:a16="http://schemas.microsoft.com/office/drawing/2014/main" id="{39DEF503-AFED-40B5-99E5-87975B0D7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ierstadt"/>
              <a:ea typeface="+mn-ea"/>
              <a:cs typeface="+mn-cs"/>
            </a:endParaRPr>
          </a:p>
        </p:txBody>
      </p:sp>
      <p:sp>
        <p:nvSpPr>
          <p:cNvPr id="17" name="tint">
            <a:extLst>
              <a:ext uri="{FF2B5EF4-FFF2-40B4-BE49-F238E27FC236}">
                <a16:creationId xmlns:a16="http://schemas.microsoft.com/office/drawing/2014/main" id="{B38BFBE2-9AD8-4542-8FAC-02614711B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Bierstadt"/>
              <a:ea typeface="+mn-ea"/>
              <a:cs typeface="+mn-cs"/>
            </a:endParaRPr>
          </a:p>
        </p:txBody>
      </p:sp>
      <p:sp useBgFill="1">
        <p:nvSpPr>
          <p:cNvPr id="19" name="Rectangle 18">
            <a:extLst>
              <a:ext uri="{FF2B5EF4-FFF2-40B4-BE49-F238E27FC236}">
                <a16:creationId xmlns:a16="http://schemas.microsoft.com/office/drawing/2014/main" id="{8A8629BE-0179-4699-B176-6397C00434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191993" cy="3657602"/>
          </a:xfrm>
          <a:prstGeom prst="rect">
            <a:avLst/>
          </a:prstGeom>
          <a:ln>
            <a:noFill/>
          </a:ln>
          <a:effectLst>
            <a:outerShdw blurRad="228600" dist="1524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Bierstadt"/>
              <a:ea typeface="+mn-ea"/>
              <a:cs typeface="+mn-cs"/>
            </a:endParaRPr>
          </a:p>
        </p:txBody>
      </p:sp>
      <p:sp>
        <p:nvSpPr>
          <p:cNvPr id="2" name="Title 1">
            <a:extLst>
              <a:ext uri="{FF2B5EF4-FFF2-40B4-BE49-F238E27FC236}">
                <a16:creationId xmlns:a16="http://schemas.microsoft.com/office/drawing/2014/main" id="{33245CCC-3B3F-8BDC-CDA0-33A57909A7D6}"/>
              </a:ext>
            </a:extLst>
          </p:cNvPr>
          <p:cNvSpPr>
            <a:spLocks noGrp="1"/>
          </p:cNvSpPr>
          <p:nvPr>
            <p:ph type="title"/>
          </p:nvPr>
        </p:nvSpPr>
        <p:spPr>
          <a:xfrm>
            <a:off x="761802" y="738334"/>
            <a:ext cx="9296597" cy="2561984"/>
          </a:xfrm>
        </p:spPr>
        <p:txBody>
          <a:bodyPr vert="horz" lIns="91440" tIns="45720" rIns="91440" bIns="45720" rtlCol="0" anchor="b">
            <a:normAutofit/>
          </a:bodyPr>
          <a:lstStyle/>
          <a:p>
            <a:r>
              <a:rPr lang="en-US" sz="4800" dirty="0">
                <a:solidFill>
                  <a:schemeClr val="bg1"/>
                </a:solidFill>
                <a:effectLst>
                  <a:outerShdw blurRad="38100" dist="38100" dir="2700000" algn="tl">
                    <a:srgbClr val="000000">
                      <a:alpha val="43137"/>
                    </a:srgbClr>
                  </a:outerShdw>
                </a:effectLst>
              </a:rPr>
              <a:t>Sales of Assets</a:t>
            </a:r>
          </a:p>
        </p:txBody>
      </p:sp>
      <p:cxnSp>
        <p:nvCxnSpPr>
          <p:cNvPr id="21" name="Straight Connector 20">
            <a:extLst>
              <a:ext uri="{FF2B5EF4-FFF2-40B4-BE49-F238E27FC236}">
                <a16:creationId xmlns:a16="http://schemas.microsoft.com/office/drawing/2014/main" id="{2E5D4690-002A-4B9A-A715-6B47306217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76649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rot="5400000" flipH="1">
            <a:off x="1325218" y="3400434"/>
            <a:ext cx="6856214" cy="57135"/>
          </a:xfrm>
          <a:prstGeom prst="rect">
            <a:avLst/>
          </a:prstGeom>
          <a:gradFill>
            <a:gsLst>
              <a:gs pos="0">
                <a:schemeClr val="tx1"/>
              </a:gs>
              <a:gs pos="34000">
                <a:schemeClr val="tx1">
                  <a:lumMod val="75000"/>
                  <a:lumOff val="25000"/>
                </a:schemeClr>
              </a:gs>
              <a:gs pos="71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3296379" y="991365"/>
            <a:ext cx="324044" cy="830781"/>
          </a:xfrm>
          <a:prstGeom prst="rect">
            <a:avLst/>
          </a:prstGeom>
          <a:noFill/>
        </p:spPr>
        <p:txBody>
          <a:bodyPr wrap="non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4799" b="0" i="0" u="none" strike="noStrike" kern="1200" cap="none" spc="0" normalizeH="0" baseline="0" noProof="0" dirty="0">
                <a:ln>
                  <a:noFill/>
                </a:ln>
                <a:solidFill>
                  <a:srgbClr val="FF0000"/>
                </a:solidFill>
                <a:effectLst/>
                <a:uLnTx/>
                <a:uFillTx/>
                <a:latin typeface="Calibri" panose="020F0502020204030204"/>
                <a:ea typeface="+mn-ea"/>
                <a:cs typeface="+mn-cs"/>
              </a:rPr>
              <a:t> </a:t>
            </a:r>
          </a:p>
        </p:txBody>
      </p:sp>
      <p:sp>
        <p:nvSpPr>
          <p:cNvPr id="11" name="Rectangle 10"/>
          <p:cNvSpPr/>
          <p:nvPr/>
        </p:nvSpPr>
        <p:spPr>
          <a:xfrm flipH="1">
            <a:off x="4781892" y="1219776"/>
            <a:ext cx="3085296" cy="76180"/>
          </a:xfrm>
          <a:prstGeom prst="rect">
            <a:avLst/>
          </a:prstGeom>
          <a:gradFill>
            <a:gsLst>
              <a:gs pos="0">
                <a:schemeClr val="tx1"/>
              </a:gs>
              <a:gs pos="64999">
                <a:schemeClr val="tx1">
                  <a:lumMod val="75000"/>
                  <a:lumOff val="2500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5886227" y="1641094"/>
            <a:ext cx="4418449" cy="3908121"/>
          </a:xfrm>
          <a:prstGeom prst="rect">
            <a:avLst/>
          </a:prstGeom>
          <a:noFill/>
        </p:spPr>
        <p:txBody>
          <a:bodyPr wrap="square">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799" b="1" i="0" u="none" strike="noStrike" kern="1200" cap="all" spc="0" normalizeH="0" baseline="0" noProof="0" dirty="0">
                <a:ln>
                  <a:noFill/>
                </a:ln>
                <a:solidFill>
                  <a:srgbClr val="1F497D"/>
                </a:solidFill>
                <a:effectLst>
                  <a:outerShdw blurRad="38100" dist="38100" dir="2700000" algn="tl">
                    <a:srgbClr val="000000">
                      <a:alpha val="43137"/>
                    </a:srgbClr>
                  </a:outerShdw>
                </a:effectLst>
                <a:uLnTx/>
                <a:uFillTx/>
                <a:latin typeface="Abadi Extra Light" panose="020B0204020104020204" pitchFamily="34" charset="0"/>
                <a:ea typeface="+mn-ea"/>
                <a:cs typeface="+mn-cs"/>
              </a:rPr>
              <a:t>Technical Support</a:t>
            </a: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endParaRP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If you have issues during the presentation, please email</a:t>
            </a: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endParaRP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Sean Tait</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Abadi Extra Light" panose="020B0204020104020204" pitchFamily="34" charset="0"/>
                <a:ea typeface="+mn-ea"/>
                <a:cs typeface="+mn-cs"/>
                <a:hlinkClick r:id="rId3"/>
              </a:rPr>
              <a:t>stait</a:t>
            </a:r>
            <a:r>
              <a:rPr kumimoji="0" lang="en-US" sz="1800" b="1"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hlinkClick r:id="rId3"/>
              </a:rPr>
              <a:t>@gibperk.com</a:t>
            </a:r>
            <a:endParaRPr kumimoji="0" lang="en-US" sz="1800" b="1"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endParaRP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or </a:t>
            </a:r>
            <a:br>
              <a:rPr kumimoji="0" lang="en-US" sz="1800" b="1"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br>
            <a:r>
              <a:rPr kumimoji="0" lang="en-US" sz="1800" b="1"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610 565 1708 Ext 107</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for real-time troubleshooting assistance</a:t>
            </a:r>
            <a:r>
              <a:rPr kumimoji="0" lang="en-US" sz="1800" b="1"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a:t>
            </a: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399" b="1" i="0" u="none" strike="noStrike" kern="1200" cap="none" spc="0" normalizeH="0" baseline="0" noProof="0" dirty="0">
              <a:ln>
                <a:noFill/>
              </a:ln>
              <a:solidFill>
                <a:srgbClr val="000000"/>
              </a:solidFill>
              <a:effectLst/>
              <a:uLnTx/>
              <a:uFillTx/>
              <a:latin typeface="High Tower Text" panose="02040502050506030303" pitchFamily="18" charset="0"/>
              <a:ea typeface="+mn-ea"/>
              <a:cs typeface="+mn-cs"/>
            </a:endParaRPr>
          </a:p>
        </p:txBody>
      </p:sp>
    </p:spTree>
    <p:extLst>
      <p:ext uri="{BB962C8B-B14F-4D97-AF65-F5344CB8AC3E}">
        <p14:creationId xmlns:p14="http://schemas.microsoft.com/office/powerpoint/2010/main" val="24979377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89AA07B-0446-4ED8-BB96-52207897440E}"/>
              </a:ext>
            </a:extLst>
          </p:cNvPr>
          <p:cNvGraphicFramePr>
            <a:graphicFrameLocks noGrp="1"/>
          </p:cNvGraphicFramePr>
          <p:nvPr/>
        </p:nvGraphicFramePr>
        <p:xfrm>
          <a:off x="378456" y="968188"/>
          <a:ext cx="11435087" cy="5066044"/>
        </p:xfrm>
        <a:graphic>
          <a:graphicData uri="http://schemas.openxmlformats.org/drawingml/2006/table">
            <a:tbl>
              <a:tblPr firstRow="1" firstCol="1" bandRow="1">
                <a:tableStyleId>{5C22544A-7EE6-4342-B048-85BDC9FD1C3A}</a:tableStyleId>
              </a:tblPr>
              <a:tblGrid>
                <a:gridCol w="2688801">
                  <a:extLst>
                    <a:ext uri="{9D8B030D-6E8A-4147-A177-3AD203B41FA5}">
                      <a16:colId xmlns:a16="http://schemas.microsoft.com/office/drawing/2014/main" val="3345704755"/>
                    </a:ext>
                  </a:extLst>
                </a:gridCol>
                <a:gridCol w="3457236">
                  <a:extLst>
                    <a:ext uri="{9D8B030D-6E8A-4147-A177-3AD203B41FA5}">
                      <a16:colId xmlns:a16="http://schemas.microsoft.com/office/drawing/2014/main" val="2442084647"/>
                    </a:ext>
                  </a:extLst>
                </a:gridCol>
                <a:gridCol w="5289050">
                  <a:extLst>
                    <a:ext uri="{9D8B030D-6E8A-4147-A177-3AD203B41FA5}">
                      <a16:colId xmlns:a16="http://schemas.microsoft.com/office/drawing/2014/main" val="563623225"/>
                    </a:ext>
                  </a:extLst>
                </a:gridCol>
              </a:tblGrid>
              <a:tr h="1123577">
                <a:tc>
                  <a:txBody>
                    <a:bodyPr/>
                    <a:lstStyle/>
                    <a:p>
                      <a:pPr marL="0" marR="0">
                        <a:lnSpc>
                          <a:spcPct val="107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defTabSz="914400" rtl="0" eaLnBrk="1" latinLnBrk="0" hangingPunct="1">
                        <a:lnSpc>
                          <a:spcPct val="107000"/>
                        </a:lnSpc>
                        <a:spcBef>
                          <a:spcPts val="0"/>
                        </a:spcBef>
                        <a:spcAft>
                          <a:spcPts val="0"/>
                        </a:spcAft>
                      </a:pPr>
                      <a:r>
                        <a:rPr lang="en-US" sz="1800" b="1" kern="1200" dirty="0">
                          <a:solidFill>
                            <a:schemeClr val="tx1"/>
                          </a:solidFill>
                          <a:effectLst/>
                          <a:latin typeface="+mn-lt"/>
                          <a:ea typeface="+mn-ea"/>
                          <a:cs typeface="+mn-cs"/>
                        </a:rPr>
                        <a:t> </a:t>
                      </a:r>
                    </a:p>
                    <a:p>
                      <a:pPr marL="0" marR="0" algn="ctr" defTabSz="914400" rtl="0" eaLnBrk="1" latinLnBrk="0" hangingPunct="1">
                        <a:lnSpc>
                          <a:spcPct val="107000"/>
                        </a:lnSpc>
                        <a:spcBef>
                          <a:spcPts val="0"/>
                        </a:spcBef>
                        <a:spcAft>
                          <a:spcPts val="0"/>
                        </a:spcAft>
                      </a:pPr>
                      <a:endParaRPr lang="en-US" sz="1800" b="1" kern="1200" dirty="0">
                        <a:solidFill>
                          <a:schemeClr val="tx1"/>
                        </a:solidFill>
                        <a:effectLst/>
                        <a:latin typeface="+mn-lt"/>
                        <a:ea typeface="+mn-ea"/>
                        <a:cs typeface="+mn-cs"/>
                      </a:endParaRPr>
                    </a:p>
                    <a:p>
                      <a:pPr marL="0" marR="0" algn="ctr" defTabSz="914400" rtl="0" eaLnBrk="1" latinLnBrk="0" hangingPunct="1">
                        <a:lnSpc>
                          <a:spcPct val="107000"/>
                        </a:lnSpc>
                        <a:spcBef>
                          <a:spcPts val="0"/>
                        </a:spcBef>
                        <a:spcAft>
                          <a:spcPts val="0"/>
                        </a:spcAft>
                      </a:pPr>
                      <a:r>
                        <a:rPr lang="en-US" sz="1800" b="1" kern="1200" dirty="0">
                          <a:solidFill>
                            <a:schemeClr val="tx1"/>
                          </a:solidFill>
                          <a:effectLst/>
                          <a:latin typeface="+mn-lt"/>
                          <a:ea typeface="+mn-ea"/>
                          <a:cs typeface="+mn-cs"/>
                        </a:rPr>
                        <a:t>Federal </a:t>
                      </a:r>
                    </a:p>
                  </a:txBody>
                  <a:tcPr marL="68580" marR="68580" marT="0" marB="0"/>
                </a:tc>
                <a:tc>
                  <a:txBody>
                    <a:bodyPr/>
                    <a:lstStyle/>
                    <a:p>
                      <a:pPr marL="0" marR="0" algn="ctr" defTabSz="914400" rtl="0" eaLnBrk="1" latinLnBrk="0" hangingPunct="1">
                        <a:lnSpc>
                          <a:spcPct val="107000"/>
                        </a:lnSpc>
                        <a:spcBef>
                          <a:spcPts val="0"/>
                        </a:spcBef>
                        <a:spcAft>
                          <a:spcPts val="0"/>
                        </a:spcAft>
                      </a:pPr>
                      <a:endParaRPr lang="en-US" sz="1800" b="1" kern="1200" dirty="0">
                        <a:solidFill>
                          <a:schemeClr val="tx1"/>
                        </a:solidFill>
                        <a:effectLst/>
                        <a:latin typeface="+mn-lt"/>
                        <a:ea typeface="+mn-ea"/>
                        <a:cs typeface="+mn-cs"/>
                      </a:endParaRPr>
                    </a:p>
                    <a:p>
                      <a:pPr marL="0" marR="0" algn="ctr" defTabSz="914400" rtl="0" eaLnBrk="1" latinLnBrk="0" hangingPunct="1">
                        <a:lnSpc>
                          <a:spcPct val="107000"/>
                        </a:lnSpc>
                        <a:spcBef>
                          <a:spcPts val="0"/>
                        </a:spcBef>
                        <a:spcAft>
                          <a:spcPts val="0"/>
                        </a:spcAft>
                      </a:pPr>
                      <a:endParaRPr lang="en-US" sz="1800" b="1" kern="1200" dirty="0">
                        <a:solidFill>
                          <a:schemeClr val="tx1"/>
                        </a:solidFill>
                        <a:effectLst/>
                        <a:latin typeface="+mn-lt"/>
                        <a:ea typeface="+mn-ea"/>
                        <a:cs typeface="+mn-cs"/>
                      </a:endParaRPr>
                    </a:p>
                    <a:p>
                      <a:pPr marL="0" marR="0" algn="ctr" defTabSz="914400" rtl="0" eaLnBrk="1" latinLnBrk="0" hangingPunct="1">
                        <a:lnSpc>
                          <a:spcPct val="107000"/>
                        </a:lnSpc>
                        <a:spcBef>
                          <a:spcPts val="0"/>
                        </a:spcBef>
                        <a:spcAft>
                          <a:spcPts val="0"/>
                        </a:spcAft>
                      </a:pPr>
                      <a:r>
                        <a:rPr lang="en-US" sz="1800" b="1" kern="1200" dirty="0">
                          <a:solidFill>
                            <a:schemeClr val="tx1"/>
                          </a:solidFill>
                          <a:effectLst/>
                          <a:latin typeface="+mn-lt"/>
                          <a:ea typeface="+mn-ea"/>
                          <a:cs typeface="+mn-cs"/>
                        </a:rPr>
                        <a:t>State </a:t>
                      </a:r>
                    </a:p>
                  </a:txBody>
                  <a:tcPr marL="68580" marR="68580" marT="0" marB="0"/>
                </a:tc>
                <a:extLst>
                  <a:ext uri="{0D108BD9-81ED-4DB2-BD59-A6C34878D82A}">
                    <a16:rowId xmlns:a16="http://schemas.microsoft.com/office/drawing/2014/main" val="1644900785"/>
                  </a:ext>
                </a:extLst>
              </a:tr>
              <a:tr h="788060">
                <a:tc>
                  <a:txBody>
                    <a:bodyPr/>
                    <a:lstStyle/>
                    <a:p>
                      <a:pPr marL="0" marR="0">
                        <a:lnSpc>
                          <a:spcPct val="107000"/>
                        </a:lnSpc>
                        <a:spcBef>
                          <a:spcPts val="0"/>
                        </a:spcBef>
                        <a:spcAft>
                          <a:spcPts val="0"/>
                        </a:spcAft>
                      </a:pPr>
                      <a:r>
                        <a:rPr lang="en-US" sz="2000" b="0" dirty="0">
                          <a:effectLst/>
                        </a:rPr>
                        <a:t>C Corporation </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16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dirty="0">
                          <a:effectLst/>
                          <a:latin typeface="Arial Narrow" panose="020B0606020202030204" pitchFamily="34" charset="0"/>
                          <a:ea typeface="Calibri" panose="020F0502020204030204" pitchFamily="34" charset="0"/>
                          <a:cs typeface="Times New Roman" panose="02020603050405020304" pitchFamily="18" charset="0"/>
                        </a:rPr>
                        <a:t>Capital Gain- May qualify for Qualified Business Stock Exclusion</a:t>
                      </a:r>
                    </a:p>
                    <a:p>
                      <a:pPr marL="0" marR="0" algn="ctr">
                        <a:lnSpc>
                          <a:spcPct val="107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3.07 Rate Applies</a:t>
                      </a:r>
                    </a:p>
                  </a:txBody>
                  <a:tcPr marL="68580" marR="68580" marT="0" marB="0"/>
                </a:tc>
                <a:extLst>
                  <a:ext uri="{0D108BD9-81ED-4DB2-BD59-A6C34878D82A}">
                    <a16:rowId xmlns:a16="http://schemas.microsoft.com/office/drawing/2014/main" val="2231455135"/>
                  </a:ext>
                </a:extLst>
              </a:tr>
              <a:tr h="1356492">
                <a:tc>
                  <a:txBody>
                    <a:bodyPr/>
                    <a:lstStyle/>
                    <a:p>
                      <a:pPr marL="0" marR="0">
                        <a:lnSpc>
                          <a:spcPct val="107000"/>
                        </a:lnSpc>
                        <a:spcBef>
                          <a:spcPts val="0"/>
                        </a:spcBef>
                        <a:spcAft>
                          <a:spcPts val="0"/>
                        </a:spcAft>
                      </a:pPr>
                      <a:r>
                        <a:rPr lang="en-US" sz="2000" b="0" dirty="0">
                          <a:effectLst/>
                        </a:rPr>
                        <a:t>S Corporations</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16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sz="16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dirty="0">
                          <a:effectLst/>
                          <a:latin typeface="Arial Narrow" panose="020B0606020202030204" pitchFamily="34" charset="0"/>
                          <a:ea typeface="Calibri" panose="020F0502020204030204" pitchFamily="34" charset="0"/>
                          <a:cs typeface="Times New Roman" panose="02020603050405020304" pitchFamily="18" charset="0"/>
                        </a:rPr>
                        <a:t>Capital Gain</a:t>
                      </a:r>
                    </a:p>
                  </a:txBody>
                  <a:tcPr marL="68580" marR="68580" marT="0" marB="0"/>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dirty="0">
                          <a:effectLst/>
                          <a:latin typeface="Calibri" panose="020F0502020204030204" pitchFamily="34" charset="0"/>
                          <a:ea typeface="Calibri" panose="020F0502020204030204" pitchFamily="34" charset="0"/>
                          <a:cs typeface="Times New Roman" panose="02020603050405020304" pitchFamily="18" charset="0"/>
                        </a:rPr>
                        <a:t>3.07 Rate Applies</a:t>
                      </a:r>
                    </a:p>
                    <a:p>
                      <a:pPr marL="0" marR="0" algn="ctr">
                        <a:lnSpc>
                          <a:spcPct val="107000"/>
                        </a:lnSpc>
                        <a:spcBef>
                          <a:spcPts val="0"/>
                        </a:spcBef>
                        <a:spcAft>
                          <a:spcPts val="0"/>
                        </a:spcAft>
                      </a:pPr>
                      <a:endParaRPr lang="en-US" sz="16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87133207"/>
                  </a:ext>
                </a:extLst>
              </a:tr>
              <a:tr h="577603">
                <a:tc>
                  <a:txBody>
                    <a:bodyPr/>
                    <a:lstStyle/>
                    <a:p>
                      <a:pPr marL="0" marR="0">
                        <a:lnSpc>
                          <a:spcPct val="107000"/>
                        </a:lnSpc>
                        <a:spcBef>
                          <a:spcPts val="0"/>
                        </a:spcBef>
                        <a:spcAft>
                          <a:spcPts val="0"/>
                        </a:spcAft>
                      </a:pPr>
                      <a:r>
                        <a:rPr lang="en-US" sz="2000" b="0" dirty="0">
                          <a:effectLst/>
                          <a:latin typeface="Calibri" panose="020F0502020204030204" pitchFamily="34" charset="0"/>
                          <a:ea typeface="Calibri" panose="020F0502020204030204" pitchFamily="34" charset="0"/>
                          <a:cs typeface="Times New Roman" panose="02020603050405020304" pitchFamily="18" charset="0"/>
                        </a:rPr>
                        <a:t>LLC/Partnerships</a:t>
                      </a:r>
                    </a:p>
                  </a:txBody>
                  <a:tcPr marL="68580" marR="68580" marT="0" marB="0"/>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bg1"/>
                        </a:solidFill>
                        <a:effectLst/>
                        <a:uLnTx/>
                        <a:uFillTx/>
                        <a:latin typeface="Arial Narrow" panose="020B0606020202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Arial Narrow" panose="020B0606020202030204" pitchFamily="34" charset="0"/>
                          <a:ea typeface="Calibri" panose="020F0502020204030204" pitchFamily="34" charset="0"/>
                          <a:cs typeface="Times New Roman" panose="02020603050405020304" pitchFamily="18" charset="0"/>
                        </a:rPr>
                        <a:t>Generally Capital Gain except treated as ordinary income to the extent partner receives a disproportionate distribution of inventory and unrealized receivables </a:t>
                      </a:r>
                      <a:endParaRPr kumimoji="0" lang="en-US" sz="16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dirty="0">
                          <a:effectLst/>
                          <a:latin typeface="Calibri" panose="020F0502020204030204" pitchFamily="34" charset="0"/>
                          <a:ea typeface="Calibri" panose="020F0502020204030204" pitchFamily="34" charset="0"/>
                          <a:cs typeface="Times New Roman" panose="02020603050405020304" pitchFamily="18" charset="0"/>
                        </a:rPr>
                        <a:t>3.07 Rate Applies</a:t>
                      </a:r>
                    </a:p>
                    <a:p>
                      <a:pPr marL="0" marR="0" lvl="0" indent="0" algn="ctr" defTabSz="914400" rtl="0" eaLnBrk="1" fontAlgn="auto" latinLnBrk="0" hangingPunct="1">
                        <a:lnSpc>
                          <a:spcPct val="107000"/>
                        </a:lnSpc>
                        <a:spcBef>
                          <a:spcPts val="0"/>
                        </a:spcBef>
                        <a:spcAft>
                          <a:spcPts val="0"/>
                        </a:spcAft>
                        <a:buClrTx/>
                        <a:buSzTx/>
                        <a:buFontTx/>
                        <a:buNone/>
                        <a:tabLst/>
                        <a:defRPr/>
                      </a:pPr>
                      <a:endParaRPr lang="en-US" sz="16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38254291"/>
                  </a:ext>
                </a:extLst>
              </a:tr>
            </a:tbl>
          </a:graphicData>
        </a:graphic>
      </p:graphicFrame>
      <p:sp>
        <p:nvSpPr>
          <p:cNvPr id="2" name="TextBox 1">
            <a:extLst>
              <a:ext uri="{FF2B5EF4-FFF2-40B4-BE49-F238E27FC236}">
                <a16:creationId xmlns:a16="http://schemas.microsoft.com/office/drawing/2014/main" id="{86A7B401-F400-4B9B-A70B-F4D3D6E7E552}"/>
              </a:ext>
            </a:extLst>
          </p:cNvPr>
          <p:cNvSpPr txBox="1"/>
          <p:nvPr/>
        </p:nvSpPr>
        <p:spPr>
          <a:xfrm>
            <a:off x="3557918" y="454436"/>
            <a:ext cx="53655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Taxation of  Asset Sale Followed by Liquidation</a:t>
            </a:r>
          </a:p>
        </p:txBody>
      </p:sp>
    </p:spTree>
    <p:extLst>
      <p:ext uri="{BB962C8B-B14F-4D97-AF65-F5344CB8AC3E}">
        <p14:creationId xmlns:p14="http://schemas.microsoft.com/office/powerpoint/2010/main" val="2331754091"/>
      </p:ext>
    </p:extLst>
  </p:cSld>
  <p:clrMapOvr>
    <a:masterClrMapping/>
  </p:clrMapOvr>
  <p:transition spd="med">
    <p:pull/>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89AA07B-0446-4ED8-BB96-52207897440E}"/>
              </a:ext>
            </a:extLst>
          </p:cNvPr>
          <p:cNvGraphicFramePr>
            <a:graphicFrameLocks noGrp="1"/>
          </p:cNvGraphicFramePr>
          <p:nvPr>
            <p:extLst>
              <p:ext uri="{D42A27DB-BD31-4B8C-83A1-F6EECF244321}">
                <p14:modId xmlns:p14="http://schemas.microsoft.com/office/powerpoint/2010/main" val="761805936"/>
              </p:ext>
            </p:extLst>
          </p:nvPr>
        </p:nvGraphicFramePr>
        <p:xfrm>
          <a:off x="385814" y="1145989"/>
          <a:ext cx="8807110" cy="5238992"/>
        </p:xfrm>
        <a:graphic>
          <a:graphicData uri="http://schemas.openxmlformats.org/drawingml/2006/table">
            <a:tbl>
              <a:tblPr firstRow="1" firstCol="1" bandRow="1">
                <a:tableStyleId>{5C22544A-7EE6-4342-B048-85BDC9FD1C3A}</a:tableStyleId>
              </a:tblPr>
              <a:tblGrid>
                <a:gridCol w="2498545">
                  <a:extLst>
                    <a:ext uri="{9D8B030D-6E8A-4147-A177-3AD203B41FA5}">
                      <a16:colId xmlns:a16="http://schemas.microsoft.com/office/drawing/2014/main" val="3345704755"/>
                    </a:ext>
                  </a:extLst>
                </a:gridCol>
                <a:gridCol w="1048566">
                  <a:extLst>
                    <a:ext uri="{9D8B030D-6E8A-4147-A177-3AD203B41FA5}">
                      <a16:colId xmlns:a16="http://schemas.microsoft.com/office/drawing/2014/main" val="2442084647"/>
                    </a:ext>
                  </a:extLst>
                </a:gridCol>
                <a:gridCol w="942535">
                  <a:extLst>
                    <a:ext uri="{9D8B030D-6E8A-4147-A177-3AD203B41FA5}">
                      <a16:colId xmlns:a16="http://schemas.microsoft.com/office/drawing/2014/main" val="563623225"/>
                    </a:ext>
                  </a:extLst>
                </a:gridCol>
                <a:gridCol w="872197">
                  <a:extLst>
                    <a:ext uri="{9D8B030D-6E8A-4147-A177-3AD203B41FA5}">
                      <a16:colId xmlns:a16="http://schemas.microsoft.com/office/drawing/2014/main" val="2673540430"/>
                    </a:ext>
                  </a:extLst>
                </a:gridCol>
                <a:gridCol w="1009673">
                  <a:extLst>
                    <a:ext uri="{9D8B030D-6E8A-4147-A177-3AD203B41FA5}">
                      <a16:colId xmlns:a16="http://schemas.microsoft.com/office/drawing/2014/main" val="3446602288"/>
                    </a:ext>
                  </a:extLst>
                </a:gridCol>
                <a:gridCol w="1032692">
                  <a:extLst>
                    <a:ext uri="{9D8B030D-6E8A-4147-A177-3AD203B41FA5}">
                      <a16:colId xmlns:a16="http://schemas.microsoft.com/office/drawing/2014/main" val="3429682733"/>
                    </a:ext>
                  </a:extLst>
                </a:gridCol>
                <a:gridCol w="1402902">
                  <a:extLst>
                    <a:ext uri="{9D8B030D-6E8A-4147-A177-3AD203B41FA5}">
                      <a16:colId xmlns:a16="http://schemas.microsoft.com/office/drawing/2014/main" val="3062022810"/>
                    </a:ext>
                  </a:extLst>
                </a:gridCol>
              </a:tblGrid>
              <a:tr h="2029290">
                <a:tc>
                  <a:txBody>
                    <a:bodyPr/>
                    <a:lstStyle/>
                    <a:p>
                      <a:pPr marL="0" marR="0" algn="r">
                        <a:lnSpc>
                          <a:spcPct val="107000"/>
                        </a:lnSpc>
                        <a:spcBef>
                          <a:spcPts val="0"/>
                        </a:spcBef>
                        <a:spcAft>
                          <a:spcPts val="0"/>
                        </a:spcAft>
                      </a:pPr>
                      <a:r>
                        <a:rPr lang="en-US" sz="2000" dirty="0">
                          <a:solidFill>
                            <a:srgbClr val="FF9900"/>
                          </a:solidFill>
                          <a:effectLst/>
                        </a:rPr>
                        <a:t> </a:t>
                      </a:r>
                      <a:endParaRPr lang="en-US" sz="2000" dirty="0">
                        <a:solidFill>
                          <a:srgbClr val="FF99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400" dirty="0">
                          <a:solidFill>
                            <a:schemeClr val="tx1"/>
                          </a:solidFill>
                          <a:effectLst/>
                        </a:rPr>
                        <a:t> </a:t>
                      </a:r>
                    </a:p>
                    <a:p>
                      <a:pPr marL="0" marR="0" algn="ctr">
                        <a:lnSpc>
                          <a:spcPct val="107000"/>
                        </a:lnSpc>
                        <a:spcBef>
                          <a:spcPts val="0"/>
                        </a:spcBef>
                        <a:spcAft>
                          <a:spcPts val="0"/>
                        </a:spcAft>
                      </a:pPr>
                      <a:endParaRPr lang="en-US" sz="1400" dirty="0">
                        <a:solidFill>
                          <a:schemeClr val="tx1"/>
                        </a:solidFill>
                        <a:effectLst/>
                      </a:endParaRPr>
                    </a:p>
                    <a:p>
                      <a:pPr marL="0" marR="0" algn="ctr">
                        <a:lnSpc>
                          <a:spcPct val="107000"/>
                        </a:lnSpc>
                        <a:spcBef>
                          <a:spcPts val="0"/>
                        </a:spcBef>
                        <a:spcAft>
                          <a:spcPts val="0"/>
                        </a:spcAft>
                      </a:pPr>
                      <a:endParaRPr lang="en-US" sz="1400" dirty="0">
                        <a:solidFill>
                          <a:schemeClr val="tx1"/>
                        </a:solidFill>
                        <a:effectLst/>
                      </a:endParaRPr>
                    </a:p>
                    <a:p>
                      <a:pPr marL="0" marR="0" algn="ctr">
                        <a:lnSpc>
                          <a:spcPct val="107000"/>
                        </a:lnSpc>
                        <a:spcBef>
                          <a:spcPts val="0"/>
                        </a:spcBef>
                        <a:spcAft>
                          <a:spcPts val="0"/>
                        </a:spcAft>
                      </a:pPr>
                      <a:r>
                        <a:rPr lang="en-US" sz="1400" dirty="0">
                          <a:solidFill>
                            <a:schemeClr val="tx1"/>
                          </a:solidFill>
                          <a:effectLst/>
                        </a:rPr>
                        <a:t>Federal Tax Rate</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tcPr>
                </a:tc>
                <a:tc>
                  <a:txBody>
                    <a:bodyPr/>
                    <a:lstStyle/>
                    <a:p>
                      <a:pPr marL="0" marR="0" algn="ctr">
                        <a:lnSpc>
                          <a:spcPct val="107000"/>
                        </a:lnSpc>
                        <a:spcBef>
                          <a:spcPts val="0"/>
                        </a:spcBef>
                        <a:spcAft>
                          <a:spcPts val="0"/>
                        </a:spcAft>
                      </a:pPr>
                      <a:endParaRPr lang="en-US" sz="1400" dirty="0">
                        <a:solidFill>
                          <a:schemeClr val="tx1"/>
                        </a:solidFill>
                        <a:effectLst/>
                      </a:endParaRPr>
                    </a:p>
                    <a:p>
                      <a:pPr marL="0" marR="0" algn="ctr">
                        <a:lnSpc>
                          <a:spcPct val="107000"/>
                        </a:lnSpc>
                        <a:spcBef>
                          <a:spcPts val="0"/>
                        </a:spcBef>
                        <a:spcAft>
                          <a:spcPts val="0"/>
                        </a:spcAft>
                      </a:pPr>
                      <a:endParaRPr lang="en-US" sz="1400" dirty="0">
                        <a:solidFill>
                          <a:schemeClr val="tx1"/>
                        </a:solidFill>
                        <a:effectLst/>
                      </a:endParaRPr>
                    </a:p>
                    <a:p>
                      <a:pPr marL="0" marR="0" algn="ctr">
                        <a:lnSpc>
                          <a:spcPct val="107000"/>
                        </a:lnSpc>
                        <a:spcBef>
                          <a:spcPts val="0"/>
                        </a:spcBef>
                        <a:spcAft>
                          <a:spcPts val="0"/>
                        </a:spcAft>
                      </a:pPr>
                      <a:endParaRPr lang="en-US" sz="1400" dirty="0">
                        <a:solidFill>
                          <a:schemeClr val="tx1"/>
                        </a:solidFill>
                        <a:effectLst/>
                      </a:endParaRPr>
                    </a:p>
                    <a:p>
                      <a:pPr marL="0" marR="0" algn="ctr">
                        <a:lnSpc>
                          <a:spcPct val="107000"/>
                        </a:lnSpc>
                        <a:spcBef>
                          <a:spcPts val="0"/>
                        </a:spcBef>
                        <a:spcAft>
                          <a:spcPts val="0"/>
                        </a:spcAft>
                      </a:pPr>
                      <a:r>
                        <a:rPr lang="en-US" sz="1400" dirty="0">
                          <a:solidFill>
                            <a:schemeClr val="tx1"/>
                          </a:solidFill>
                          <a:effectLst/>
                        </a:rPr>
                        <a:t>State Income Tax</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1400" dirty="0">
                        <a:solidFill>
                          <a:schemeClr val="tx1"/>
                        </a:solidFill>
                        <a:effectLst/>
                      </a:endParaRPr>
                    </a:p>
                    <a:p>
                      <a:pPr marL="0" marR="0" algn="ctr">
                        <a:lnSpc>
                          <a:spcPct val="107000"/>
                        </a:lnSpc>
                        <a:spcBef>
                          <a:spcPts val="0"/>
                        </a:spcBef>
                        <a:spcAft>
                          <a:spcPts val="0"/>
                        </a:spcAft>
                      </a:pPr>
                      <a:endParaRPr lang="en-US" sz="1400" dirty="0">
                        <a:solidFill>
                          <a:schemeClr val="tx1"/>
                        </a:solidFill>
                        <a:effectLst/>
                      </a:endParaRPr>
                    </a:p>
                    <a:p>
                      <a:pPr marL="0" marR="0" algn="ctr">
                        <a:lnSpc>
                          <a:spcPct val="107000"/>
                        </a:lnSpc>
                        <a:spcBef>
                          <a:spcPts val="0"/>
                        </a:spcBef>
                        <a:spcAft>
                          <a:spcPts val="0"/>
                        </a:spcAft>
                      </a:pPr>
                      <a:endParaRPr lang="en-US" sz="1400" dirty="0">
                        <a:solidFill>
                          <a:schemeClr val="tx1"/>
                        </a:solidFill>
                        <a:effectLst/>
                      </a:endParaRPr>
                    </a:p>
                    <a:p>
                      <a:pPr marL="0" marR="0" algn="ctr">
                        <a:lnSpc>
                          <a:spcPct val="107000"/>
                        </a:lnSpc>
                        <a:spcBef>
                          <a:spcPts val="0"/>
                        </a:spcBef>
                        <a:spcAft>
                          <a:spcPts val="0"/>
                        </a:spcAft>
                      </a:pPr>
                      <a:endParaRPr lang="en-US" sz="1400" dirty="0">
                        <a:solidFill>
                          <a:schemeClr val="tx1"/>
                        </a:solidFill>
                        <a:effectLst/>
                      </a:endParaRPr>
                    </a:p>
                    <a:p>
                      <a:pPr marL="0" marR="0" algn="ctr">
                        <a:lnSpc>
                          <a:spcPct val="107000"/>
                        </a:lnSpc>
                        <a:spcBef>
                          <a:spcPts val="0"/>
                        </a:spcBef>
                        <a:spcAft>
                          <a:spcPts val="0"/>
                        </a:spcAft>
                      </a:pPr>
                      <a:r>
                        <a:rPr lang="en-US" sz="1400" dirty="0">
                          <a:solidFill>
                            <a:schemeClr val="tx1"/>
                          </a:solidFill>
                          <a:effectLst/>
                        </a:rPr>
                        <a:t>SE Tax</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endParaRPr lang="en-US" sz="1400" dirty="0">
                        <a:solidFill>
                          <a:schemeClr val="tx1"/>
                        </a:solidFill>
                        <a:effectLst/>
                      </a:endParaRPr>
                    </a:p>
                    <a:p>
                      <a:pPr marL="0" marR="0" lvl="0" indent="0" algn="ctr" defTabSz="914400" rtl="0" eaLnBrk="1" fontAlgn="auto" latinLnBrk="0" hangingPunct="1">
                        <a:lnSpc>
                          <a:spcPct val="107000"/>
                        </a:lnSpc>
                        <a:spcBef>
                          <a:spcPts val="0"/>
                        </a:spcBef>
                        <a:spcAft>
                          <a:spcPts val="0"/>
                        </a:spcAft>
                        <a:buClrTx/>
                        <a:buSzTx/>
                        <a:buFontTx/>
                        <a:buNone/>
                        <a:tabLst/>
                        <a:defRPr/>
                      </a:pPr>
                      <a:endParaRPr lang="en-US" sz="1400" dirty="0">
                        <a:solidFill>
                          <a:schemeClr val="tx1"/>
                        </a:solidFill>
                        <a:effectLst/>
                      </a:endParaRPr>
                    </a:p>
                    <a:p>
                      <a:pPr marL="0" marR="0" lvl="0" indent="0" algn="ctr" defTabSz="914400" rtl="0" eaLnBrk="1" fontAlgn="auto" latinLnBrk="0" hangingPunct="1">
                        <a:lnSpc>
                          <a:spcPct val="107000"/>
                        </a:lnSpc>
                        <a:spcBef>
                          <a:spcPts val="0"/>
                        </a:spcBef>
                        <a:spcAft>
                          <a:spcPts val="0"/>
                        </a:spcAft>
                        <a:buClrTx/>
                        <a:buSzTx/>
                        <a:buFontTx/>
                        <a:buNone/>
                        <a:tabLst/>
                        <a:defRPr/>
                      </a:pPr>
                      <a:endParaRPr lang="en-US" sz="1400" dirty="0">
                        <a:solidFill>
                          <a:schemeClr val="tx1"/>
                        </a:solidFill>
                        <a:effectLst/>
                      </a:endParaRP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dirty="0">
                          <a:solidFill>
                            <a:schemeClr val="tx1"/>
                          </a:solidFill>
                          <a:effectLst/>
                        </a:rPr>
                        <a:t>Effective Tax Rate</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Operations</a:t>
                      </a:r>
                    </a:p>
                  </a:txBody>
                  <a:tcPr marL="68580" marR="68580" marT="0" marB="0">
                    <a:solidFill>
                      <a:srgbClr val="800000"/>
                    </a:solidFill>
                  </a:tcPr>
                </a:tc>
                <a:tc>
                  <a:txBody>
                    <a:bodyPr/>
                    <a:lstStyle/>
                    <a:p>
                      <a:pPr marL="0" marR="0" algn="ctr">
                        <a:lnSpc>
                          <a:spcPct val="107000"/>
                        </a:lnSpc>
                        <a:spcBef>
                          <a:spcPts val="0"/>
                        </a:spcBef>
                        <a:spcAft>
                          <a:spcPts val="0"/>
                        </a:spcAft>
                      </a:pPr>
                      <a:r>
                        <a:rPr lang="en-US" sz="1400" dirty="0">
                          <a:solidFill>
                            <a:schemeClr val="tx1"/>
                          </a:solidFill>
                          <a:effectLst/>
                        </a:rPr>
                        <a:t> </a:t>
                      </a:r>
                    </a:p>
                    <a:p>
                      <a:pPr marL="0" marR="0" algn="ctr">
                        <a:lnSpc>
                          <a:spcPct val="107000"/>
                        </a:lnSpc>
                        <a:spcBef>
                          <a:spcPts val="0"/>
                        </a:spcBef>
                        <a:spcAft>
                          <a:spcPts val="0"/>
                        </a:spcAft>
                      </a:pPr>
                      <a:endParaRPr lang="en-US" sz="1400" dirty="0">
                        <a:solidFill>
                          <a:schemeClr val="tx1"/>
                        </a:solidFill>
                        <a:effectLst/>
                      </a:endParaRPr>
                    </a:p>
                    <a:p>
                      <a:pPr marL="0" marR="0" algn="ctr">
                        <a:lnSpc>
                          <a:spcPct val="107000"/>
                        </a:lnSpc>
                        <a:spcBef>
                          <a:spcPts val="0"/>
                        </a:spcBef>
                        <a:spcAft>
                          <a:spcPts val="0"/>
                        </a:spcAft>
                      </a:pPr>
                      <a:endParaRPr lang="en-US" sz="1400" dirty="0">
                        <a:solidFill>
                          <a:schemeClr val="tx1"/>
                        </a:solidFill>
                        <a:effectLst/>
                      </a:endParaRPr>
                    </a:p>
                    <a:p>
                      <a:pPr marL="0" marR="0" algn="ctr">
                        <a:lnSpc>
                          <a:spcPct val="107000"/>
                        </a:lnSpc>
                        <a:spcBef>
                          <a:spcPts val="0"/>
                        </a:spcBef>
                        <a:spcAft>
                          <a:spcPts val="0"/>
                        </a:spcAft>
                      </a:pPr>
                      <a:r>
                        <a:rPr lang="en-US" sz="1400" dirty="0">
                          <a:solidFill>
                            <a:schemeClr val="tx1"/>
                          </a:solidFill>
                          <a:effectLst/>
                        </a:rPr>
                        <a:t>Net After Tax Revenue</a:t>
                      </a:r>
                    </a:p>
                  </a:txBody>
                  <a:tcPr marL="68580" marR="68580" marT="0" marB="0"/>
                </a:tc>
                <a:tc>
                  <a:txBody>
                    <a:bodyPr/>
                    <a:lstStyle/>
                    <a:p>
                      <a:pPr marL="0" marR="0" algn="ctr">
                        <a:lnSpc>
                          <a:spcPct val="107000"/>
                        </a:lnSpc>
                        <a:spcBef>
                          <a:spcPts val="0"/>
                        </a:spcBef>
                        <a:spcAft>
                          <a:spcPts val="0"/>
                        </a:spcAft>
                      </a:pP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Effective Tax Rate</a:t>
                      </a:r>
                    </a:p>
                    <a:p>
                      <a:pPr marL="0" marR="0" algn="ctr">
                        <a:lnSpc>
                          <a:spcPct val="107000"/>
                        </a:lnSpc>
                        <a:spcBef>
                          <a:spcPts val="0"/>
                        </a:spcBef>
                        <a:spcAft>
                          <a:spcPts val="0"/>
                        </a:spcAft>
                      </a:pPr>
                      <a:r>
                        <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After Distributions</a:t>
                      </a:r>
                    </a:p>
                  </a:txBody>
                  <a:tcPr marL="68580" marR="68580" marT="0" marB="0">
                    <a:solidFill>
                      <a:srgbClr val="800000"/>
                    </a:solidFill>
                  </a:tcPr>
                </a:tc>
                <a:extLst>
                  <a:ext uri="{0D108BD9-81ED-4DB2-BD59-A6C34878D82A}">
                    <a16:rowId xmlns:a16="http://schemas.microsoft.com/office/drawing/2014/main" val="1644900785"/>
                  </a:ext>
                </a:extLst>
              </a:tr>
              <a:tr h="410772">
                <a:tc>
                  <a:txBody>
                    <a:bodyPr/>
                    <a:lstStyle/>
                    <a:p>
                      <a:pPr marL="0" marR="0" algn="r">
                        <a:lnSpc>
                          <a:spcPct val="107000"/>
                        </a:lnSpc>
                        <a:spcBef>
                          <a:spcPts val="0"/>
                        </a:spcBef>
                        <a:spcAft>
                          <a:spcPts val="0"/>
                        </a:spcAft>
                      </a:pPr>
                      <a:r>
                        <a:rPr lang="en-US" sz="1800" b="0" dirty="0">
                          <a:solidFill>
                            <a:srgbClr val="FF9900"/>
                          </a:solidFill>
                          <a:effectLst/>
                          <a:latin typeface="Arial Narrow" panose="020B0606020202030204" pitchFamily="34" charset="0"/>
                        </a:rPr>
                        <a:t>C Corporation </a:t>
                      </a:r>
                      <a:endParaRPr lang="en-US" sz="1800" b="0" dirty="0">
                        <a:solidFill>
                          <a:srgbClr val="FF9900"/>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2000" dirty="0">
                          <a:effectLst/>
                          <a:latin typeface="Arial Narrow" panose="020B0606020202030204" pitchFamily="34" charset="0"/>
                        </a:rPr>
                        <a:t>20%</a:t>
                      </a:r>
                      <a:endParaRPr lang="en-US"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lnL w="12700" cmpd="sng">
                      <a:noFill/>
                    </a:lnL>
                  </a:tcPr>
                </a:tc>
                <a:tc>
                  <a:txBody>
                    <a:bodyPr/>
                    <a:lstStyle/>
                    <a:p>
                      <a:pPr marL="0" marR="0" algn="ctr">
                        <a:lnSpc>
                          <a:spcPct val="107000"/>
                        </a:lnSpc>
                        <a:spcBef>
                          <a:spcPts val="0"/>
                        </a:spcBef>
                        <a:spcAft>
                          <a:spcPts val="0"/>
                        </a:spcAft>
                      </a:pPr>
                      <a:r>
                        <a:rPr lang="en-US" sz="2000" dirty="0">
                          <a:effectLst/>
                          <a:latin typeface="Arial Narrow" panose="020B0606020202030204" pitchFamily="34" charset="0"/>
                        </a:rPr>
                        <a:t>3.07%</a:t>
                      </a:r>
                      <a:endParaRPr lang="en-US"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latin typeface="Arial Narrow" panose="020B0606020202030204" pitchFamily="34" charset="0"/>
                        </a:rPr>
                        <a:t>-</a:t>
                      </a:r>
                      <a:endParaRPr lang="en-US"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solidFill>
                            <a:schemeClr val="tx1"/>
                          </a:solidFill>
                          <a:effectLst/>
                          <a:latin typeface="Arial Narrow" panose="020B0606020202030204" pitchFamily="34" charset="0"/>
                        </a:rPr>
                        <a:t>23.07%</a:t>
                      </a:r>
                      <a:endParaRPr lang="en-US" sz="20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solidFill>
                      <a:srgbClr val="800000"/>
                    </a:solidFill>
                  </a:tcPr>
                </a:tc>
                <a:tc>
                  <a:txBody>
                    <a:bodyPr/>
                    <a:lstStyle/>
                    <a:p>
                      <a:pPr marL="0" marR="0" algn="ctr">
                        <a:lnSpc>
                          <a:spcPct val="107000"/>
                        </a:lnSpc>
                        <a:spcBef>
                          <a:spcPts val="0"/>
                        </a:spcBef>
                        <a:spcAft>
                          <a:spcPts val="0"/>
                        </a:spcAft>
                      </a:pPr>
                      <a:r>
                        <a:rPr lang="en-US" sz="2000" dirty="0">
                          <a:solidFill>
                            <a:srgbClr val="C00000"/>
                          </a:solidFill>
                          <a:effectLst/>
                          <a:latin typeface="Arial Narrow" panose="020B0606020202030204" pitchFamily="34" charset="0"/>
                        </a:rPr>
                        <a:t>$769,300</a:t>
                      </a:r>
                      <a:endParaRPr lang="en-US" sz="2000"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23.07%</a:t>
                      </a:r>
                    </a:p>
                  </a:txBody>
                  <a:tcPr marL="68580" marR="68580" marT="0" marB="0">
                    <a:solidFill>
                      <a:srgbClr val="800000"/>
                    </a:solidFill>
                  </a:tcPr>
                </a:tc>
                <a:extLst>
                  <a:ext uri="{0D108BD9-81ED-4DB2-BD59-A6C34878D82A}">
                    <a16:rowId xmlns:a16="http://schemas.microsoft.com/office/drawing/2014/main" val="2231455135"/>
                  </a:ext>
                </a:extLst>
              </a:tr>
              <a:tr h="434310">
                <a:tc>
                  <a:txBody>
                    <a:bodyPr/>
                    <a:lstStyle/>
                    <a:p>
                      <a:pPr marL="0" marR="0" algn="r">
                        <a:lnSpc>
                          <a:spcPct val="107000"/>
                        </a:lnSpc>
                        <a:spcBef>
                          <a:spcPts val="0"/>
                        </a:spcBef>
                        <a:spcAft>
                          <a:spcPts val="0"/>
                        </a:spcAft>
                      </a:pPr>
                      <a:r>
                        <a:rPr lang="en-US" sz="1800" b="0" dirty="0">
                          <a:solidFill>
                            <a:srgbClr val="FF9900"/>
                          </a:solidFill>
                          <a:effectLst/>
                          <a:latin typeface="Arial Narrow" panose="020B0606020202030204" pitchFamily="34" charset="0"/>
                        </a:rPr>
                        <a:t>Qualified Small Bus Stock</a:t>
                      </a:r>
                      <a:r>
                        <a:rPr lang="en-US" sz="2000" b="0" dirty="0">
                          <a:solidFill>
                            <a:srgbClr val="FF9900"/>
                          </a:solidFill>
                          <a:effectLst/>
                          <a:latin typeface="Arial Narrow" panose="020B0606020202030204" pitchFamily="34" charset="0"/>
                        </a:rPr>
                        <a:t> </a:t>
                      </a:r>
                      <a:endParaRPr lang="en-US" sz="2000" b="0" dirty="0">
                        <a:solidFill>
                          <a:srgbClr val="FF9900"/>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2000" dirty="0">
                          <a:effectLst/>
                          <a:latin typeface="Arial Narrow" panose="020B0606020202030204" pitchFamily="34" charset="0"/>
                        </a:rPr>
                        <a:t>0%</a:t>
                      </a:r>
                      <a:endParaRPr lang="en-US"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lnL w="12700" cmpd="sng">
                      <a:noFill/>
                    </a:lnL>
                  </a:tcPr>
                </a:tc>
                <a:tc>
                  <a:txBody>
                    <a:bodyPr/>
                    <a:lstStyle/>
                    <a:p>
                      <a:pPr marL="0" marR="0" algn="ctr">
                        <a:lnSpc>
                          <a:spcPct val="107000"/>
                        </a:lnSpc>
                        <a:spcBef>
                          <a:spcPts val="0"/>
                        </a:spcBef>
                        <a:spcAft>
                          <a:spcPts val="0"/>
                        </a:spcAft>
                      </a:pPr>
                      <a:r>
                        <a:rPr lang="en-US" sz="2000" dirty="0">
                          <a:effectLst/>
                          <a:latin typeface="Arial Narrow" panose="020B0606020202030204" pitchFamily="34" charset="0"/>
                        </a:rPr>
                        <a:t>3.07%</a:t>
                      </a:r>
                      <a:endParaRPr lang="en-US"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latin typeface="Arial Narrow" panose="020B0606020202030204" pitchFamily="34" charset="0"/>
                        </a:rPr>
                        <a:t>-</a:t>
                      </a:r>
                      <a:endParaRPr lang="en-US"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solidFill>
                            <a:schemeClr val="tx1"/>
                          </a:solidFill>
                          <a:effectLst/>
                          <a:latin typeface="Arial Narrow" panose="020B0606020202030204" pitchFamily="34" charset="0"/>
                        </a:rPr>
                        <a:t>3.07%</a:t>
                      </a:r>
                      <a:endParaRPr lang="en-US" sz="20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solidFill>
                      <a:srgbClr val="800000"/>
                    </a:solidFill>
                  </a:tcPr>
                </a:tc>
                <a:tc>
                  <a:txBody>
                    <a:bodyPr/>
                    <a:lstStyle/>
                    <a:p>
                      <a:pPr marL="0" marR="0" algn="ctr">
                        <a:lnSpc>
                          <a:spcPct val="107000"/>
                        </a:lnSpc>
                        <a:spcBef>
                          <a:spcPts val="0"/>
                        </a:spcBef>
                        <a:spcAft>
                          <a:spcPts val="0"/>
                        </a:spcAft>
                      </a:pPr>
                      <a:r>
                        <a:rPr lang="en-US" sz="2000" dirty="0">
                          <a:solidFill>
                            <a:srgbClr val="C00000"/>
                          </a:solidFill>
                          <a:effectLst/>
                          <a:latin typeface="Arial Narrow" panose="020B0606020202030204" pitchFamily="34" charset="0"/>
                        </a:rPr>
                        <a:t>$969,300</a:t>
                      </a:r>
                      <a:endParaRPr lang="en-US" sz="2000"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3.07%</a:t>
                      </a:r>
                    </a:p>
                  </a:txBody>
                  <a:tcPr marL="68580" marR="68580" marT="0" marB="0">
                    <a:solidFill>
                      <a:srgbClr val="800000"/>
                    </a:solidFill>
                  </a:tcPr>
                </a:tc>
                <a:extLst>
                  <a:ext uri="{0D108BD9-81ED-4DB2-BD59-A6C34878D82A}">
                    <a16:rowId xmlns:a16="http://schemas.microsoft.com/office/drawing/2014/main" val="3780692443"/>
                  </a:ext>
                </a:extLst>
              </a:tr>
              <a:tr h="434310">
                <a:tc>
                  <a:txBody>
                    <a:bodyPr/>
                    <a:lstStyle/>
                    <a:p>
                      <a:pPr marL="0" marR="0" algn="r">
                        <a:lnSpc>
                          <a:spcPct val="107000"/>
                        </a:lnSpc>
                        <a:spcBef>
                          <a:spcPts val="0"/>
                        </a:spcBef>
                        <a:spcAft>
                          <a:spcPts val="0"/>
                        </a:spcAft>
                      </a:pPr>
                      <a:endParaRPr lang="en-US" sz="2000" b="0" dirty="0">
                        <a:solidFill>
                          <a:srgbClr val="FF9900"/>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endParaRPr lang="en-US"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lnL w="12700" cmpd="sng">
                      <a:noFill/>
                    </a:lnL>
                  </a:tcPr>
                </a:tc>
                <a:tc>
                  <a:txBody>
                    <a:bodyPr/>
                    <a:lstStyle/>
                    <a:p>
                      <a:pPr marL="0" marR="0" algn="ctr">
                        <a:lnSpc>
                          <a:spcPct val="107000"/>
                        </a:lnSpc>
                        <a:spcBef>
                          <a:spcPts val="0"/>
                        </a:spcBef>
                        <a:spcAft>
                          <a:spcPts val="0"/>
                        </a:spcAft>
                      </a:pPr>
                      <a:endParaRPr lang="en-US"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20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solidFill>
                      <a:srgbClr val="800000"/>
                    </a:solidFill>
                  </a:tcPr>
                </a:tc>
                <a:tc>
                  <a:txBody>
                    <a:bodyPr/>
                    <a:lstStyle/>
                    <a:p>
                      <a:pPr marL="0" marR="0" algn="ctr">
                        <a:lnSpc>
                          <a:spcPct val="107000"/>
                        </a:lnSpc>
                        <a:spcBef>
                          <a:spcPts val="0"/>
                        </a:spcBef>
                        <a:spcAft>
                          <a:spcPts val="0"/>
                        </a:spcAft>
                      </a:pPr>
                      <a:endParaRPr lang="en-US" sz="2000"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20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solidFill>
                      <a:srgbClr val="800000"/>
                    </a:solidFill>
                  </a:tcPr>
                </a:tc>
                <a:extLst>
                  <a:ext uri="{0D108BD9-81ED-4DB2-BD59-A6C34878D82A}">
                    <a16:rowId xmlns:a16="http://schemas.microsoft.com/office/drawing/2014/main" val="1296014571"/>
                  </a:ext>
                </a:extLst>
              </a:tr>
              <a:tr h="434310">
                <a:tc>
                  <a:txBody>
                    <a:bodyPr/>
                    <a:lstStyle/>
                    <a:p>
                      <a:pPr marL="0" marR="0" algn="r" defTabSz="914400" rtl="0" eaLnBrk="1" latinLnBrk="0" hangingPunct="1">
                        <a:lnSpc>
                          <a:spcPct val="107000"/>
                        </a:lnSpc>
                        <a:spcBef>
                          <a:spcPts val="0"/>
                        </a:spcBef>
                        <a:spcAft>
                          <a:spcPts val="0"/>
                        </a:spcAft>
                      </a:pPr>
                      <a:r>
                        <a:rPr lang="en-US" sz="1800" b="0" kern="1200" dirty="0">
                          <a:solidFill>
                            <a:srgbClr val="FF9900"/>
                          </a:solidFill>
                          <a:effectLst/>
                          <a:latin typeface="Arial Narrow" panose="020B0606020202030204" pitchFamily="34" charset="0"/>
                          <a:ea typeface="+mn-ea"/>
                          <a:cs typeface="+mn-cs"/>
                        </a:rPr>
                        <a:t>S Corporations Stock Sale</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2000" dirty="0">
                          <a:effectLst/>
                          <a:latin typeface="Arial Narrow" panose="020B0606020202030204" pitchFamily="34" charset="0"/>
                        </a:rPr>
                        <a:t>20%</a:t>
                      </a:r>
                    </a:p>
                    <a:p>
                      <a:pPr marL="0" marR="0" algn="ctr">
                        <a:lnSpc>
                          <a:spcPct val="107000"/>
                        </a:lnSpc>
                        <a:spcBef>
                          <a:spcPts val="0"/>
                        </a:spcBef>
                        <a:spcAft>
                          <a:spcPts val="0"/>
                        </a:spcAft>
                      </a:pPr>
                      <a:endParaRPr lang="en-US"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lnL w="12700" cmpd="sng">
                      <a:noFill/>
                    </a:lnL>
                  </a:tcPr>
                </a:tc>
                <a:tc>
                  <a:txBody>
                    <a:bodyPr/>
                    <a:lstStyle/>
                    <a:p>
                      <a:pPr marL="0" marR="0" algn="ctr">
                        <a:lnSpc>
                          <a:spcPct val="107000"/>
                        </a:lnSpc>
                        <a:spcBef>
                          <a:spcPts val="0"/>
                        </a:spcBef>
                        <a:spcAft>
                          <a:spcPts val="0"/>
                        </a:spcAft>
                      </a:pPr>
                      <a:r>
                        <a:rPr lang="en-US" sz="2000" dirty="0">
                          <a:effectLst/>
                          <a:latin typeface="Arial Narrow" panose="020B0606020202030204" pitchFamily="34" charset="0"/>
                        </a:rPr>
                        <a:t>3.07%</a:t>
                      </a:r>
                      <a:endParaRPr lang="en-US"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latin typeface="Arial Narrow" panose="020B0606020202030204" pitchFamily="34" charset="0"/>
                        </a:rPr>
                        <a:t>-</a:t>
                      </a:r>
                      <a:endParaRPr lang="en-US"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solidFill>
                            <a:schemeClr val="tx1"/>
                          </a:solidFill>
                          <a:effectLst/>
                          <a:latin typeface="Arial Narrow" panose="020B0606020202030204" pitchFamily="34" charset="0"/>
                        </a:rPr>
                        <a:t>23.07%</a:t>
                      </a:r>
                      <a:endParaRPr lang="en-US" sz="20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solidFill>
                      <a:srgbClr val="800000"/>
                    </a:solidFill>
                  </a:tcPr>
                </a:tc>
                <a:tc>
                  <a:txBody>
                    <a:bodyPr/>
                    <a:lstStyle/>
                    <a:p>
                      <a:pPr marL="0" marR="0" algn="ctr">
                        <a:lnSpc>
                          <a:spcPct val="107000"/>
                        </a:lnSpc>
                        <a:spcBef>
                          <a:spcPts val="0"/>
                        </a:spcBef>
                        <a:spcAft>
                          <a:spcPts val="0"/>
                        </a:spcAft>
                      </a:pPr>
                      <a:r>
                        <a:rPr lang="en-US" sz="2000" dirty="0">
                          <a:solidFill>
                            <a:srgbClr val="C00000"/>
                          </a:solidFill>
                          <a:effectLst/>
                          <a:latin typeface="Arial Narrow" panose="020B0606020202030204" pitchFamily="34" charset="0"/>
                        </a:rPr>
                        <a:t>$769,300</a:t>
                      </a:r>
                      <a:endParaRPr lang="en-US" sz="2000"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23.07%</a:t>
                      </a:r>
                    </a:p>
                  </a:txBody>
                  <a:tcPr marL="68580" marR="68580" marT="0" marB="0">
                    <a:solidFill>
                      <a:srgbClr val="800000"/>
                    </a:solidFill>
                  </a:tcPr>
                </a:tc>
                <a:extLst>
                  <a:ext uri="{0D108BD9-81ED-4DB2-BD59-A6C34878D82A}">
                    <a16:rowId xmlns:a16="http://schemas.microsoft.com/office/drawing/2014/main" val="4287133207"/>
                  </a:ext>
                </a:extLst>
              </a:tr>
              <a:tr h="434310">
                <a:tc>
                  <a:txBody>
                    <a:bodyPr/>
                    <a:lstStyle/>
                    <a:p>
                      <a:pPr marL="0" marR="0" lvl="0" indent="0" algn="r" defTabSz="914400" rtl="0" eaLnBrk="1" fontAlgn="auto" latinLnBrk="0" hangingPunct="1">
                        <a:lnSpc>
                          <a:spcPct val="107000"/>
                        </a:lnSpc>
                        <a:spcBef>
                          <a:spcPts val="0"/>
                        </a:spcBef>
                        <a:spcAft>
                          <a:spcPts val="0"/>
                        </a:spcAft>
                        <a:buClrTx/>
                        <a:buSzTx/>
                        <a:buFontTx/>
                        <a:buNone/>
                        <a:tabLst/>
                        <a:defRPr/>
                      </a:pPr>
                      <a:endParaRPr lang="en-US" sz="2000" b="0" dirty="0">
                        <a:solidFill>
                          <a:srgbClr val="FF9900"/>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endParaRPr lang="en-US"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lnL w="12700" cmpd="sng">
                      <a:noFill/>
                    </a:lnL>
                  </a:tcPr>
                </a:tc>
                <a:tc>
                  <a:txBody>
                    <a:bodyPr/>
                    <a:lstStyle/>
                    <a:p>
                      <a:pPr marL="0" marR="0" algn="ctr">
                        <a:lnSpc>
                          <a:spcPct val="107000"/>
                        </a:lnSpc>
                        <a:spcBef>
                          <a:spcPts val="0"/>
                        </a:spcBef>
                        <a:spcAft>
                          <a:spcPts val="0"/>
                        </a:spcAft>
                      </a:pPr>
                      <a:endParaRPr lang="en-US"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20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solidFill>
                      <a:srgbClr val="800000"/>
                    </a:solidFill>
                  </a:tcPr>
                </a:tc>
                <a:tc>
                  <a:txBody>
                    <a:bodyPr/>
                    <a:lstStyle/>
                    <a:p>
                      <a:pPr marL="0" marR="0" algn="ctr">
                        <a:lnSpc>
                          <a:spcPct val="107000"/>
                        </a:lnSpc>
                        <a:spcBef>
                          <a:spcPts val="0"/>
                        </a:spcBef>
                        <a:spcAft>
                          <a:spcPts val="0"/>
                        </a:spcAft>
                      </a:pPr>
                      <a:endParaRPr lang="en-US" sz="2000"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20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solidFill>
                      <a:srgbClr val="800000"/>
                    </a:solidFill>
                  </a:tcPr>
                </a:tc>
                <a:extLst>
                  <a:ext uri="{0D108BD9-81ED-4DB2-BD59-A6C34878D82A}">
                    <a16:rowId xmlns:a16="http://schemas.microsoft.com/office/drawing/2014/main" val="1153379860"/>
                  </a:ext>
                </a:extLst>
              </a:tr>
              <a:tr h="434310">
                <a:tc>
                  <a:txBody>
                    <a:bodyPr/>
                    <a:lstStyle/>
                    <a:p>
                      <a:pPr marL="0" marR="0" algn="r">
                        <a:lnSpc>
                          <a:spcPct val="107000"/>
                        </a:lnSpc>
                        <a:spcBef>
                          <a:spcPts val="0"/>
                        </a:spcBef>
                        <a:spcAft>
                          <a:spcPts val="0"/>
                        </a:spcAft>
                      </a:pPr>
                      <a:r>
                        <a:rPr lang="en-US" sz="1800" b="0" kern="1200" dirty="0">
                          <a:solidFill>
                            <a:srgbClr val="FF9900"/>
                          </a:solidFill>
                          <a:effectLst/>
                          <a:latin typeface="Arial Narrow" panose="020B0606020202030204" pitchFamily="34" charset="0"/>
                          <a:ea typeface="+mn-ea"/>
                          <a:cs typeface="+mn-cs"/>
                        </a:rPr>
                        <a:t>LLC/Partnership</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2000" dirty="0">
                          <a:effectLst/>
                          <a:latin typeface="Arial Narrow" panose="020B0606020202030204" pitchFamily="34" charset="0"/>
                        </a:rPr>
                        <a:t>20% </a:t>
                      </a:r>
                      <a:endParaRPr lang="en-US"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lnL w="12700" cmpd="sng">
                      <a:noFill/>
                    </a:lnL>
                  </a:tcPr>
                </a:tc>
                <a:tc>
                  <a:txBody>
                    <a:bodyPr/>
                    <a:lstStyle/>
                    <a:p>
                      <a:pPr marL="0" marR="0" algn="ctr">
                        <a:lnSpc>
                          <a:spcPct val="107000"/>
                        </a:lnSpc>
                        <a:spcBef>
                          <a:spcPts val="0"/>
                        </a:spcBef>
                        <a:spcAft>
                          <a:spcPts val="0"/>
                        </a:spcAft>
                      </a:pPr>
                      <a:r>
                        <a:rPr lang="en-US" sz="2000" dirty="0">
                          <a:effectLst/>
                          <a:latin typeface="Arial Narrow" panose="020B0606020202030204" pitchFamily="34" charset="0"/>
                        </a:rPr>
                        <a:t>3.07% </a:t>
                      </a:r>
                      <a:endParaRPr lang="en-US"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latin typeface="Arial Narrow" panose="020B0606020202030204" pitchFamily="34" charset="0"/>
                          <a:ea typeface="Calibri" panose="020F0502020204030204" pitchFamily="34" charset="0"/>
                          <a:cs typeface="Times New Roman" panose="02020603050405020304" pitchFamily="18" charset="0"/>
                        </a:rPr>
                        <a:t>-</a:t>
                      </a:r>
                    </a:p>
                  </a:txBody>
                  <a:tcPr marL="68580" marR="68580" marT="0" marB="0"/>
                </a:tc>
                <a:tc>
                  <a:txBody>
                    <a:bodyPr/>
                    <a:lstStyle/>
                    <a:p>
                      <a:pPr marL="0" marR="0" algn="ctr">
                        <a:lnSpc>
                          <a:spcPct val="107000"/>
                        </a:lnSpc>
                        <a:spcBef>
                          <a:spcPts val="0"/>
                        </a:spcBef>
                        <a:spcAft>
                          <a:spcPts val="0"/>
                        </a:spcAft>
                      </a:pPr>
                      <a:r>
                        <a:rPr lang="en-US" sz="2000" dirty="0">
                          <a:solidFill>
                            <a:schemeClr val="tx1"/>
                          </a:solidFill>
                          <a:effectLst/>
                          <a:latin typeface="Arial Narrow" panose="020B0606020202030204" pitchFamily="34" charset="0"/>
                          <a:cs typeface="Calibri" panose="020F0502020204030204" pitchFamily="34" charset="0"/>
                        </a:rPr>
                        <a:t>23.07% </a:t>
                      </a:r>
                      <a:endParaRPr lang="en-US" sz="2000" dirty="0">
                        <a:solidFill>
                          <a:schemeClr val="tx1"/>
                        </a:solidFill>
                        <a:effectLst/>
                        <a:latin typeface="Arial Narrow" panose="020B0606020202030204" pitchFamily="34" charset="0"/>
                        <a:ea typeface="Calibri" panose="020F0502020204030204" pitchFamily="34" charset="0"/>
                        <a:cs typeface="Calibri" panose="020F0502020204030204" pitchFamily="34" charset="0"/>
                      </a:endParaRPr>
                    </a:p>
                  </a:txBody>
                  <a:tcPr marL="68580" marR="68580" marT="0" marB="0">
                    <a:solidFill>
                      <a:srgbClr val="800000"/>
                    </a:solidFill>
                  </a:tcPr>
                </a:tc>
                <a:tc>
                  <a:txBody>
                    <a:bodyPr/>
                    <a:lstStyle/>
                    <a:p>
                      <a:pPr marL="0" marR="0" algn="ctr">
                        <a:lnSpc>
                          <a:spcPct val="107000"/>
                        </a:lnSpc>
                        <a:spcBef>
                          <a:spcPts val="0"/>
                        </a:spcBef>
                        <a:spcAft>
                          <a:spcPts val="0"/>
                        </a:spcAft>
                      </a:pPr>
                      <a:r>
                        <a:rPr lang="en-US" sz="2000" dirty="0">
                          <a:solidFill>
                            <a:srgbClr val="C00000"/>
                          </a:solidFill>
                          <a:effectLst/>
                          <a:latin typeface="Arial Narrow" panose="020B0606020202030204" pitchFamily="34" charset="0"/>
                          <a:cs typeface="Calibri" panose="020F0502020204030204" pitchFamily="34" charset="0"/>
                        </a:rPr>
                        <a:t>$769,300</a:t>
                      </a:r>
                      <a:endParaRPr lang="en-US" sz="2000" dirty="0">
                        <a:solidFill>
                          <a:srgbClr val="C00000"/>
                        </a:solidFill>
                        <a:effectLst/>
                        <a:latin typeface="Arial Narrow" panose="020B0606020202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20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23.07%</a:t>
                      </a:r>
                    </a:p>
                  </a:txBody>
                  <a:tcPr marL="68580" marR="68580" marT="0" marB="0">
                    <a:solidFill>
                      <a:srgbClr val="800000"/>
                    </a:solidFill>
                  </a:tcPr>
                </a:tc>
                <a:extLst>
                  <a:ext uri="{0D108BD9-81ED-4DB2-BD59-A6C34878D82A}">
                    <a16:rowId xmlns:a16="http://schemas.microsoft.com/office/drawing/2014/main" val="3738254291"/>
                  </a:ext>
                </a:extLst>
              </a:tr>
              <a:tr h="434310">
                <a:tc>
                  <a:txBody>
                    <a:bodyPr/>
                    <a:lstStyle/>
                    <a:p>
                      <a:pPr marL="0" marR="0" algn="r">
                        <a:lnSpc>
                          <a:spcPct val="107000"/>
                        </a:lnSpc>
                        <a:spcBef>
                          <a:spcPts val="0"/>
                        </a:spcBef>
                        <a:spcAft>
                          <a:spcPts val="0"/>
                        </a:spcAft>
                      </a:pPr>
                      <a:r>
                        <a:rPr lang="en-US" sz="2000" b="0" dirty="0">
                          <a:solidFill>
                            <a:srgbClr val="FF9900"/>
                          </a:solidFill>
                          <a:effectLst/>
                          <a:latin typeface="Arial Narrow" panose="020B0606020202030204" pitchFamily="34" charset="0"/>
                        </a:rPr>
                        <a:t> </a:t>
                      </a:r>
                      <a:endParaRPr lang="en-US" sz="2000" b="0" dirty="0">
                        <a:solidFill>
                          <a:srgbClr val="FF9900"/>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marL="68580" marR="68580" marT="0" marB="0">
                    <a:lnL w="12700" cmpd="sng">
                      <a:noFill/>
                    </a:lnL>
                  </a:tcPr>
                </a:tc>
                <a:tc>
                  <a:txBody>
                    <a:bodyPr/>
                    <a:lstStyle/>
                    <a:p>
                      <a:endParaRPr lang="en-US"/>
                    </a:p>
                  </a:txBody>
                  <a:tcPr marL="68580" marR="68580" marT="0" marB="0"/>
                </a:tc>
                <a:tc>
                  <a:txBody>
                    <a:bodyPr/>
                    <a:lstStyle/>
                    <a:p>
                      <a:endParaRPr lang="en-US"/>
                    </a:p>
                  </a:txBody>
                  <a:tcPr marL="68580" marR="68580" marT="0" marB="0"/>
                </a:tc>
                <a:tc>
                  <a:txBody>
                    <a:bodyPr/>
                    <a:lstStyle/>
                    <a:p>
                      <a:endParaRPr lang="en-US" dirty="0">
                        <a:solidFill>
                          <a:schemeClr val="tx1"/>
                        </a:solidFill>
                      </a:endParaRPr>
                    </a:p>
                  </a:txBody>
                  <a:tcPr marL="68580" marR="68580" marT="0" marB="0">
                    <a:solidFill>
                      <a:srgbClr val="800000"/>
                    </a:solidFill>
                  </a:tcPr>
                </a:tc>
                <a:tc>
                  <a:txBody>
                    <a:bodyPr/>
                    <a:lstStyle/>
                    <a:p>
                      <a:endParaRPr lang="en-US"/>
                    </a:p>
                  </a:txBody>
                  <a:tcPr marL="68580" marR="68580" marT="0" marB="0"/>
                </a:tc>
                <a:tc>
                  <a:txBody>
                    <a:bodyPr/>
                    <a:lstStyle/>
                    <a:p>
                      <a:endParaRPr lang="en-US" dirty="0">
                        <a:solidFill>
                          <a:schemeClr val="tx1"/>
                        </a:solidFill>
                      </a:endParaRPr>
                    </a:p>
                  </a:txBody>
                  <a:tcPr marL="68580" marR="68580" marT="0" marB="0">
                    <a:solidFill>
                      <a:srgbClr val="800000"/>
                    </a:solidFill>
                  </a:tcPr>
                </a:tc>
                <a:extLst>
                  <a:ext uri="{0D108BD9-81ED-4DB2-BD59-A6C34878D82A}">
                    <a16:rowId xmlns:a16="http://schemas.microsoft.com/office/drawing/2014/main" val="4147081048"/>
                  </a:ext>
                </a:extLst>
              </a:tr>
            </a:tbl>
          </a:graphicData>
        </a:graphic>
      </p:graphicFrame>
      <p:sp>
        <p:nvSpPr>
          <p:cNvPr id="2" name="TextBox 1">
            <a:extLst>
              <a:ext uri="{FF2B5EF4-FFF2-40B4-BE49-F238E27FC236}">
                <a16:creationId xmlns:a16="http://schemas.microsoft.com/office/drawing/2014/main" id="{86A7B401-F400-4B9B-A70B-F4D3D6E7E552}"/>
              </a:ext>
            </a:extLst>
          </p:cNvPr>
          <p:cNvSpPr txBox="1"/>
          <p:nvPr/>
        </p:nvSpPr>
        <p:spPr>
          <a:xfrm>
            <a:off x="4959496" y="569453"/>
            <a:ext cx="29658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Taxation of Sale of Equity</a:t>
            </a:r>
          </a:p>
        </p:txBody>
      </p:sp>
      <p:sp>
        <p:nvSpPr>
          <p:cNvPr id="4" name="Oval 3">
            <a:extLst>
              <a:ext uri="{FF2B5EF4-FFF2-40B4-BE49-F238E27FC236}">
                <a16:creationId xmlns:a16="http://schemas.microsoft.com/office/drawing/2014/main" id="{FB4672A8-1B10-4752-99B1-9414C5102DA1}"/>
              </a:ext>
            </a:extLst>
          </p:cNvPr>
          <p:cNvSpPr/>
          <p:nvPr/>
        </p:nvSpPr>
        <p:spPr>
          <a:xfrm>
            <a:off x="8012029" y="3151859"/>
            <a:ext cx="914400" cy="417786"/>
          </a:xfrm>
          <a:prstGeom prst="ellipse">
            <a:avLst/>
          </a:prstGeom>
          <a:noFill/>
          <a:ln>
            <a:solidFill>
              <a:srgbClr val="FFCC66"/>
            </a:solidFill>
          </a:ln>
          <a:effectLst>
            <a:outerShdw blurRad="50800" dist="50800" dir="5400000" algn="ctr" rotWithShape="0">
              <a:srgbClr val="000000">
                <a:alpha val="9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5" name="Oval 4">
            <a:extLst>
              <a:ext uri="{FF2B5EF4-FFF2-40B4-BE49-F238E27FC236}">
                <a16:creationId xmlns:a16="http://schemas.microsoft.com/office/drawing/2014/main" id="{5258B94A-7C38-44E8-B983-5AAE7B098A52}"/>
              </a:ext>
            </a:extLst>
          </p:cNvPr>
          <p:cNvSpPr/>
          <p:nvPr/>
        </p:nvSpPr>
        <p:spPr>
          <a:xfrm>
            <a:off x="8012029" y="4407852"/>
            <a:ext cx="914400" cy="417786"/>
          </a:xfrm>
          <a:prstGeom prst="ellipse">
            <a:avLst/>
          </a:prstGeom>
          <a:noFill/>
          <a:ln>
            <a:solidFill>
              <a:srgbClr val="FFCC66"/>
            </a:solidFill>
          </a:ln>
          <a:effectLst>
            <a:outerShdw blurRad="50800" dist="50800" dir="5400000" algn="ctr" rotWithShape="0">
              <a:srgbClr val="000000">
                <a:alpha val="9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7" name="Oval 6">
            <a:extLst>
              <a:ext uri="{FF2B5EF4-FFF2-40B4-BE49-F238E27FC236}">
                <a16:creationId xmlns:a16="http://schemas.microsoft.com/office/drawing/2014/main" id="{9BE6004E-51C5-4C90-BB67-8BE20DF50E38}"/>
              </a:ext>
            </a:extLst>
          </p:cNvPr>
          <p:cNvSpPr/>
          <p:nvPr/>
        </p:nvSpPr>
        <p:spPr>
          <a:xfrm>
            <a:off x="8096004" y="5503118"/>
            <a:ext cx="914400" cy="417786"/>
          </a:xfrm>
          <a:prstGeom prst="ellipse">
            <a:avLst/>
          </a:prstGeom>
          <a:noFill/>
          <a:ln>
            <a:solidFill>
              <a:srgbClr val="FFCC66"/>
            </a:solidFill>
          </a:ln>
          <a:effectLst>
            <a:outerShdw blurRad="50800" dist="50800" dir="5400000" algn="ctr" rotWithShape="0">
              <a:srgbClr val="000000">
                <a:alpha val="9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68238514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2BE6F0-E578-4911-B942-D07F1588741D}"/>
              </a:ext>
            </a:extLst>
          </p:cNvPr>
          <p:cNvSpPr/>
          <p:nvPr/>
        </p:nvSpPr>
        <p:spPr>
          <a:xfrm>
            <a:off x="4550398" y="1974909"/>
            <a:ext cx="1986225" cy="2401556"/>
          </a:xfrm>
          <a:prstGeom prst="rect">
            <a:avLst/>
          </a:prstGeom>
          <a:noFill/>
          <a:ln>
            <a:solidFill>
              <a:schemeClr val="accent2">
                <a:lumMod val="50000"/>
              </a:schemeClr>
            </a:solidFill>
          </a:ln>
          <a:effectLst>
            <a:outerShdw blurRad="50800" dist="50800" dir="5400000" algn="ctr" rotWithShape="0">
              <a:srgbClr val="000000">
                <a:alpha val="9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86FA4FD-CD42-4CE9-9532-B80E9EF726AE}"/>
              </a:ext>
            </a:extLst>
          </p:cNvPr>
          <p:cNvSpPr txBox="1"/>
          <p:nvPr/>
        </p:nvSpPr>
        <p:spPr>
          <a:xfrm>
            <a:off x="4233246" y="779896"/>
            <a:ext cx="2501647" cy="584775"/>
          </a:xfrm>
          <a:prstGeom prst="rect">
            <a:avLst/>
          </a:prstGeom>
          <a:solidFill>
            <a:schemeClr val="bg1">
              <a:lumMod val="85000"/>
            </a:schemeClr>
          </a:solidFill>
          <a:ln>
            <a:solidFill>
              <a:schemeClr val="accent2"/>
            </a:solidFill>
          </a:ln>
          <a:effectLst>
            <a:outerShdw blurRad="50800" dist="50800" dir="5400000" algn="ctr" rotWithShape="0">
              <a:srgbClr val="000000">
                <a:alpha val="99000"/>
              </a:srgb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C Corporation</a:t>
            </a:r>
          </a:p>
        </p:txBody>
      </p:sp>
      <p:sp>
        <p:nvSpPr>
          <p:cNvPr id="8" name="Callout: Line 7">
            <a:extLst>
              <a:ext uri="{FF2B5EF4-FFF2-40B4-BE49-F238E27FC236}">
                <a16:creationId xmlns:a16="http://schemas.microsoft.com/office/drawing/2014/main" id="{107C832F-3E9B-49EA-B2D1-BBC14059DC36}"/>
              </a:ext>
            </a:extLst>
          </p:cNvPr>
          <p:cNvSpPr/>
          <p:nvPr/>
        </p:nvSpPr>
        <p:spPr>
          <a:xfrm flipH="1">
            <a:off x="2200568" y="1696202"/>
            <a:ext cx="1986225" cy="612648"/>
          </a:xfrm>
          <a:prstGeom prst="borderCallout1">
            <a:avLst>
              <a:gd name="adj1" fmla="val 18750"/>
              <a:gd name="adj2" fmla="val -8333"/>
              <a:gd name="adj3" fmla="val 27735"/>
              <a:gd name="adj4" fmla="val -8833"/>
            </a:avLst>
          </a:prstGeom>
          <a:solidFill>
            <a:schemeClr val="bg1"/>
          </a:solidFill>
          <a:effectLst>
            <a:outerShdw blurRad="50800" dist="50800" dir="5400000" algn="ctr" rotWithShape="0">
              <a:srgbClr val="000000">
                <a:alpha val="9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$1,000,000</a:t>
            </a:r>
          </a:p>
        </p:txBody>
      </p:sp>
      <p:sp>
        <p:nvSpPr>
          <p:cNvPr id="9" name="TextBox 8">
            <a:extLst>
              <a:ext uri="{FF2B5EF4-FFF2-40B4-BE49-F238E27FC236}">
                <a16:creationId xmlns:a16="http://schemas.microsoft.com/office/drawing/2014/main" id="{4D5DD303-F612-4FD5-B3B6-73F54EF556CA}"/>
              </a:ext>
            </a:extLst>
          </p:cNvPr>
          <p:cNvSpPr txBox="1"/>
          <p:nvPr/>
        </p:nvSpPr>
        <p:spPr>
          <a:xfrm>
            <a:off x="2215153" y="3083446"/>
            <a:ext cx="23498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21%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Federal Tax Rate </a:t>
            </a:r>
          </a:p>
        </p:txBody>
      </p:sp>
      <p:sp>
        <p:nvSpPr>
          <p:cNvPr id="10" name="TextBox 9">
            <a:extLst>
              <a:ext uri="{FF2B5EF4-FFF2-40B4-BE49-F238E27FC236}">
                <a16:creationId xmlns:a16="http://schemas.microsoft.com/office/drawing/2014/main" id="{B38C0442-7147-433D-B058-112E81241731}"/>
              </a:ext>
            </a:extLst>
          </p:cNvPr>
          <p:cNvSpPr txBox="1"/>
          <p:nvPr/>
        </p:nvSpPr>
        <p:spPr>
          <a:xfrm>
            <a:off x="2229737" y="2450933"/>
            <a:ext cx="23498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8.99%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PA Corp Net Income Tax</a:t>
            </a:r>
          </a:p>
        </p:txBody>
      </p:sp>
      <p:cxnSp>
        <p:nvCxnSpPr>
          <p:cNvPr id="13" name="Connector: Elbow 12">
            <a:extLst>
              <a:ext uri="{FF2B5EF4-FFF2-40B4-BE49-F238E27FC236}">
                <a16:creationId xmlns:a16="http://schemas.microsoft.com/office/drawing/2014/main" id="{205D6D6E-3ACA-4C25-A185-35EBC5202502}"/>
              </a:ext>
            </a:extLst>
          </p:cNvPr>
          <p:cNvCxnSpPr>
            <a:cxnSpLocks/>
          </p:cNvCxnSpPr>
          <p:nvPr/>
        </p:nvCxnSpPr>
        <p:spPr>
          <a:xfrm>
            <a:off x="6718054" y="3723622"/>
            <a:ext cx="767322" cy="748354"/>
          </a:xfrm>
          <a:prstGeom prst="bentConnector3">
            <a:avLst>
              <a:gd name="adj1" fmla="val 50000"/>
            </a:avLst>
          </a:prstGeom>
          <a:ln w="25400">
            <a:solidFill>
              <a:srgbClr val="C00000"/>
            </a:solidFill>
            <a:tailEnd type="triangle"/>
          </a:ln>
          <a:effectLst>
            <a:outerShdw blurRad="50800" dist="50800" dir="5400000" algn="ctr" rotWithShape="0">
              <a:schemeClr val="tx1">
                <a:alpha val="99000"/>
              </a:schemeClr>
            </a:outerShdw>
          </a:effectLst>
        </p:spPr>
        <p:style>
          <a:lnRef idx="1">
            <a:schemeClr val="accent1"/>
          </a:lnRef>
          <a:fillRef idx="0">
            <a:schemeClr val="accent1"/>
          </a:fillRef>
          <a:effectRef idx="0">
            <a:schemeClr val="accent1"/>
          </a:effectRef>
          <a:fontRef idx="minor">
            <a:schemeClr val="tx1"/>
          </a:fontRef>
        </p:style>
      </p:cxnSp>
      <p:pic>
        <p:nvPicPr>
          <p:cNvPr id="18" name="Graphic 17" descr="Man">
            <a:extLst>
              <a:ext uri="{FF2B5EF4-FFF2-40B4-BE49-F238E27FC236}">
                <a16:creationId xmlns:a16="http://schemas.microsoft.com/office/drawing/2014/main" id="{E6BEBED2-45FD-4A89-80CF-74619B5D87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64763" y="3079915"/>
            <a:ext cx="1434923" cy="2401556"/>
          </a:xfrm>
          <a:prstGeom prst="rect">
            <a:avLst/>
          </a:prstGeom>
          <a:effectLst>
            <a:outerShdw blurRad="50800" dist="50800" dir="5400000" algn="ctr" rotWithShape="0">
              <a:srgbClr val="000000">
                <a:alpha val="99000"/>
              </a:srgbClr>
            </a:outerShdw>
          </a:effectLst>
        </p:spPr>
      </p:pic>
      <p:sp>
        <p:nvSpPr>
          <p:cNvPr id="20" name="TextBox 19">
            <a:extLst>
              <a:ext uri="{FF2B5EF4-FFF2-40B4-BE49-F238E27FC236}">
                <a16:creationId xmlns:a16="http://schemas.microsoft.com/office/drawing/2014/main" id="{15607A00-CD63-455F-9C0D-A84CD4041182}"/>
              </a:ext>
            </a:extLst>
          </p:cNvPr>
          <p:cNvSpPr txBox="1"/>
          <p:nvPr/>
        </p:nvSpPr>
        <p:spPr>
          <a:xfrm>
            <a:off x="7984257" y="2364972"/>
            <a:ext cx="234982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3.07% </a:t>
            </a:r>
            <a:b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PA Individual Income Tax</a:t>
            </a:r>
          </a:p>
        </p:txBody>
      </p:sp>
      <p:sp>
        <p:nvSpPr>
          <p:cNvPr id="22" name="TextBox 21">
            <a:extLst>
              <a:ext uri="{FF2B5EF4-FFF2-40B4-BE49-F238E27FC236}">
                <a16:creationId xmlns:a16="http://schemas.microsoft.com/office/drawing/2014/main" id="{AB0FDDD8-5209-40A6-AFDF-38E1883586AF}"/>
              </a:ext>
            </a:extLst>
          </p:cNvPr>
          <p:cNvSpPr txBox="1"/>
          <p:nvPr/>
        </p:nvSpPr>
        <p:spPr>
          <a:xfrm>
            <a:off x="8009203" y="2956620"/>
            <a:ext cx="234982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20% Capital Gain Rate </a:t>
            </a:r>
          </a:p>
        </p:txBody>
      </p:sp>
      <p:sp>
        <p:nvSpPr>
          <p:cNvPr id="23" name="TextBox 22">
            <a:extLst>
              <a:ext uri="{FF2B5EF4-FFF2-40B4-BE49-F238E27FC236}">
                <a16:creationId xmlns:a16="http://schemas.microsoft.com/office/drawing/2014/main" id="{95EFEDA4-00DF-42F1-8631-F2BB124789C4}"/>
              </a:ext>
            </a:extLst>
          </p:cNvPr>
          <p:cNvSpPr txBox="1"/>
          <p:nvPr/>
        </p:nvSpPr>
        <p:spPr>
          <a:xfrm>
            <a:off x="9061789" y="4210782"/>
            <a:ext cx="2670067" cy="1538883"/>
          </a:xfrm>
          <a:prstGeom prst="rect">
            <a:avLst/>
          </a:prstGeom>
          <a:solidFill>
            <a:srgbClr val="FF0000"/>
          </a:solidFill>
          <a:effectLst>
            <a:outerShdw blurRad="50800" dist="50800" dir="5400000" algn="ctr" rotWithShape="0">
              <a:srgbClr val="000000">
                <a:alpha val="99000"/>
              </a:srgb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45%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Effective Tax 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Liquidations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090E8448-52F7-4A3A-A819-C74066A4A29A}"/>
              </a:ext>
            </a:extLst>
          </p:cNvPr>
          <p:cNvSpPr txBox="1"/>
          <p:nvPr/>
        </p:nvSpPr>
        <p:spPr>
          <a:xfrm>
            <a:off x="1574703" y="4137707"/>
            <a:ext cx="2800810" cy="1538883"/>
          </a:xfrm>
          <a:prstGeom prst="rect">
            <a:avLst/>
          </a:prstGeom>
          <a:solidFill>
            <a:srgbClr val="FF0000"/>
          </a:solidFill>
          <a:effectLst>
            <a:outerShdw blurRad="50800" dist="50800" dir="5400000" algn="ctr" rotWithShape="0">
              <a:srgbClr val="000000">
                <a:alpha val="99000"/>
              </a:srgb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28%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Effective Tax 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on Sale of Assets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F8EC6E7D-9AEC-419D-8112-ECBD6166203E}"/>
              </a:ext>
            </a:extLst>
          </p:cNvPr>
          <p:cNvSpPr txBox="1"/>
          <p:nvPr/>
        </p:nvSpPr>
        <p:spPr>
          <a:xfrm flipH="1">
            <a:off x="5121682" y="2544508"/>
            <a:ext cx="10490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-89,900</a:t>
            </a:r>
          </a:p>
        </p:txBody>
      </p:sp>
      <p:sp>
        <p:nvSpPr>
          <p:cNvPr id="26" name="TextBox 25">
            <a:extLst>
              <a:ext uri="{FF2B5EF4-FFF2-40B4-BE49-F238E27FC236}">
                <a16:creationId xmlns:a16="http://schemas.microsoft.com/office/drawing/2014/main" id="{A3A984E7-0EAC-4F63-A207-FB6116E5FE1A}"/>
              </a:ext>
            </a:extLst>
          </p:cNvPr>
          <p:cNvSpPr txBox="1"/>
          <p:nvPr/>
        </p:nvSpPr>
        <p:spPr>
          <a:xfrm flipH="1">
            <a:off x="5004921" y="3074643"/>
            <a:ext cx="133133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-191,102</a:t>
            </a:r>
          </a:p>
        </p:txBody>
      </p:sp>
      <p:sp>
        <p:nvSpPr>
          <p:cNvPr id="27" name="TextBox 26">
            <a:extLst>
              <a:ext uri="{FF2B5EF4-FFF2-40B4-BE49-F238E27FC236}">
                <a16:creationId xmlns:a16="http://schemas.microsoft.com/office/drawing/2014/main" id="{69C57CDA-9680-4EFA-B866-D374AFDE3B93}"/>
              </a:ext>
            </a:extLst>
          </p:cNvPr>
          <p:cNvSpPr txBox="1"/>
          <p:nvPr/>
        </p:nvSpPr>
        <p:spPr>
          <a:xfrm flipH="1">
            <a:off x="4948795" y="3585952"/>
            <a:ext cx="22065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$718,908</a:t>
            </a:r>
          </a:p>
        </p:txBody>
      </p:sp>
      <p:cxnSp>
        <p:nvCxnSpPr>
          <p:cNvPr id="29" name="Straight Connector 28">
            <a:extLst>
              <a:ext uri="{FF2B5EF4-FFF2-40B4-BE49-F238E27FC236}">
                <a16:creationId xmlns:a16="http://schemas.microsoft.com/office/drawing/2014/main" id="{6376726D-203B-4BAA-98F9-C531B303234B}"/>
              </a:ext>
            </a:extLst>
          </p:cNvPr>
          <p:cNvCxnSpPr>
            <a:cxnSpLocks/>
          </p:cNvCxnSpPr>
          <p:nvPr/>
        </p:nvCxnSpPr>
        <p:spPr>
          <a:xfrm>
            <a:off x="5036541" y="3514217"/>
            <a:ext cx="1005840" cy="4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214C9696-3247-461A-8786-64D840A33C40}"/>
              </a:ext>
            </a:extLst>
          </p:cNvPr>
          <p:cNvSpPr txBox="1"/>
          <p:nvPr/>
        </p:nvSpPr>
        <p:spPr>
          <a:xfrm>
            <a:off x="2229669" y="3345055"/>
            <a:ext cx="2349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Net After Tax Revenue</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1" name="Oval 30">
            <a:extLst>
              <a:ext uri="{FF2B5EF4-FFF2-40B4-BE49-F238E27FC236}">
                <a16:creationId xmlns:a16="http://schemas.microsoft.com/office/drawing/2014/main" id="{EEC7EED3-6DB9-4235-BCD5-ED78D8CA5F91}"/>
              </a:ext>
            </a:extLst>
          </p:cNvPr>
          <p:cNvSpPr/>
          <p:nvPr/>
        </p:nvSpPr>
        <p:spPr>
          <a:xfrm>
            <a:off x="4654830" y="3512266"/>
            <a:ext cx="1649154" cy="545910"/>
          </a:xfrm>
          <a:prstGeom prst="ellipse">
            <a:avLst/>
          </a:prstGeom>
          <a:noFill/>
          <a:ln>
            <a:solidFill>
              <a:srgbClr val="FF0000"/>
            </a:solidFill>
          </a:ln>
          <a:effectLst>
            <a:outerShdw blurRad="50800" dist="50800" dir="5400000" algn="ctr" rotWithShape="0">
              <a:srgbClr val="000000">
                <a:alpha val="9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39D1E2F4-99B3-47C4-905F-0D7B12C67220}"/>
              </a:ext>
            </a:extLst>
          </p:cNvPr>
          <p:cNvSpPr txBox="1"/>
          <p:nvPr/>
        </p:nvSpPr>
        <p:spPr>
          <a:xfrm flipH="1">
            <a:off x="10155466" y="2534579"/>
            <a:ext cx="12276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-$ 22,073</a:t>
            </a:r>
          </a:p>
        </p:txBody>
      </p:sp>
      <p:sp>
        <p:nvSpPr>
          <p:cNvPr id="33" name="TextBox 32">
            <a:extLst>
              <a:ext uri="{FF2B5EF4-FFF2-40B4-BE49-F238E27FC236}">
                <a16:creationId xmlns:a16="http://schemas.microsoft.com/office/drawing/2014/main" id="{7723502B-DCB3-4083-BAE2-F963E1A15968}"/>
              </a:ext>
            </a:extLst>
          </p:cNvPr>
          <p:cNvSpPr txBox="1"/>
          <p:nvPr/>
        </p:nvSpPr>
        <p:spPr>
          <a:xfrm flipH="1">
            <a:off x="10155466" y="2978988"/>
            <a:ext cx="12919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- 143,796</a:t>
            </a:r>
          </a:p>
        </p:txBody>
      </p:sp>
      <p:sp>
        <p:nvSpPr>
          <p:cNvPr id="35" name="TextBox 34">
            <a:extLst>
              <a:ext uri="{FF2B5EF4-FFF2-40B4-BE49-F238E27FC236}">
                <a16:creationId xmlns:a16="http://schemas.microsoft.com/office/drawing/2014/main" id="{09F15780-6B49-47E2-B8A8-67242D83D250}"/>
              </a:ext>
            </a:extLst>
          </p:cNvPr>
          <p:cNvSpPr txBox="1"/>
          <p:nvPr/>
        </p:nvSpPr>
        <p:spPr>
          <a:xfrm flipH="1">
            <a:off x="10155466" y="3577059"/>
            <a:ext cx="12919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$553,111</a:t>
            </a:r>
          </a:p>
        </p:txBody>
      </p:sp>
      <p:sp>
        <p:nvSpPr>
          <p:cNvPr id="36" name="Oval 35">
            <a:extLst>
              <a:ext uri="{FF2B5EF4-FFF2-40B4-BE49-F238E27FC236}">
                <a16:creationId xmlns:a16="http://schemas.microsoft.com/office/drawing/2014/main" id="{4C154367-47CC-4DE9-9D1E-BA7E78AA30C9}"/>
              </a:ext>
            </a:extLst>
          </p:cNvPr>
          <p:cNvSpPr/>
          <p:nvPr/>
        </p:nvSpPr>
        <p:spPr>
          <a:xfrm>
            <a:off x="9976847" y="3514637"/>
            <a:ext cx="1649154" cy="545910"/>
          </a:xfrm>
          <a:prstGeom prst="ellipse">
            <a:avLst/>
          </a:prstGeom>
          <a:noFill/>
          <a:ln>
            <a:solidFill>
              <a:srgbClr val="FF0000"/>
            </a:solidFill>
          </a:ln>
          <a:effectLst>
            <a:outerShdw blurRad="50800" dist="50800" dir="5400000" algn="ctr" rotWithShape="0">
              <a:srgbClr val="000000">
                <a:alpha val="9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7" name="Straight Connector 36">
            <a:extLst>
              <a:ext uri="{FF2B5EF4-FFF2-40B4-BE49-F238E27FC236}">
                <a16:creationId xmlns:a16="http://schemas.microsoft.com/office/drawing/2014/main" id="{2B60E517-2B61-4BEB-BDF4-F637B43BAC46}"/>
              </a:ext>
            </a:extLst>
          </p:cNvPr>
          <p:cNvCxnSpPr>
            <a:cxnSpLocks/>
          </p:cNvCxnSpPr>
          <p:nvPr/>
        </p:nvCxnSpPr>
        <p:spPr>
          <a:xfrm flipV="1">
            <a:off x="10247450" y="3476581"/>
            <a:ext cx="1005840" cy="232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AE3371A7-6684-4B33-8419-734FDFAA0EAC}"/>
              </a:ext>
            </a:extLst>
          </p:cNvPr>
          <p:cNvSpPr txBox="1"/>
          <p:nvPr/>
        </p:nvSpPr>
        <p:spPr>
          <a:xfrm>
            <a:off x="7882652" y="3343363"/>
            <a:ext cx="2349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Net After Tax Revenue</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cxnSp>
        <p:nvCxnSpPr>
          <p:cNvPr id="43" name="Connector: Elbow 42">
            <a:extLst>
              <a:ext uri="{FF2B5EF4-FFF2-40B4-BE49-F238E27FC236}">
                <a16:creationId xmlns:a16="http://schemas.microsoft.com/office/drawing/2014/main" id="{D4233838-9B8A-4379-A4EA-3D095631A22D}"/>
              </a:ext>
            </a:extLst>
          </p:cNvPr>
          <p:cNvCxnSpPr>
            <a:cxnSpLocks/>
          </p:cNvCxnSpPr>
          <p:nvPr/>
        </p:nvCxnSpPr>
        <p:spPr>
          <a:xfrm>
            <a:off x="3961587" y="2045786"/>
            <a:ext cx="767322" cy="748354"/>
          </a:xfrm>
          <a:prstGeom prst="bentConnector3">
            <a:avLst>
              <a:gd name="adj1" fmla="val 50000"/>
            </a:avLst>
          </a:prstGeom>
          <a:ln w="25400">
            <a:solidFill>
              <a:srgbClr val="C00000"/>
            </a:solidFill>
            <a:tailEnd type="triangle"/>
          </a:ln>
          <a:effectLst>
            <a:outerShdw blurRad="50800" dist="50800" dir="5400000" algn="ctr" rotWithShape="0">
              <a:schemeClr val="tx1">
                <a:alpha val="99000"/>
              </a:schemeClr>
            </a:outerShdw>
          </a:effectLst>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DEFAFF9B-88CC-43C4-9499-7C3DCC2746DE}"/>
              </a:ext>
            </a:extLst>
          </p:cNvPr>
          <p:cNvSpPr txBox="1"/>
          <p:nvPr/>
        </p:nvSpPr>
        <p:spPr>
          <a:xfrm>
            <a:off x="2987800" y="220449"/>
            <a:ext cx="53655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entury Gothic" panose="020B0502020202020204"/>
                <a:ea typeface="+mn-ea"/>
                <a:cs typeface="+mn-cs"/>
              </a:rPr>
              <a:t>Taxation of  Asset Sale Followed by Liquidation</a:t>
            </a:r>
          </a:p>
        </p:txBody>
      </p:sp>
    </p:spTree>
    <p:extLst>
      <p:ext uri="{BB962C8B-B14F-4D97-AF65-F5344CB8AC3E}">
        <p14:creationId xmlns:p14="http://schemas.microsoft.com/office/powerpoint/2010/main" val="321441457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left)">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left)">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0">
                                            <p:txEl>
                                              <p:pRg st="0" end="0"/>
                                            </p:txEl>
                                          </p:spTgt>
                                        </p:tgtEl>
                                        <p:attrNameLst>
                                          <p:attrName>style.visibility</p:attrName>
                                        </p:attrNameLst>
                                      </p:cBhvr>
                                      <p:to>
                                        <p:strVal val="visible"/>
                                      </p:to>
                                    </p:set>
                                    <p:animEffect transition="in" filter="fade">
                                      <p:cBhvr>
                                        <p:cTn id="42" dur="500"/>
                                        <p:tgtEl>
                                          <p:spTgt spid="30">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7">
                                            <p:txEl>
                                              <p:pRg st="0" end="0"/>
                                            </p:txEl>
                                          </p:spTgt>
                                        </p:tgtEl>
                                        <p:attrNameLst>
                                          <p:attrName>style.visibility</p:attrName>
                                        </p:attrNameLst>
                                      </p:cBhvr>
                                      <p:to>
                                        <p:strVal val="visible"/>
                                      </p:to>
                                    </p:set>
                                    <p:animEffect transition="in" filter="fade">
                                      <p:cBhvr>
                                        <p:cTn id="47" dur="500"/>
                                        <p:tgtEl>
                                          <p:spTgt spid="27">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down)">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p:cTn id="57" dur="500" fill="hold"/>
                                        <p:tgtEl>
                                          <p:spTgt spid="24"/>
                                        </p:tgtEl>
                                        <p:attrNameLst>
                                          <p:attrName>ppt_w</p:attrName>
                                        </p:attrNameLst>
                                      </p:cBhvr>
                                      <p:tavLst>
                                        <p:tav tm="0">
                                          <p:val>
                                            <p:fltVal val="0"/>
                                          </p:val>
                                        </p:tav>
                                        <p:tav tm="100000">
                                          <p:val>
                                            <p:strVal val="#ppt_w"/>
                                          </p:val>
                                        </p:tav>
                                      </p:tavLst>
                                    </p:anim>
                                    <p:anim calcmode="lin" valueType="num">
                                      <p:cBhvr>
                                        <p:cTn id="58" dur="500" fill="hold"/>
                                        <p:tgtEl>
                                          <p:spTgt spid="24"/>
                                        </p:tgtEl>
                                        <p:attrNameLst>
                                          <p:attrName>ppt_h</p:attrName>
                                        </p:attrNameLst>
                                      </p:cBhvr>
                                      <p:tavLst>
                                        <p:tav tm="0">
                                          <p:val>
                                            <p:fltVal val="0"/>
                                          </p:val>
                                        </p:tav>
                                        <p:tav tm="100000">
                                          <p:val>
                                            <p:strVal val="#ppt_h"/>
                                          </p:val>
                                        </p:tav>
                                      </p:tavLst>
                                    </p:anim>
                                    <p:animEffect transition="in" filter="fade">
                                      <p:cBhvr>
                                        <p:cTn id="59" dur="500"/>
                                        <p:tgtEl>
                                          <p:spTgt spid="24"/>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wipe(left)">
                                      <p:cBhvr>
                                        <p:cTn id="64" dur="500"/>
                                        <p:tgtEl>
                                          <p:spTgt spid="1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0">
                                            <p:txEl>
                                              <p:pRg st="0" end="0"/>
                                            </p:txEl>
                                          </p:spTgt>
                                        </p:tgtEl>
                                        <p:attrNameLst>
                                          <p:attrName>style.visibility</p:attrName>
                                        </p:attrNameLst>
                                      </p:cBhvr>
                                      <p:to>
                                        <p:strVal val="visible"/>
                                      </p:to>
                                    </p:set>
                                    <p:animEffect transition="in" filter="fade">
                                      <p:cBhvr>
                                        <p:cTn id="69" dur="500"/>
                                        <p:tgtEl>
                                          <p:spTgt spid="20">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fade">
                                      <p:cBhvr>
                                        <p:cTn id="74" dur="500"/>
                                        <p:tgtEl>
                                          <p:spTgt spid="32"/>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22">
                                            <p:txEl>
                                              <p:pRg st="0" end="0"/>
                                            </p:txEl>
                                          </p:spTgt>
                                        </p:tgtEl>
                                        <p:attrNameLst>
                                          <p:attrName>style.visibility</p:attrName>
                                        </p:attrNameLst>
                                      </p:cBhvr>
                                      <p:to>
                                        <p:strVal val="visible"/>
                                      </p:to>
                                    </p:set>
                                    <p:animEffect transition="in" filter="fade">
                                      <p:cBhvr>
                                        <p:cTn id="79" dur="500"/>
                                        <p:tgtEl>
                                          <p:spTgt spid="22">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37"/>
                                        </p:tgtEl>
                                        <p:attrNameLst>
                                          <p:attrName>style.visibility</p:attrName>
                                        </p:attrNameLst>
                                      </p:cBhvr>
                                      <p:to>
                                        <p:strVal val="visible"/>
                                      </p:to>
                                    </p:set>
                                    <p:animEffect transition="in" filter="wipe(left)">
                                      <p:cBhvr>
                                        <p:cTn id="89" dur="500"/>
                                        <p:tgtEl>
                                          <p:spTgt spid="37"/>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39">
                                            <p:txEl>
                                              <p:pRg st="0" end="0"/>
                                            </p:txEl>
                                          </p:spTgt>
                                        </p:tgtEl>
                                        <p:attrNameLst>
                                          <p:attrName>style.visibility</p:attrName>
                                        </p:attrNameLst>
                                      </p:cBhvr>
                                      <p:to>
                                        <p:strVal val="visible"/>
                                      </p:to>
                                    </p:set>
                                    <p:animEffect transition="in" filter="fade">
                                      <p:cBhvr>
                                        <p:cTn id="94" dur="500"/>
                                        <p:tgtEl>
                                          <p:spTgt spid="39">
                                            <p:txEl>
                                              <p:pRg st="0" end="0"/>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35"/>
                                        </p:tgtEl>
                                        <p:attrNameLst>
                                          <p:attrName>style.visibility</p:attrName>
                                        </p:attrNameLst>
                                      </p:cBhvr>
                                      <p:to>
                                        <p:strVal val="visible"/>
                                      </p:to>
                                    </p:set>
                                    <p:animEffect transition="in" filter="fade">
                                      <p:cBhvr>
                                        <p:cTn id="99" dur="500"/>
                                        <p:tgtEl>
                                          <p:spTgt spid="35"/>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4" fill="hold" grpId="0" nodeType="clickEffect">
                                  <p:stCondLst>
                                    <p:cond delay="0"/>
                                  </p:stCondLst>
                                  <p:childTnLst>
                                    <p:set>
                                      <p:cBhvr>
                                        <p:cTn id="103" dur="1" fill="hold">
                                          <p:stCondLst>
                                            <p:cond delay="0"/>
                                          </p:stCondLst>
                                        </p:cTn>
                                        <p:tgtEl>
                                          <p:spTgt spid="36"/>
                                        </p:tgtEl>
                                        <p:attrNameLst>
                                          <p:attrName>style.visibility</p:attrName>
                                        </p:attrNameLst>
                                      </p:cBhvr>
                                      <p:to>
                                        <p:strVal val="visible"/>
                                      </p:to>
                                    </p:set>
                                    <p:animEffect transition="in" filter="wipe(down)">
                                      <p:cBhvr>
                                        <p:cTn id="104" dur="500"/>
                                        <p:tgtEl>
                                          <p:spTgt spid="36"/>
                                        </p:tgtEl>
                                      </p:cBhvr>
                                    </p:animEffect>
                                  </p:childTnLst>
                                </p:cTn>
                              </p:par>
                            </p:childTnLst>
                          </p:cTn>
                        </p:par>
                      </p:childTnLst>
                    </p:cTn>
                  </p:par>
                  <p:par>
                    <p:cTn id="105" fill="hold">
                      <p:stCondLst>
                        <p:cond delay="indefinite"/>
                      </p:stCondLst>
                      <p:childTnLst>
                        <p:par>
                          <p:cTn id="106" fill="hold">
                            <p:stCondLst>
                              <p:cond delay="0"/>
                            </p:stCondLst>
                            <p:childTnLst>
                              <p:par>
                                <p:cTn id="107" presetID="53" presetClass="entr" presetSubtype="16" fill="hold" grpId="0" nodeType="clickEffect">
                                  <p:stCondLst>
                                    <p:cond delay="0"/>
                                  </p:stCondLst>
                                  <p:childTnLst>
                                    <p:set>
                                      <p:cBhvr>
                                        <p:cTn id="108" dur="1" fill="hold">
                                          <p:stCondLst>
                                            <p:cond delay="0"/>
                                          </p:stCondLst>
                                        </p:cTn>
                                        <p:tgtEl>
                                          <p:spTgt spid="23"/>
                                        </p:tgtEl>
                                        <p:attrNameLst>
                                          <p:attrName>style.visibility</p:attrName>
                                        </p:attrNameLst>
                                      </p:cBhvr>
                                      <p:to>
                                        <p:strVal val="visible"/>
                                      </p:to>
                                    </p:set>
                                    <p:anim calcmode="lin" valueType="num">
                                      <p:cBhvr>
                                        <p:cTn id="109" dur="500" fill="hold"/>
                                        <p:tgtEl>
                                          <p:spTgt spid="23"/>
                                        </p:tgtEl>
                                        <p:attrNameLst>
                                          <p:attrName>ppt_w</p:attrName>
                                        </p:attrNameLst>
                                      </p:cBhvr>
                                      <p:tavLst>
                                        <p:tav tm="0">
                                          <p:val>
                                            <p:fltVal val="0"/>
                                          </p:val>
                                        </p:tav>
                                        <p:tav tm="100000">
                                          <p:val>
                                            <p:strVal val="#ppt_w"/>
                                          </p:val>
                                        </p:tav>
                                      </p:tavLst>
                                    </p:anim>
                                    <p:anim calcmode="lin" valueType="num">
                                      <p:cBhvr>
                                        <p:cTn id="110" dur="500" fill="hold"/>
                                        <p:tgtEl>
                                          <p:spTgt spid="23"/>
                                        </p:tgtEl>
                                        <p:attrNameLst>
                                          <p:attrName>ppt_h</p:attrName>
                                        </p:attrNameLst>
                                      </p:cBhvr>
                                      <p:tavLst>
                                        <p:tav tm="0">
                                          <p:val>
                                            <p:fltVal val="0"/>
                                          </p:val>
                                        </p:tav>
                                        <p:tav tm="100000">
                                          <p:val>
                                            <p:strVal val="#ppt_h"/>
                                          </p:val>
                                        </p:tav>
                                      </p:tavLst>
                                    </p:anim>
                                    <p:animEffect transition="in" filter="fade">
                                      <p:cBhvr>
                                        <p:cTn id="1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23" grpId="0" animBg="1"/>
      <p:bldP spid="24" grpId="0" animBg="1"/>
      <p:bldP spid="25" grpId="0"/>
      <p:bldP spid="26" grpId="0"/>
      <p:bldP spid="31" grpId="0" animBg="1"/>
      <p:bldP spid="32" grpId="0"/>
      <p:bldP spid="33" grpId="0"/>
      <p:bldP spid="35" grpId="0"/>
      <p:bldP spid="36"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2BE6F0-E578-4911-B942-D07F1588741D}"/>
              </a:ext>
            </a:extLst>
          </p:cNvPr>
          <p:cNvSpPr/>
          <p:nvPr/>
        </p:nvSpPr>
        <p:spPr>
          <a:xfrm>
            <a:off x="4550398" y="1974909"/>
            <a:ext cx="1986225" cy="2401556"/>
          </a:xfrm>
          <a:prstGeom prst="rect">
            <a:avLst/>
          </a:prstGeom>
          <a:noFill/>
          <a:ln>
            <a:solidFill>
              <a:schemeClr val="accent2">
                <a:lumMod val="50000"/>
              </a:schemeClr>
            </a:solidFill>
          </a:ln>
          <a:effectLst>
            <a:outerShdw blurRad="50800" dist="50800" dir="5400000" algn="ctr" rotWithShape="0">
              <a:srgbClr val="000000">
                <a:alpha val="9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Callout: Line 7">
            <a:extLst>
              <a:ext uri="{FF2B5EF4-FFF2-40B4-BE49-F238E27FC236}">
                <a16:creationId xmlns:a16="http://schemas.microsoft.com/office/drawing/2014/main" id="{107C832F-3E9B-49EA-B2D1-BBC14059DC36}"/>
              </a:ext>
            </a:extLst>
          </p:cNvPr>
          <p:cNvSpPr/>
          <p:nvPr/>
        </p:nvSpPr>
        <p:spPr>
          <a:xfrm flipH="1">
            <a:off x="1893115" y="1793448"/>
            <a:ext cx="1986225" cy="612648"/>
          </a:xfrm>
          <a:prstGeom prst="borderCallout1">
            <a:avLst>
              <a:gd name="adj1" fmla="val 18750"/>
              <a:gd name="adj2" fmla="val -8333"/>
              <a:gd name="adj3" fmla="val 20395"/>
              <a:gd name="adj4" fmla="val -10342"/>
            </a:avLst>
          </a:prstGeom>
          <a:solidFill>
            <a:schemeClr val="bg1"/>
          </a:solidFill>
          <a:effectLst>
            <a:outerShdw blurRad="50800" dist="50800" dir="5400000" algn="ctr" rotWithShape="0">
              <a:srgbClr val="000000">
                <a:alpha val="9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$1,000,000</a:t>
            </a:r>
          </a:p>
        </p:txBody>
      </p:sp>
      <p:cxnSp>
        <p:nvCxnSpPr>
          <p:cNvPr id="13" name="Connector: Elbow 12">
            <a:extLst>
              <a:ext uri="{FF2B5EF4-FFF2-40B4-BE49-F238E27FC236}">
                <a16:creationId xmlns:a16="http://schemas.microsoft.com/office/drawing/2014/main" id="{205D6D6E-3ACA-4C25-A185-35EBC5202502}"/>
              </a:ext>
            </a:extLst>
          </p:cNvPr>
          <p:cNvCxnSpPr>
            <a:cxnSpLocks/>
          </p:cNvCxnSpPr>
          <p:nvPr/>
        </p:nvCxnSpPr>
        <p:spPr>
          <a:xfrm>
            <a:off x="6357881" y="3560171"/>
            <a:ext cx="1153646" cy="816294"/>
          </a:xfrm>
          <a:prstGeom prst="bentConnector3">
            <a:avLst>
              <a:gd name="adj1" fmla="val 50000"/>
            </a:avLst>
          </a:prstGeom>
          <a:ln w="25400">
            <a:solidFill>
              <a:srgbClr val="C00000"/>
            </a:solidFill>
            <a:tailEnd type="triangle"/>
          </a:ln>
          <a:effectLst>
            <a:outerShdw blurRad="50800" dist="50800" dir="5400000" algn="ctr" rotWithShape="0">
              <a:schemeClr val="tx1">
                <a:alpha val="99000"/>
              </a:schemeClr>
            </a:outerShdw>
          </a:effectLst>
        </p:spPr>
        <p:style>
          <a:lnRef idx="1">
            <a:schemeClr val="accent1"/>
          </a:lnRef>
          <a:fillRef idx="0">
            <a:schemeClr val="accent1"/>
          </a:fillRef>
          <a:effectRef idx="0">
            <a:schemeClr val="accent1"/>
          </a:effectRef>
          <a:fontRef idx="minor">
            <a:schemeClr val="tx1"/>
          </a:fontRef>
        </p:style>
      </p:cxnSp>
      <p:pic>
        <p:nvPicPr>
          <p:cNvPr id="18" name="Graphic 17" descr="Man">
            <a:extLst>
              <a:ext uri="{FF2B5EF4-FFF2-40B4-BE49-F238E27FC236}">
                <a16:creationId xmlns:a16="http://schemas.microsoft.com/office/drawing/2014/main" id="{E6BEBED2-45FD-4A89-80CF-74619B5D87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64763" y="3079915"/>
            <a:ext cx="1434923" cy="2401556"/>
          </a:xfrm>
          <a:prstGeom prst="rect">
            <a:avLst/>
          </a:prstGeom>
          <a:effectLst>
            <a:outerShdw blurRad="50800" dist="50800" dir="5400000" algn="ctr" rotWithShape="0">
              <a:srgbClr val="000000">
                <a:alpha val="99000"/>
              </a:srgbClr>
            </a:outerShdw>
          </a:effectLst>
        </p:spPr>
      </p:pic>
      <p:sp>
        <p:nvSpPr>
          <p:cNvPr id="20" name="TextBox 19">
            <a:extLst>
              <a:ext uri="{FF2B5EF4-FFF2-40B4-BE49-F238E27FC236}">
                <a16:creationId xmlns:a16="http://schemas.microsoft.com/office/drawing/2014/main" id="{15607A00-CD63-455F-9C0D-A84CD4041182}"/>
              </a:ext>
            </a:extLst>
          </p:cNvPr>
          <p:cNvSpPr txBox="1"/>
          <p:nvPr/>
        </p:nvSpPr>
        <p:spPr>
          <a:xfrm>
            <a:off x="8073750" y="2436787"/>
            <a:ext cx="23498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3.07%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PA Individual Income Tax</a:t>
            </a:r>
          </a:p>
        </p:txBody>
      </p:sp>
      <p:sp>
        <p:nvSpPr>
          <p:cNvPr id="22" name="TextBox 21">
            <a:extLst>
              <a:ext uri="{FF2B5EF4-FFF2-40B4-BE49-F238E27FC236}">
                <a16:creationId xmlns:a16="http://schemas.microsoft.com/office/drawing/2014/main" id="{AB0FDDD8-5209-40A6-AFDF-38E1883586AF}"/>
              </a:ext>
            </a:extLst>
          </p:cNvPr>
          <p:cNvSpPr txBox="1"/>
          <p:nvPr/>
        </p:nvSpPr>
        <p:spPr>
          <a:xfrm>
            <a:off x="7574621" y="3021562"/>
            <a:ext cx="290729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20% Federal Tax Rate </a:t>
            </a:r>
          </a:p>
        </p:txBody>
      </p:sp>
      <p:sp>
        <p:nvSpPr>
          <p:cNvPr id="23" name="TextBox 22">
            <a:extLst>
              <a:ext uri="{FF2B5EF4-FFF2-40B4-BE49-F238E27FC236}">
                <a16:creationId xmlns:a16="http://schemas.microsoft.com/office/drawing/2014/main" id="{95EFEDA4-00DF-42F1-8631-F2BB124789C4}"/>
              </a:ext>
            </a:extLst>
          </p:cNvPr>
          <p:cNvSpPr txBox="1"/>
          <p:nvPr/>
        </p:nvSpPr>
        <p:spPr>
          <a:xfrm>
            <a:off x="9139231" y="4478471"/>
            <a:ext cx="2704908" cy="1969770"/>
          </a:xfrm>
          <a:prstGeom prst="rect">
            <a:avLst/>
          </a:prstGeom>
          <a:solidFill>
            <a:srgbClr val="002060"/>
          </a:solidFill>
          <a:effectLst>
            <a:outerShdw blurRad="50800" dist="50800" dir="5400000" algn="ctr" rotWithShape="0">
              <a:srgbClr val="000000">
                <a:alpha val="99000"/>
              </a:srgb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S Corp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Effective Tax Rate</a:t>
            </a:r>
            <a:b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Sale and Liquidation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090E8448-52F7-4A3A-A819-C74066A4A29A}"/>
              </a:ext>
            </a:extLst>
          </p:cNvPr>
          <p:cNvSpPr txBox="1"/>
          <p:nvPr/>
        </p:nvSpPr>
        <p:spPr>
          <a:xfrm>
            <a:off x="829450" y="3991386"/>
            <a:ext cx="2819618" cy="1692771"/>
          </a:xfrm>
          <a:prstGeom prst="rect">
            <a:avLst/>
          </a:prstGeom>
          <a:solidFill>
            <a:srgbClr val="FF0000"/>
          </a:solidFill>
          <a:effectLst>
            <a:outerShdw blurRad="50800" dist="50800" dir="5400000" algn="ctr" rotWithShape="0">
              <a:srgbClr val="000000">
                <a:alpha val="99000"/>
              </a:srgb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 Corp</a:t>
            </a:r>
            <a:b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28%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Effective Tax Rate on </a:t>
            </a:r>
            <a:b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on</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Sale of Assets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39D1E2F4-99B3-47C4-905F-0D7B12C67220}"/>
              </a:ext>
            </a:extLst>
          </p:cNvPr>
          <p:cNvSpPr txBox="1"/>
          <p:nvPr/>
        </p:nvSpPr>
        <p:spPr>
          <a:xfrm flipH="1">
            <a:off x="10257386" y="2582981"/>
            <a:ext cx="12919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-$30,700</a:t>
            </a:r>
          </a:p>
        </p:txBody>
      </p:sp>
      <p:sp>
        <p:nvSpPr>
          <p:cNvPr id="33" name="TextBox 32">
            <a:extLst>
              <a:ext uri="{FF2B5EF4-FFF2-40B4-BE49-F238E27FC236}">
                <a16:creationId xmlns:a16="http://schemas.microsoft.com/office/drawing/2014/main" id="{7723502B-DCB3-4083-BAE2-F963E1A15968}"/>
              </a:ext>
            </a:extLst>
          </p:cNvPr>
          <p:cNvSpPr txBox="1"/>
          <p:nvPr/>
        </p:nvSpPr>
        <p:spPr>
          <a:xfrm flipH="1">
            <a:off x="10171635" y="2978238"/>
            <a:ext cx="140626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- 200,000</a:t>
            </a: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09F15780-6B49-47E2-B8A8-67242D83D250}"/>
              </a:ext>
            </a:extLst>
          </p:cNvPr>
          <p:cNvSpPr txBox="1"/>
          <p:nvPr/>
        </p:nvSpPr>
        <p:spPr>
          <a:xfrm flipH="1">
            <a:off x="10155466" y="3591276"/>
            <a:ext cx="12919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$769,300</a:t>
            </a:r>
          </a:p>
        </p:txBody>
      </p:sp>
      <p:sp>
        <p:nvSpPr>
          <p:cNvPr id="36" name="Oval 35">
            <a:extLst>
              <a:ext uri="{FF2B5EF4-FFF2-40B4-BE49-F238E27FC236}">
                <a16:creationId xmlns:a16="http://schemas.microsoft.com/office/drawing/2014/main" id="{4C154367-47CC-4DE9-9D1E-BA7E78AA30C9}"/>
              </a:ext>
            </a:extLst>
          </p:cNvPr>
          <p:cNvSpPr/>
          <p:nvPr/>
        </p:nvSpPr>
        <p:spPr>
          <a:xfrm>
            <a:off x="9976847" y="3514637"/>
            <a:ext cx="1649154" cy="545910"/>
          </a:xfrm>
          <a:prstGeom prst="ellipse">
            <a:avLst/>
          </a:prstGeom>
          <a:noFill/>
          <a:ln>
            <a:solidFill>
              <a:srgbClr val="FF0000"/>
            </a:solidFill>
          </a:ln>
          <a:effectLst>
            <a:outerShdw blurRad="50800" dist="50800" dir="5400000" algn="ctr" rotWithShape="0">
              <a:srgbClr val="000000">
                <a:alpha val="9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7" name="Straight Connector 36">
            <a:extLst>
              <a:ext uri="{FF2B5EF4-FFF2-40B4-BE49-F238E27FC236}">
                <a16:creationId xmlns:a16="http://schemas.microsoft.com/office/drawing/2014/main" id="{2B60E517-2B61-4BEB-BDF4-F637B43BAC46}"/>
              </a:ext>
            </a:extLst>
          </p:cNvPr>
          <p:cNvCxnSpPr>
            <a:cxnSpLocks/>
          </p:cNvCxnSpPr>
          <p:nvPr/>
        </p:nvCxnSpPr>
        <p:spPr>
          <a:xfrm>
            <a:off x="10260543" y="3441808"/>
            <a:ext cx="102375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AE3371A7-6684-4B33-8419-734FDFAA0EAC}"/>
              </a:ext>
            </a:extLst>
          </p:cNvPr>
          <p:cNvSpPr txBox="1"/>
          <p:nvPr/>
        </p:nvSpPr>
        <p:spPr>
          <a:xfrm>
            <a:off x="7821806" y="3313949"/>
            <a:ext cx="2349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Net After Tax Revenue</a:t>
            </a:r>
            <a: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rPr>
              <a:t> </a:t>
            </a:r>
          </a:p>
        </p:txBody>
      </p:sp>
      <p:sp>
        <p:nvSpPr>
          <p:cNvPr id="2" name="TextBox 1">
            <a:extLst>
              <a:ext uri="{FF2B5EF4-FFF2-40B4-BE49-F238E27FC236}">
                <a16:creationId xmlns:a16="http://schemas.microsoft.com/office/drawing/2014/main" id="{5509F884-16C3-499F-ABB3-36F8F64F6E4D}"/>
              </a:ext>
            </a:extLst>
          </p:cNvPr>
          <p:cNvSpPr txBox="1"/>
          <p:nvPr/>
        </p:nvSpPr>
        <p:spPr>
          <a:xfrm>
            <a:off x="2241176" y="2041747"/>
            <a:ext cx="229995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    20,000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AEF7924-DA84-4EC5-8C49-9F12F46E4D10}"/>
              </a:ext>
            </a:extLst>
          </p:cNvPr>
          <p:cNvSpPr txBox="1"/>
          <p:nvPr/>
        </p:nvSpPr>
        <p:spPr>
          <a:xfrm>
            <a:off x="2385717" y="2828658"/>
            <a:ext cx="12634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$ 80,000</a:t>
            </a:r>
          </a:p>
        </p:txBody>
      </p:sp>
      <p:sp>
        <p:nvSpPr>
          <p:cNvPr id="28" name="TextBox 27">
            <a:extLst>
              <a:ext uri="{FF2B5EF4-FFF2-40B4-BE49-F238E27FC236}">
                <a16:creationId xmlns:a16="http://schemas.microsoft.com/office/drawing/2014/main" id="{E3D9A243-74B1-4188-B550-CB5E9CABE1F8}"/>
              </a:ext>
            </a:extLst>
          </p:cNvPr>
          <p:cNvSpPr txBox="1"/>
          <p:nvPr/>
        </p:nvSpPr>
        <p:spPr>
          <a:xfrm>
            <a:off x="1722343" y="4976870"/>
            <a:ext cx="3583167" cy="1969770"/>
          </a:xfrm>
          <a:prstGeom prst="rect">
            <a:avLst/>
          </a:prstGeom>
          <a:solidFill>
            <a:srgbClr val="FF0000"/>
          </a:solidFill>
          <a:effectLst>
            <a:outerShdw blurRad="50800" dist="50800" dir="5400000" algn="ctr" rotWithShape="0">
              <a:srgbClr val="000000">
                <a:alpha val="99000"/>
              </a:srgb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 Corp</a:t>
            </a:r>
            <a:b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45%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Effective Tax Rate </a:t>
            </a:r>
            <a:b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Liquidations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4" name="Connector: Elbow 33">
            <a:extLst>
              <a:ext uri="{FF2B5EF4-FFF2-40B4-BE49-F238E27FC236}">
                <a16:creationId xmlns:a16="http://schemas.microsoft.com/office/drawing/2014/main" id="{2BB6BE1A-5047-4292-BE31-4CF7A117E2E6}"/>
              </a:ext>
            </a:extLst>
          </p:cNvPr>
          <p:cNvCxnSpPr>
            <a:cxnSpLocks/>
          </p:cNvCxnSpPr>
          <p:nvPr/>
        </p:nvCxnSpPr>
        <p:spPr>
          <a:xfrm>
            <a:off x="3981796" y="2062610"/>
            <a:ext cx="767322" cy="748354"/>
          </a:xfrm>
          <a:prstGeom prst="bentConnector3">
            <a:avLst>
              <a:gd name="adj1" fmla="val 50000"/>
            </a:avLst>
          </a:prstGeom>
          <a:ln w="25400">
            <a:solidFill>
              <a:srgbClr val="C00000"/>
            </a:solidFill>
            <a:tailEnd type="triangle"/>
          </a:ln>
          <a:effectLst>
            <a:outerShdw blurRad="50800" dist="50800" dir="5400000" algn="ctr" rotWithShape="0">
              <a:schemeClr val="tx1">
                <a:alpha val="99000"/>
              </a:schemeClr>
            </a:outerShdw>
          </a:effectLst>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0496A9A-6632-4F41-8CD4-A00021B2B67B}"/>
              </a:ext>
            </a:extLst>
          </p:cNvPr>
          <p:cNvSpPr txBox="1"/>
          <p:nvPr/>
        </p:nvSpPr>
        <p:spPr>
          <a:xfrm>
            <a:off x="4670414" y="2907547"/>
            <a:ext cx="189026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haroni" panose="02010803020104030203" pitchFamily="2" charset="-79"/>
                <a:ea typeface="+mn-ea"/>
                <a:cs typeface="Aharoni" panose="02010803020104030203" pitchFamily="2" charset="-79"/>
              </a:rPr>
              <a:t>No Tax </a:t>
            </a:r>
          </a:p>
        </p:txBody>
      </p:sp>
      <p:pic>
        <p:nvPicPr>
          <p:cNvPr id="9" name="Graphic 8" descr="Close">
            <a:extLst>
              <a:ext uri="{FF2B5EF4-FFF2-40B4-BE49-F238E27FC236}">
                <a16:creationId xmlns:a16="http://schemas.microsoft.com/office/drawing/2014/main" id="{937008FC-344D-4042-933E-1067515006A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64490" y="2225556"/>
            <a:ext cx="1418266" cy="1418266"/>
          </a:xfrm>
          <a:prstGeom prst="rect">
            <a:avLst/>
          </a:prstGeom>
          <a:effectLst>
            <a:outerShdw blurRad="50800" dist="50800" dir="5400000" algn="ctr" rotWithShape="0">
              <a:srgbClr val="000000">
                <a:alpha val="99000"/>
              </a:srgbClr>
            </a:outerShdw>
          </a:effectLst>
        </p:spPr>
      </p:pic>
      <p:sp>
        <p:nvSpPr>
          <p:cNvPr id="26" name="TextBox 25">
            <a:extLst>
              <a:ext uri="{FF2B5EF4-FFF2-40B4-BE49-F238E27FC236}">
                <a16:creationId xmlns:a16="http://schemas.microsoft.com/office/drawing/2014/main" id="{FEAF17D1-8E54-4C0B-B575-725DD688EBAB}"/>
              </a:ext>
            </a:extLst>
          </p:cNvPr>
          <p:cNvSpPr txBox="1"/>
          <p:nvPr/>
        </p:nvSpPr>
        <p:spPr>
          <a:xfrm>
            <a:off x="4243812" y="763380"/>
            <a:ext cx="2471189" cy="584775"/>
          </a:xfrm>
          <a:prstGeom prst="rect">
            <a:avLst/>
          </a:prstGeom>
          <a:solidFill>
            <a:schemeClr val="accent5">
              <a:lumMod val="50000"/>
            </a:schemeClr>
          </a:solidFill>
          <a:ln>
            <a:solidFill>
              <a:schemeClr val="accent2"/>
            </a:solidFill>
          </a:ln>
          <a:effectLst>
            <a:outerShdw blurRad="50800" dist="50800" dir="5400000" algn="ctr" rotWithShape="0">
              <a:srgbClr val="000000">
                <a:alpha val="99000"/>
              </a:srgb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000">
                    <a:lumMod val="60000"/>
                    <a:lumOff val="40000"/>
                  </a:srgbClr>
                </a:solidFill>
                <a:effectLst>
                  <a:outerShdw blurRad="38100" dist="38100" dir="2700000" algn="tl">
                    <a:srgbClr val="000000">
                      <a:alpha val="43137"/>
                    </a:srgbClr>
                  </a:outerShdw>
                </a:effectLst>
                <a:uLnTx/>
                <a:uFillTx/>
                <a:latin typeface="Calibri" panose="020F0502020204030204"/>
                <a:ea typeface="+mn-ea"/>
                <a:cs typeface="+mn-cs"/>
              </a:rPr>
              <a:t>S Corporation</a:t>
            </a:r>
          </a:p>
        </p:txBody>
      </p:sp>
      <p:sp>
        <p:nvSpPr>
          <p:cNvPr id="29" name="TextBox 28">
            <a:extLst>
              <a:ext uri="{FF2B5EF4-FFF2-40B4-BE49-F238E27FC236}">
                <a16:creationId xmlns:a16="http://schemas.microsoft.com/office/drawing/2014/main" id="{C82D29FF-2D8D-4D50-9A54-F9591942D629}"/>
              </a:ext>
            </a:extLst>
          </p:cNvPr>
          <p:cNvSpPr txBox="1"/>
          <p:nvPr/>
        </p:nvSpPr>
        <p:spPr>
          <a:xfrm>
            <a:off x="2987800" y="220449"/>
            <a:ext cx="53655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entury Gothic" panose="020B0502020202020204"/>
                <a:ea typeface="+mn-ea"/>
                <a:cs typeface="+mn-cs"/>
              </a:rPr>
              <a:t>Taxation of  Asset Sale Followed by Liquidation</a:t>
            </a:r>
          </a:p>
        </p:txBody>
      </p:sp>
    </p:spTree>
    <p:extLst>
      <p:ext uri="{BB962C8B-B14F-4D97-AF65-F5344CB8AC3E}">
        <p14:creationId xmlns:p14="http://schemas.microsoft.com/office/powerpoint/2010/main" val="14903145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left)">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fade">
                                      <p:cBhvr>
                                        <p:cTn id="31" dur="500"/>
                                        <p:tgtEl>
                                          <p:spTgt spid="7">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2">
                                            <p:txEl>
                                              <p:pRg st="0" end="0"/>
                                            </p:txEl>
                                          </p:spTgt>
                                        </p:tgtEl>
                                        <p:attrNameLst>
                                          <p:attrName>style.visibility</p:attrName>
                                        </p:attrNameLst>
                                      </p:cBhvr>
                                      <p:to>
                                        <p:strVal val="visible"/>
                                      </p:to>
                                    </p:set>
                                    <p:animEffect transition="in" filter="fade">
                                      <p:cBhvr>
                                        <p:cTn id="51" dur="500"/>
                                        <p:tgtEl>
                                          <p:spTgt spid="22">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500"/>
                                        <p:tgtEl>
                                          <p:spTgt spid="3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wipe(left)">
                                      <p:cBhvr>
                                        <p:cTn id="61" dur="500"/>
                                        <p:tgtEl>
                                          <p:spTgt spid="37"/>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9">
                                            <p:txEl>
                                              <p:pRg st="0" end="0"/>
                                            </p:txEl>
                                          </p:spTgt>
                                        </p:tgtEl>
                                        <p:attrNameLst>
                                          <p:attrName>style.visibility</p:attrName>
                                        </p:attrNameLst>
                                      </p:cBhvr>
                                      <p:to>
                                        <p:strVal val="visible"/>
                                      </p:to>
                                    </p:set>
                                    <p:animEffect transition="in" filter="fade">
                                      <p:cBhvr>
                                        <p:cTn id="66" dur="500"/>
                                        <p:tgtEl>
                                          <p:spTgt spid="39">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fade">
                                      <p:cBhvr>
                                        <p:cTn id="71" dur="500"/>
                                        <p:tgtEl>
                                          <p:spTgt spid="35"/>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wipe(down)">
                                      <p:cBhvr>
                                        <p:cTn id="76" dur="500"/>
                                        <p:tgtEl>
                                          <p:spTgt spid="36"/>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23"/>
                                        </p:tgtEl>
                                        <p:attrNameLst>
                                          <p:attrName>style.visibility</p:attrName>
                                        </p:attrNameLst>
                                      </p:cBhvr>
                                      <p:to>
                                        <p:strVal val="visible"/>
                                      </p:to>
                                    </p:set>
                                    <p:anim calcmode="lin" valueType="num">
                                      <p:cBhvr>
                                        <p:cTn id="81" dur="500" fill="hold"/>
                                        <p:tgtEl>
                                          <p:spTgt spid="23"/>
                                        </p:tgtEl>
                                        <p:attrNameLst>
                                          <p:attrName>ppt_w</p:attrName>
                                        </p:attrNameLst>
                                      </p:cBhvr>
                                      <p:tavLst>
                                        <p:tav tm="0">
                                          <p:val>
                                            <p:fltVal val="0"/>
                                          </p:val>
                                        </p:tav>
                                        <p:tav tm="100000">
                                          <p:val>
                                            <p:strVal val="#ppt_w"/>
                                          </p:val>
                                        </p:tav>
                                      </p:tavLst>
                                    </p:anim>
                                    <p:anim calcmode="lin" valueType="num">
                                      <p:cBhvr>
                                        <p:cTn id="82" dur="500" fill="hold"/>
                                        <p:tgtEl>
                                          <p:spTgt spid="23"/>
                                        </p:tgtEl>
                                        <p:attrNameLst>
                                          <p:attrName>ppt_h</p:attrName>
                                        </p:attrNameLst>
                                      </p:cBhvr>
                                      <p:tavLst>
                                        <p:tav tm="0">
                                          <p:val>
                                            <p:fltVal val="0"/>
                                          </p:val>
                                        </p:tav>
                                        <p:tav tm="100000">
                                          <p:val>
                                            <p:strVal val="#ppt_h"/>
                                          </p:val>
                                        </p:tav>
                                      </p:tavLst>
                                    </p:anim>
                                    <p:animEffect transition="in" filter="fade">
                                      <p:cBhvr>
                                        <p:cTn id="83" dur="500"/>
                                        <p:tgtEl>
                                          <p:spTgt spid="23"/>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24"/>
                                        </p:tgtEl>
                                        <p:attrNameLst>
                                          <p:attrName>style.visibility</p:attrName>
                                        </p:attrNameLst>
                                      </p:cBhvr>
                                      <p:to>
                                        <p:strVal val="visible"/>
                                      </p:to>
                                    </p:set>
                                    <p:anim calcmode="lin" valueType="num">
                                      <p:cBhvr>
                                        <p:cTn id="88" dur="500" fill="hold"/>
                                        <p:tgtEl>
                                          <p:spTgt spid="24"/>
                                        </p:tgtEl>
                                        <p:attrNameLst>
                                          <p:attrName>ppt_w</p:attrName>
                                        </p:attrNameLst>
                                      </p:cBhvr>
                                      <p:tavLst>
                                        <p:tav tm="0">
                                          <p:val>
                                            <p:fltVal val="0"/>
                                          </p:val>
                                        </p:tav>
                                        <p:tav tm="100000">
                                          <p:val>
                                            <p:strVal val="#ppt_w"/>
                                          </p:val>
                                        </p:tav>
                                      </p:tavLst>
                                    </p:anim>
                                    <p:anim calcmode="lin" valueType="num">
                                      <p:cBhvr>
                                        <p:cTn id="89" dur="500" fill="hold"/>
                                        <p:tgtEl>
                                          <p:spTgt spid="24"/>
                                        </p:tgtEl>
                                        <p:attrNameLst>
                                          <p:attrName>ppt_h</p:attrName>
                                        </p:attrNameLst>
                                      </p:cBhvr>
                                      <p:tavLst>
                                        <p:tav tm="0">
                                          <p:val>
                                            <p:fltVal val="0"/>
                                          </p:val>
                                        </p:tav>
                                        <p:tav tm="100000">
                                          <p:val>
                                            <p:strVal val="#ppt_h"/>
                                          </p:val>
                                        </p:tav>
                                      </p:tavLst>
                                    </p:anim>
                                    <p:animEffect transition="in" filter="fade">
                                      <p:cBhvr>
                                        <p:cTn id="90" dur="500"/>
                                        <p:tgtEl>
                                          <p:spTgt spid="24"/>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grpId="0" nodeType="clickEffect">
                                  <p:stCondLst>
                                    <p:cond delay="0"/>
                                  </p:stCondLst>
                                  <p:childTnLst>
                                    <p:set>
                                      <p:cBhvr>
                                        <p:cTn id="94" dur="1" fill="hold">
                                          <p:stCondLst>
                                            <p:cond delay="0"/>
                                          </p:stCondLst>
                                        </p:cTn>
                                        <p:tgtEl>
                                          <p:spTgt spid="28"/>
                                        </p:tgtEl>
                                        <p:attrNameLst>
                                          <p:attrName>style.visibility</p:attrName>
                                        </p:attrNameLst>
                                      </p:cBhvr>
                                      <p:to>
                                        <p:strVal val="visible"/>
                                      </p:to>
                                    </p:set>
                                    <p:anim calcmode="lin" valueType="num">
                                      <p:cBhvr>
                                        <p:cTn id="95" dur="500" fill="hold"/>
                                        <p:tgtEl>
                                          <p:spTgt spid="28"/>
                                        </p:tgtEl>
                                        <p:attrNameLst>
                                          <p:attrName>ppt_w</p:attrName>
                                        </p:attrNameLst>
                                      </p:cBhvr>
                                      <p:tavLst>
                                        <p:tav tm="0">
                                          <p:val>
                                            <p:fltVal val="0"/>
                                          </p:val>
                                        </p:tav>
                                        <p:tav tm="100000">
                                          <p:val>
                                            <p:strVal val="#ppt_w"/>
                                          </p:val>
                                        </p:tav>
                                      </p:tavLst>
                                    </p:anim>
                                    <p:anim calcmode="lin" valueType="num">
                                      <p:cBhvr>
                                        <p:cTn id="96" dur="500" fill="hold"/>
                                        <p:tgtEl>
                                          <p:spTgt spid="28"/>
                                        </p:tgtEl>
                                        <p:attrNameLst>
                                          <p:attrName>ppt_h</p:attrName>
                                        </p:attrNameLst>
                                      </p:cBhvr>
                                      <p:tavLst>
                                        <p:tav tm="0">
                                          <p:val>
                                            <p:fltVal val="0"/>
                                          </p:val>
                                        </p:tav>
                                        <p:tav tm="100000">
                                          <p:val>
                                            <p:strVal val="#ppt_h"/>
                                          </p:val>
                                        </p:tav>
                                      </p:tavLst>
                                    </p:anim>
                                    <p:animEffect transition="in" filter="fade">
                                      <p:cBhvr>
                                        <p:cTn id="9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3" grpId="0" animBg="1"/>
      <p:bldP spid="24" grpId="0" animBg="1"/>
      <p:bldP spid="32" grpId="0"/>
      <p:bldP spid="33" grpId="0"/>
      <p:bldP spid="35" grpId="0"/>
      <p:bldP spid="36" grpId="0" animBg="1"/>
      <p:bldP spid="3" grpId="0"/>
      <p:bldP spid="28"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2BE6F0-E578-4911-B942-D07F1588741D}"/>
              </a:ext>
            </a:extLst>
          </p:cNvPr>
          <p:cNvSpPr/>
          <p:nvPr/>
        </p:nvSpPr>
        <p:spPr>
          <a:xfrm>
            <a:off x="4550398" y="1974909"/>
            <a:ext cx="1986225" cy="2401556"/>
          </a:xfrm>
          <a:prstGeom prst="rect">
            <a:avLst/>
          </a:prstGeom>
          <a:noFill/>
          <a:ln>
            <a:solidFill>
              <a:schemeClr val="accent2">
                <a:lumMod val="50000"/>
              </a:schemeClr>
            </a:solidFill>
          </a:ln>
          <a:effectLst>
            <a:outerShdw blurRad="50800" dist="50800" dir="5400000" algn="ctr" rotWithShape="0">
              <a:srgbClr val="000000">
                <a:alpha val="9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allout: Line 7">
            <a:extLst>
              <a:ext uri="{FF2B5EF4-FFF2-40B4-BE49-F238E27FC236}">
                <a16:creationId xmlns:a16="http://schemas.microsoft.com/office/drawing/2014/main" id="{107C832F-3E9B-49EA-B2D1-BBC14059DC36}"/>
              </a:ext>
            </a:extLst>
          </p:cNvPr>
          <p:cNvSpPr/>
          <p:nvPr/>
        </p:nvSpPr>
        <p:spPr>
          <a:xfrm flipH="1">
            <a:off x="2150103" y="1668585"/>
            <a:ext cx="1986225" cy="612648"/>
          </a:xfrm>
          <a:prstGeom prst="borderCallout1">
            <a:avLst>
              <a:gd name="adj1" fmla="val 18750"/>
              <a:gd name="adj2" fmla="val -8333"/>
              <a:gd name="adj3" fmla="val 20395"/>
              <a:gd name="adj4" fmla="val -10342"/>
            </a:avLst>
          </a:prstGeom>
          <a:solidFill>
            <a:schemeClr val="bg1"/>
          </a:solidFill>
          <a:effectLst>
            <a:outerShdw blurRad="50800" dist="50800" dir="5400000" algn="ctr" rotWithShape="0">
              <a:srgbClr val="000000">
                <a:alpha val="9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$1,000,000</a:t>
            </a:r>
          </a:p>
        </p:txBody>
      </p:sp>
      <p:cxnSp>
        <p:nvCxnSpPr>
          <p:cNvPr id="13" name="Connector: Elbow 12">
            <a:extLst>
              <a:ext uri="{FF2B5EF4-FFF2-40B4-BE49-F238E27FC236}">
                <a16:creationId xmlns:a16="http://schemas.microsoft.com/office/drawing/2014/main" id="{205D6D6E-3ACA-4C25-A185-35EBC5202502}"/>
              </a:ext>
            </a:extLst>
          </p:cNvPr>
          <p:cNvCxnSpPr>
            <a:cxnSpLocks/>
          </p:cNvCxnSpPr>
          <p:nvPr/>
        </p:nvCxnSpPr>
        <p:spPr>
          <a:xfrm>
            <a:off x="6357881" y="3560171"/>
            <a:ext cx="1153646" cy="816294"/>
          </a:xfrm>
          <a:prstGeom prst="bentConnector3">
            <a:avLst>
              <a:gd name="adj1" fmla="val 50000"/>
            </a:avLst>
          </a:prstGeom>
          <a:ln w="25400">
            <a:solidFill>
              <a:srgbClr val="C00000"/>
            </a:solidFill>
            <a:tailEnd type="triangle"/>
          </a:ln>
          <a:effectLst>
            <a:outerShdw blurRad="50800" dist="50800" dir="5400000" algn="ctr" rotWithShape="0">
              <a:schemeClr val="tx1">
                <a:alpha val="99000"/>
              </a:schemeClr>
            </a:outerShdw>
          </a:effectLst>
        </p:spPr>
        <p:style>
          <a:lnRef idx="1">
            <a:schemeClr val="accent1"/>
          </a:lnRef>
          <a:fillRef idx="0">
            <a:schemeClr val="accent1"/>
          </a:fillRef>
          <a:effectRef idx="0">
            <a:schemeClr val="accent1"/>
          </a:effectRef>
          <a:fontRef idx="minor">
            <a:schemeClr val="tx1"/>
          </a:fontRef>
        </p:style>
      </p:cxnSp>
      <p:pic>
        <p:nvPicPr>
          <p:cNvPr id="18" name="Graphic 17" descr="Man">
            <a:extLst>
              <a:ext uri="{FF2B5EF4-FFF2-40B4-BE49-F238E27FC236}">
                <a16:creationId xmlns:a16="http://schemas.microsoft.com/office/drawing/2014/main" id="{E6BEBED2-45FD-4A89-80CF-74619B5D87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64763" y="3079915"/>
            <a:ext cx="1434923" cy="2401556"/>
          </a:xfrm>
          <a:prstGeom prst="rect">
            <a:avLst/>
          </a:prstGeom>
          <a:effectLst>
            <a:outerShdw blurRad="50800" dist="50800" dir="5400000" algn="ctr" rotWithShape="0">
              <a:srgbClr val="000000">
                <a:alpha val="99000"/>
              </a:srgbClr>
            </a:outerShdw>
          </a:effectLst>
        </p:spPr>
      </p:pic>
      <p:sp>
        <p:nvSpPr>
          <p:cNvPr id="20" name="TextBox 19">
            <a:extLst>
              <a:ext uri="{FF2B5EF4-FFF2-40B4-BE49-F238E27FC236}">
                <a16:creationId xmlns:a16="http://schemas.microsoft.com/office/drawing/2014/main" id="{15607A00-CD63-455F-9C0D-A84CD4041182}"/>
              </a:ext>
            </a:extLst>
          </p:cNvPr>
          <p:cNvSpPr txBox="1"/>
          <p:nvPr/>
        </p:nvSpPr>
        <p:spPr>
          <a:xfrm>
            <a:off x="7539202" y="2470746"/>
            <a:ext cx="331939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3.07% </a:t>
            </a:r>
            <a:b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PA Individual Income Tax</a:t>
            </a:r>
          </a:p>
        </p:txBody>
      </p:sp>
      <p:sp>
        <p:nvSpPr>
          <p:cNvPr id="22" name="TextBox 21">
            <a:extLst>
              <a:ext uri="{FF2B5EF4-FFF2-40B4-BE49-F238E27FC236}">
                <a16:creationId xmlns:a16="http://schemas.microsoft.com/office/drawing/2014/main" id="{AB0FDDD8-5209-40A6-AFDF-38E1883586AF}"/>
              </a:ext>
            </a:extLst>
          </p:cNvPr>
          <p:cNvSpPr txBox="1"/>
          <p:nvPr/>
        </p:nvSpPr>
        <p:spPr>
          <a:xfrm>
            <a:off x="8132085" y="3021562"/>
            <a:ext cx="234982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20% </a:t>
            </a:r>
            <a:b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Federal Tax Rate </a:t>
            </a:r>
          </a:p>
        </p:txBody>
      </p:sp>
      <p:sp>
        <p:nvSpPr>
          <p:cNvPr id="24" name="TextBox 23">
            <a:extLst>
              <a:ext uri="{FF2B5EF4-FFF2-40B4-BE49-F238E27FC236}">
                <a16:creationId xmlns:a16="http://schemas.microsoft.com/office/drawing/2014/main" id="{090E8448-52F7-4A3A-A819-C74066A4A29A}"/>
              </a:ext>
            </a:extLst>
          </p:cNvPr>
          <p:cNvSpPr txBox="1"/>
          <p:nvPr/>
        </p:nvSpPr>
        <p:spPr>
          <a:xfrm>
            <a:off x="341794" y="3176618"/>
            <a:ext cx="2944845" cy="1969770"/>
          </a:xfrm>
          <a:prstGeom prst="rect">
            <a:avLst/>
          </a:prstGeom>
          <a:solidFill>
            <a:srgbClr val="FF0000"/>
          </a:solidFill>
          <a:effectLst>
            <a:outerShdw blurRad="50800" dist="50800" dir="5400000" algn="ctr" rotWithShape="0">
              <a:srgbClr val="000000">
                <a:alpha val="99000"/>
              </a:srgb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 Corp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29%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Effective Tax Rate on </a:t>
            </a:r>
            <a:b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Operations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39D1E2F4-99B3-47C4-905F-0D7B12C67220}"/>
              </a:ext>
            </a:extLst>
          </p:cNvPr>
          <p:cNvSpPr txBox="1"/>
          <p:nvPr/>
        </p:nvSpPr>
        <p:spPr>
          <a:xfrm flipH="1">
            <a:off x="10196781" y="2597552"/>
            <a:ext cx="13843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-$30,700</a:t>
            </a:r>
          </a:p>
        </p:txBody>
      </p:sp>
      <p:sp>
        <p:nvSpPr>
          <p:cNvPr id="33" name="TextBox 32">
            <a:extLst>
              <a:ext uri="{FF2B5EF4-FFF2-40B4-BE49-F238E27FC236}">
                <a16:creationId xmlns:a16="http://schemas.microsoft.com/office/drawing/2014/main" id="{7723502B-DCB3-4083-BAE2-F963E1A15968}"/>
              </a:ext>
            </a:extLst>
          </p:cNvPr>
          <p:cNvSpPr txBox="1"/>
          <p:nvPr/>
        </p:nvSpPr>
        <p:spPr>
          <a:xfrm flipH="1">
            <a:off x="10165879" y="3038245"/>
            <a:ext cx="16843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- 200,000</a:t>
            </a:r>
          </a:p>
        </p:txBody>
      </p:sp>
      <p:sp>
        <p:nvSpPr>
          <p:cNvPr id="35" name="TextBox 34">
            <a:extLst>
              <a:ext uri="{FF2B5EF4-FFF2-40B4-BE49-F238E27FC236}">
                <a16:creationId xmlns:a16="http://schemas.microsoft.com/office/drawing/2014/main" id="{09F15780-6B49-47E2-B8A8-67242D83D250}"/>
              </a:ext>
            </a:extLst>
          </p:cNvPr>
          <p:cNvSpPr txBox="1"/>
          <p:nvPr/>
        </p:nvSpPr>
        <p:spPr>
          <a:xfrm flipH="1">
            <a:off x="10242974" y="3793264"/>
            <a:ext cx="12919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$769,300</a:t>
            </a:r>
          </a:p>
        </p:txBody>
      </p:sp>
      <p:sp>
        <p:nvSpPr>
          <p:cNvPr id="36" name="Oval 35">
            <a:extLst>
              <a:ext uri="{FF2B5EF4-FFF2-40B4-BE49-F238E27FC236}">
                <a16:creationId xmlns:a16="http://schemas.microsoft.com/office/drawing/2014/main" id="{4C154367-47CC-4DE9-9D1E-BA7E78AA30C9}"/>
              </a:ext>
            </a:extLst>
          </p:cNvPr>
          <p:cNvSpPr/>
          <p:nvPr/>
        </p:nvSpPr>
        <p:spPr>
          <a:xfrm>
            <a:off x="9971952" y="3739573"/>
            <a:ext cx="1649154" cy="545910"/>
          </a:xfrm>
          <a:prstGeom prst="ellipse">
            <a:avLst/>
          </a:prstGeom>
          <a:noFill/>
          <a:ln>
            <a:solidFill>
              <a:srgbClr val="FF0000"/>
            </a:solidFill>
          </a:ln>
          <a:effectLst>
            <a:outerShdw blurRad="50800" dist="50800" dir="5400000" algn="ctr" rotWithShape="0">
              <a:srgbClr val="000000">
                <a:alpha val="9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7" name="Straight Connector 36">
            <a:extLst>
              <a:ext uri="{FF2B5EF4-FFF2-40B4-BE49-F238E27FC236}">
                <a16:creationId xmlns:a16="http://schemas.microsoft.com/office/drawing/2014/main" id="{2B60E517-2B61-4BEB-BDF4-F637B43BAC46}"/>
              </a:ext>
            </a:extLst>
          </p:cNvPr>
          <p:cNvCxnSpPr>
            <a:cxnSpLocks/>
          </p:cNvCxnSpPr>
          <p:nvPr/>
        </p:nvCxnSpPr>
        <p:spPr>
          <a:xfrm flipV="1">
            <a:off x="10385049" y="3596834"/>
            <a:ext cx="822960" cy="232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AE3371A7-6684-4B33-8419-734FDFAA0EAC}"/>
              </a:ext>
            </a:extLst>
          </p:cNvPr>
          <p:cNvSpPr txBox="1"/>
          <p:nvPr/>
        </p:nvSpPr>
        <p:spPr>
          <a:xfrm>
            <a:off x="8023984" y="3498563"/>
            <a:ext cx="2349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Net After Tax Revenue</a:t>
            </a:r>
            <a: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rPr>
              <a:t> </a:t>
            </a:r>
          </a:p>
        </p:txBody>
      </p:sp>
      <p:sp>
        <p:nvSpPr>
          <p:cNvPr id="2" name="TextBox 1">
            <a:extLst>
              <a:ext uri="{FF2B5EF4-FFF2-40B4-BE49-F238E27FC236}">
                <a16:creationId xmlns:a16="http://schemas.microsoft.com/office/drawing/2014/main" id="{5509F884-16C3-499F-ABB3-36F8F64F6E4D}"/>
              </a:ext>
            </a:extLst>
          </p:cNvPr>
          <p:cNvSpPr txBox="1"/>
          <p:nvPr/>
        </p:nvSpPr>
        <p:spPr>
          <a:xfrm>
            <a:off x="2537623" y="2080633"/>
            <a:ext cx="192156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  20,000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AEF7924-DA84-4EC5-8C49-9F12F46E4D10}"/>
              </a:ext>
            </a:extLst>
          </p:cNvPr>
          <p:cNvSpPr txBox="1"/>
          <p:nvPr/>
        </p:nvSpPr>
        <p:spPr>
          <a:xfrm>
            <a:off x="2500028" y="2866614"/>
            <a:ext cx="12634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$ 80,000</a:t>
            </a:r>
          </a:p>
        </p:txBody>
      </p:sp>
      <p:sp>
        <p:nvSpPr>
          <p:cNvPr id="28" name="TextBox 27">
            <a:extLst>
              <a:ext uri="{FF2B5EF4-FFF2-40B4-BE49-F238E27FC236}">
                <a16:creationId xmlns:a16="http://schemas.microsoft.com/office/drawing/2014/main" id="{E3D9A243-74B1-4188-B550-CB5E9CABE1F8}"/>
              </a:ext>
            </a:extLst>
          </p:cNvPr>
          <p:cNvSpPr txBox="1"/>
          <p:nvPr/>
        </p:nvSpPr>
        <p:spPr>
          <a:xfrm>
            <a:off x="2500028" y="4496586"/>
            <a:ext cx="3583167" cy="1969770"/>
          </a:xfrm>
          <a:prstGeom prst="rect">
            <a:avLst/>
          </a:prstGeom>
          <a:solidFill>
            <a:srgbClr val="FF0000"/>
          </a:solidFill>
          <a:effectLst>
            <a:outerShdw blurRad="50800" dist="50800" dir="5400000" algn="ctr" rotWithShape="0">
              <a:srgbClr val="000000">
                <a:alpha val="99000"/>
              </a:srgb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 Corp</a:t>
            </a:r>
            <a:b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45%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Effective Tax Rate </a:t>
            </a:r>
            <a:b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Distributions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4" name="Connector: Elbow 33">
            <a:extLst>
              <a:ext uri="{FF2B5EF4-FFF2-40B4-BE49-F238E27FC236}">
                <a16:creationId xmlns:a16="http://schemas.microsoft.com/office/drawing/2014/main" id="{2BB6BE1A-5047-4292-BE31-4CF7A117E2E6}"/>
              </a:ext>
            </a:extLst>
          </p:cNvPr>
          <p:cNvCxnSpPr>
            <a:cxnSpLocks/>
          </p:cNvCxnSpPr>
          <p:nvPr/>
        </p:nvCxnSpPr>
        <p:spPr>
          <a:xfrm>
            <a:off x="3981796" y="2062610"/>
            <a:ext cx="767322" cy="748354"/>
          </a:xfrm>
          <a:prstGeom prst="bentConnector3">
            <a:avLst>
              <a:gd name="adj1" fmla="val 50000"/>
            </a:avLst>
          </a:prstGeom>
          <a:ln w="25400">
            <a:solidFill>
              <a:srgbClr val="C00000"/>
            </a:solidFill>
            <a:tailEnd type="triangle"/>
          </a:ln>
          <a:effectLst>
            <a:outerShdw blurRad="50800" dist="50800" dir="5400000" algn="ctr" rotWithShape="0">
              <a:schemeClr val="tx1">
                <a:alpha val="99000"/>
              </a:schemeClr>
            </a:outerShdw>
          </a:effectLst>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0496A9A-6632-4F41-8CD4-A00021B2B67B}"/>
              </a:ext>
            </a:extLst>
          </p:cNvPr>
          <p:cNvSpPr txBox="1"/>
          <p:nvPr/>
        </p:nvSpPr>
        <p:spPr>
          <a:xfrm>
            <a:off x="4744913" y="2894239"/>
            <a:ext cx="190629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haroni" panose="02010803020104030203" pitchFamily="2" charset="-79"/>
                <a:ea typeface="+mn-ea"/>
                <a:cs typeface="Aharoni" panose="02010803020104030203" pitchFamily="2" charset="-79"/>
              </a:rPr>
              <a:t>No Tax </a:t>
            </a:r>
          </a:p>
        </p:txBody>
      </p:sp>
      <p:sp>
        <p:nvSpPr>
          <p:cNvPr id="23" name="TextBox 22">
            <a:extLst>
              <a:ext uri="{FF2B5EF4-FFF2-40B4-BE49-F238E27FC236}">
                <a16:creationId xmlns:a16="http://schemas.microsoft.com/office/drawing/2014/main" id="{95EFEDA4-00DF-42F1-8631-F2BB124789C4}"/>
              </a:ext>
            </a:extLst>
          </p:cNvPr>
          <p:cNvSpPr txBox="1"/>
          <p:nvPr/>
        </p:nvSpPr>
        <p:spPr>
          <a:xfrm>
            <a:off x="5535450" y="5122394"/>
            <a:ext cx="3081565" cy="1600438"/>
          </a:xfrm>
          <a:prstGeom prst="rect">
            <a:avLst/>
          </a:prstGeom>
          <a:solidFill>
            <a:srgbClr val="002060"/>
          </a:solidFill>
          <a:effectLst>
            <a:outerShdw blurRad="50800" dist="50800" dir="5400000" algn="ctr" rotWithShape="0">
              <a:srgbClr val="000000">
                <a:alpha val="99000"/>
              </a:srgb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S Corp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Effective Tax Rate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609FD41A-4633-478D-98E8-FC32641F1A3E}"/>
              </a:ext>
            </a:extLst>
          </p:cNvPr>
          <p:cNvSpPr txBox="1"/>
          <p:nvPr/>
        </p:nvSpPr>
        <p:spPr>
          <a:xfrm>
            <a:off x="9088216" y="5102799"/>
            <a:ext cx="2494529" cy="1600438"/>
          </a:xfrm>
          <a:prstGeom prst="rect">
            <a:avLst/>
          </a:prstGeom>
          <a:solidFill>
            <a:schemeClr val="accent2">
              <a:lumMod val="50000"/>
            </a:schemeClr>
          </a:solidFill>
          <a:effectLst>
            <a:outerShdw blurRad="50800" dist="50800" dir="5400000" algn="ctr" rotWithShape="0">
              <a:srgbClr val="000000">
                <a:alpha val="99000"/>
              </a:srgb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LLC/Partnership</a:t>
            </a:r>
            <a:b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Effective Tax Rate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9" name="Graphic 28" descr="Close">
            <a:extLst>
              <a:ext uri="{FF2B5EF4-FFF2-40B4-BE49-F238E27FC236}">
                <a16:creationId xmlns:a16="http://schemas.microsoft.com/office/drawing/2014/main" id="{D6500511-0146-4400-BE47-F1B9AD545F4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09645" y="2101831"/>
            <a:ext cx="1418266" cy="1418266"/>
          </a:xfrm>
          <a:prstGeom prst="rect">
            <a:avLst/>
          </a:prstGeom>
          <a:effectLst>
            <a:outerShdw blurRad="50800" dist="50800" dir="5400000" algn="ctr" rotWithShape="0">
              <a:srgbClr val="000000">
                <a:alpha val="99000"/>
              </a:srgbClr>
            </a:outerShdw>
          </a:effectLst>
        </p:spPr>
      </p:pic>
      <p:sp>
        <p:nvSpPr>
          <p:cNvPr id="30" name="TextBox 29">
            <a:extLst>
              <a:ext uri="{FF2B5EF4-FFF2-40B4-BE49-F238E27FC236}">
                <a16:creationId xmlns:a16="http://schemas.microsoft.com/office/drawing/2014/main" id="{7C02C44C-2879-4D98-A686-2AC4FDEF6BD0}"/>
              </a:ext>
            </a:extLst>
          </p:cNvPr>
          <p:cNvSpPr txBox="1"/>
          <p:nvPr/>
        </p:nvSpPr>
        <p:spPr>
          <a:xfrm>
            <a:off x="4040127" y="770334"/>
            <a:ext cx="2828595" cy="584775"/>
          </a:xfrm>
          <a:prstGeom prst="rect">
            <a:avLst/>
          </a:prstGeom>
          <a:solidFill>
            <a:schemeClr val="tx1"/>
          </a:solidFill>
          <a:ln>
            <a:solidFill>
              <a:schemeClr val="accent2"/>
            </a:solidFill>
          </a:ln>
          <a:effectLst>
            <a:outerShdw blurRad="50800" dist="50800" dir="5400000" algn="ctr" rotWithShape="0">
              <a:srgbClr val="000000">
                <a:alpha val="99000"/>
              </a:srgb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LLC/Partnership</a:t>
            </a:r>
          </a:p>
        </p:txBody>
      </p:sp>
      <p:sp>
        <p:nvSpPr>
          <p:cNvPr id="26" name="TextBox 25">
            <a:extLst>
              <a:ext uri="{FF2B5EF4-FFF2-40B4-BE49-F238E27FC236}">
                <a16:creationId xmlns:a16="http://schemas.microsoft.com/office/drawing/2014/main" id="{6FDB8929-AA87-4AC4-81E6-1CC216612425}"/>
              </a:ext>
            </a:extLst>
          </p:cNvPr>
          <p:cNvSpPr txBox="1"/>
          <p:nvPr/>
        </p:nvSpPr>
        <p:spPr>
          <a:xfrm>
            <a:off x="2987800" y="220449"/>
            <a:ext cx="53655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entury Gothic" panose="020B0502020202020204"/>
                <a:ea typeface="+mn-ea"/>
                <a:cs typeface="+mn-cs"/>
              </a:rPr>
              <a:t>Taxation of  Asset Sale Followed by Liquidation</a:t>
            </a:r>
          </a:p>
        </p:txBody>
      </p:sp>
    </p:spTree>
    <p:extLst>
      <p:ext uri="{BB962C8B-B14F-4D97-AF65-F5344CB8AC3E}">
        <p14:creationId xmlns:p14="http://schemas.microsoft.com/office/powerpoint/2010/main" val="23274797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up)">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left)">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fade">
                                      <p:cBhvr>
                                        <p:cTn id="31" dur="500"/>
                                        <p:tgtEl>
                                          <p:spTgt spid="7">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2">
                                            <p:txEl>
                                              <p:pRg st="0" end="0"/>
                                            </p:txEl>
                                          </p:spTgt>
                                        </p:tgtEl>
                                        <p:attrNameLst>
                                          <p:attrName>style.visibility</p:attrName>
                                        </p:attrNameLst>
                                      </p:cBhvr>
                                      <p:to>
                                        <p:strVal val="visible"/>
                                      </p:to>
                                    </p:set>
                                    <p:animEffect transition="in" filter="fade">
                                      <p:cBhvr>
                                        <p:cTn id="51" dur="500"/>
                                        <p:tgtEl>
                                          <p:spTgt spid="22">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500"/>
                                        <p:tgtEl>
                                          <p:spTgt spid="3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wipe(left)">
                                      <p:cBhvr>
                                        <p:cTn id="61" dur="500"/>
                                        <p:tgtEl>
                                          <p:spTgt spid="37"/>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9">
                                            <p:txEl>
                                              <p:pRg st="0" end="0"/>
                                            </p:txEl>
                                          </p:spTgt>
                                        </p:tgtEl>
                                        <p:attrNameLst>
                                          <p:attrName>style.visibility</p:attrName>
                                        </p:attrNameLst>
                                      </p:cBhvr>
                                      <p:to>
                                        <p:strVal val="visible"/>
                                      </p:to>
                                    </p:set>
                                    <p:animEffect transition="in" filter="fade">
                                      <p:cBhvr>
                                        <p:cTn id="66" dur="500"/>
                                        <p:tgtEl>
                                          <p:spTgt spid="39">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fade">
                                      <p:cBhvr>
                                        <p:cTn id="71" dur="500"/>
                                        <p:tgtEl>
                                          <p:spTgt spid="35"/>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wipe(down)">
                                      <p:cBhvr>
                                        <p:cTn id="76" dur="500"/>
                                        <p:tgtEl>
                                          <p:spTgt spid="36"/>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27"/>
                                        </p:tgtEl>
                                        <p:attrNameLst>
                                          <p:attrName>style.visibility</p:attrName>
                                        </p:attrNameLst>
                                      </p:cBhvr>
                                      <p:to>
                                        <p:strVal val="visible"/>
                                      </p:to>
                                    </p:set>
                                    <p:anim calcmode="lin" valueType="num">
                                      <p:cBhvr>
                                        <p:cTn id="81" dur="500" fill="hold"/>
                                        <p:tgtEl>
                                          <p:spTgt spid="27"/>
                                        </p:tgtEl>
                                        <p:attrNameLst>
                                          <p:attrName>ppt_w</p:attrName>
                                        </p:attrNameLst>
                                      </p:cBhvr>
                                      <p:tavLst>
                                        <p:tav tm="0">
                                          <p:val>
                                            <p:fltVal val="0"/>
                                          </p:val>
                                        </p:tav>
                                        <p:tav tm="100000">
                                          <p:val>
                                            <p:strVal val="#ppt_w"/>
                                          </p:val>
                                        </p:tav>
                                      </p:tavLst>
                                    </p:anim>
                                    <p:anim calcmode="lin" valueType="num">
                                      <p:cBhvr>
                                        <p:cTn id="82" dur="500" fill="hold"/>
                                        <p:tgtEl>
                                          <p:spTgt spid="27"/>
                                        </p:tgtEl>
                                        <p:attrNameLst>
                                          <p:attrName>ppt_h</p:attrName>
                                        </p:attrNameLst>
                                      </p:cBhvr>
                                      <p:tavLst>
                                        <p:tav tm="0">
                                          <p:val>
                                            <p:fltVal val="0"/>
                                          </p:val>
                                        </p:tav>
                                        <p:tav tm="100000">
                                          <p:val>
                                            <p:strVal val="#ppt_h"/>
                                          </p:val>
                                        </p:tav>
                                      </p:tavLst>
                                    </p:anim>
                                    <p:animEffect transition="in" filter="fade">
                                      <p:cBhvr>
                                        <p:cTn id="83" dur="500"/>
                                        <p:tgtEl>
                                          <p:spTgt spid="27"/>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24"/>
                                        </p:tgtEl>
                                        <p:attrNameLst>
                                          <p:attrName>style.visibility</p:attrName>
                                        </p:attrNameLst>
                                      </p:cBhvr>
                                      <p:to>
                                        <p:strVal val="visible"/>
                                      </p:to>
                                    </p:set>
                                    <p:anim calcmode="lin" valueType="num">
                                      <p:cBhvr>
                                        <p:cTn id="88" dur="500" fill="hold"/>
                                        <p:tgtEl>
                                          <p:spTgt spid="24"/>
                                        </p:tgtEl>
                                        <p:attrNameLst>
                                          <p:attrName>ppt_w</p:attrName>
                                        </p:attrNameLst>
                                      </p:cBhvr>
                                      <p:tavLst>
                                        <p:tav tm="0">
                                          <p:val>
                                            <p:fltVal val="0"/>
                                          </p:val>
                                        </p:tav>
                                        <p:tav tm="100000">
                                          <p:val>
                                            <p:strVal val="#ppt_w"/>
                                          </p:val>
                                        </p:tav>
                                      </p:tavLst>
                                    </p:anim>
                                    <p:anim calcmode="lin" valueType="num">
                                      <p:cBhvr>
                                        <p:cTn id="89" dur="500" fill="hold"/>
                                        <p:tgtEl>
                                          <p:spTgt spid="24"/>
                                        </p:tgtEl>
                                        <p:attrNameLst>
                                          <p:attrName>ppt_h</p:attrName>
                                        </p:attrNameLst>
                                      </p:cBhvr>
                                      <p:tavLst>
                                        <p:tav tm="0">
                                          <p:val>
                                            <p:fltVal val="0"/>
                                          </p:val>
                                        </p:tav>
                                        <p:tav tm="100000">
                                          <p:val>
                                            <p:strVal val="#ppt_h"/>
                                          </p:val>
                                        </p:tav>
                                      </p:tavLst>
                                    </p:anim>
                                    <p:animEffect transition="in" filter="fade">
                                      <p:cBhvr>
                                        <p:cTn id="90" dur="500"/>
                                        <p:tgtEl>
                                          <p:spTgt spid="24"/>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grpId="0" nodeType="clickEffect">
                                  <p:stCondLst>
                                    <p:cond delay="0"/>
                                  </p:stCondLst>
                                  <p:childTnLst>
                                    <p:set>
                                      <p:cBhvr>
                                        <p:cTn id="94" dur="1" fill="hold">
                                          <p:stCondLst>
                                            <p:cond delay="0"/>
                                          </p:stCondLst>
                                        </p:cTn>
                                        <p:tgtEl>
                                          <p:spTgt spid="28"/>
                                        </p:tgtEl>
                                        <p:attrNameLst>
                                          <p:attrName>style.visibility</p:attrName>
                                        </p:attrNameLst>
                                      </p:cBhvr>
                                      <p:to>
                                        <p:strVal val="visible"/>
                                      </p:to>
                                    </p:set>
                                    <p:anim calcmode="lin" valueType="num">
                                      <p:cBhvr>
                                        <p:cTn id="95" dur="500" fill="hold"/>
                                        <p:tgtEl>
                                          <p:spTgt spid="28"/>
                                        </p:tgtEl>
                                        <p:attrNameLst>
                                          <p:attrName>ppt_w</p:attrName>
                                        </p:attrNameLst>
                                      </p:cBhvr>
                                      <p:tavLst>
                                        <p:tav tm="0">
                                          <p:val>
                                            <p:fltVal val="0"/>
                                          </p:val>
                                        </p:tav>
                                        <p:tav tm="100000">
                                          <p:val>
                                            <p:strVal val="#ppt_w"/>
                                          </p:val>
                                        </p:tav>
                                      </p:tavLst>
                                    </p:anim>
                                    <p:anim calcmode="lin" valueType="num">
                                      <p:cBhvr>
                                        <p:cTn id="96" dur="500" fill="hold"/>
                                        <p:tgtEl>
                                          <p:spTgt spid="28"/>
                                        </p:tgtEl>
                                        <p:attrNameLst>
                                          <p:attrName>ppt_h</p:attrName>
                                        </p:attrNameLst>
                                      </p:cBhvr>
                                      <p:tavLst>
                                        <p:tav tm="0">
                                          <p:val>
                                            <p:fltVal val="0"/>
                                          </p:val>
                                        </p:tav>
                                        <p:tav tm="100000">
                                          <p:val>
                                            <p:strVal val="#ppt_h"/>
                                          </p:val>
                                        </p:tav>
                                      </p:tavLst>
                                    </p:anim>
                                    <p:animEffect transition="in" filter="fade">
                                      <p:cBhvr>
                                        <p:cTn id="97" dur="500"/>
                                        <p:tgtEl>
                                          <p:spTgt spid="28"/>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grpId="0" nodeType="clickEffect">
                                  <p:stCondLst>
                                    <p:cond delay="0"/>
                                  </p:stCondLst>
                                  <p:childTnLst>
                                    <p:set>
                                      <p:cBhvr>
                                        <p:cTn id="101" dur="1" fill="hold">
                                          <p:stCondLst>
                                            <p:cond delay="0"/>
                                          </p:stCondLst>
                                        </p:cTn>
                                        <p:tgtEl>
                                          <p:spTgt spid="23"/>
                                        </p:tgtEl>
                                        <p:attrNameLst>
                                          <p:attrName>style.visibility</p:attrName>
                                        </p:attrNameLst>
                                      </p:cBhvr>
                                      <p:to>
                                        <p:strVal val="visible"/>
                                      </p:to>
                                    </p:set>
                                    <p:anim calcmode="lin" valueType="num">
                                      <p:cBhvr>
                                        <p:cTn id="102" dur="500" fill="hold"/>
                                        <p:tgtEl>
                                          <p:spTgt spid="23"/>
                                        </p:tgtEl>
                                        <p:attrNameLst>
                                          <p:attrName>ppt_w</p:attrName>
                                        </p:attrNameLst>
                                      </p:cBhvr>
                                      <p:tavLst>
                                        <p:tav tm="0">
                                          <p:val>
                                            <p:fltVal val="0"/>
                                          </p:val>
                                        </p:tav>
                                        <p:tav tm="100000">
                                          <p:val>
                                            <p:strVal val="#ppt_w"/>
                                          </p:val>
                                        </p:tav>
                                      </p:tavLst>
                                    </p:anim>
                                    <p:anim calcmode="lin" valueType="num">
                                      <p:cBhvr>
                                        <p:cTn id="103" dur="500" fill="hold"/>
                                        <p:tgtEl>
                                          <p:spTgt spid="23"/>
                                        </p:tgtEl>
                                        <p:attrNameLst>
                                          <p:attrName>ppt_h</p:attrName>
                                        </p:attrNameLst>
                                      </p:cBhvr>
                                      <p:tavLst>
                                        <p:tav tm="0">
                                          <p:val>
                                            <p:fltVal val="0"/>
                                          </p:val>
                                        </p:tav>
                                        <p:tav tm="100000">
                                          <p:val>
                                            <p:strVal val="#ppt_h"/>
                                          </p:val>
                                        </p:tav>
                                      </p:tavLst>
                                    </p:anim>
                                    <p:animEffect transition="in" filter="fade">
                                      <p:cBhvr>
                                        <p:cTn id="10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4" grpId="0" animBg="1"/>
      <p:bldP spid="32" grpId="0"/>
      <p:bldP spid="33" grpId="0"/>
      <p:bldP spid="35" grpId="0"/>
      <p:bldP spid="36" grpId="0" animBg="1"/>
      <p:bldP spid="3" grpId="0"/>
      <p:bldP spid="28" grpId="0" animBg="1"/>
      <p:bldP spid="23" grpId="0" animBg="1"/>
      <p:bldP spid="27"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89AA07B-0446-4ED8-BB96-52207897440E}"/>
              </a:ext>
            </a:extLst>
          </p:cNvPr>
          <p:cNvGraphicFramePr>
            <a:graphicFrameLocks noGrp="1"/>
          </p:cNvGraphicFramePr>
          <p:nvPr>
            <p:extLst>
              <p:ext uri="{D42A27DB-BD31-4B8C-83A1-F6EECF244321}">
                <p14:modId xmlns:p14="http://schemas.microsoft.com/office/powerpoint/2010/main" val="1140723915"/>
              </p:ext>
            </p:extLst>
          </p:nvPr>
        </p:nvGraphicFramePr>
        <p:xfrm>
          <a:off x="385814" y="1158578"/>
          <a:ext cx="11164766" cy="5238992"/>
        </p:xfrm>
        <a:graphic>
          <a:graphicData uri="http://schemas.openxmlformats.org/drawingml/2006/table">
            <a:tbl>
              <a:tblPr firstRow="1" firstCol="1" bandRow="1">
                <a:tableStyleId>{5C22544A-7EE6-4342-B048-85BDC9FD1C3A}</a:tableStyleId>
              </a:tblPr>
              <a:tblGrid>
                <a:gridCol w="2498545">
                  <a:extLst>
                    <a:ext uri="{9D8B030D-6E8A-4147-A177-3AD203B41FA5}">
                      <a16:colId xmlns:a16="http://schemas.microsoft.com/office/drawing/2014/main" val="3345704755"/>
                    </a:ext>
                  </a:extLst>
                </a:gridCol>
                <a:gridCol w="1048566">
                  <a:extLst>
                    <a:ext uri="{9D8B030D-6E8A-4147-A177-3AD203B41FA5}">
                      <a16:colId xmlns:a16="http://schemas.microsoft.com/office/drawing/2014/main" val="2442084647"/>
                    </a:ext>
                  </a:extLst>
                </a:gridCol>
                <a:gridCol w="942535">
                  <a:extLst>
                    <a:ext uri="{9D8B030D-6E8A-4147-A177-3AD203B41FA5}">
                      <a16:colId xmlns:a16="http://schemas.microsoft.com/office/drawing/2014/main" val="563623225"/>
                    </a:ext>
                  </a:extLst>
                </a:gridCol>
                <a:gridCol w="872197">
                  <a:extLst>
                    <a:ext uri="{9D8B030D-6E8A-4147-A177-3AD203B41FA5}">
                      <a16:colId xmlns:a16="http://schemas.microsoft.com/office/drawing/2014/main" val="2673540430"/>
                    </a:ext>
                  </a:extLst>
                </a:gridCol>
                <a:gridCol w="1009673">
                  <a:extLst>
                    <a:ext uri="{9D8B030D-6E8A-4147-A177-3AD203B41FA5}">
                      <a16:colId xmlns:a16="http://schemas.microsoft.com/office/drawing/2014/main" val="3446602288"/>
                    </a:ext>
                  </a:extLst>
                </a:gridCol>
                <a:gridCol w="1032692">
                  <a:extLst>
                    <a:ext uri="{9D8B030D-6E8A-4147-A177-3AD203B41FA5}">
                      <a16:colId xmlns:a16="http://schemas.microsoft.com/office/drawing/2014/main" val="3429682733"/>
                    </a:ext>
                  </a:extLst>
                </a:gridCol>
                <a:gridCol w="1202360">
                  <a:extLst>
                    <a:ext uri="{9D8B030D-6E8A-4147-A177-3AD203B41FA5}">
                      <a16:colId xmlns:a16="http://schemas.microsoft.com/office/drawing/2014/main" val="2785303081"/>
                    </a:ext>
                  </a:extLst>
                </a:gridCol>
                <a:gridCol w="1155296">
                  <a:extLst>
                    <a:ext uri="{9D8B030D-6E8A-4147-A177-3AD203B41FA5}">
                      <a16:colId xmlns:a16="http://schemas.microsoft.com/office/drawing/2014/main" val="3738768477"/>
                    </a:ext>
                  </a:extLst>
                </a:gridCol>
                <a:gridCol w="1402902">
                  <a:extLst>
                    <a:ext uri="{9D8B030D-6E8A-4147-A177-3AD203B41FA5}">
                      <a16:colId xmlns:a16="http://schemas.microsoft.com/office/drawing/2014/main" val="3062022810"/>
                    </a:ext>
                  </a:extLst>
                </a:gridCol>
              </a:tblGrid>
              <a:tr h="2029290">
                <a:tc>
                  <a:txBody>
                    <a:bodyPr/>
                    <a:lstStyle/>
                    <a:p>
                      <a:pPr marL="0" marR="0" algn="r">
                        <a:lnSpc>
                          <a:spcPct val="107000"/>
                        </a:lnSpc>
                        <a:spcBef>
                          <a:spcPts val="0"/>
                        </a:spcBef>
                        <a:spcAft>
                          <a:spcPts val="0"/>
                        </a:spcAft>
                      </a:pPr>
                      <a:r>
                        <a:rPr lang="en-US" sz="2000" dirty="0">
                          <a:solidFill>
                            <a:srgbClr val="FF9900"/>
                          </a:solidFill>
                          <a:effectLst/>
                        </a:rPr>
                        <a:t> </a:t>
                      </a:r>
                      <a:endParaRPr lang="en-US" sz="2000" dirty="0">
                        <a:solidFill>
                          <a:srgbClr val="FF99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400" dirty="0">
                          <a:solidFill>
                            <a:schemeClr val="tx1"/>
                          </a:solidFill>
                          <a:effectLst/>
                        </a:rPr>
                        <a:t> </a:t>
                      </a:r>
                    </a:p>
                    <a:p>
                      <a:pPr marL="0" marR="0" algn="ctr">
                        <a:lnSpc>
                          <a:spcPct val="107000"/>
                        </a:lnSpc>
                        <a:spcBef>
                          <a:spcPts val="0"/>
                        </a:spcBef>
                        <a:spcAft>
                          <a:spcPts val="0"/>
                        </a:spcAft>
                      </a:pPr>
                      <a:endParaRPr lang="en-US" sz="1400" dirty="0">
                        <a:solidFill>
                          <a:schemeClr val="tx1"/>
                        </a:solidFill>
                        <a:effectLst/>
                      </a:endParaRPr>
                    </a:p>
                    <a:p>
                      <a:pPr marL="0" marR="0" algn="ctr">
                        <a:lnSpc>
                          <a:spcPct val="107000"/>
                        </a:lnSpc>
                        <a:spcBef>
                          <a:spcPts val="0"/>
                        </a:spcBef>
                        <a:spcAft>
                          <a:spcPts val="0"/>
                        </a:spcAft>
                      </a:pPr>
                      <a:endParaRPr lang="en-US" sz="1400" dirty="0">
                        <a:solidFill>
                          <a:schemeClr val="tx1"/>
                        </a:solidFill>
                        <a:effectLst/>
                      </a:endParaRPr>
                    </a:p>
                    <a:p>
                      <a:pPr marL="0" marR="0" algn="ctr">
                        <a:lnSpc>
                          <a:spcPct val="107000"/>
                        </a:lnSpc>
                        <a:spcBef>
                          <a:spcPts val="0"/>
                        </a:spcBef>
                        <a:spcAft>
                          <a:spcPts val="0"/>
                        </a:spcAft>
                      </a:pPr>
                      <a:r>
                        <a:rPr lang="en-US" sz="1400" dirty="0">
                          <a:solidFill>
                            <a:schemeClr val="tx1"/>
                          </a:solidFill>
                          <a:effectLst/>
                        </a:rPr>
                        <a:t>Federal Tax Rate</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tcPr>
                </a:tc>
                <a:tc>
                  <a:txBody>
                    <a:bodyPr/>
                    <a:lstStyle/>
                    <a:p>
                      <a:pPr marL="0" marR="0" algn="ctr">
                        <a:lnSpc>
                          <a:spcPct val="107000"/>
                        </a:lnSpc>
                        <a:spcBef>
                          <a:spcPts val="0"/>
                        </a:spcBef>
                        <a:spcAft>
                          <a:spcPts val="0"/>
                        </a:spcAft>
                      </a:pPr>
                      <a:endParaRPr lang="en-US" sz="1400" dirty="0">
                        <a:solidFill>
                          <a:schemeClr val="tx1"/>
                        </a:solidFill>
                        <a:effectLst/>
                      </a:endParaRPr>
                    </a:p>
                    <a:p>
                      <a:pPr marL="0" marR="0" algn="ctr">
                        <a:lnSpc>
                          <a:spcPct val="107000"/>
                        </a:lnSpc>
                        <a:spcBef>
                          <a:spcPts val="0"/>
                        </a:spcBef>
                        <a:spcAft>
                          <a:spcPts val="0"/>
                        </a:spcAft>
                      </a:pPr>
                      <a:endParaRPr lang="en-US" sz="1400" dirty="0">
                        <a:solidFill>
                          <a:schemeClr val="tx1"/>
                        </a:solidFill>
                        <a:effectLst/>
                      </a:endParaRPr>
                    </a:p>
                    <a:p>
                      <a:pPr marL="0" marR="0" algn="ctr">
                        <a:lnSpc>
                          <a:spcPct val="107000"/>
                        </a:lnSpc>
                        <a:spcBef>
                          <a:spcPts val="0"/>
                        </a:spcBef>
                        <a:spcAft>
                          <a:spcPts val="0"/>
                        </a:spcAft>
                      </a:pPr>
                      <a:endParaRPr lang="en-US" sz="1400" dirty="0">
                        <a:solidFill>
                          <a:schemeClr val="tx1"/>
                        </a:solidFill>
                        <a:effectLst/>
                      </a:endParaRPr>
                    </a:p>
                    <a:p>
                      <a:pPr marL="0" marR="0" algn="ctr">
                        <a:lnSpc>
                          <a:spcPct val="107000"/>
                        </a:lnSpc>
                        <a:spcBef>
                          <a:spcPts val="0"/>
                        </a:spcBef>
                        <a:spcAft>
                          <a:spcPts val="0"/>
                        </a:spcAft>
                      </a:pPr>
                      <a:r>
                        <a:rPr lang="en-US" sz="1400" dirty="0">
                          <a:solidFill>
                            <a:schemeClr val="tx1"/>
                          </a:solidFill>
                          <a:effectLst/>
                        </a:rPr>
                        <a:t>State Income Tax</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1400" dirty="0">
                        <a:solidFill>
                          <a:schemeClr val="tx1"/>
                        </a:solidFill>
                        <a:effectLst/>
                      </a:endParaRPr>
                    </a:p>
                    <a:p>
                      <a:pPr marL="0" marR="0" algn="ctr">
                        <a:lnSpc>
                          <a:spcPct val="107000"/>
                        </a:lnSpc>
                        <a:spcBef>
                          <a:spcPts val="0"/>
                        </a:spcBef>
                        <a:spcAft>
                          <a:spcPts val="0"/>
                        </a:spcAft>
                      </a:pPr>
                      <a:endParaRPr lang="en-US" sz="1400" dirty="0">
                        <a:solidFill>
                          <a:schemeClr val="tx1"/>
                        </a:solidFill>
                        <a:effectLst/>
                      </a:endParaRPr>
                    </a:p>
                    <a:p>
                      <a:pPr marL="0" marR="0" algn="ctr">
                        <a:lnSpc>
                          <a:spcPct val="107000"/>
                        </a:lnSpc>
                        <a:spcBef>
                          <a:spcPts val="0"/>
                        </a:spcBef>
                        <a:spcAft>
                          <a:spcPts val="0"/>
                        </a:spcAft>
                      </a:pPr>
                      <a:endParaRPr lang="en-US" sz="1400" dirty="0">
                        <a:solidFill>
                          <a:schemeClr val="tx1"/>
                        </a:solidFill>
                        <a:effectLst/>
                      </a:endParaRPr>
                    </a:p>
                    <a:p>
                      <a:pPr marL="0" marR="0" algn="ctr">
                        <a:lnSpc>
                          <a:spcPct val="107000"/>
                        </a:lnSpc>
                        <a:spcBef>
                          <a:spcPts val="0"/>
                        </a:spcBef>
                        <a:spcAft>
                          <a:spcPts val="0"/>
                        </a:spcAft>
                      </a:pPr>
                      <a:endParaRPr lang="en-US" sz="1400" dirty="0">
                        <a:solidFill>
                          <a:schemeClr val="tx1"/>
                        </a:solidFill>
                        <a:effectLst/>
                      </a:endParaRPr>
                    </a:p>
                    <a:p>
                      <a:pPr marL="0" marR="0" algn="ctr">
                        <a:lnSpc>
                          <a:spcPct val="107000"/>
                        </a:lnSpc>
                        <a:spcBef>
                          <a:spcPts val="0"/>
                        </a:spcBef>
                        <a:spcAft>
                          <a:spcPts val="0"/>
                        </a:spcAft>
                      </a:pPr>
                      <a:r>
                        <a:rPr lang="en-US" sz="1400" dirty="0">
                          <a:solidFill>
                            <a:schemeClr val="tx1"/>
                          </a:solidFill>
                          <a:effectLst/>
                        </a:rPr>
                        <a:t>SE Tax</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endParaRPr lang="en-US" sz="1400" dirty="0">
                        <a:solidFill>
                          <a:schemeClr val="tx1"/>
                        </a:solidFill>
                        <a:effectLst/>
                      </a:endParaRPr>
                    </a:p>
                    <a:p>
                      <a:pPr marL="0" marR="0" lvl="0" indent="0" algn="ctr" defTabSz="914400" rtl="0" eaLnBrk="1" fontAlgn="auto" latinLnBrk="0" hangingPunct="1">
                        <a:lnSpc>
                          <a:spcPct val="107000"/>
                        </a:lnSpc>
                        <a:spcBef>
                          <a:spcPts val="0"/>
                        </a:spcBef>
                        <a:spcAft>
                          <a:spcPts val="0"/>
                        </a:spcAft>
                        <a:buClrTx/>
                        <a:buSzTx/>
                        <a:buFontTx/>
                        <a:buNone/>
                        <a:tabLst/>
                        <a:defRPr/>
                      </a:pPr>
                      <a:endParaRPr lang="en-US" sz="1400" dirty="0">
                        <a:solidFill>
                          <a:schemeClr val="tx1"/>
                        </a:solidFill>
                        <a:effectLst/>
                      </a:endParaRPr>
                    </a:p>
                    <a:p>
                      <a:pPr marL="0" marR="0" lvl="0" indent="0" algn="ctr" defTabSz="914400" rtl="0" eaLnBrk="1" fontAlgn="auto" latinLnBrk="0" hangingPunct="1">
                        <a:lnSpc>
                          <a:spcPct val="107000"/>
                        </a:lnSpc>
                        <a:spcBef>
                          <a:spcPts val="0"/>
                        </a:spcBef>
                        <a:spcAft>
                          <a:spcPts val="0"/>
                        </a:spcAft>
                        <a:buClrTx/>
                        <a:buSzTx/>
                        <a:buFontTx/>
                        <a:buNone/>
                        <a:tabLst/>
                        <a:defRPr/>
                      </a:pPr>
                      <a:endParaRPr lang="en-US" sz="1400" dirty="0">
                        <a:solidFill>
                          <a:schemeClr val="tx1"/>
                        </a:solidFill>
                        <a:effectLst/>
                      </a:endParaRP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dirty="0">
                          <a:solidFill>
                            <a:schemeClr val="tx1"/>
                          </a:solidFill>
                          <a:effectLst/>
                        </a:rPr>
                        <a:t>Effective Tax Rate</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Operations</a:t>
                      </a:r>
                    </a:p>
                  </a:txBody>
                  <a:tcPr marL="68580" marR="68580" marT="0" marB="0">
                    <a:solidFill>
                      <a:srgbClr val="800000"/>
                    </a:solidFill>
                  </a:tcPr>
                </a:tc>
                <a:tc>
                  <a:txBody>
                    <a:bodyPr/>
                    <a:lstStyle/>
                    <a:p>
                      <a:pPr marL="0" marR="0" algn="ctr">
                        <a:lnSpc>
                          <a:spcPct val="107000"/>
                        </a:lnSpc>
                        <a:spcBef>
                          <a:spcPts val="0"/>
                        </a:spcBef>
                        <a:spcAft>
                          <a:spcPts val="0"/>
                        </a:spcAft>
                      </a:pPr>
                      <a:r>
                        <a:rPr lang="en-US" sz="1400" dirty="0">
                          <a:solidFill>
                            <a:schemeClr val="tx1"/>
                          </a:solidFill>
                          <a:effectLst/>
                        </a:rPr>
                        <a:t> </a:t>
                      </a:r>
                    </a:p>
                    <a:p>
                      <a:pPr marL="0" marR="0" algn="ctr">
                        <a:lnSpc>
                          <a:spcPct val="107000"/>
                        </a:lnSpc>
                        <a:spcBef>
                          <a:spcPts val="0"/>
                        </a:spcBef>
                        <a:spcAft>
                          <a:spcPts val="0"/>
                        </a:spcAft>
                      </a:pPr>
                      <a:endParaRPr lang="en-US" sz="1400" dirty="0">
                        <a:solidFill>
                          <a:schemeClr val="tx1"/>
                        </a:solidFill>
                        <a:effectLst/>
                      </a:endParaRPr>
                    </a:p>
                    <a:p>
                      <a:pPr marL="0" marR="0" algn="ctr">
                        <a:lnSpc>
                          <a:spcPct val="107000"/>
                        </a:lnSpc>
                        <a:spcBef>
                          <a:spcPts val="0"/>
                        </a:spcBef>
                        <a:spcAft>
                          <a:spcPts val="0"/>
                        </a:spcAft>
                      </a:pPr>
                      <a:endParaRPr lang="en-US" sz="1400" dirty="0">
                        <a:solidFill>
                          <a:schemeClr val="tx1"/>
                        </a:solidFill>
                        <a:effectLst/>
                      </a:endParaRPr>
                    </a:p>
                    <a:p>
                      <a:pPr marL="0" marR="0" algn="ctr">
                        <a:lnSpc>
                          <a:spcPct val="107000"/>
                        </a:lnSpc>
                        <a:spcBef>
                          <a:spcPts val="0"/>
                        </a:spcBef>
                        <a:spcAft>
                          <a:spcPts val="0"/>
                        </a:spcAft>
                      </a:pPr>
                      <a:r>
                        <a:rPr lang="en-US" sz="1400" dirty="0">
                          <a:solidFill>
                            <a:schemeClr val="tx1"/>
                          </a:solidFill>
                          <a:effectLst/>
                        </a:rPr>
                        <a:t>Net After Tax Revenue</a:t>
                      </a:r>
                    </a:p>
                  </a:txBody>
                  <a:tcPr marL="68580" marR="68580" marT="0" marB="0"/>
                </a:tc>
                <a:tc>
                  <a:txBody>
                    <a:bodyPr/>
                    <a:lstStyle/>
                    <a:p>
                      <a:pPr marL="0" marR="0" algn="ctr">
                        <a:lnSpc>
                          <a:spcPct val="107000"/>
                        </a:lnSpc>
                        <a:spcBef>
                          <a:spcPts val="0"/>
                        </a:spcBef>
                        <a:spcAft>
                          <a:spcPts val="0"/>
                        </a:spcAft>
                      </a:pPr>
                      <a:r>
                        <a:rPr lang="en-US" sz="1400" dirty="0">
                          <a:solidFill>
                            <a:schemeClr val="tx1"/>
                          </a:solidFill>
                          <a:effectLst/>
                        </a:rPr>
                        <a:t> </a:t>
                      </a:r>
                    </a:p>
                    <a:p>
                      <a:pPr marL="0" marR="0" algn="ctr">
                        <a:lnSpc>
                          <a:spcPct val="107000"/>
                        </a:lnSpc>
                        <a:spcBef>
                          <a:spcPts val="0"/>
                        </a:spcBef>
                        <a:spcAft>
                          <a:spcPts val="0"/>
                        </a:spcAft>
                      </a:pPr>
                      <a:endParaRPr lang="en-US" sz="1400" dirty="0">
                        <a:solidFill>
                          <a:schemeClr val="tx1"/>
                        </a:solidFill>
                        <a:effectLst/>
                      </a:endParaRPr>
                    </a:p>
                    <a:p>
                      <a:pPr marL="0" marR="0" algn="ctr">
                        <a:lnSpc>
                          <a:spcPct val="107000"/>
                        </a:lnSpc>
                        <a:spcBef>
                          <a:spcPts val="0"/>
                        </a:spcBef>
                        <a:spcAft>
                          <a:spcPts val="0"/>
                        </a:spcAft>
                      </a:pPr>
                      <a:endParaRPr lang="en-US" sz="1400" dirty="0">
                        <a:solidFill>
                          <a:schemeClr val="tx1"/>
                        </a:solidFill>
                        <a:effectLst/>
                      </a:endParaRPr>
                    </a:p>
                    <a:p>
                      <a:pPr marL="0" marR="0" algn="ctr">
                        <a:lnSpc>
                          <a:spcPct val="107000"/>
                        </a:lnSpc>
                        <a:spcBef>
                          <a:spcPts val="0"/>
                        </a:spcBef>
                        <a:spcAft>
                          <a:spcPts val="0"/>
                        </a:spcAft>
                      </a:pPr>
                      <a:r>
                        <a:rPr lang="en-US" sz="1400" dirty="0">
                          <a:solidFill>
                            <a:schemeClr val="tx1"/>
                          </a:solidFill>
                          <a:effectLst/>
                        </a:rPr>
                        <a:t>Tax on Liquation </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br>
                        <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Net After</a:t>
                      </a:r>
                    </a:p>
                    <a:p>
                      <a:pPr marL="0" marR="0" algn="ctr">
                        <a:lnSpc>
                          <a:spcPct val="107000"/>
                        </a:lnSpc>
                        <a:spcBef>
                          <a:spcPts val="0"/>
                        </a:spcBef>
                        <a:spcAft>
                          <a:spcPts val="0"/>
                        </a:spcAft>
                      </a:pPr>
                      <a:r>
                        <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Tax on </a:t>
                      </a:r>
                    </a:p>
                    <a:p>
                      <a:pPr marL="0" marR="0" algn="ctr">
                        <a:lnSpc>
                          <a:spcPct val="107000"/>
                        </a:lnSpc>
                        <a:spcBef>
                          <a:spcPts val="0"/>
                        </a:spcBef>
                        <a:spcAft>
                          <a:spcPts val="0"/>
                        </a:spcAft>
                      </a:pPr>
                      <a:r>
                        <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Liquidation</a:t>
                      </a:r>
                    </a:p>
                  </a:txBody>
                  <a:tcPr marL="68580" marR="68580" marT="0" marB="0"/>
                </a:tc>
                <a:tc>
                  <a:txBody>
                    <a:bodyPr/>
                    <a:lstStyle/>
                    <a:p>
                      <a:pPr marL="0" marR="0" algn="ctr">
                        <a:lnSpc>
                          <a:spcPct val="107000"/>
                        </a:lnSpc>
                        <a:spcBef>
                          <a:spcPts val="0"/>
                        </a:spcBef>
                        <a:spcAft>
                          <a:spcPts val="0"/>
                        </a:spcAft>
                      </a:pP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Effective Tax Rate</a:t>
                      </a:r>
                    </a:p>
                    <a:p>
                      <a:pPr marL="0" marR="0" algn="ctr">
                        <a:lnSpc>
                          <a:spcPct val="107000"/>
                        </a:lnSpc>
                        <a:spcBef>
                          <a:spcPts val="0"/>
                        </a:spcBef>
                        <a:spcAft>
                          <a:spcPts val="0"/>
                        </a:spcAft>
                      </a:pPr>
                      <a:r>
                        <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After Distributions</a:t>
                      </a:r>
                    </a:p>
                  </a:txBody>
                  <a:tcPr marL="68580" marR="68580" marT="0" marB="0">
                    <a:solidFill>
                      <a:srgbClr val="800000"/>
                    </a:solidFill>
                  </a:tcPr>
                </a:tc>
                <a:extLst>
                  <a:ext uri="{0D108BD9-81ED-4DB2-BD59-A6C34878D82A}">
                    <a16:rowId xmlns:a16="http://schemas.microsoft.com/office/drawing/2014/main" val="1644900785"/>
                  </a:ext>
                </a:extLst>
              </a:tr>
              <a:tr h="410772">
                <a:tc>
                  <a:txBody>
                    <a:bodyPr/>
                    <a:lstStyle/>
                    <a:p>
                      <a:pPr marL="0" marR="0" algn="r">
                        <a:lnSpc>
                          <a:spcPct val="107000"/>
                        </a:lnSpc>
                        <a:spcBef>
                          <a:spcPts val="0"/>
                        </a:spcBef>
                        <a:spcAft>
                          <a:spcPts val="0"/>
                        </a:spcAft>
                      </a:pPr>
                      <a:r>
                        <a:rPr lang="en-US" sz="1800" b="0" dirty="0">
                          <a:solidFill>
                            <a:srgbClr val="FF9900"/>
                          </a:solidFill>
                          <a:effectLst/>
                          <a:latin typeface="Arial Narrow" panose="020B0606020202030204" pitchFamily="34" charset="0"/>
                        </a:rPr>
                        <a:t>C Corporation </a:t>
                      </a:r>
                      <a:endParaRPr lang="en-US" sz="1800" b="0" dirty="0">
                        <a:solidFill>
                          <a:srgbClr val="FF9900"/>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2000" dirty="0">
                          <a:effectLst/>
                          <a:latin typeface="Arial Narrow" panose="020B0606020202030204" pitchFamily="34" charset="0"/>
                        </a:rPr>
                        <a:t>21%</a:t>
                      </a:r>
                      <a:endParaRPr lang="en-US"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lnL w="12700" cmpd="sng">
                      <a:noFill/>
                    </a:lnL>
                  </a:tcPr>
                </a:tc>
                <a:tc>
                  <a:txBody>
                    <a:bodyPr/>
                    <a:lstStyle/>
                    <a:p>
                      <a:pPr marL="0" marR="0" algn="ctr">
                        <a:lnSpc>
                          <a:spcPct val="107000"/>
                        </a:lnSpc>
                        <a:spcBef>
                          <a:spcPts val="0"/>
                        </a:spcBef>
                        <a:spcAft>
                          <a:spcPts val="0"/>
                        </a:spcAft>
                      </a:pPr>
                      <a:r>
                        <a:rPr lang="en-US" sz="2000" dirty="0">
                          <a:effectLst/>
                          <a:latin typeface="Arial Narrow" panose="020B0606020202030204" pitchFamily="34" charset="0"/>
                        </a:rPr>
                        <a:t>8.99%</a:t>
                      </a:r>
                      <a:endParaRPr lang="en-US"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latin typeface="Arial Narrow" panose="020B0606020202030204" pitchFamily="34" charset="0"/>
                        </a:rPr>
                        <a:t>-</a:t>
                      </a:r>
                      <a:endParaRPr lang="en-US"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solidFill>
                            <a:schemeClr val="tx1"/>
                          </a:solidFill>
                          <a:effectLst/>
                          <a:latin typeface="Arial Narrow" panose="020B0606020202030204" pitchFamily="34" charset="0"/>
                        </a:rPr>
                        <a:t>28.89%</a:t>
                      </a:r>
                      <a:endParaRPr lang="en-US" sz="20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solidFill>
                      <a:srgbClr val="800000"/>
                    </a:solidFill>
                  </a:tcPr>
                </a:tc>
                <a:tc>
                  <a:txBody>
                    <a:bodyPr/>
                    <a:lstStyle/>
                    <a:p>
                      <a:pPr marL="0" marR="0" algn="ctr">
                        <a:lnSpc>
                          <a:spcPct val="107000"/>
                        </a:lnSpc>
                        <a:spcBef>
                          <a:spcPts val="0"/>
                        </a:spcBef>
                        <a:spcAft>
                          <a:spcPts val="0"/>
                        </a:spcAft>
                      </a:pPr>
                      <a:r>
                        <a:rPr lang="en-US" sz="2000" dirty="0">
                          <a:solidFill>
                            <a:srgbClr val="C00000"/>
                          </a:solidFill>
                          <a:effectLst/>
                          <a:latin typeface="Arial Narrow" panose="020B0606020202030204" pitchFamily="34" charset="0"/>
                        </a:rPr>
                        <a:t>$718,979</a:t>
                      </a:r>
                      <a:endParaRPr lang="en-US" sz="2000"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latin typeface="Arial Narrow" panose="020B0606020202030204" pitchFamily="34" charset="0"/>
                        </a:rPr>
                        <a:t>23.07%</a:t>
                      </a:r>
                      <a:endParaRPr lang="en-US"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solidFill>
                            <a:srgbClr val="800000"/>
                          </a:solidFill>
                          <a:effectLst/>
                          <a:latin typeface="Arial Narrow" panose="020B0606020202030204" pitchFamily="34" charset="0"/>
                          <a:ea typeface="Calibri" panose="020F0502020204030204" pitchFamily="34" charset="0"/>
                          <a:cs typeface="Times New Roman" panose="02020603050405020304" pitchFamily="18" charset="0"/>
                        </a:rPr>
                        <a:t>$553,111</a:t>
                      </a:r>
                    </a:p>
                  </a:txBody>
                  <a:tcPr marL="68580" marR="68580" marT="0" marB="0"/>
                </a:tc>
                <a:tc>
                  <a:txBody>
                    <a:bodyPr/>
                    <a:lstStyle/>
                    <a:p>
                      <a:pPr marL="0" marR="0" algn="ctr">
                        <a:lnSpc>
                          <a:spcPct val="107000"/>
                        </a:lnSpc>
                        <a:spcBef>
                          <a:spcPts val="0"/>
                        </a:spcBef>
                        <a:spcAft>
                          <a:spcPts val="0"/>
                        </a:spcAft>
                      </a:pPr>
                      <a:r>
                        <a:rPr lang="en-US" sz="20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45%</a:t>
                      </a:r>
                    </a:p>
                  </a:txBody>
                  <a:tcPr marL="68580" marR="68580" marT="0" marB="0">
                    <a:solidFill>
                      <a:srgbClr val="800000"/>
                    </a:solidFill>
                  </a:tcPr>
                </a:tc>
                <a:extLst>
                  <a:ext uri="{0D108BD9-81ED-4DB2-BD59-A6C34878D82A}">
                    <a16:rowId xmlns:a16="http://schemas.microsoft.com/office/drawing/2014/main" val="2231455135"/>
                  </a:ext>
                </a:extLst>
              </a:tr>
              <a:tr h="434310">
                <a:tc>
                  <a:txBody>
                    <a:bodyPr/>
                    <a:lstStyle/>
                    <a:p>
                      <a:pPr marL="0" marR="0" algn="r">
                        <a:lnSpc>
                          <a:spcPct val="107000"/>
                        </a:lnSpc>
                        <a:spcBef>
                          <a:spcPts val="0"/>
                        </a:spcBef>
                        <a:spcAft>
                          <a:spcPts val="0"/>
                        </a:spcAft>
                      </a:pPr>
                      <a:r>
                        <a:rPr lang="en-US" sz="1800" b="0" dirty="0">
                          <a:solidFill>
                            <a:srgbClr val="FF9900"/>
                          </a:solidFill>
                          <a:effectLst/>
                          <a:latin typeface="Arial Narrow" panose="020B0606020202030204" pitchFamily="34" charset="0"/>
                        </a:rPr>
                        <a:t>Qualified Small Bus Stock</a:t>
                      </a:r>
                      <a:r>
                        <a:rPr lang="en-US" sz="2000" b="0" dirty="0">
                          <a:solidFill>
                            <a:srgbClr val="FF9900"/>
                          </a:solidFill>
                          <a:effectLst/>
                          <a:latin typeface="Arial Narrow" panose="020B0606020202030204" pitchFamily="34" charset="0"/>
                        </a:rPr>
                        <a:t> </a:t>
                      </a:r>
                      <a:endParaRPr lang="en-US" sz="2000" b="0" dirty="0">
                        <a:solidFill>
                          <a:srgbClr val="FF9900"/>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2000" dirty="0">
                          <a:effectLst/>
                          <a:latin typeface="Arial Narrow" panose="020B0606020202030204" pitchFamily="34" charset="0"/>
                        </a:rPr>
                        <a:t>21%</a:t>
                      </a:r>
                      <a:endParaRPr lang="en-US"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lnL w="12700" cmpd="sng">
                      <a:noFill/>
                    </a:lnL>
                  </a:tcPr>
                </a:tc>
                <a:tc>
                  <a:txBody>
                    <a:bodyPr/>
                    <a:lstStyle/>
                    <a:p>
                      <a:pPr marL="0" marR="0" algn="ctr">
                        <a:lnSpc>
                          <a:spcPct val="107000"/>
                        </a:lnSpc>
                        <a:spcBef>
                          <a:spcPts val="0"/>
                        </a:spcBef>
                        <a:spcAft>
                          <a:spcPts val="0"/>
                        </a:spcAft>
                      </a:pPr>
                      <a:r>
                        <a:rPr lang="en-US" sz="2000" dirty="0">
                          <a:effectLst/>
                          <a:latin typeface="Arial Narrow" panose="020B0606020202030204" pitchFamily="34" charset="0"/>
                        </a:rPr>
                        <a:t>8.99%</a:t>
                      </a:r>
                      <a:endParaRPr lang="en-US"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latin typeface="Arial Narrow" panose="020B0606020202030204" pitchFamily="34" charset="0"/>
                        </a:rPr>
                        <a:t>-</a:t>
                      </a:r>
                      <a:endParaRPr lang="en-US"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solidFill>
                            <a:schemeClr val="tx1"/>
                          </a:solidFill>
                          <a:effectLst/>
                          <a:latin typeface="Arial Narrow" panose="020B0606020202030204" pitchFamily="34" charset="0"/>
                        </a:rPr>
                        <a:t>28.89%</a:t>
                      </a:r>
                      <a:endParaRPr lang="en-US" sz="20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solidFill>
                      <a:srgbClr val="800000"/>
                    </a:solidFill>
                  </a:tcPr>
                </a:tc>
                <a:tc>
                  <a:txBody>
                    <a:bodyPr/>
                    <a:lstStyle/>
                    <a:p>
                      <a:pPr marL="0" marR="0" algn="ctr">
                        <a:lnSpc>
                          <a:spcPct val="107000"/>
                        </a:lnSpc>
                        <a:spcBef>
                          <a:spcPts val="0"/>
                        </a:spcBef>
                        <a:spcAft>
                          <a:spcPts val="0"/>
                        </a:spcAft>
                      </a:pPr>
                      <a:r>
                        <a:rPr lang="en-US" sz="2000" dirty="0">
                          <a:solidFill>
                            <a:srgbClr val="C00000"/>
                          </a:solidFill>
                          <a:effectLst/>
                          <a:latin typeface="Arial Narrow" panose="020B0606020202030204" pitchFamily="34" charset="0"/>
                        </a:rPr>
                        <a:t>$718,079</a:t>
                      </a:r>
                      <a:endParaRPr lang="en-US" sz="2000"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latin typeface="Arial Narrow" panose="020B0606020202030204" pitchFamily="34" charset="0"/>
                        </a:rPr>
                        <a:t> 3.07%</a:t>
                      </a:r>
                      <a:endParaRPr lang="en-US"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solidFill>
                            <a:srgbClr val="800000"/>
                          </a:solidFill>
                          <a:effectLst/>
                          <a:latin typeface="Arial Narrow" panose="020B0606020202030204" pitchFamily="34" charset="0"/>
                          <a:ea typeface="Calibri" panose="020F0502020204030204" pitchFamily="34" charset="0"/>
                          <a:cs typeface="Times New Roman" panose="02020603050405020304" pitchFamily="18" charset="0"/>
                        </a:rPr>
                        <a:t>$696,906</a:t>
                      </a:r>
                    </a:p>
                  </a:txBody>
                  <a:tcPr marL="68580" marR="68580" marT="0" marB="0"/>
                </a:tc>
                <a:tc>
                  <a:txBody>
                    <a:bodyPr/>
                    <a:lstStyle/>
                    <a:p>
                      <a:pPr marL="0" marR="0" algn="ctr">
                        <a:lnSpc>
                          <a:spcPct val="107000"/>
                        </a:lnSpc>
                        <a:spcBef>
                          <a:spcPts val="0"/>
                        </a:spcBef>
                        <a:spcAft>
                          <a:spcPts val="0"/>
                        </a:spcAft>
                      </a:pPr>
                      <a:r>
                        <a:rPr lang="en-US" sz="20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30%</a:t>
                      </a:r>
                    </a:p>
                  </a:txBody>
                  <a:tcPr marL="68580" marR="68580" marT="0" marB="0">
                    <a:solidFill>
                      <a:srgbClr val="800000"/>
                    </a:solidFill>
                  </a:tcPr>
                </a:tc>
                <a:extLst>
                  <a:ext uri="{0D108BD9-81ED-4DB2-BD59-A6C34878D82A}">
                    <a16:rowId xmlns:a16="http://schemas.microsoft.com/office/drawing/2014/main" val="3780692443"/>
                  </a:ext>
                </a:extLst>
              </a:tr>
              <a:tr h="434310">
                <a:tc>
                  <a:txBody>
                    <a:bodyPr/>
                    <a:lstStyle/>
                    <a:p>
                      <a:pPr marL="0" marR="0" algn="r">
                        <a:lnSpc>
                          <a:spcPct val="107000"/>
                        </a:lnSpc>
                        <a:spcBef>
                          <a:spcPts val="0"/>
                        </a:spcBef>
                        <a:spcAft>
                          <a:spcPts val="0"/>
                        </a:spcAft>
                      </a:pPr>
                      <a:endParaRPr lang="en-US" sz="2000" b="0" dirty="0">
                        <a:solidFill>
                          <a:srgbClr val="FF9900"/>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endParaRPr lang="en-US"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lnL w="12700" cmpd="sng">
                      <a:noFill/>
                    </a:lnL>
                  </a:tcPr>
                </a:tc>
                <a:tc>
                  <a:txBody>
                    <a:bodyPr/>
                    <a:lstStyle/>
                    <a:p>
                      <a:pPr marL="0" marR="0" algn="ctr">
                        <a:lnSpc>
                          <a:spcPct val="107000"/>
                        </a:lnSpc>
                        <a:spcBef>
                          <a:spcPts val="0"/>
                        </a:spcBef>
                        <a:spcAft>
                          <a:spcPts val="0"/>
                        </a:spcAft>
                      </a:pPr>
                      <a:endParaRPr lang="en-US"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20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solidFill>
                      <a:srgbClr val="800000"/>
                    </a:solidFill>
                  </a:tcPr>
                </a:tc>
                <a:tc>
                  <a:txBody>
                    <a:bodyPr/>
                    <a:lstStyle/>
                    <a:p>
                      <a:pPr marL="0" marR="0" algn="ctr">
                        <a:lnSpc>
                          <a:spcPct val="107000"/>
                        </a:lnSpc>
                        <a:spcBef>
                          <a:spcPts val="0"/>
                        </a:spcBef>
                        <a:spcAft>
                          <a:spcPts val="0"/>
                        </a:spcAft>
                      </a:pPr>
                      <a:endParaRPr lang="en-US" sz="2000"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2000" dirty="0">
                        <a:solidFill>
                          <a:srgbClr val="800000"/>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20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solidFill>
                      <a:srgbClr val="800000"/>
                    </a:solidFill>
                  </a:tcPr>
                </a:tc>
                <a:extLst>
                  <a:ext uri="{0D108BD9-81ED-4DB2-BD59-A6C34878D82A}">
                    <a16:rowId xmlns:a16="http://schemas.microsoft.com/office/drawing/2014/main" val="1296014571"/>
                  </a:ext>
                </a:extLst>
              </a:tr>
              <a:tr h="434310">
                <a:tc>
                  <a:txBody>
                    <a:bodyPr/>
                    <a:lstStyle/>
                    <a:p>
                      <a:pPr marL="0" marR="0" algn="r" defTabSz="914400" rtl="0" eaLnBrk="1" latinLnBrk="0" hangingPunct="1">
                        <a:lnSpc>
                          <a:spcPct val="107000"/>
                        </a:lnSpc>
                        <a:spcBef>
                          <a:spcPts val="0"/>
                        </a:spcBef>
                        <a:spcAft>
                          <a:spcPts val="0"/>
                        </a:spcAft>
                      </a:pPr>
                      <a:r>
                        <a:rPr lang="en-US" sz="1800" b="0" kern="1200" dirty="0">
                          <a:solidFill>
                            <a:srgbClr val="FF9900"/>
                          </a:solidFill>
                          <a:effectLst/>
                          <a:latin typeface="Arial Narrow" panose="020B0606020202030204" pitchFamily="34" charset="0"/>
                          <a:ea typeface="+mn-ea"/>
                          <a:cs typeface="+mn-cs"/>
                        </a:rPr>
                        <a:t>S Corporations Stock Sale</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2000" dirty="0">
                          <a:effectLst/>
                          <a:latin typeface="Arial Narrow" panose="020B0606020202030204" pitchFamily="34" charset="0"/>
                        </a:rPr>
                        <a:t>20%</a:t>
                      </a:r>
                    </a:p>
                    <a:p>
                      <a:pPr marL="0" marR="0" algn="ctr">
                        <a:lnSpc>
                          <a:spcPct val="107000"/>
                        </a:lnSpc>
                        <a:spcBef>
                          <a:spcPts val="0"/>
                        </a:spcBef>
                        <a:spcAft>
                          <a:spcPts val="0"/>
                        </a:spcAft>
                      </a:pPr>
                      <a:endParaRPr lang="en-US"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lnL w="12700" cmpd="sng">
                      <a:noFill/>
                    </a:lnL>
                  </a:tcPr>
                </a:tc>
                <a:tc>
                  <a:txBody>
                    <a:bodyPr/>
                    <a:lstStyle/>
                    <a:p>
                      <a:pPr marL="0" marR="0" algn="ctr">
                        <a:lnSpc>
                          <a:spcPct val="107000"/>
                        </a:lnSpc>
                        <a:spcBef>
                          <a:spcPts val="0"/>
                        </a:spcBef>
                        <a:spcAft>
                          <a:spcPts val="0"/>
                        </a:spcAft>
                      </a:pPr>
                      <a:r>
                        <a:rPr lang="en-US" sz="2000" dirty="0">
                          <a:effectLst/>
                          <a:latin typeface="Arial Narrow" panose="020B0606020202030204" pitchFamily="34" charset="0"/>
                        </a:rPr>
                        <a:t>3.07%</a:t>
                      </a:r>
                      <a:endParaRPr lang="en-US"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latin typeface="Arial Narrow" panose="020B0606020202030204" pitchFamily="34" charset="0"/>
                        </a:rPr>
                        <a:t>-</a:t>
                      </a:r>
                      <a:endParaRPr lang="en-US"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solidFill>
                            <a:schemeClr val="tx1"/>
                          </a:solidFill>
                          <a:effectLst/>
                          <a:latin typeface="Arial Narrow" panose="020B0606020202030204" pitchFamily="34" charset="0"/>
                        </a:rPr>
                        <a:t>23.07%</a:t>
                      </a:r>
                      <a:endParaRPr lang="en-US" sz="20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solidFill>
                      <a:srgbClr val="800000"/>
                    </a:solidFill>
                  </a:tcPr>
                </a:tc>
                <a:tc>
                  <a:txBody>
                    <a:bodyPr/>
                    <a:lstStyle/>
                    <a:p>
                      <a:pPr marL="0" marR="0" algn="ctr">
                        <a:lnSpc>
                          <a:spcPct val="107000"/>
                        </a:lnSpc>
                        <a:spcBef>
                          <a:spcPts val="0"/>
                        </a:spcBef>
                        <a:spcAft>
                          <a:spcPts val="0"/>
                        </a:spcAft>
                      </a:pPr>
                      <a:r>
                        <a:rPr lang="en-US" sz="2000" dirty="0">
                          <a:solidFill>
                            <a:srgbClr val="C00000"/>
                          </a:solidFill>
                          <a:effectLst/>
                          <a:latin typeface="Arial Narrow" panose="020B0606020202030204" pitchFamily="34" charset="0"/>
                        </a:rPr>
                        <a:t>$769,300</a:t>
                      </a:r>
                      <a:endParaRPr lang="en-US" sz="2000"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latin typeface="Arial Narrow" panose="020B0606020202030204" pitchFamily="34" charset="0"/>
                        </a:rPr>
                        <a:t>No Tax</a:t>
                      </a:r>
                      <a:endParaRPr lang="en-US"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solidFill>
                            <a:srgbClr val="800000"/>
                          </a:solidFill>
                          <a:effectLst/>
                          <a:latin typeface="Arial Narrow" panose="020B0606020202030204" pitchFamily="34" charset="0"/>
                          <a:ea typeface="Calibri" panose="020F0502020204030204" pitchFamily="34" charset="0"/>
                          <a:cs typeface="Times New Roman" panose="02020603050405020304" pitchFamily="18" charset="0"/>
                        </a:rPr>
                        <a:t>$769,300</a:t>
                      </a:r>
                    </a:p>
                  </a:txBody>
                  <a:tcPr marL="68580" marR="68580" marT="0" marB="0"/>
                </a:tc>
                <a:tc>
                  <a:txBody>
                    <a:bodyPr/>
                    <a:lstStyle/>
                    <a:p>
                      <a:pPr marL="0" marR="0" algn="ctr">
                        <a:lnSpc>
                          <a:spcPct val="107000"/>
                        </a:lnSpc>
                        <a:spcBef>
                          <a:spcPts val="0"/>
                        </a:spcBef>
                        <a:spcAft>
                          <a:spcPts val="0"/>
                        </a:spcAft>
                      </a:pPr>
                      <a:r>
                        <a:rPr lang="en-US" sz="20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23.07%</a:t>
                      </a:r>
                    </a:p>
                  </a:txBody>
                  <a:tcPr marL="68580" marR="68580" marT="0" marB="0">
                    <a:solidFill>
                      <a:srgbClr val="800000"/>
                    </a:solidFill>
                  </a:tcPr>
                </a:tc>
                <a:extLst>
                  <a:ext uri="{0D108BD9-81ED-4DB2-BD59-A6C34878D82A}">
                    <a16:rowId xmlns:a16="http://schemas.microsoft.com/office/drawing/2014/main" val="4287133207"/>
                  </a:ext>
                </a:extLst>
              </a:tr>
              <a:tr h="434310">
                <a:tc>
                  <a:txBody>
                    <a:bodyPr/>
                    <a:lstStyle/>
                    <a:p>
                      <a:pPr marL="0" marR="0" lvl="0" indent="0" algn="r" defTabSz="914400" rtl="0" eaLnBrk="1" fontAlgn="auto" latinLnBrk="0" hangingPunct="1">
                        <a:lnSpc>
                          <a:spcPct val="107000"/>
                        </a:lnSpc>
                        <a:spcBef>
                          <a:spcPts val="0"/>
                        </a:spcBef>
                        <a:spcAft>
                          <a:spcPts val="0"/>
                        </a:spcAft>
                        <a:buClrTx/>
                        <a:buSzTx/>
                        <a:buFontTx/>
                        <a:buNone/>
                        <a:tabLst/>
                        <a:defRPr/>
                      </a:pPr>
                      <a:endParaRPr lang="en-US" sz="2000" b="0" dirty="0">
                        <a:solidFill>
                          <a:srgbClr val="FF9900"/>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endParaRPr lang="en-US"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lnL w="12700" cmpd="sng">
                      <a:noFill/>
                    </a:lnL>
                  </a:tcPr>
                </a:tc>
                <a:tc>
                  <a:txBody>
                    <a:bodyPr/>
                    <a:lstStyle/>
                    <a:p>
                      <a:pPr marL="0" marR="0" algn="ctr">
                        <a:lnSpc>
                          <a:spcPct val="107000"/>
                        </a:lnSpc>
                        <a:spcBef>
                          <a:spcPts val="0"/>
                        </a:spcBef>
                        <a:spcAft>
                          <a:spcPts val="0"/>
                        </a:spcAft>
                      </a:pPr>
                      <a:endParaRPr lang="en-US"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20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solidFill>
                      <a:srgbClr val="800000"/>
                    </a:solidFill>
                  </a:tcPr>
                </a:tc>
                <a:tc>
                  <a:txBody>
                    <a:bodyPr/>
                    <a:lstStyle/>
                    <a:p>
                      <a:pPr marL="0" marR="0" algn="ctr">
                        <a:lnSpc>
                          <a:spcPct val="107000"/>
                        </a:lnSpc>
                        <a:spcBef>
                          <a:spcPts val="0"/>
                        </a:spcBef>
                        <a:spcAft>
                          <a:spcPts val="0"/>
                        </a:spcAft>
                      </a:pPr>
                      <a:endParaRPr lang="en-US" sz="2000"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2000" dirty="0">
                        <a:solidFill>
                          <a:srgbClr val="800000"/>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20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solidFill>
                      <a:srgbClr val="800000"/>
                    </a:solidFill>
                  </a:tcPr>
                </a:tc>
                <a:extLst>
                  <a:ext uri="{0D108BD9-81ED-4DB2-BD59-A6C34878D82A}">
                    <a16:rowId xmlns:a16="http://schemas.microsoft.com/office/drawing/2014/main" val="1153379860"/>
                  </a:ext>
                </a:extLst>
              </a:tr>
              <a:tr h="434310">
                <a:tc>
                  <a:txBody>
                    <a:bodyPr/>
                    <a:lstStyle/>
                    <a:p>
                      <a:pPr marL="0" marR="0" algn="r">
                        <a:lnSpc>
                          <a:spcPct val="107000"/>
                        </a:lnSpc>
                        <a:spcBef>
                          <a:spcPts val="0"/>
                        </a:spcBef>
                        <a:spcAft>
                          <a:spcPts val="0"/>
                        </a:spcAft>
                      </a:pPr>
                      <a:r>
                        <a:rPr lang="en-US" sz="1800" b="0" kern="1200" dirty="0">
                          <a:solidFill>
                            <a:srgbClr val="FF9900"/>
                          </a:solidFill>
                          <a:effectLst/>
                          <a:latin typeface="Arial Narrow" panose="020B0606020202030204" pitchFamily="34" charset="0"/>
                          <a:ea typeface="+mn-ea"/>
                          <a:cs typeface="+mn-cs"/>
                        </a:rPr>
                        <a:t>LLC/Partnership</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2000" dirty="0">
                          <a:effectLst/>
                          <a:latin typeface="Arial Narrow" panose="020B0606020202030204" pitchFamily="34" charset="0"/>
                        </a:rPr>
                        <a:t>20% </a:t>
                      </a:r>
                      <a:endParaRPr lang="en-US"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lnL w="12700" cmpd="sng">
                      <a:noFill/>
                    </a:lnL>
                  </a:tcPr>
                </a:tc>
                <a:tc>
                  <a:txBody>
                    <a:bodyPr/>
                    <a:lstStyle/>
                    <a:p>
                      <a:pPr marL="0" marR="0" algn="ctr">
                        <a:lnSpc>
                          <a:spcPct val="107000"/>
                        </a:lnSpc>
                        <a:spcBef>
                          <a:spcPts val="0"/>
                        </a:spcBef>
                        <a:spcAft>
                          <a:spcPts val="0"/>
                        </a:spcAft>
                      </a:pPr>
                      <a:r>
                        <a:rPr lang="en-US" sz="2000" dirty="0">
                          <a:effectLst/>
                          <a:latin typeface="Arial Narrow" panose="020B0606020202030204" pitchFamily="34" charset="0"/>
                        </a:rPr>
                        <a:t>3.07% </a:t>
                      </a:r>
                      <a:endParaRPr lang="en-US"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latin typeface="Arial Narrow" panose="020B0606020202030204" pitchFamily="34" charset="0"/>
                          <a:ea typeface="Calibri" panose="020F0502020204030204" pitchFamily="34" charset="0"/>
                          <a:cs typeface="Times New Roman" panose="02020603050405020304" pitchFamily="18" charset="0"/>
                        </a:rPr>
                        <a:t>-</a:t>
                      </a:r>
                    </a:p>
                  </a:txBody>
                  <a:tcPr marL="68580" marR="68580" marT="0" marB="0"/>
                </a:tc>
                <a:tc>
                  <a:txBody>
                    <a:bodyPr/>
                    <a:lstStyle/>
                    <a:p>
                      <a:pPr marL="0" marR="0" algn="ctr">
                        <a:lnSpc>
                          <a:spcPct val="107000"/>
                        </a:lnSpc>
                        <a:spcBef>
                          <a:spcPts val="0"/>
                        </a:spcBef>
                        <a:spcAft>
                          <a:spcPts val="0"/>
                        </a:spcAft>
                      </a:pPr>
                      <a:r>
                        <a:rPr lang="en-US" sz="2000" dirty="0">
                          <a:solidFill>
                            <a:schemeClr val="tx1"/>
                          </a:solidFill>
                          <a:effectLst/>
                          <a:latin typeface="Arial Narrow" panose="020B0606020202030204" pitchFamily="34" charset="0"/>
                          <a:cs typeface="Calibri" panose="020F0502020204030204" pitchFamily="34" charset="0"/>
                        </a:rPr>
                        <a:t>23.07% </a:t>
                      </a:r>
                      <a:endParaRPr lang="en-US" sz="2000" dirty="0">
                        <a:solidFill>
                          <a:schemeClr val="tx1"/>
                        </a:solidFill>
                        <a:effectLst/>
                        <a:latin typeface="Arial Narrow" panose="020B0606020202030204" pitchFamily="34" charset="0"/>
                        <a:ea typeface="Calibri" panose="020F0502020204030204" pitchFamily="34" charset="0"/>
                        <a:cs typeface="Calibri" panose="020F0502020204030204" pitchFamily="34" charset="0"/>
                      </a:endParaRPr>
                    </a:p>
                  </a:txBody>
                  <a:tcPr marL="68580" marR="68580" marT="0" marB="0">
                    <a:solidFill>
                      <a:srgbClr val="800000"/>
                    </a:solidFill>
                  </a:tcPr>
                </a:tc>
                <a:tc>
                  <a:txBody>
                    <a:bodyPr/>
                    <a:lstStyle/>
                    <a:p>
                      <a:pPr marL="0" marR="0" algn="ctr">
                        <a:lnSpc>
                          <a:spcPct val="107000"/>
                        </a:lnSpc>
                        <a:spcBef>
                          <a:spcPts val="0"/>
                        </a:spcBef>
                        <a:spcAft>
                          <a:spcPts val="0"/>
                        </a:spcAft>
                      </a:pPr>
                      <a:r>
                        <a:rPr lang="en-US" sz="2000" dirty="0">
                          <a:solidFill>
                            <a:srgbClr val="C00000"/>
                          </a:solidFill>
                          <a:effectLst/>
                          <a:latin typeface="Arial Narrow" panose="020B0606020202030204" pitchFamily="34" charset="0"/>
                          <a:cs typeface="Calibri" panose="020F0502020204030204" pitchFamily="34" charset="0"/>
                        </a:rPr>
                        <a:t>$769,300</a:t>
                      </a:r>
                      <a:endParaRPr lang="en-US" sz="2000" dirty="0">
                        <a:solidFill>
                          <a:srgbClr val="C00000"/>
                        </a:solidFill>
                        <a:effectLst/>
                        <a:latin typeface="Arial Narrow" panose="020B0606020202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2000" dirty="0">
                          <a:effectLst/>
                          <a:latin typeface="Arial Narrow" panose="020B0606020202030204" pitchFamily="34" charset="0"/>
                        </a:rPr>
                        <a:t>No Tax </a:t>
                      </a:r>
                      <a:endParaRPr lang="en-US"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solidFill>
                            <a:srgbClr val="800000"/>
                          </a:solidFill>
                          <a:effectLst/>
                          <a:latin typeface="Arial Narrow" panose="020B0606020202030204" pitchFamily="34" charset="0"/>
                          <a:ea typeface="Calibri" panose="020F0502020204030204" pitchFamily="34" charset="0"/>
                          <a:cs typeface="Times New Roman" panose="02020603050405020304" pitchFamily="18" charset="0"/>
                        </a:rPr>
                        <a:t>$769,300</a:t>
                      </a:r>
                    </a:p>
                  </a:txBody>
                  <a:tcPr marL="68580" marR="68580" marT="0" marB="0"/>
                </a:tc>
                <a:tc>
                  <a:txBody>
                    <a:bodyPr/>
                    <a:lstStyle/>
                    <a:p>
                      <a:pPr marL="0" marR="0" algn="ctr">
                        <a:lnSpc>
                          <a:spcPct val="107000"/>
                        </a:lnSpc>
                        <a:spcBef>
                          <a:spcPts val="0"/>
                        </a:spcBef>
                        <a:spcAft>
                          <a:spcPts val="0"/>
                        </a:spcAft>
                      </a:pPr>
                      <a:r>
                        <a:rPr lang="en-US" sz="20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23.07%</a:t>
                      </a:r>
                    </a:p>
                  </a:txBody>
                  <a:tcPr marL="68580" marR="68580" marT="0" marB="0">
                    <a:solidFill>
                      <a:srgbClr val="800000"/>
                    </a:solidFill>
                  </a:tcPr>
                </a:tc>
                <a:extLst>
                  <a:ext uri="{0D108BD9-81ED-4DB2-BD59-A6C34878D82A}">
                    <a16:rowId xmlns:a16="http://schemas.microsoft.com/office/drawing/2014/main" val="3738254291"/>
                  </a:ext>
                </a:extLst>
              </a:tr>
              <a:tr h="434310">
                <a:tc>
                  <a:txBody>
                    <a:bodyPr/>
                    <a:lstStyle/>
                    <a:p>
                      <a:pPr marL="0" marR="0" algn="r">
                        <a:lnSpc>
                          <a:spcPct val="107000"/>
                        </a:lnSpc>
                        <a:spcBef>
                          <a:spcPts val="0"/>
                        </a:spcBef>
                        <a:spcAft>
                          <a:spcPts val="0"/>
                        </a:spcAft>
                      </a:pPr>
                      <a:r>
                        <a:rPr lang="en-US" sz="2000" b="0" dirty="0">
                          <a:solidFill>
                            <a:srgbClr val="FF9900"/>
                          </a:solidFill>
                          <a:effectLst/>
                          <a:latin typeface="Arial Narrow" panose="020B0606020202030204" pitchFamily="34" charset="0"/>
                        </a:rPr>
                        <a:t> </a:t>
                      </a:r>
                      <a:endParaRPr lang="en-US" sz="2000" b="0" dirty="0">
                        <a:solidFill>
                          <a:srgbClr val="FF9900"/>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marL="68580" marR="68580" marT="0" marB="0">
                    <a:lnL w="12700" cmpd="sng">
                      <a:noFill/>
                    </a:lnL>
                  </a:tcPr>
                </a:tc>
                <a:tc>
                  <a:txBody>
                    <a:bodyPr/>
                    <a:lstStyle/>
                    <a:p>
                      <a:endParaRPr lang="en-US"/>
                    </a:p>
                  </a:txBody>
                  <a:tcPr marL="68580" marR="68580" marT="0" marB="0"/>
                </a:tc>
                <a:tc>
                  <a:txBody>
                    <a:bodyPr/>
                    <a:lstStyle/>
                    <a:p>
                      <a:endParaRPr lang="en-US"/>
                    </a:p>
                  </a:txBody>
                  <a:tcPr marL="68580" marR="68580" marT="0" marB="0"/>
                </a:tc>
                <a:tc>
                  <a:txBody>
                    <a:bodyPr/>
                    <a:lstStyle/>
                    <a:p>
                      <a:endParaRPr lang="en-US" dirty="0">
                        <a:solidFill>
                          <a:schemeClr val="tx1"/>
                        </a:solidFill>
                      </a:endParaRPr>
                    </a:p>
                  </a:txBody>
                  <a:tcPr marL="68580" marR="68580" marT="0" marB="0">
                    <a:solidFill>
                      <a:srgbClr val="800000"/>
                    </a:solidFill>
                  </a:tcPr>
                </a:tc>
                <a:tc>
                  <a:txBody>
                    <a:bodyPr/>
                    <a:lstStyle/>
                    <a:p>
                      <a:endParaRPr lang="en-US"/>
                    </a:p>
                  </a:txBody>
                  <a:tcPr marL="68580" marR="68580" marT="0" marB="0"/>
                </a:tc>
                <a:tc>
                  <a:txBody>
                    <a:bodyPr/>
                    <a:lstStyle/>
                    <a:p>
                      <a:endParaRPr lang="en-US"/>
                    </a:p>
                  </a:txBody>
                  <a:tcPr marL="68580" marR="68580" marT="0" marB="0"/>
                </a:tc>
                <a:tc>
                  <a:txBody>
                    <a:bodyPr/>
                    <a:lstStyle/>
                    <a:p>
                      <a:endParaRPr lang="en-US"/>
                    </a:p>
                  </a:txBody>
                  <a:tcPr marL="68580" marR="68580" marT="0" marB="0"/>
                </a:tc>
                <a:tc>
                  <a:txBody>
                    <a:bodyPr/>
                    <a:lstStyle/>
                    <a:p>
                      <a:endParaRPr lang="en-US" dirty="0">
                        <a:solidFill>
                          <a:schemeClr val="tx1"/>
                        </a:solidFill>
                      </a:endParaRPr>
                    </a:p>
                  </a:txBody>
                  <a:tcPr marL="68580" marR="68580" marT="0" marB="0">
                    <a:solidFill>
                      <a:srgbClr val="800000"/>
                    </a:solidFill>
                  </a:tcPr>
                </a:tc>
                <a:extLst>
                  <a:ext uri="{0D108BD9-81ED-4DB2-BD59-A6C34878D82A}">
                    <a16:rowId xmlns:a16="http://schemas.microsoft.com/office/drawing/2014/main" val="4147081048"/>
                  </a:ext>
                </a:extLst>
              </a:tr>
            </a:tbl>
          </a:graphicData>
        </a:graphic>
      </p:graphicFrame>
      <p:sp>
        <p:nvSpPr>
          <p:cNvPr id="2" name="TextBox 1">
            <a:extLst>
              <a:ext uri="{FF2B5EF4-FFF2-40B4-BE49-F238E27FC236}">
                <a16:creationId xmlns:a16="http://schemas.microsoft.com/office/drawing/2014/main" id="{86A7B401-F400-4B9B-A70B-F4D3D6E7E552}"/>
              </a:ext>
            </a:extLst>
          </p:cNvPr>
          <p:cNvSpPr txBox="1"/>
          <p:nvPr/>
        </p:nvSpPr>
        <p:spPr>
          <a:xfrm>
            <a:off x="4959496" y="569453"/>
            <a:ext cx="37609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Taxation of Sale and Liquidation</a:t>
            </a:r>
          </a:p>
        </p:txBody>
      </p:sp>
      <p:sp>
        <p:nvSpPr>
          <p:cNvPr id="4" name="Oval 3">
            <a:extLst>
              <a:ext uri="{FF2B5EF4-FFF2-40B4-BE49-F238E27FC236}">
                <a16:creationId xmlns:a16="http://schemas.microsoft.com/office/drawing/2014/main" id="{FB4672A8-1B10-4752-99B1-9414C5102DA1}"/>
              </a:ext>
            </a:extLst>
          </p:cNvPr>
          <p:cNvSpPr/>
          <p:nvPr/>
        </p:nvSpPr>
        <p:spPr>
          <a:xfrm>
            <a:off x="10372674" y="3123868"/>
            <a:ext cx="914400" cy="417786"/>
          </a:xfrm>
          <a:prstGeom prst="ellipse">
            <a:avLst/>
          </a:prstGeom>
          <a:noFill/>
          <a:ln>
            <a:solidFill>
              <a:srgbClr val="FFCC66"/>
            </a:solidFill>
          </a:ln>
          <a:effectLst>
            <a:outerShdw blurRad="50800" dist="50800" dir="5400000" algn="ctr" rotWithShape="0">
              <a:srgbClr val="000000">
                <a:alpha val="9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5" name="Oval 4">
            <a:extLst>
              <a:ext uri="{FF2B5EF4-FFF2-40B4-BE49-F238E27FC236}">
                <a16:creationId xmlns:a16="http://schemas.microsoft.com/office/drawing/2014/main" id="{5258B94A-7C38-44E8-B983-5AAE7B098A52}"/>
              </a:ext>
            </a:extLst>
          </p:cNvPr>
          <p:cNvSpPr/>
          <p:nvPr/>
        </p:nvSpPr>
        <p:spPr>
          <a:xfrm>
            <a:off x="10372674" y="3586730"/>
            <a:ext cx="914400" cy="417786"/>
          </a:xfrm>
          <a:prstGeom prst="ellipse">
            <a:avLst/>
          </a:prstGeom>
          <a:noFill/>
          <a:ln>
            <a:solidFill>
              <a:srgbClr val="FFCC66"/>
            </a:solidFill>
          </a:ln>
          <a:effectLst>
            <a:outerShdw blurRad="50800" dist="50800" dir="5400000" algn="ctr" rotWithShape="0">
              <a:srgbClr val="000000">
                <a:alpha val="9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7" name="Oval 6">
            <a:extLst>
              <a:ext uri="{FF2B5EF4-FFF2-40B4-BE49-F238E27FC236}">
                <a16:creationId xmlns:a16="http://schemas.microsoft.com/office/drawing/2014/main" id="{9BE6004E-51C5-4C90-BB67-8BE20DF50E38}"/>
              </a:ext>
            </a:extLst>
          </p:cNvPr>
          <p:cNvSpPr/>
          <p:nvPr/>
        </p:nvSpPr>
        <p:spPr>
          <a:xfrm>
            <a:off x="10372674" y="5517684"/>
            <a:ext cx="914400" cy="417786"/>
          </a:xfrm>
          <a:prstGeom prst="ellipse">
            <a:avLst/>
          </a:prstGeom>
          <a:noFill/>
          <a:ln>
            <a:solidFill>
              <a:srgbClr val="FFCC66"/>
            </a:solidFill>
          </a:ln>
          <a:effectLst>
            <a:outerShdw blurRad="50800" dist="50800" dir="5400000" algn="ctr" rotWithShape="0">
              <a:srgbClr val="000000">
                <a:alpha val="9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8" name="Oval 7">
            <a:extLst>
              <a:ext uri="{FF2B5EF4-FFF2-40B4-BE49-F238E27FC236}">
                <a16:creationId xmlns:a16="http://schemas.microsoft.com/office/drawing/2014/main" id="{992AA1A2-6256-45D9-ADEB-77116952C4F7}"/>
              </a:ext>
            </a:extLst>
          </p:cNvPr>
          <p:cNvSpPr/>
          <p:nvPr/>
        </p:nvSpPr>
        <p:spPr>
          <a:xfrm>
            <a:off x="10372674" y="4467167"/>
            <a:ext cx="914400" cy="417786"/>
          </a:xfrm>
          <a:prstGeom prst="ellipse">
            <a:avLst/>
          </a:prstGeom>
          <a:noFill/>
          <a:ln>
            <a:solidFill>
              <a:srgbClr val="FFCC66"/>
            </a:solidFill>
          </a:ln>
          <a:effectLst>
            <a:outerShdw blurRad="50800" dist="50800" dir="5400000" algn="ctr" rotWithShape="0">
              <a:srgbClr val="000000">
                <a:alpha val="9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69182830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lptaxletterred.jpg"/>
          <p:cNvPicPr>
            <a:picLocks noChangeAspect="1"/>
          </p:cNvPicPr>
          <p:nvPr/>
        </p:nvPicPr>
        <p:blipFill>
          <a:blip r:embed="rId3" cstate="print">
            <a:duotone>
              <a:schemeClr val="accent1">
                <a:shade val="45000"/>
                <a:satMod val="135000"/>
              </a:schemeClr>
              <a:prstClr val="white"/>
            </a:duotone>
          </a:blip>
          <a:stretch>
            <a:fillRect/>
          </a:stretch>
        </p:blipFill>
        <p:spPr>
          <a:xfrm>
            <a:off x="1524000" y="0"/>
            <a:ext cx="2743200" cy="6858000"/>
          </a:xfrm>
          <a:prstGeom prst="rect">
            <a:avLst/>
          </a:prstGeom>
        </p:spPr>
      </p:pic>
      <p:sp>
        <p:nvSpPr>
          <p:cNvPr id="16" name="Rectangle 15"/>
          <p:cNvSpPr/>
          <p:nvPr/>
        </p:nvSpPr>
        <p:spPr>
          <a:xfrm rot="5400000" flipH="1">
            <a:off x="876300" y="3390900"/>
            <a:ext cx="6858000" cy="76200"/>
          </a:xfrm>
          <a:prstGeom prst="rect">
            <a:avLst/>
          </a:prstGeom>
          <a:gradFill>
            <a:gsLst>
              <a:gs pos="0">
                <a:schemeClr val="tx1"/>
              </a:gs>
              <a:gs pos="34000">
                <a:schemeClr val="tx1">
                  <a:lumMod val="75000"/>
                  <a:lumOff val="25000"/>
                </a:schemeClr>
              </a:gs>
              <a:gs pos="71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ctrTitle"/>
          </p:nvPr>
        </p:nvSpPr>
        <p:spPr>
          <a:xfrm>
            <a:off x="3505200" y="-152400"/>
            <a:ext cx="7772400" cy="1470025"/>
          </a:xfrm>
        </p:spPr>
        <p:txBody>
          <a:bodyPr>
            <a:normAutofit/>
          </a:bodyPr>
          <a:lstStyle/>
          <a:p>
            <a:r>
              <a:rPr lang="en-US" sz="6000" dirty="0">
                <a:solidFill>
                  <a:schemeClr val="bg1">
                    <a:lumMod val="75000"/>
                  </a:schemeClr>
                </a:solidFill>
                <a:latin typeface="Bernard MT Condensed" pitchFamily="18" charset="0"/>
              </a:rPr>
              <a:t>TedPerkins</a:t>
            </a:r>
            <a:r>
              <a:rPr lang="en-US" sz="6000" dirty="0">
                <a:effectLst>
                  <a:outerShdw blurRad="38100" dist="38100" dir="2700000" algn="tl">
                    <a:srgbClr val="000000">
                      <a:alpha val="43137"/>
                    </a:srgbClr>
                  </a:outerShdw>
                </a:effectLst>
                <a:latin typeface="Bernard MT Condensed" pitchFamily="18" charset="0"/>
              </a:rPr>
              <a:t>Tax News</a:t>
            </a:r>
          </a:p>
        </p:txBody>
      </p:sp>
      <p:sp>
        <p:nvSpPr>
          <p:cNvPr id="4" name="TextBox 3"/>
          <p:cNvSpPr txBox="1"/>
          <p:nvPr/>
        </p:nvSpPr>
        <p:spPr>
          <a:xfrm>
            <a:off x="2362200" y="990601"/>
            <a:ext cx="32412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Calibri"/>
                <a:ea typeface="+mn-ea"/>
                <a:cs typeface="+mn-cs"/>
              </a:rPr>
              <a:t> </a:t>
            </a:r>
          </a:p>
        </p:txBody>
      </p:sp>
      <p:sp>
        <p:nvSpPr>
          <p:cNvPr id="11" name="Rectangle 10"/>
          <p:cNvSpPr/>
          <p:nvPr/>
        </p:nvSpPr>
        <p:spPr>
          <a:xfrm flipH="1">
            <a:off x="4343400" y="1219200"/>
            <a:ext cx="4114800" cy="76200"/>
          </a:xfrm>
          <a:prstGeom prst="rect">
            <a:avLst/>
          </a:prstGeom>
          <a:gradFill>
            <a:gsLst>
              <a:gs pos="0">
                <a:schemeClr val="tx1"/>
              </a:gs>
              <a:gs pos="64999">
                <a:schemeClr val="tx1">
                  <a:lumMod val="75000"/>
                  <a:lumOff val="2500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Box 11"/>
          <p:cNvSpPr txBox="1"/>
          <p:nvPr/>
        </p:nvSpPr>
        <p:spPr>
          <a:xfrm>
            <a:off x="4648200" y="1905000"/>
            <a:ext cx="6526306" cy="37240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all" spc="0" normalizeH="0" baseline="0" noProof="0" dirty="0">
                <a:ln>
                  <a:noFill/>
                </a:ln>
                <a:solidFill>
                  <a:srgbClr val="1F497D"/>
                </a:solidFill>
                <a:effectLst>
                  <a:outerShdw blurRad="38100" dist="38100" dir="2700000" algn="tl">
                    <a:srgbClr val="000000">
                      <a:alpha val="43137"/>
                    </a:srgbClr>
                  </a:outerShdw>
                </a:effectLst>
                <a:uLnTx/>
                <a:uFillTx/>
                <a:latin typeface="Calibri"/>
                <a:ea typeface="+mn-ea"/>
                <a:cs typeface="+mn-cs"/>
              </a:rPr>
              <a:t>Verify Your Attendance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Please type “present” into the chatbox on your screen and hit ENTER.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This is an important step which verifies your attendance and assures that your credit is received.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Thank you.</a:t>
            </a:r>
          </a:p>
        </p:txBody>
      </p:sp>
    </p:spTree>
    <p:extLst>
      <p:ext uri="{BB962C8B-B14F-4D97-AF65-F5344CB8AC3E}">
        <p14:creationId xmlns:p14="http://schemas.microsoft.com/office/powerpoint/2010/main" val="3069904768"/>
      </p:ext>
    </p:extLst>
  </p:cSld>
  <p:clrMapOvr>
    <a:masterClrMapping/>
  </p:clrMapOvr>
  <p:transition spd="slow">
    <p:cover/>
  </p:transition>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284A420-F50C-4C2C-B88E-E6F4EF504B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ierstadt"/>
              <a:ea typeface="+mn-ea"/>
              <a:cs typeface="+mn-cs"/>
            </a:endParaRPr>
          </a:p>
        </p:txBody>
      </p:sp>
      <p:sp useBgFill="1">
        <p:nvSpPr>
          <p:cNvPr id="9" name="Rectangle 8">
            <a:extLst>
              <a:ext uri="{FF2B5EF4-FFF2-40B4-BE49-F238E27FC236}">
                <a16:creationId xmlns:a16="http://schemas.microsoft.com/office/drawing/2014/main" id="{893A6D2E-5228-4998-9E24-EFCCA0246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3567547"/>
          </a:xfrm>
          <a:prstGeom prst="rect">
            <a:avLst/>
          </a:prstGeom>
          <a:ln>
            <a:noFill/>
          </a:ln>
          <a:effectLst>
            <a:outerShdw blurRad="228600" dist="152400" dir="5460000" sx="95000" sy="95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Bierstadt"/>
              <a:ea typeface="+mn-ea"/>
              <a:cs typeface="+mn-cs"/>
            </a:endParaRPr>
          </a:p>
        </p:txBody>
      </p:sp>
      <p:cxnSp>
        <p:nvCxnSpPr>
          <p:cNvPr id="11" name="Straight Connector 10">
            <a:extLst>
              <a:ext uri="{FF2B5EF4-FFF2-40B4-BE49-F238E27FC236}">
                <a16:creationId xmlns:a16="http://schemas.microsoft.com/office/drawing/2014/main" id="{3ADB48DB-8E25-4F2F-8C02-5B793937255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32BA7E3-7313-49C8-A245-A85BDEB13E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5" name="Slide Background">
            <a:extLst>
              <a:ext uri="{FF2B5EF4-FFF2-40B4-BE49-F238E27FC236}">
                <a16:creationId xmlns:a16="http://schemas.microsoft.com/office/drawing/2014/main" id="{39DEF503-AFED-40B5-99E5-87975B0D7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ierstadt"/>
              <a:ea typeface="+mn-ea"/>
              <a:cs typeface="+mn-cs"/>
            </a:endParaRPr>
          </a:p>
        </p:txBody>
      </p:sp>
      <p:sp>
        <p:nvSpPr>
          <p:cNvPr id="17" name="tint">
            <a:extLst>
              <a:ext uri="{FF2B5EF4-FFF2-40B4-BE49-F238E27FC236}">
                <a16:creationId xmlns:a16="http://schemas.microsoft.com/office/drawing/2014/main" id="{B38BFBE2-9AD8-4542-8FAC-02614711B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Bierstadt"/>
              <a:ea typeface="+mn-ea"/>
              <a:cs typeface="+mn-cs"/>
            </a:endParaRPr>
          </a:p>
        </p:txBody>
      </p:sp>
      <p:sp useBgFill="1">
        <p:nvSpPr>
          <p:cNvPr id="19" name="Rectangle 18">
            <a:extLst>
              <a:ext uri="{FF2B5EF4-FFF2-40B4-BE49-F238E27FC236}">
                <a16:creationId xmlns:a16="http://schemas.microsoft.com/office/drawing/2014/main" id="{8A8629BE-0179-4699-B176-6397C00434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191993" cy="3657602"/>
          </a:xfrm>
          <a:prstGeom prst="rect">
            <a:avLst/>
          </a:prstGeom>
          <a:ln>
            <a:noFill/>
          </a:ln>
          <a:effectLst>
            <a:outerShdw blurRad="228600" dist="1524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Bierstadt"/>
              <a:ea typeface="+mn-ea"/>
              <a:cs typeface="+mn-cs"/>
            </a:endParaRPr>
          </a:p>
        </p:txBody>
      </p:sp>
      <p:sp>
        <p:nvSpPr>
          <p:cNvPr id="2" name="Title 1">
            <a:extLst>
              <a:ext uri="{FF2B5EF4-FFF2-40B4-BE49-F238E27FC236}">
                <a16:creationId xmlns:a16="http://schemas.microsoft.com/office/drawing/2014/main" id="{33245CCC-3B3F-8BDC-CDA0-33A57909A7D6}"/>
              </a:ext>
            </a:extLst>
          </p:cNvPr>
          <p:cNvSpPr>
            <a:spLocks noGrp="1"/>
          </p:cNvSpPr>
          <p:nvPr>
            <p:ph type="title"/>
          </p:nvPr>
        </p:nvSpPr>
        <p:spPr>
          <a:xfrm>
            <a:off x="761802" y="738334"/>
            <a:ext cx="9296597" cy="2561984"/>
          </a:xfrm>
        </p:spPr>
        <p:txBody>
          <a:bodyPr vert="horz" lIns="91440" tIns="45720" rIns="91440" bIns="45720" rtlCol="0" anchor="b">
            <a:normAutofit/>
          </a:bodyPr>
          <a:lstStyle/>
          <a:p>
            <a:r>
              <a:rPr lang="en-US" sz="4800" dirty="0">
                <a:solidFill>
                  <a:srgbClr val="C00000"/>
                </a:solidFill>
                <a:effectLst>
                  <a:outerShdw blurRad="38100" dist="38100" dir="2700000" algn="tl">
                    <a:srgbClr val="000000">
                      <a:alpha val="43137"/>
                    </a:srgbClr>
                  </a:outerShdw>
                </a:effectLst>
              </a:rPr>
              <a:t>Conclusions</a:t>
            </a:r>
          </a:p>
        </p:txBody>
      </p:sp>
      <p:cxnSp>
        <p:nvCxnSpPr>
          <p:cNvPr id="21" name="Straight Connector 20">
            <a:extLst>
              <a:ext uri="{FF2B5EF4-FFF2-40B4-BE49-F238E27FC236}">
                <a16:creationId xmlns:a16="http://schemas.microsoft.com/office/drawing/2014/main" id="{2E5D4690-002A-4B9A-A715-6B47306217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592380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319C7E-79BA-425C-ACA9-3B1848C37646}"/>
              </a:ext>
            </a:extLst>
          </p:cNvPr>
          <p:cNvPicPr>
            <a:picLocks noChangeAspect="1"/>
          </p:cNvPicPr>
          <p:nvPr/>
        </p:nvPicPr>
        <p:blipFill>
          <a:blip r:embed="rId3"/>
          <a:stretch>
            <a:fillRect/>
          </a:stretch>
        </p:blipFill>
        <p:spPr>
          <a:xfrm>
            <a:off x="6832120" y="449319"/>
            <a:ext cx="5359879" cy="5959361"/>
          </a:xfrm>
          <a:prstGeom prst="rect">
            <a:avLst/>
          </a:prstGeom>
        </p:spPr>
      </p:pic>
      <p:sp>
        <p:nvSpPr>
          <p:cNvPr id="2" name="Title 1">
            <a:extLst>
              <a:ext uri="{FF2B5EF4-FFF2-40B4-BE49-F238E27FC236}">
                <a16:creationId xmlns:a16="http://schemas.microsoft.com/office/drawing/2014/main" id="{CC37AA5D-69BB-47D4-9715-907B113701FA}"/>
              </a:ext>
            </a:extLst>
          </p:cNvPr>
          <p:cNvSpPr>
            <a:spLocks noGrp="1"/>
          </p:cNvSpPr>
          <p:nvPr>
            <p:ph type="title"/>
          </p:nvPr>
        </p:nvSpPr>
        <p:spPr>
          <a:xfrm>
            <a:off x="426076" y="0"/>
            <a:ext cx="10515600" cy="1325563"/>
          </a:xfrm>
        </p:spPr>
        <p:txBody>
          <a:bodyPr>
            <a:normAutofit/>
          </a:bodyPr>
          <a:lstStyle/>
          <a:p>
            <a:r>
              <a:rPr lang="en-US" sz="2400" dirty="0">
                <a:solidFill>
                  <a:schemeClr val="tx1">
                    <a:lumMod val="95000"/>
                    <a:lumOff val="5000"/>
                  </a:schemeClr>
                </a:solidFill>
                <a:effectLst>
                  <a:outerShdw blurRad="38100" dist="38100" dir="2700000" algn="tl">
                    <a:srgbClr val="000000">
                      <a:alpha val="43137"/>
                    </a:srgbClr>
                  </a:outerShdw>
                </a:effectLst>
              </a:rPr>
              <a:t>Conclusions</a:t>
            </a:r>
          </a:p>
        </p:txBody>
      </p:sp>
      <p:sp>
        <p:nvSpPr>
          <p:cNvPr id="3" name="Content Placeholder 2">
            <a:extLst>
              <a:ext uri="{FF2B5EF4-FFF2-40B4-BE49-F238E27FC236}">
                <a16:creationId xmlns:a16="http://schemas.microsoft.com/office/drawing/2014/main" id="{AEDD1AF7-C019-4905-9FCA-95DCA8EB4445}"/>
              </a:ext>
            </a:extLst>
          </p:cNvPr>
          <p:cNvSpPr>
            <a:spLocks noGrp="1"/>
          </p:cNvSpPr>
          <p:nvPr>
            <p:ph idx="1"/>
          </p:nvPr>
        </p:nvSpPr>
        <p:spPr>
          <a:xfrm>
            <a:off x="554865" y="1154654"/>
            <a:ext cx="7545946" cy="5240186"/>
          </a:xfrm>
        </p:spPr>
        <p:txBody>
          <a:bodyPr>
            <a:normAutofit fontScale="62500" lnSpcReduction="20000"/>
          </a:bodyPr>
          <a:lstStyle/>
          <a:p>
            <a:pPr>
              <a:lnSpc>
                <a:spcPct val="120000"/>
              </a:lnSpc>
              <a:spcBef>
                <a:spcPts val="600"/>
              </a:spcBef>
              <a:spcAft>
                <a:spcPts val="600"/>
              </a:spcAft>
            </a:pPr>
            <a:r>
              <a:rPr lang="en-US" sz="2400" dirty="0">
                <a:solidFill>
                  <a:schemeClr val="tx1">
                    <a:lumMod val="95000"/>
                    <a:lumOff val="5000"/>
                  </a:schemeClr>
                </a:solidFill>
                <a:latin typeface="Abadi Extra Light" panose="020B0204020104020204" pitchFamily="34" charset="0"/>
              </a:rPr>
              <a:t>An LLC should not be a disregarded entity </a:t>
            </a:r>
          </a:p>
          <a:p>
            <a:pPr>
              <a:lnSpc>
                <a:spcPct val="120000"/>
              </a:lnSpc>
              <a:spcBef>
                <a:spcPts val="600"/>
              </a:spcBef>
              <a:spcAft>
                <a:spcPts val="600"/>
              </a:spcAft>
            </a:pPr>
            <a:r>
              <a:rPr lang="en-US" sz="2400" dirty="0">
                <a:solidFill>
                  <a:schemeClr val="tx1">
                    <a:lumMod val="95000"/>
                    <a:lumOff val="5000"/>
                  </a:schemeClr>
                </a:solidFill>
                <a:latin typeface="Abadi Extra Light" panose="020B0204020104020204" pitchFamily="34" charset="0"/>
              </a:rPr>
              <a:t>C Corporations should be considered only for larger enterprises:</a:t>
            </a:r>
          </a:p>
          <a:p>
            <a:pPr lvl="1">
              <a:lnSpc>
                <a:spcPct val="120000"/>
              </a:lnSpc>
              <a:spcBef>
                <a:spcPts val="600"/>
              </a:spcBef>
              <a:spcAft>
                <a:spcPts val="600"/>
              </a:spcAft>
            </a:pPr>
            <a:r>
              <a:rPr lang="en-US" sz="2300" dirty="0">
                <a:solidFill>
                  <a:schemeClr val="tx1">
                    <a:lumMod val="95000"/>
                    <a:lumOff val="5000"/>
                  </a:schemeClr>
                </a:solidFill>
                <a:latin typeface="Abadi Extra Light" panose="020B0204020104020204" pitchFamily="34" charset="0"/>
              </a:rPr>
              <a:t>Retention of profit generally taxed at a higher rate than S Corps/Partnerships</a:t>
            </a:r>
          </a:p>
          <a:p>
            <a:pPr lvl="1">
              <a:lnSpc>
                <a:spcPct val="120000"/>
              </a:lnSpc>
              <a:spcBef>
                <a:spcPts val="600"/>
              </a:spcBef>
              <a:spcAft>
                <a:spcPts val="600"/>
              </a:spcAft>
            </a:pPr>
            <a:r>
              <a:rPr lang="en-US" sz="2300" dirty="0">
                <a:solidFill>
                  <a:schemeClr val="tx1">
                    <a:lumMod val="95000"/>
                    <a:lumOff val="5000"/>
                  </a:schemeClr>
                </a:solidFill>
                <a:latin typeface="Abadi Extra Light" panose="020B0204020104020204" pitchFamily="34" charset="0"/>
              </a:rPr>
              <a:t>Distribution of profit taxed potentially taxed at as high as  45.03%</a:t>
            </a:r>
          </a:p>
          <a:p>
            <a:pPr lvl="1">
              <a:lnSpc>
                <a:spcPct val="120000"/>
              </a:lnSpc>
              <a:spcBef>
                <a:spcPts val="600"/>
              </a:spcBef>
              <a:spcAft>
                <a:spcPts val="600"/>
              </a:spcAft>
            </a:pPr>
            <a:r>
              <a:rPr lang="en-US" sz="2300" dirty="0">
                <a:solidFill>
                  <a:schemeClr val="tx1">
                    <a:lumMod val="95000"/>
                    <a:lumOff val="5000"/>
                  </a:schemeClr>
                </a:solidFill>
                <a:latin typeface="Abadi Extra Light" panose="020B0204020104020204" pitchFamily="34" charset="0"/>
              </a:rPr>
              <a:t>Asset sale of the business could be “doubled taxed” </a:t>
            </a:r>
          </a:p>
          <a:p>
            <a:pPr lvl="1">
              <a:lnSpc>
                <a:spcPct val="120000"/>
              </a:lnSpc>
              <a:spcBef>
                <a:spcPts val="600"/>
              </a:spcBef>
              <a:spcAft>
                <a:spcPts val="600"/>
              </a:spcAft>
            </a:pPr>
            <a:r>
              <a:rPr lang="en-US" sz="2300" dirty="0">
                <a:solidFill>
                  <a:schemeClr val="tx1">
                    <a:lumMod val="95000"/>
                    <a:lumOff val="5000"/>
                  </a:schemeClr>
                </a:solidFill>
                <a:latin typeface="Abadi Extra Light" panose="020B0204020104020204" pitchFamily="34" charset="0"/>
              </a:rPr>
              <a:t>If you are selling a business, you’re generally better off as a S Corporation but not always</a:t>
            </a:r>
          </a:p>
          <a:p>
            <a:pPr>
              <a:lnSpc>
                <a:spcPct val="120000"/>
              </a:lnSpc>
              <a:spcBef>
                <a:spcPts val="600"/>
              </a:spcBef>
              <a:spcAft>
                <a:spcPts val="600"/>
              </a:spcAft>
            </a:pPr>
            <a:r>
              <a:rPr lang="en-US" sz="2400" dirty="0">
                <a:solidFill>
                  <a:schemeClr val="tx1">
                    <a:lumMod val="95000"/>
                    <a:lumOff val="5000"/>
                  </a:schemeClr>
                </a:solidFill>
                <a:latin typeface="Abadi Extra Light" panose="020B0204020104020204" pitchFamily="34" charset="0"/>
              </a:rPr>
              <a:t>If guaranteed payments to partners are more than $160,200 favor limited partnerships or LLC’s taxed as partnerships:</a:t>
            </a:r>
          </a:p>
          <a:p>
            <a:pPr lvl="1">
              <a:lnSpc>
                <a:spcPct val="120000"/>
              </a:lnSpc>
              <a:spcBef>
                <a:spcPts val="600"/>
              </a:spcBef>
              <a:spcAft>
                <a:spcPts val="600"/>
              </a:spcAft>
            </a:pPr>
            <a:r>
              <a:rPr lang="en-US" dirty="0">
                <a:solidFill>
                  <a:schemeClr val="tx1">
                    <a:lumMod val="95000"/>
                    <a:lumOff val="5000"/>
                  </a:schemeClr>
                </a:solidFill>
                <a:latin typeface="Abadi Extra Light" panose="020B0204020104020204" pitchFamily="34" charset="0"/>
              </a:rPr>
              <a:t>Flexible ownership structure</a:t>
            </a:r>
          </a:p>
          <a:p>
            <a:pPr lvl="1">
              <a:lnSpc>
                <a:spcPct val="120000"/>
              </a:lnSpc>
              <a:spcBef>
                <a:spcPts val="600"/>
              </a:spcBef>
              <a:spcAft>
                <a:spcPts val="600"/>
              </a:spcAft>
            </a:pPr>
            <a:r>
              <a:rPr lang="en-US" dirty="0">
                <a:solidFill>
                  <a:schemeClr val="tx1">
                    <a:lumMod val="95000"/>
                    <a:lumOff val="5000"/>
                  </a:schemeClr>
                </a:solidFill>
                <a:latin typeface="Abadi Extra Light" panose="020B0204020104020204" pitchFamily="34" charset="0"/>
              </a:rPr>
              <a:t>Special allocations </a:t>
            </a:r>
          </a:p>
          <a:p>
            <a:pPr lvl="1">
              <a:lnSpc>
                <a:spcPct val="120000"/>
              </a:lnSpc>
              <a:spcBef>
                <a:spcPts val="600"/>
              </a:spcBef>
              <a:spcAft>
                <a:spcPts val="600"/>
              </a:spcAft>
            </a:pPr>
            <a:r>
              <a:rPr lang="en-US" dirty="0">
                <a:solidFill>
                  <a:schemeClr val="tx1">
                    <a:lumMod val="95000"/>
                    <a:lumOff val="5000"/>
                  </a:schemeClr>
                </a:solidFill>
                <a:latin typeface="Abadi Extra Light" panose="020B0204020104020204" pitchFamily="34" charset="0"/>
              </a:rPr>
              <a:t>One negative general partner must be corporation or LLC</a:t>
            </a:r>
          </a:p>
          <a:p>
            <a:pPr marL="228600" lvl="1">
              <a:lnSpc>
                <a:spcPct val="120000"/>
              </a:lnSpc>
              <a:spcBef>
                <a:spcPts val="600"/>
              </a:spcBef>
              <a:spcAft>
                <a:spcPts val="600"/>
              </a:spcAft>
            </a:pPr>
            <a:r>
              <a:rPr lang="en-US" dirty="0">
                <a:solidFill>
                  <a:schemeClr val="tx1">
                    <a:lumMod val="95000"/>
                    <a:lumOff val="5000"/>
                  </a:schemeClr>
                </a:solidFill>
                <a:latin typeface="Abadi Extra Light" panose="020B0204020104020204" pitchFamily="34" charset="0"/>
              </a:rPr>
              <a:t>Otherwise LLC taxed as an S Corporation or S Corporation</a:t>
            </a:r>
          </a:p>
          <a:p>
            <a:pPr marL="228600" lvl="1">
              <a:lnSpc>
                <a:spcPct val="120000"/>
              </a:lnSpc>
              <a:spcBef>
                <a:spcPts val="600"/>
              </a:spcBef>
              <a:spcAft>
                <a:spcPts val="600"/>
              </a:spcAft>
            </a:pPr>
            <a:r>
              <a:rPr lang="en-US" dirty="0">
                <a:solidFill>
                  <a:schemeClr val="tx1">
                    <a:lumMod val="95000"/>
                    <a:lumOff val="5000"/>
                  </a:schemeClr>
                </a:solidFill>
                <a:latin typeface="Abadi Extra Light" panose="020B0204020104020204" pitchFamily="34" charset="0"/>
              </a:rPr>
              <a:t>C Corporations tax rate on Asset Sales the highest- QBS can be zero </a:t>
            </a:r>
          </a:p>
        </p:txBody>
      </p:sp>
      <p:cxnSp>
        <p:nvCxnSpPr>
          <p:cNvPr id="6" name="Straight Connector 5">
            <a:extLst>
              <a:ext uri="{FF2B5EF4-FFF2-40B4-BE49-F238E27FC236}">
                <a16:creationId xmlns:a16="http://schemas.microsoft.com/office/drawing/2014/main" id="{47E953A0-ABC2-40A4-8024-D2E3863DE47F}"/>
              </a:ext>
            </a:extLst>
          </p:cNvPr>
          <p:cNvCxnSpPr/>
          <p:nvPr/>
        </p:nvCxnSpPr>
        <p:spPr>
          <a:xfrm>
            <a:off x="554865" y="953037"/>
            <a:ext cx="3772973" cy="0"/>
          </a:xfrm>
          <a:prstGeom prst="line">
            <a:avLst/>
          </a:prstGeom>
          <a:effectLst>
            <a:outerShdw blurRad="50800" dist="50800" dir="5400000" algn="ctr" rotWithShape="0">
              <a:srgbClr val="000000">
                <a:alpha val="99000"/>
              </a:srgbClr>
            </a:outerShdw>
          </a:effectLst>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08385318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left)">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wipe(left)">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wipe(left)">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wipe(left)">
                                      <p:cBhvr>
                                        <p:cTn id="42" dur="500"/>
                                        <p:tgtEl>
                                          <p:spTgt spid="3">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wipe(left)">
                                      <p:cBhvr>
                                        <p:cTn id="47" dur="500"/>
                                        <p:tgtEl>
                                          <p:spTgt spid="3">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Effect transition="in" filter="wipe(left)">
                                      <p:cBhvr>
                                        <p:cTn id="52" dur="500"/>
                                        <p:tgtEl>
                                          <p:spTgt spid="3">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3">
                                            <p:txEl>
                                              <p:pRg st="8" end="8"/>
                                            </p:txEl>
                                          </p:spTgt>
                                        </p:tgtEl>
                                        <p:attrNameLst>
                                          <p:attrName>style.visibility</p:attrName>
                                        </p:attrNameLst>
                                      </p:cBhvr>
                                      <p:to>
                                        <p:strVal val="visible"/>
                                      </p:to>
                                    </p:set>
                                    <p:animEffect transition="in" filter="wipe(left)">
                                      <p:cBhvr>
                                        <p:cTn id="57" dur="500"/>
                                        <p:tgtEl>
                                          <p:spTgt spid="3">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3">
                                            <p:txEl>
                                              <p:pRg st="9" end="9"/>
                                            </p:txEl>
                                          </p:spTgt>
                                        </p:tgtEl>
                                        <p:attrNameLst>
                                          <p:attrName>style.visibility</p:attrName>
                                        </p:attrNameLst>
                                      </p:cBhvr>
                                      <p:to>
                                        <p:strVal val="visible"/>
                                      </p:to>
                                    </p:set>
                                    <p:animEffect transition="in" filter="wipe(left)">
                                      <p:cBhvr>
                                        <p:cTn id="62" dur="500"/>
                                        <p:tgtEl>
                                          <p:spTgt spid="3">
                                            <p:txEl>
                                              <p:pRg st="9" end="9"/>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Effect transition="in" filter="wipe(left)">
                                      <p:cBhvr>
                                        <p:cTn id="67" dur="500"/>
                                        <p:tgtEl>
                                          <p:spTgt spid="3">
                                            <p:txEl>
                                              <p:pRg st="10" end="1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3">
                                            <p:txEl>
                                              <p:pRg st="11" end="11"/>
                                            </p:txEl>
                                          </p:spTgt>
                                        </p:tgtEl>
                                        <p:attrNameLst>
                                          <p:attrName>style.visibility</p:attrName>
                                        </p:attrNameLst>
                                      </p:cBhvr>
                                      <p:to>
                                        <p:strVal val="visible"/>
                                      </p:to>
                                    </p:set>
                                    <p:animEffect transition="in" filter="wipe(left)">
                                      <p:cBhvr>
                                        <p:cTn id="7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4" name="TextBox 3"/>
          <p:cNvSpPr txBox="1">
            <a:spLocks noChangeArrowheads="1"/>
          </p:cNvSpPr>
          <p:nvPr/>
        </p:nvSpPr>
        <p:spPr bwMode="auto">
          <a:xfrm>
            <a:off x="2362200" y="990601"/>
            <a:ext cx="3238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charset="0"/>
              <a:buNone/>
              <a:tabLst/>
              <a:defRPr/>
            </a:pPr>
            <a:r>
              <a:rPr kumimoji="0" lang="en-US" altLang="en-US" sz="4800" b="0" i="0" u="none" strike="noStrike" kern="1200" cap="none" spc="0" normalizeH="0" baseline="0" noProof="0">
                <a:ln>
                  <a:noFill/>
                </a:ln>
                <a:solidFill>
                  <a:srgbClr val="FF0000"/>
                </a:solidFill>
                <a:effectLst/>
                <a:uLnTx/>
                <a:uFillTx/>
                <a:latin typeface="Calibri" pitchFamily="34" charset="0"/>
                <a:ea typeface="+mn-ea"/>
                <a:cs typeface="Arial" pitchFamily="34" charset="0"/>
              </a:rPr>
              <a:t> </a:t>
            </a:r>
          </a:p>
        </p:txBody>
      </p:sp>
      <p:sp>
        <p:nvSpPr>
          <p:cNvPr id="266246" name="TextBox 11"/>
          <p:cNvSpPr txBox="1">
            <a:spLocks noChangeArrowheads="1"/>
          </p:cNvSpPr>
          <p:nvPr/>
        </p:nvSpPr>
        <p:spPr bwMode="auto">
          <a:xfrm>
            <a:off x="3048000" y="1820864"/>
            <a:ext cx="5715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charset="0"/>
              <a:buNone/>
              <a:tabLst/>
              <a:defRPr/>
            </a:pPr>
            <a:r>
              <a:rPr kumimoji="0" lang="en-US" altLang="en-US" sz="8000"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The End</a:t>
            </a: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8100" y="3581401"/>
            <a:ext cx="4114800" cy="7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52400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4456" name="Picture 8" descr="C:\Users\ted\Music\Favorites\Downloads\monster_in_closet_500_clr_14500.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030789" y="2027239"/>
            <a:ext cx="2130425"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3367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266246"/>
                                        </p:tgtEl>
                                        <p:attrNameLst>
                                          <p:attrName>style.visibility</p:attrName>
                                        </p:attrNameLst>
                                      </p:cBhvr>
                                      <p:to>
                                        <p:strVal val="visible"/>
                                      </p:to>
                                    </p:set>
                                  </p:childTnLst>
                                </p:cTn>
                              </p:par>
                            </p:childTnLst>
                          </p:cTn>
                        </p:par>
                        <p:par>
                          <p:cTn id="11" fill="hold" nodeType="afterGroup">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3000"/>
                                        <p:tgtEl>
                                          <p:spTgt spid="3"/>
                                        </p:tgtEl>
                                      </p:cBhvr>
                                    </p:animEffect>
                                  </p:childTnLst>
                                </p:cTn>
                              </p:par>
                              <p:par>
                                <p:cTn id="15" presetID="10" presetClass="entr" presetSubtype="0" fill="hold" nodeType="withEffect">
                                  <p:stCondLst>
                                    <p:cond delay="4000"/>
                                  </p:stCondLst>
                                  <p:childTnLst>
                                    <p:set>
                                      <p:cBhvr>
                                        <p:cTn id="16" dur="1" fill="hold">
                                          <p:stCondLst>
                                            <p:cond delay="0"/>
                                          </p:stCondLst>
                                        </p:cTn>
                                        <p:tgtEl>
                                          <p:spTgt spid="104456"/>
                                        </p:tgtEl>
                                        <p:attrNameLst>
                                          <p:attrName>style.visibility</p:attrName>
                                        </p:attrNameLst>
                                      </p:cBhvr>
                                      <p:to>
                                        <p:strVal val="visible"/>
                                      </p:to>
                                    </p:set>
                                    <p:animEffect transition="in" filter="fade">
                                      <p:cBhvr>
                                        <p:cTn id="17" dur="500"/>
                                        <p:tgtEl>
                                          <p:spTgt spid="1044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46" grpId="0" autoUpdateAnimBg="0"/>
      <p:bldP spid="3"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32767" y="1575152"/>
            <a:ext cx="9825135" cy="6093719"/>
          </a:xfrm>
          <a:prstGeom prst="rect">
            <a:avLst/>
          </a:prstGeom>
          <a:noFill/>
        </p:spPr>
        <p:txBody>
          <a:bodyPr wrap="square">
            <a:spAutoFit/>
          </a:bodyPr>
          <a:lstStyle/>
          <a:p>
            <a:pPr marL="0" marR="0" lvl="0" indent="0" algn="ctr" defTabSz="457063" rtl="0" eaLnBrk="1" fontAlgn="auto" latinLnBrk="0" hangingPunct="1">
              <a:lnSpc>
                <a:spcPct val="100000"/>
              </a:lnSpc>
              <a:spcBef>
                <a:spcPts val="600"/>
              </a:spcBef>
              <a:spcAft>
                <a:spcPts val="600"/>
              </a:spcAft>
              <a:buClr>
                <a:srgbClr val="C00000"/>
              </a:buClr>
              <a:buSzTx/>
              <a:buFontTx/>
              <a:buNone/>
              <a:tabLst/>
              <a:defRPr/>
            </a:pPr>
            <a:r>
              <a:rPr kumimoji="0" lang="en-US"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Bell MT" panose="02020503060305020303" pitchFamily="18" charset="0"/>
                <a:ea typeface="+mn-ea"/>
                <a:cs typeface="+mn-cs"/>
              </a:rPr>
              <a:t>Questions</a:t>
            </a:r>
            <a:endParaRPr kumimoji="0" lang="en-US" sz="2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endParaRPr>
          </a:p>
          <a:p>
            <a:pPr marL="571329" marR="0" lvl="0" indent="-571329" algn="ctr" defTabSz="457063" rtl="0" eaLnBrk="1" fontAlgn="auto" latinLnBrk="0" hangingPunct="1">
              <a:lnSpc>
                <a:spcPct val="100000"/>
              </a:lnSpc>
              <a:spcBef>
                <a:spcPts val="600"/>
              </a:spcBef>
              <a:spcAft>
                <a:spcPts val="600"/>
              </a:spcAft>
              <a:buClr>
                <a:srgbClr val="C0000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If you have any questions during the program, please type them into the chat box and I will try to address them during the program.</a:t>
            </a:r>
          </a:p>
          <a:p>
            <a:pPr marL="571329" marR="0" lvl="0" indent="-571329" algn="ctr" defTabSz="457063" rtl="0" eaLnBrk="1" fontAlgn="auto" latinLnBrk="0" hangingPunct="1">
              <a:lnSpc>
                <a:spcPct val="100000"/>
              </a:lnSpc>
              <a:spcBef>
                <a:spcPts val="600"/>
              </a:spcBef>
              <a:spcAft>
                <a:spcPts val="600"/>
              </a:spcAft>
              <a:buClr>
                <a:srgbClr val="C0000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If your question is </a:t>
            </a:r>
            <a:r>
              <a:rPr kumimoji="0" lang="en-US" sz="2400" b="0" i="1"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not answered </a:t>
            </a:r>
            <a:r>
              <a:rPr kumimoji="0" lang="en-US" sz="2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during the program you will receive an ‘</a:t>
            </a:r>
            <a:br>
              <a:rPr kumimoji="0" lang="en-US" sz="2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br>
            <a:r>
              <a:rPr kumimoji="0" lang="en-US" sz="2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e-mail response after the program is concluded.</a:t>
            </a:r>
          </a:p>
          <a:p>
            <a:pPr marL="571329" marR="0" lvl="0" indent="-571329" algn="ctr" defTabSz="457063" rtl="0" eaLnBrk="1" fontAlgn="auto" latinLnBrk="0" hangingPunct="1">
              <a:lnSpc>
                <a:spcPct val="100000"/>
              </a:lnSpc>
              <a:spcBef>
                <a:spcPts val="600"/>
              </a:spcBef>
              <a:spcAft>
                <a:spcPts val="600"/>
              </a:spcAft>
              <a:buClr>
                <a:srgbClr val="C0000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If you have questions after the program is concluded please </a:t>
            </a:r>
            <a:br>
              <a:rPr kumimoji="0" lang="en-US" sz="2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br>
            <a:r>
              <a:rPr kumimoji="0" lang="en-US" sz="2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e-mail your question to –</a:t>
            </a:r>
          </a:p>
          <a:p>
            <a:pPr marL="0" marR="0" lvl="0" indent="0" algn="ctr" defTabSz="457063" rtl="0" eaLnBrk="1" fontAlgn="auto" latinLnBrk="0" hangingPunct="1">
              <a:lnSpc>
                <a:spcPct val="100000"/>
              </a:lnSpc>
              <a:spcBef>
                <a:spcPts val="600"/>
              </a:spcBef>
              <a:spcAft>
                <a:spcPts val="600"/>
              </a:spcAft>
              <a:buClr>
                <a:srgbClr val="C00000"/>
              </a:buClr>
              <a:buSzTx/>
              <a:buFontTx/>
              <a:buNone/>
              <a:tabLst/>
              <a:defRPr/>
            </a:pPr>
            <a:r>
              <a:rPr kumimoji="0" lang="en-US" sz="2400"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hlinkClick r:id="" action="ppaction://noaction">
                  <a:extLst>
                    <a:ext uri="{A12FA001-AC4F-418D-AE19-62706E023703}">
                      <ahyp:hlinkClr xmlns:ahyp="http://schemas.microsoft.com/office/drawing/2018/hyperlinkcolor" val="tx"/>
                    </a:ext>
                  </a:extLst>
                </a:hlinkClick>
              </a:rPr>
              <a:t>mpezzner@gibperk.com</a:t>
            </a:r>
          </a:p>
          <a:p>
            <a:pPr marL="0" marR="0" lvl="0" indent="0" algn="ctr" defTabSz="457063" rtl="0" eaLnBrk="1" fontAlgn="auto" latinLnBrk="0" hangingPunct="1">
              <a:lnSpc>
                <a:spcPct val="100000"/>
              </a:lnSpc>
              <a:spcBef>
                <a:spcPts val="600"/>
              </a:spcBef>
              <a:spcAft>
                <a:spcPts val="600"/>
              </a:spcAft>
              <a:buClr>
                <a:srgbClr val="C00000"/>
              </a:buClr>
              <a:buSzTx/>
              <a:buFontTx/>
              <a:buNone/>
              <a:tabLst/>
              <a:defRPr/>
            </a:pPr>
            <a:r>
              <a:rPr kumimoji="0" lang="en-US" sz="2400"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hlinkClick r:id="" action="ppaction://noaction">
                  <a:extLst>
                    <a:ext uri="{A12FA001-AC4F-418D-AE19-62706E023703}">
                      <ahyp:hlinkClr xmlns:ahyp="http://schemas.microsoft.com/office/drawing/2018/hyperlinkcolor" val="tx"/>
                    </a:ext>
                  </a:extLst>
                </a:hlinkClick>
              </a:rPr>
              <a:t>tperkins@gibperk.com</a:t>
            </a:r>
            <a:br>
              <a:rPr kumimoji="0" lang="en-US" sz="2400"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br>
            <a:endParaRPr kumimoji="0" lang="en-US" sz="2799"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063" rtl="0" eaLnBrk="1" fontAlgn="auto" latinLnBrk="0" hangingPunct="1">
              <a:lnSpc>
                <a:spcPct val="100000"/>
              </a:lnSpc>
              <a:spcBef>
                <a:spcPts val="600"/>
              </a:spcBef>
              <a:spcAft>
                <a:spcPts val="600"/>
              </a:spcAft>
              <a:buClr>
                <a:srgbClr val="C00000"/>
              </a:buClr>
              <a:buSzTx/>
              <a:buFontTx/>
              <a:buNone/>
              <a:tabLst/>
              <a:defRPr/>
            </a:pPr>
            <a:endParaRPr kumimoji="0" lang="en-US" sz="2400"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hlinkClick r:id="rId3">
                <a:extLst>
                  <a:ext uri="{A12FA001-AC4F-418D-AE19-62706E023703}">
                    <ahyp:hlinkClr xmlns:ahyp="http://schemas.microsoft.com/office/drawing/2018/hyperlinkcolor" val="tx"/>
                  </a:ext>
                </a:extLst>
              </a:hlinkClick>
            </a:endParaRPr>
          </a:p>
          <a:p>
            <a:pPr marL="0" marR="0" lvl="0" indent="0" algn="ctr" defTabSz="457063" rtl="0" eaLnBrk="1" fontAlgn="auto" latinLnBrk="0" hangingPunct="1">
              <a:lnSpc>
                <a:spcPct val="100000"/>
              </a:lnSpc>
              <a:spcBef>
                <a:spcPts val="600"/>
              </a:spcBef>
              <a:spcAft>
                <a:spcPts val="600"/>
              </a:spcAft>
              <a:buClr>
                <a:srgbClr val="C00000"/>
              </a:buClr>
              <a:buSzTx/>
              <a:buFontTx/>
              <a:buNone/>
              <a:tabLst/>
              <a:defRPr/>
            </a:pPr>
            <a:br>
              <a:rPr kumimoji="0" lang="en-US" sz="2400"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br>
            <a:endParaRPr kumimoji="0" lang="en-US" sz="2799"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3780" name="AutoShape 4" descr="http://downloads.animationfactory.com/download/question_md_clr.gif?t=1447862876&amp;m=32992063&amp;h=bda19fe6a9044b512d4721be56c0e5d5"/>
          <p:cNvSpPr>
            <a:spLocks noChangeAspect="1" noChangeArrowheads="1"/>
          </p:cNvSpPr>
          <p:nvPr/>
        </p:nvSpPr>
        <p:spPr bwMode="auto">
          <a:xfrm>
            <a:off x="2703604" y="-135597"/>
            <a:ext cx="171405" cy="30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063" rtl="0" eaLnBrk="1" fontAlgn="auto" latinLnBrk="0" hangingPunct="1">
              <a:lnSpc>
                <a:spcPct val="100000"/>
              </a:lnSpc>
              <a:spcBef>
                <a:spcPts val="0"/>
              </a:spcBef>
              <a:spcAft>
                <a:spcPts val="0"/>
              </a:spcAft>
              <a:buClrTx/>
              <a:buSzTx/>
              <a:buFontTx/>
              <a:buNone/>
              <a:tabLst/>
              <a:defRPr/>
            </a:pPr>
            <a:endParaRPr kumimoji="0" lang="en-US" altLang="en-US" sz="1799" b="0" i="0" u="none" strike="noStrike" kern="1200" cap="none" spc="0" normalizeH="0" baseline="0" noProof="0">
              <a:ln>
                <a:noFill/>
              </a:ln>
              <a:solidFill>
                <a:srgbClr val="000000"/>
              </a:solidFill>
              <a:effectLst/>
              <a:uLnTx/>
              <a:uFillTx/>
              <a:latin typeface="Franklin Gothic Book" panose="020B0503020102020204" pitchFamily="34" charset="0"/>
              <a:ea typeface="+mn-ea"/>
              <a:cs typeface="Arial" panose="020B0604020202020204" pitchFamily="34" charset="0"/>
            </a:endParaRPr>
          </a:p>
        </p:txBody>
      </p:sp>
    </p:spTree>
    <p:extLst>
      <p:ext uri="{BB962C8B-B14F-4D97-AF65-F5344CB8AC3E}">
        <p14:creationId xmlns:p14="http://schemas.microsoft.com/office/powerpoint/2010/main" val="137495327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lptaxletterred.jpg"/>
          <p:cNvPicPr>
            <a:picLocks noChangeAspect="1"/>
          </p:cNvPicPr>
          <p:nvPr/>
        </p:nvPicPr>
        <p:blipFill>
          <a:blip r:embed="rId3" cstate="print">
            <a:duotone>
              <a:schemeClr val="accent1">
                <a:shade val="45000"/>
                <a:satMod val="135000"/>
              </a:schemeClr>
              <a:prstClr val="white"/>
            </a:duotone>
          </a:blip>
          <a:stretch>
            <a:fillRect/>
          </a:stretch>
        </p:blipFill>
        <p:spPr>
          <a:xfrm>
            <a:off x="1524000" y="0"/>
            <a:ext cx="2743200" cy="6858000"/>
          </a:xfrm>
          <a:prstGeom prst="rect">
            <a:avLst/>
          </a:prstGeom>
        </p:spPr>
      </p:pic>
      <p:sp>
        <p:nvSpPr>
          <p:cNvPr id="16" name="Rectangle 15"/>
          <p:cNvSpPr/>
          <p:nvPr/>
        </p:nvSpPr>
        <p:spPr>
          <a:xfrm rot="5400000" flipH="1">
            <a:off x="876300" y="3390900"/>
            <a:ext cx="6858000" cy="76200"/>
          </a:xfrm>
          <a:prstGeom prst="rect">
            <a:avLst/>
          </a:prstGeom>
          <a:gradFill>
            <a:gsLst>
              <a:gs pos="0">
                <a:schemeClr val="tx1"/>
              </a:gs>
              <a:gs pos="34000">
                <a:schemeClr val="tx1">
                  <a:lumMod val="75000"/>
                  <a:lumOff val="25000"/>
                </a:schemeClr>
              </a:gs>
              <a:gs pos="71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ctrTitle"/>
          </p:nvPr>
        </p:nvSpPr>
        <p:spPr>
          <a:xfrm>
            <a:off x="3505200" y="-152400"/>
            <a:ext cx="7772400" cy="1470025"/>
          </a:xfrm>
        </p:spPr>
        <p:txBody>
          <a:bodyPr>
            <a:normAutofit/>
          </a:bodyPr>
          <a:lstStyle/>
          <a:p>
            <a:r>
              <a:rPr lang="en-US" sz="4800" dirty="0">
                <a:solidFill>
                  <a:schemeClr val="bg1">
                    <a:lumMod val="75000"/>
                  </a:schemeClr>
                </a:solidFill>
                <a:latin typeface="Bernard MT Condensed" pitchFamily="18" charset="0"/>
              </a:rPr>
              <a:t>TedPerkins</a:t>
            </a:r>
            <a:r>
              <a:rPr lang="en-US" sz="4800" dirty="0">
                <a:effectLst>
                  <a:outerShdw blurRad="38100" dist="38100" dir="2700000" algn="tl">
                    <a:srgbClr val="000000">
                      <a:alpha val="43137"/>
                    </a:srgbClr>
                  </a:outerShdw>
                </a:effectLst>
                <a:latin typeface="Bernard MT Condensed" pitchFamily="18" charset="0"/>
              </a:rPr>
              <a:t>Tax News</a:t>
            </a:r>
          </a:p>
        </p:txBody>
      </p:sp>
      <p:sp>
        <p:nvSpPr>
          <p:cNvPr id="4" name="TextBox 3"/>
          <p:cNvSpPr txBox="1"/>
          <p:nvPr/>
        </p:nvSpPr>
        <p:spPr>
          <a:xfrm>
            <a:off x="2362200" y="990601"/>
            <a:ext cx="32412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Calibri"/>
                <a:ea typeface="+mn-ea"/>
                <a:cs typeface="+mn-cs"/>
              </a:rPr>
              <a:t> </a:t>
            </a:r>
          </a:p>
        </p:txBody>
      </p:sp>
      <p:sp>
        <p:nvSpPr>
          <p:cNvPr id="11" name="Rectangle 10"/>
          <p:cNvSpPr/>
          <p:nvPr/>
        </p:nvSpPr>
        <p:spPr>
          <a:xfrm flipH="1">
            <a:off x="4343400" y="1219200"/>
            <a:ext cx="4114800" cy="76200"/>
          </a:xfrm>
          <a:prstGeom prst="rect">
            <a:avLst/>
          </a:prstGeom>
          <a:gradFill>
            <a:gsLst>
              <a:gs pos="0">
                <a:schemeClr val="tx1"/>
              </a:gs>
              <a:gs pos="64999">
                <a:schemeClr val="tx1">
                  <a:lumMod val="75000"/>
                  <a:lumOff val="2500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Box 11"/>
          <p:cNvSpPr txBox="1"/>
          <p:nvPr/>
        </p:nvSpPr>
        <p:spPr>
          <a:xfrm>
            <a:off x="4648200" y="1905001"/>
            <a:ext cx="6629400" cy="40934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all" spc="0" normalizeH="0" baseline="0" noProof="0" dirty="0">
                <a:ln>
                  <a:noFill/>
                </a:ln>
                <a:solidFill>
                  <a:srgbClr val="1F497D"/>
                </a:solidFill>
                <a:effectLst>
                  <a:outerShdw blurRad="38100" dist="38100" dir="2700000" algn="tl">
                    <a:srgbClr val="000000">
                      <a:alpha val="43137"/>
                    </a:srgbClr>
                  </a:outerShdw>
                </a:effectLst>
                <a:uLnTx/>
                <a:uFillTx/>
                <a:latin typeface="Calibri"/>
                <a:ea typeface="+mn-ea"/>
                <a:cs typeface="+mn-cs"/>
              </a:rPr>
              <a:t>COURSE EVALUATION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Thank you for attending our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You will shortly receive an email with a link to the replay of todays Course and a link to the Course Evaluation form.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00000"/>
                </a:solidFill>
                <a:effectLst/>
                <a:uLnTx/>
                <a:uFillTx/>
                <a:latin typeface="Calibri"/>
                <a:ea typeface="+mn-ea"/>
                <a:cs typeface="+mn-cs"/>
              </a:rPr>
              <a:t>Please complete this form</a:t>
            </a:r>
            <a:r>
              <a:rPr kumimoji="0" lang="en-US" sz="2400" b="1" i="0" u="none" strike="noStrike" kern="1200" cap="none" spc="0" normalizeH="0" baseline="0" noProof="0" dirty="0">
                <a:ln>
                  <a:noFill/>
                </a:ln>
                <a:solidFill>
                  <a:srgbClr val="000000"/>
                </a:solidFill>
                <a:effectLst/>
                <a:uLnTx/>
                <a:uFillTx/>
                <a:latin typeface="Calibri"/>
                <a:ea typeface="+mn-ea"/>
                <a:cs typeface="+mn-cs"/>
              </a:rPr>
              <a:t>, which helps us comply with the requirements of issuing CPE and CLE in various jurisdictions.</a:t>
            </a:r>
          </a:p>
        </p:txBody>
      </p:sp>
    </p:spTree>
    <p:extLst>
      <p:ext uri="{BB962C8B-B14F-4D97-AF65-F5344CB8AC3E}">
        <p14:creationId xmlns:p14="http://schemas.microsoft.com/office/powerpoint/2010/main" val="1161183216"/>
      </p:ext>
    </p:extLst>
  </p:cSld>
  <p:clrMapOvr>
    <a:masterClrMapping/>
  </p:clrMapOvr>
  <p:transition spd="slow">
    <p:cove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04192" y="1127477"/>
            <a:ext cx="9825135" cy="4616520"/>
          </a:xfrm>
          <a:prstGeom prst="rect">
            <a:avLst/>
          </a:prstGeom>
          <a:noFill/>
        </p:spPr>
        <p:txBody>
          <a:bodyPr wrap="square">
            <a:spAutoFit/>
          </a:bodyPr>
          <a:lstStyle/>
          <a:p>
            <a:pPr marL="0" marR="0" lvl="0" indent="0" algn="ctr" defTabSz="457063" rtl="0" eaLnBrk="1" fontAlgn="auto" latinLnBrk="0" hangingPunct="1">
              <a:lnSpc>
                <a:spcPct val="100000"/>
              </a:lnSpc>
              <a:spcBef>
                <a:spcPts val="600"/>
              </a:spcBef>
              <a:spcAft>
                <a:spcPts val="600"/>
              </a:spcAft>
              <a:buClr>
                <a:srgbClr val="C00000"/>
              </a:buClr>
              <a:buSzTx/>
              <a:buFontTx/>
              <a:buNone/>
              <a:tabLst/>
              <a:defRPr/>
            </a:pPr>
            <a:r>
              <a:rPr kumimoji="0" lang="en-US"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Bell MT" panose="02020503060305020303" pitchFamily="18" charset="0"/>
                <a:ea typeface="+mn-ea"/>
                <a:cs typeface="+mn-cs"/>
              </a:rPr>
              <a:t>Questions</a:t>
            </a:r>
            <a:endParaRPr kumimoji="0" lang="en-US" sz="2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endParaRPr>
          </a:p>
          <a:p>
            <a:pPr marL="571329" marR="0" lvl="0" indent="-571329" algn="ctr" defTabSz="457063" rtl="0" eaLnBrk="1" fontAlgn="auto" latinLnBrk="0" hangingPunct="1">
              <a:lnSpc>
                <a:spcPct val="100000"/>
              </a:lnSpc>
              <a:spcBef>
                <a:spcPts val="600"/>
              </a:spcBef>
              <a:spcAft>
                <a:spcPts val="600"/>
              </a:spcAft>
              <a:buClr>
                <a:srgbClr val="C0000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If you have any questions during the program, please type them into the chat box and I will try to address them during the program.</a:t>
            </a:r>
          </a:p>
          <a:p>
            <a:pPr marL="571329" marR="0" lvl="0" indent="-571329" algn="ctr" defTabSz="457063" rtl="0" eaLnBrk="1" fontAlgn="auto" latinLnBrk="0" hangingPunct="1">
              <a:lnSpc>
                <a:spcPct val="100000"/>
              </a:lnSpc>
              <a:spcBef>
                <a:spcPts val="600"/>
              </a:spcBef>
              <a:spcAft>
                <a:spcPts val="600"/>
              </a:spcAft>
              <a:buClr>
                <a:srgbClr val="C0000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If your question is </a:t>
            </a:r>
            <a:r>
              <a:rPr kumimoji="0" lang="en-US" sz="2400" b="0" i="1"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not answered </a:t>
            </a:r>
            <a:r>
              <a:rPr kumimoji="0" lang="en-US" sz="2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during the program you will receive an ‘</a:t>
            </a:r>
            <a:br>
              <a:rPr kumimoji="0" lang="en-US" sz="2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br>
            <a:r>
              <a:rPr kumimoji="0" lang="en-US" sz="2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e-mail response after the program is concluded.</a:t>
            </a:r>
          </a:p>
          <a:p>
            <a:pPr marL="571329" marR="0" lvl="0" indent="-571329" algn="ctr" defTabSz="457063" rtl="0" eaLnBrk="1" fontAlgn="auto" latinLnBrk="0" hangingPunct="1">
              <a:lnSpc>
                <a:spcPct val="100000"/>
              </a:lnSpc>
              <a:spcBef>
                <a:spcPts val="600"/>
              </a:spcBef>
              <a:spcAft>
                <a:spcPts val="600"/>
              </a:spcAft>
              <a:buClr>
                <a:srgbClr val="C0000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If you have questions after the program is concluded please </a:t>
            </a:r>
            <a:br>
              <a:rPr kumimoji="0" lang="en-US" sz="2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br>
            <a:r>
              <a:rPr kumimoji="0" lang="en-US" sz="2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e-mail your question to –</a:t>
            </a:r>
          </a:p>
          <a:p>
            <a:pPr marL="0" marR="0" lvl="0" indent="0" algn="ctr" defTabSz="457063" rtl="0" eaLnBrk="1" fontAlgn="auto" latinLnBrk="0" hangingPunct="1">
              <a:lnSpc>
                <a:spcPct val="100000"/>
              </a:lnSpc>
              <a:spcBef>
                <a:spcPts val="600"/>
              </a:spcBef>
              <a:spcAft>
                <a:spcPts val="600"/>
              </a:spcAft>
              <a:buClr>
                <a:srgbClr val="C00000"/>
              </a:buClr>
              <a:buSzTx/>
              <a:buFontTx/>
              <a:buNone/>
              <a:tabLst/>
              <a:defRPr/>
            </a:pPr>
            <a:r>
              <a:rPr kumimoji="0" lang="en-US" sz="2400" b="0" i="0" u="sng" strike="noStrike" kern="1200" cap="none" spc="0" normalizeH="0" baseline="0" noProof="0" dirty="0">
                <a:ln>
                  <a:noFill/>
                </a:ln>
                <a:solidFill>
                  <a:srgbClr val="C00000"/>
                </a:solidFill>
                <a:effectLst/>
                <a:uLnTx/>
                <a:uFillTx/>
                <a:latin typeface="Abadi Extra Light" panose="020B0204020104020204" pitchFamily="34" charset="0"/>
                <a:ea typeface="+mn-ea"/>
                <a:cs typeface="+mn-cs"/>
                <a:hlinkClick r:id="" action="ppaction://noaction">
                  <a:extLst>
                    <a:ext uri="{A12FA001-AC4F-418D-AE19-62706E023703}">
                      <ahyp:hlinkClr xmlns:ahyp="http://schemas.microsoft.com/office/drawing/2018/hyperlinkcolor" val="tx"/>
                    </a:ext>
                  </a:extLst>
                </a:hlinkClick>
              </a:rPr>
              <a:t>mpezzner@gibperk.com</a:t>
            </a:r>
          </a:p>
          <a:p>
            <a:pPr marL="0" marR="0" lvl="0" indent="0" algn="ctr" defTabSz="457063" rtl="0" eaLnBrk="1" fontAlgn="auto" latinLnBrk="0" hangingPunct="1">
              <a:lnSpc>
                <a:spcPct val="100000"/>
              </a:lnSpc>
              <a:spcBef>
                <a:spcPts val="600"/>
              </a:spcBef>
              <a:spcAft>
                <a:spcPts val="600"/>
              </a:spcAft>
              <a:buClr>
                <a:srgbClr val="C00000"/>
              </a:buClr>
              <a:buSzTx/>
              <a:buFontTx/>
              <a:buNone/>
              <a:tabLst/>
              <a:defRPr/>
            </a:pPr>
            <a:r>
              <a:rPr kumimoji="0" lang="en-US" sz="2400" b="0" i="0" u="sng" strike="noStrike" kern="1200" cap="none" spc="0" normalizeH="0" baseline="0" noProof="0" dirty="0">
                <a:ln>
                  <a:noFill/>
                </a:ln>
                <a:solidFill>
                  <a:srgbClr val="C00000"/>
                </a:solidFill>
                <a:effectLst/>
                <a:uLnTx/>
                <a:uFillTx/>
                <a:latin typeface="Abadi Extra Light" panose="020B0204020104020204" pitchFamily="34" charset="0"/>
                <a:ea typeface="+mn-ea"/>
                <a:cs typeface="+mn-cs"/>
                <a:hlinkClick r:id="" action="ppaction://noaction">
                  <a:extLst>
                    <a:ext uri="{A12FA001-AC4F-418D-AE19-62706E023703}">
                      <ahyp:hlinkClr xmlns:ahyp="http://schemas.microsoft.com/office/drawing/2018/hyperlinkcolor" val="tx"/>
                    </a:ext>
                  </a:extLst>
                </a:hlinkClick>
              </a:rPr>
              <a:t>tperkins@gibperk.com</a:t>
            </a:r>
            <a:br>
              <a:rPr kumimoji="0" lang="en-US" sz="2400"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br>
            <a:endParaRPr kumimoji="0" lang="en-US" sz="2799"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3780" name="AutoShape 4" descr="http://downloads.animationfactory.com/download/question_md_clr.gif?t=1447862876&amp;m=32992063&amp;h=bda19fe6a9044b512d4721be56c0e5d5"/>
          <p:cNvSpPr>
            <a:spLocks noChangeAspect="1" noChangeArrowheads="1"/>
          </p:cNvSpPr>
          <p:nvPr/>
        </p:nvSpPr>
        <p:spPr bwMode="auto">
          <a:xfrm>
            <a:off x="2703604" y="-135597"/>
            <a:ext cx="171405" cy="30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063" rtl="0" eaLnBrk="1" fontAlgn="auto" latinLnBrk="0" hangingPunct="1">
              <a:lnSpc>
                <a:spcPct val="100000"/>
              </a:lnSpc>
              <a:spcBef>
                <a:spcPts val="0"/>
              </a:spcBef>
              <a:spcAft>
                <a:spcPts val="0"/>
              </a:spcAft>
              <a:buClrTx/>
              <a:buSzTx/>
              <a:buFontTx/>
              <a:buNone/>
              <a:tabLst/>
              <a:defRPr/>
            </a:pPr>
            <a:endParaRPr kumimoji="0" lang="en-US" altLang="en-US" sz="1799" b="0" i="0" u="none" strike="noStrike" kern="1200" cap="none" spc="0" normalizeH="0" baseline="0" noProof="0">
              <a:ln>
                <a:noFill/>
              </a:ln>
              <a:solidFill>
                <a:srgbClr val="000000"/>
              </a:solidFill>
              <a:effectLst/>
              <a:uLnTx/>
              <a:uFillTx/>
              <a:latin typeface="Franklin Gothic Book" panose="020B0503020102020204" pitchFamily="34" charset="0"/>
              <a:ea typeface="+mn-ea"/>
              <a:cs typeface="Arial" panose="020B0604020202020204" pitchFamily="34" charset="0"/>
            </a:endParaRPr>
          </a:p>
        </p:txBody>
      </p:sp>
    </p:spTree>
    <p:extLst>
      <p:ext uri="{BB962C8B-B14F-4D97-AF65-F5344CB8AC3E}">
        <p14:creationId xmlns:p14="http://schemas.microsoft.com/office/powerpoint/2010/main" val="4062060447"/>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BA4A0-9DDB-4B7C-AA5A-58C54A14FED2}"/>
              </a:ext>
            </a:extLst>
          </p:cNvPr>
          <p:cNvSpPr>
            <a:spLocks noGrp="1"/>
          </p:cNvSpPr>
          <p:nvPr>
            <p:ph type="ctrTitle"/>
          </p:nvPr>
        </p:nvSpPr>
        <p:spPr>
          <a:xfrm>
            <a:off x="336885" y="742951"/>
            <a:ext cx="4332306" cy="4962524"/>
          </a:xfrm>
        </p:spPr>
        <p:txBody>
          <a:bodyPr vert="horz" lIns="91440" tIns="45720" rIns="91440" bIns="45720" rtlCol="0" anchor="ctr">
            <a:noAutofit/>
          </a:bodyPr>
          <a:lstStyle/>
          <a:p>
            <a:pPr>
              <a:lnSpc>
                <a:spcPct val="100000"/>
              </a:lnSpc>
              <a:spcBef>
                <a:spcPts val="1200"/>
              </a:spcBef>
              <a:spcAft>
                <a:spcPts val="1200"/>
              </a:spcAft>
            </a:pPr>
            <a:br>
              <a:rPr lang="en-US" sz="2300" kern="1200" dirty="0">
                <a:solidFill>
                  <a:srgbClr val="FFFFFF"/>
                </a:solidFill>
                <a:latin typeface="+mj-lt"/>
                <a:ea typeface="+mj-ea"/>
                <a:cs typeface="+mj-cs"/>
              </a:rPr>
            </a:br>
            <a:br>
              <a:rPr lang="en-US" sz="2300" kern="1200" dirty="0">
                <a:solidFill>
                  <a:srgbClr val="FFFFFF"/>
                </a:solidFill>
                <a:latin typeface="+mj-lt"/>
                <a:ea typeface="+mj-ea"/>
                <a:cs typeface="+mj-cs"/>
              </a:rPr>
            </a:br>
            <a:br>
              <a:rPr lang="en-US" sz="2300" kern="1200" dirty="0">
                <a:solidFill>
                  <a:srgbClr val="FFFFFF"/>
                </a:solidFill>
                <a:latin typeface="+mj-lt"/>
                <a:ea typeface="+mj-ea"/>
                <a:cs typeface="+mj-cs"/>
              </a:rPr>
            </a:br>
            <a:r>
              <a:rPr lang="en-US" sz="2800" kern="1200" spc="50" dirty="0">
                <a:ln w="0"/>
                <a:solidFill>
                  <a:srgbClr val="C00000"/>
                </a:solidFill>
                <a:effectLst>
                  <a:innerShdw blurRad="63500" dist="50800" dir="13500000">
                    <a:srgbClr val="000000">
                      <a:alpha val="50000"/>
                    </a:srgbClr>
                  </a:innerShdw>
                </a:effectLst>
                <a:latin typeface="Aharoni" panose="02010803020104030203" pitchFamily="2" charset="-79"/>
                <a:cs typeface="Aharoni" panose="02010803020104030203" pitchFamily="2" charset="-79"/>
              </a:rPr>
              <a:t> </a:t>
            </a:r>
            <a:r>
              <a:rPr lang="en-US" sz="3600" kern="1200" spc="50" dirty="0">
                <a:ln w="0"/>
                <a:solidFill>
                  <a:srgbClr val="C00000"/>
                </a:solidFill>
                <a:effectLst>
                  <a:innerShdw blurRad="63500" dist="50800" dir="13500000">
                    <a:srgbClr val="000000">
                      <a:alpha val="50000"/>
                    </a:srgbClr>
                  </a:innerShdw>
                </a:effectLst>
                <a:latin typeface="Aharoni" panose="02010803020104030203" pitchFamily="2" charset="-79"/>
                <a:cs typeface="Aharoni" panose="02010803020104030203" pitchFamily="2" charset="-79"/>
              </a:rPr>
              <a:t>A Tax Lawyer’s Look at Entity Choices </a:t>
            </a:r>
            <a:br>
              <a:rPr lang="en-US" sz="2300" kern="1200" spc="50" dirty="0">
                <a:ln w="0"/>
                <a:solidFill>
                  <a:schemeClr val="bg2"/>
                </a:solidFill>
                <a:effectLst>
                  <a:innerShdw blurRad="63500" dist="50800" dir="13500000">
                    <a:srgbClr val="000000">
                      <a:alpha val="50000"/>
                    </a:srgbClr>
                  </a:innerShdw>
                </a:effectLst>
                <a:latin typeface="Aharoni" panose="02010803020104030203" pitchFamily="2" charset="-79"/>
                <a:cs typeface="Aharoni" panose="02010803020104030203" pitchFamily="2" charset="-79"/>
              </a:rPr>
            </a:br>
            <a:r>
              <a:rPr lang="en-US" sz="1800" kern="1200" dirty="0">
                <a:solidFill>
                  <a:srgbClr val="FFFFFF"/>
                </a:solidFill>
                <a:latin typeface="+mj-lt"/>
                <a:ea typeface="+mj-ea"/>
                <a:cs typeface="+mj-cs"/>
              </a:rPr>
              <a:t>Presenters</a:t>
            </a:r>
            <a:br>
              <a:rPr lang="en-US" sz="2300" kern="1200" dirty="0">
                <a:solidFill>
                  <a:srgbClr val="FFFFFF"/>
                </a:solidFill>
                <a:latin typeface="+mj-lt"/>
                <a:ea typeface="+mj-ea"/>
                <a:cs typeface="+mj-cs"/>
              </a:rPr>
            </a:br>
            <a:r>
              <a:rPr lang="en-US" sz="2000" kern="1200" dirty="0">
                <a:latin typeface="+mj-lt"/>
                <a:ea typeface="+mj-ea"/>
                <a:cs typeface="+mj-cs"/>
              </a:rPr>
              <a:t>MARTIN PEZZNER, JD, CPA</a:t>
            </a:r>
            <a:br>
              <a:rPr lang="en-US" sz="2000" kern="1200" dirty="0">
                <a:latin typeface="+mj-lt"/>
                <a:ea typeface="+mj-ea"/>
                <a:cs typeface="+mj-cs"/>
              </a:rPr>
            </a:br>
            <a:r>
              <a:rPr lang="en-US" sz="2000" kern="1200" dirty="0">
                <a:latin typeface="+mj-lt"/>
                <a:ea typeface="+mj-ea"/>
                <a:cs typeface="+mj-cs"/>
              </a:rPr>
              <a:t>EDWARD L. PERKINS, JD, LLM (Tax) CPA</a:t>
            </a:r>
            <a:br>
              <a:rPr lang="en-US" sz="2000" kern="1200" dirty="0">
                <a:solidFill>
                  <a:srgbClr val="FF0000"/>
                </a:solidFill>
                <a:latin typeface="+mj-lt"/>
                <a:ea typeface="+mj-ea"/>
                <a:cs typeface="+mj-cs"/>
              </a:rPr>
            </a:br>
            <a:br>
              <a:rPr lang="en-US" sz="2000" kern="1200" dirty="0">
                <a:solidFill>
                  <a:srgbClr val="FF0000"/>
                </a:solidFill>
                <a:latin typeface="+mj-lt"/>
                <a:ea typeface="+mj-ea"/>
                <a:cs typeface="+mj-cs"/>
              </a:rPr>
            </a:br>
            <a:r>
              <a:rPr lang="en-US" sz="2300" b="1" kern="1200" dirty="0">
                <a:solidFill>
                  <a:srgbClr val="FFFFFF"/>
                </a:solidFill>
                <a:latin typeface="+mj-lt"/>
                <a:ea typeface="+mj-ea"/>
                <a:cs typeface="+mj-cs"/>
              </a:rPr>
              <a:t>Two-Hour Live CLE/CPE Webinar</a:t>
            </a:r>
            <a:br>
              <a:rPr lang="en-US" sz="2300" kern="1200" dirty="0">
                <a:solidFill>
                  <a:srgbClr val="FFFFFF"/>
                </a:solidFill>
                <a:latin typeface="+mj-lt"/>
                <a:ea typeface="+mj-ea"/>
                <a:cs typeface="+mj-cs"/>
              </a:rPr>
            </a:br>
            <a:endParaRPr lang="en-US" sz="2300" kern="1200" dirty="0">
              <a:solidFill>
                <a:srgbClr val="FFFFFF"/>
              </a:solidFill>
              <a:latin typeface="+mj-lt"/>
              <a:ea typeface="+mj-ea"/>
              <a:cs typeface="+mj-cs"/>
            </a:endParaRPr>
          </a:p>
        </p:txBody>
      </p:sp>
      <p:pic>
        <p:nvPicPr>
          <p:cNvPr id="6" name="Picture 5">
            <a:extLst>
              <a:ext uri="{FF2B5EF4-FFF2-40B4-BE49-F238E27FC236}">
                <a16:creationId xmlns:a16="http://schemas.microsoft.com/office/drawing/2014/main" id="{9F0E13DC-6075-6474-B687-164D6D8C7215}"/>
              </a:ext>
            </a:extLst>
          </p:cNvPr>
          <p:cNvPicPr>
            <a:picLocks noChangeAspect="1"/>
          </p:cNvPicPr>
          <p:nvPr/>
        </p:nvPicPr>
        <p:blipFill>
          <a:blip r:embed="rId3"/>
          <a:stretch>
            <a:fillRect/>
          </a:stretch>
        </p:blipFill>
        <p:spPr>
          <a:xfrm>
            <a:off x="5099901" y="742951"/>
            <a:ext cx="6561056" cy="5422179"/>
          </a:xfrm>
          <a:prstGeom prst="rect">
            <a:avLst/>
          </a:prstGeom>
          <a:effectLst>
            <a:outerShdw blurRad="50800" dist="50800" dir="5400000" algn="ctr" rotWithShape="0">
              <a:srgbClr val="000000">
                <a:alpha val="99000"/>
              </a:srgbClr>
            </a:outerShdw>
          </a:effectLst>
        </p:spPr>
      </p:pic>
    </p:spTree>
    <p:extLst>
      <p:ext uri="{BB962C8B-B14F-4D97-AF65-F5344CB8AC3E}">
        <p14:creationId xmlns:p14="http://schemas.microsoft.com/office/powerpoint/2010/main" val="2701174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284A420-F50C-4C2C-B88E-E6F4EF504B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a:extLst>
              <a:ext uri="{FF2B5EF4-FFF2-40B4-BE49-F238E27FC236}">
                <a16:creationId xmlns:a16="http://schemas.microsoft.com/office/drawing/2014/main" id="{893A6D2E-5228-4998-9E24-EFCCA0246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3567547"/>
          </a:xfrm>
          <a:prstGeom prst="rect">
            <a:avLst/>
          </a:prstGeom>
          <a:ln>
            <a:noFill/>
          </a:ln>
          <a:effectLst>
            <a:outerShdw blurRad="228600" dist="152400" dir="5460000" sx="95000" sy="95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3ADB48DB-8E25-4F2F-8C02-5B793937255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32BA7E3-7313-49C8-A245-A85BDEB13E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5" name="Slide Background">
            <a:extLst>
              <a:ext uri="{FF2B5EF4-FFF2-40B4-BE49-F238E27FC236}">
                <a16:creationId xmlns:a16="http://schemas.microsoft.com/office/drawing/2014/main" id="{39DEF503-AFED-40B5-99E5-87975B0D7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nt">
            <a:extLst>
              <a:ext uri="{FF2B5EF4-FFF2-40B4-BE49-F238E27FC236}">
                <a16:creationId xmlns:a16="http://schemas.microsoft.com/office/drawing/2014/main" id="{B38BFBE2-9AD8-4542-8FAC-02614711B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9" name="Rectangle 18">
            <a:extLst>
              <a:ext uri="{FF2B5EF4-FFF2-40B4-BE49-F238E27FC236}">
                <a16:creationId xmlns:a16="http://schemas.microsoft.com/office/drawing/2014/main" id="{8A8629BE-0179-4699-B176-6397C00434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191993" cy="3657602"/>
          </a:xfrm>
          <a:prstGeom prst="rect">
            <a:avLst/>
          </a:prstGeom>
          <a:ln>
            <a:noFill/>
          </a:ln>
          <a:effectLst>
            <a:outerShdw blurRad="228600" dist="1524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3245CCC-3B3F-8BDC-CDA0-33A57909A7D6}"/>
              </a:ext>
            </a:extLst>
          </p:cNvPr>
          <p:cNvSpPr>
            <a:spLocks noGrp="1"/>
          </p:cNvSpPr>
          <p:nvPr>
            <p:ph type="title"/>
          </p:nvPr>
        </p:nvSpPr>
        <p:spPr>
          <a:xfrm>
            <a:off x="761802" y="738334"/>
            <a:ext cx="9296597" cy="2561984"/>
          </a:xfrm>
        </p:spPr>
        <p:txBody>
          <a:bodyPr vert="horz" lIns="91440" tIns="45720" rIns="91440" bIns="45720" rtlCol="0" anchor="b">
            <a:normAutofit/>
          </a:bodyPr>
          <a:lstStyle/>
          <a:p>
            <a:r>
              <a:rPr lang="en-US" sz="4800" dirty="0">
                <a:solidFill>
                  <a:srgbClr val="C00000"/>
                </a:solidFill>
                <a:effectLst>
                  <a:outerShdw blurRad="38100" dist="38100" dir="2700000" algn="tl">
                    <a:srgbClr val="000000">
                      <a:alpha val="43137"/>
                    </a:srgbClr>
                  </a:outerShdw>
                </a:effectLst>
              </a:rPr>
              <a:t>Introduction</a:t>
            </a:r>
          </a:p>
        </p:txBody>
      </p:sp>
      <p:cxnSp>
        <p:nvCxnSpPr>
          <p:cNvPr id="21" name="Straight Connector 20">
            <a:extLst>
              <a:ext uri="{FF2B5EF4-FFF2-40B4-BE49-F238E27FC236}">
                <a16:creationId xmlns:a16="http://schemas.microsoft.com/office/drawing/2014/main" id="{2E5D4690-002A-4B9A-A715-6B47306217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5509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3899DA5E-794D-4391-A67B-C734D18C5E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nt">
            <a:extLst>
              <a:ext uri="{FF2B5EF4-FFF2-40B4-BE49-F238E27FC236}">
                <a16:creationId xmlns:a16="http://schemas.microsoft.com/office/drawing/2014/main" id="{DF8D6DF5-7A00-4A9D-BD50-E8BCC8F4D3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79672D3-50EC-15A1-E621-8F377913925C}"/>
              </a:ext>
            </a:extLst>
          </p:cNvPr>
          <p:cNvPicPr>
            <a:picLocks noChangeAspect="1"/>
          </p:cNvPicPr>
          <p:nvPr/>
        </p:nvPicPr>
        <p:blipFill rotWithShape="1">
          <a:blip r:embed="rId2"/>
          <a:srcRect r="14730" b="-1"/>
          <a:stretch/>
        </p:blipFill>
        <p:spPr>
          <a:xfrm>
            <a:off x="6495394" y="2570072"/>
            <a:ext cx="5722362" cy="4289479"/>
          </a:xfrm>
          <a:prstGeom prst="rect">
            <a:avLst/>
          </a:prstGeom>
          <a:effectLst/>
        </p:spPr>
      </p:pic>
      <p:sp useBgFill="1">
        <p:nvSpPr>
          <p:cNvPr id="22" name="Rectangle 21">
            <a:extLst>
              <a:ext uri="{FF2B5EF4-FFF2-40B4-BE49-F238E27FC236}">
                <a16:creationId xmlns:a16="http://schemas.microsoft.com/office/drawing/2014/main" id="{B30B727F-99CD-48A5-9962-6F0C0EA62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2570074"/>
          </a:xfrm>
          <a:prstGeom prst="rect">
            <a:avLst/>
          </a:prstGeom>
          <a:ln>
            <a:noFill/>
          </a:ln>
          <a:effectLst>
            <a:outerShdw blurRad="254000" dist="1524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7C40168-43BB-F579-95C9-8D8477805311}"/>
              </a:ext>
            </a:extLst>
          </p:cNvPr>
          <p:cNvSpPr>
            <a:spLocks noGrp="1"/>
          </p:cNvSpPr>
          <p:nvPr>
            <p:ph type="ctrTitle"/>
          </p:nvPr>
        </p:nvSpPr>
        <p:spPr>
          <a:xfrm>
            <a:off x="761802" y="754336"/>
            <a:ext cx="10426434" cy="1287816"/>
          </a:xfrm>
        </p:spPr>
        <p:txBody>
          <a:bodyPr>
            <a:normAutofit/>
          </a:bodyPr>
          <a:lstStyle/>
          <a:p>
            <a:r>
              <a:rPr lang="en-US" dirty="0">
                <a:effectLst>
                  <a:outerShdw blurRad="38100" dist="38100" dir="2700000" algn="tl">
                    <a:srgbClr val="000000">
                      <a:alpha val="43137"/>
                    </a:srgbClr>
                  </a:outerShdw>
                </a:effectLst>
              </a:rPr>
              <a:t>Types of Entities</a:t>
            </a:r>
          </a:p>
        </p:txBody>
      </p:sp>
      <p:cxnSp>
        <p:nvCxnSpPr>
          <p:cNvPr id="24" name="Straight Connector 23">
            <a:extLst>
              <a:ext uri="{FF2B5EF4-FFF2-40B4-BE49-F238E27FC236}">
                <a16:creationId xmlns:a16="http://schemas.microsoft.com/office/drawing/2014/main" id="{2C4AD1A6-4D2B-4BD2-A7D5-B3F27077C4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1443083"/>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7363665-E8FF-E454-32C0-671945B64E8C}"/>
              </a:ext>
            </a:extLst>
          </p:cNvPr>
          <p:cNvSpPr txBox="1"/>
          <p:nvPr/>
        </p:nvSpPr>
        <p:spPr>
          <a:xfrm>
            <a:off x="-489481" y="3040981"/>
            <a:ext cx="6959119" cy="2218877"/>
          </a:xfrm>
          <a:prstGeom prst="rect">
            <a:avLst/>
          </a:prstGeom>
          <a:noFill/>
        </p:spPr>
        <p:txBody>
          <a:bodyPr wrap="square">
            <a:spAutoFit/>
          </a:bodyPr>
          <a:lstStyle/>
          <a:p>
            <a:pPr marL="457200" marR="0" indent="457200">
              <a:lnSpc>
                <a:spcPct val="107000"/>
              </a:lnSpc>
              <a:spcBef>
                <a:spcPts val="0"/>
              </a:spcBef>
              <a:spcAft>
                <a:spcPts val="800"/>
              </a:spcAft>
            </a:pPr>
            <a:r>
              <a:rPr lang="en-US" sz="2800" kern="100" dirty="0">
                <a:solidFill>
                  <a:srgbClr val="002060"/>
                </a:solidFill>
                <a:effectLst>
                  <a:outerShdw blurRad="38100" dist="38100" dir="2700000" algn="tl">
                    <a:srgbClr val="000000">
                      <a:alpha val="43137"/>
                    </a:srgbClr>
                  </a:outerShdw>
                </a:effectLst>
                <a:latin typeface="Abadi Extra Light" panose="020B0204020104020204" pitchFamily="34" charset="0"/>
                <a:ea typeface="Calibri" panose="020F0502020204030204" pitchFamily="34" charset="0"/>
                <a:cs typeface="Times New Roman" panose="02020603050405020304" pitchFamily="18" charset="0"/>
              </a:rPr>
              <a:t>1.	Sole Proprietorship </a:t>
            </a:r>
          </a:p>
          <a:p>
            <a:pPr marL="457200" marR="0" indent="457200">
              <a:lnSpc>
                <a:spcPct val="107000"/>
              </a:lnSpc>
              <a:spcBef>
                <a:spcPts val="0"/>
              </a:spcBef>
              <a:spcAft>
                <a:spcPts val="800"/>
              </a:spcAft>
            </a:pPr>
            <a:r>
              <a:rPr lang="en-US" sz="2800" kern="100" dirty="0">
                <a:solidFill>
                  <a:srgbClr val="002060"/>
                </a:solidFill>
                <a:effectLst>
                  <a:outerShdw blurRad="38100" dist="38100" dir="2700000" algn="tl">
                    <a:srgbClr val="000000">
                      <a:alpha val="43137"/>
                    </a:srgbClr>
                  </a:outerShdw>
                </a:effectLst>
                <a:latin typeface="Abadi Extra Light" panose="020B0204020104020204" pitchFamily="34" charset="0"/>
                <a:ea typeface="Calibri" panose="020F0502020204030204" pitchFamily="34" charset="0"/>
                <a:cs typeface="Times New Roman" panose="02020603050405020304" pitchFamily="18" charset="0"/>
              </a:rPr>
              <a:t>2.	Corporations </a:t>
            </a:r>
          </a:p>
          <a:p>
            <a:pPr marL="457200" marR="0" indent="457200">
              <a:lnSpc>
                <a:spcPct val="107000"/>
              </a:lnSpc>
              <a:spcBef>
                <a:spcPts val="0"/>
              </a:spcBef>
              <a:spcAft>
                <a:spcPts val="800"/>
              </a:spcAft>
            </a:pPr>
            <a:r>
              <a:rPr lang="en-US" sz="2800" kern="100" dirty="0">
                <a:solidFill>
                  <a:srgbClr val="002060"/>
                </a:solidFill>
                <a:effectLst>
                  <a:outerShdw blurRad="38100" dist="38100" dir="2700000" algn="tl">
                    <a:srgbClr val="000000">
                      <a:alpha val="43137"/>
                    </a:srgbClr>
                  </a:outerShdw>
                </a:effectLst>
                <a:latin typeface="Abadi Extra Light" panose="020B0204020104020204" pitchFamily="34" charset="0"/>
                <a:ea typeface="Calibri" panose="020F0502020204030204" pitchFamily="34" charset="0"/>
                <a:cs typeface="Times New Roman" panose="02020603050405020304" pitchFamily="18" charset="0"/>
              </a:rPr>
              <a:t>3.	Partnerships</a:t>
            </a:r>
          </a:p>
          <a:p>
            <a:pPr marL="457200" marR="0" indent="457200">
              <a:lnSpc>
                <a:spcPct val="107000"/>
              </a:lnSpc>
              <a:spcBef>
                <a:spcPts val="0"/>
              </a:spcBef>
              <a:spcAft>
                <a:spcPts val="800"/>
              </a:spcAft>
            </a:pPr>
            <a:r>
              <a:rPr lang="en-US" sz="2800" kern="100" dirty="0">
                <a:solidFill>
                  <a:srgbClr val="002060"/>
                </a:solidFill>
                <a:effectLst>
                  <a:outerShdw blurRad="38100" dist="38100" dir="2700000" algn="tl">
                    <a:srgbClr val="000000">
                      <a:alpha val="43137"/>
                    </a:srgbClr>
                  </a:outerShdw>
                </a:effectLst>
                <a:latin typeface="Abadi Extra Light" panose="020B0204020104020204" pitchFamily="34" charset="0"/>
                <a:ea typeface="Calibri" panose="020F0502020204030204" pitchFamily="34" charset="0"/>
                <a:cs typeface="Times New Roman" panose="02020603050405020304" pitchFamily="18" charset="0"/>
              </a:rPr>
              <a:t>4. 	Limited Liability Company or LLC</a:t>
            </a:r>
            <a:r>
              <a:rPr lang="en-US" sz="2800" kern="100" dirty="0">
                <a:solidFill>
                  <a:srgbClr val="FF0000"/>
                </a:solidFill>
                <a:effectLst/>
                <a:latin typeface="Abadi Extra Light" panose="020B020402010402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01552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left)">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wipe(left)">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wipe(left)">
                                      <p:cBhvr>
                                        <p:cTn id="2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A976E23-29EC-4E20-9EF6-B7CC4A821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F5FCEC6-E657-46F1-925F-13ED19212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E5BA8FCE-96F8-40B3-804C-10C27C02F4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15" name="Oval 14">
              <a:extLst>
                <a:ext uri="{FF2B5EF4-FFF2-40B4-BE49-F238E27FC236}">
                  <a16:creationId xmlns:a16="http://schemas.microsoft.com/office/drawing/2014/main" id="{F0593719-0C87-4B1E-B35D-0F97D29692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6F72299-2A02-44FA-A443-EFB406CF15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B09EF30-0043-45B4-B715-398AB3B37D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0227CAF-D3D1-454C-A6E3-466111AB01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90B68C07-78C0-4A8D-8839-959B33F076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C367BC4-E8BC-458E-B0F6-2033296CFD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4FA54AB7-72A4-ED57-8A5A-372D1D1AD420}"/>
              </a:ext>
            </a:extLst>
          </p:cNvPr>
          <p:cNvSpPr>
            <a:spLocks noGrp="1"/>
          </p:cNvSpPr>
          <p:nvPr>
            <p:ph type="title"/>
          </p:nvPr>
        </p:nvSpPr>
        <p:spPr>
          <a:xfrm>
            <a:off x="630936" y="630936"/>
            <a:ext cx="5563079" cy="2632080"/>
          </a:xfrm>
          <a:noFill/>
        </p:spPr>
        <p:txBody>
          <a:bodyPr anchor="t">
            <a:normAutofit/>
          </a:bodyPr>
          <a:lstStyle/>
          <a:p>
            <a:r>
              <a:rPr lang="en-US" sz="4800" dirty="0">
                <a:solidFill>
                  <a:schemeClr val="bg1"/>
                </a:solidFill>
                <a:effectLst>
                  <a:outerShdw blurRad="38100" dist="38100" dir="2700000" algn="tl">
                    <a:srgbClr val="000000">
                      <a:alpha val="43137"/>
                    </a:srgbClr>
                  </a:outerShdw>
                </a:effectLst>
              </a:rPr>
              <a:t>Sole Proprietorship</a:t>
            </a:r>
          </a:p>
        </p:txBody>
      </p:sp>
      <p:sp>
        <p:nvSpPr>
          <p:cNvPr id="22" name="Rectangle 21">
            <a:extLst>
              <a:ext uri="{FF2B5EF4-FFF2-40B4-BE49-F238E27FC236}">
                <a16:creationId xmlns:a16="http://schemas.microsoft.com/office/drawing/2014/main" id="{FF0BDB76-BCEC-498E-BA26-C763CD9FA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DD8DF5DF-A251-4BC2-8965-4EDDD01FC5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25" name="Straight Connector 24">
              <a:extLst>
                <a:ext uri="{FF2B5EF4-FFF2-40B4-BE49-F238E27FC236}">
                  <a16:creationId xmlns:a16="http://schemas.microsoft.com/office/drawing/2014/main" id="{8930D52D-708D-43A1-B073-469EFDB0207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82491CB-6849-43BB-926B-D979A3DB091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1251642-9512-4A11-9670-BD1C3A99814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D277633-FF55-420D-87BC-0CB11FD6D06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0" name="Rectangle 29">
            <a:extLst>
              <a:ext uri="{FF2B5EF4-FFF2-40B4-BE49-F238E27FC236}">
                <a16:creationId xmlns:a16="http://schemas.microsoft.com/office/drawing/2014/main" id="{1452CEF2-C9EC-4C15-99E4-C781AB08A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600459E6-26A3-4EAC-A34C-D0792D88CC2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3" name="Straight Connector 32">
              <a:extLst>
                <a:ext uri="{FF2B5EF4-FFF2-40B4-BE49-F238E27FC236}">
                  <a16:creationId xmlns:a16="http://schemas.microsoft.com/office/drawing/2014/main" id="{1264D5E9-C8D4-444A-8B1B-C11FB47CBA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DD99233-66AB-4E60-AF8A-A3259E6A46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4E8492A-EE2A-4BE3-A4B2-2BCE77DA407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222A220-AA24-4E60-83D6-D32FEB34D8E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 name="Content Placeholder 2">
            <a:extLst>
              <a:ext uri="{FF2B5EF4-FFF2-40B4-BE49-F238E27FC236}">
                <a16:creationId xmlns:a16="http://schemas.microsoft.com/office/drawing/2014/main" id="{BEF7FE18-B6CE-C807-BF5B-A232314DC009}"/>
              </a:ext>
            </a:extLst>
          </p:cNvPr>
          <p:cNvSpPr>
            <a:spLocks noGrp="1"/>
          </p:cNvSpPr>
          <p:nvPr>
            <p:ph idx="1"/>
          </p:nvPr>
        </p:nvSpPr>
        <p:spPr>
          <a:xfrm>
            <a:off x="772135" y="1878608"/>
            <a:ext cx="6049767" cy="2828892"/>
          </a:xfrm>
          <a:noFill/>
        </p:spPr>
        <p:txBody>
          <a:bodyPr anchor="t">
            <a:noAutofit/>
          </a:bodyPr>
          <a:lstStyle/>
          <a:p>
            <a:pPr marL="0" indent="0">
              <a:buNone/>
            </a:pPr>
            <a:r>
              <a:rPr lang="en-US" sz="2400" dirty="0">
                <a:solidFill>
                  <a:schemeClr val="bg1"/>
                </a:solidFill>
                <a:latin typeface="Abadi Extra Light" panose="020B0204020104020204" pitchFamily="34" charset="0"/>
              </a:rPr>
              <a:t>A sole proprietorship is the most basic type of business to establish. </a:t>
            </a:r>
          </a:p>
          <a:p>
            <a:pPr marL="0" indent="0">
              <a:buNone/>
            </a:pPr>
            <a:r>
              <a:rPr lang="en-US" sz="2400" dirty="0">
                <a:solidFill>
                  <a:schemeClr val="accent4">
                    <a:lumMod val="60000"/>
                    <a:lumOff val="40000"/>
                  </a:schemeClr>
                </a:solidFill>
                <a:latin typeface="Abadi Extra Light" panose="020B0204020104020204" pitchFamily="34" charset="0"/>
              </a:rPr>
              <a:t>You alone own the company and are responsible for its assets and liabilities. </a:t>
            </a:r>
          </a:p>
          <a:p>
            <a:pPr marL="0" indent="0">
              <a:buNone/>
            </a:pPr>
            <a:r>
              <a:rPr lang="en-US" sz="2400" dirty="0">
                <a:solidFill>
                  <a:schemeClr val="bg1"/>
                </a:solidFill>
                <a:latin typeface="Abadi Extra Light" panose="020B0204020104020204" pitchFamily="34" charset="0"/>
              </a:rPr>
              <a:t>You don't have to file special forms or pay fees to start your business. </a:t>
            </a:r>
          </a:p>
          <a:p>
            <a:pPr marL="0" indent="0">
              <a:buNone/>
            </a:pPr>
            <a:r>
              <a:rPr lang="en-US" sz="2400" dirty="0">
                <a:solidFill>
                  <a:schemeClr val="accent4">
                    <a:lumMod val="60000"/>
                    <a:lumOff val="40000"/>
                  </a:schemeClr>
                </a:solidFill>
                <a:latin typeface="Abadi Extra Light" panose="020B0204020104020204" pitchFamily="34" charset="0"/>
              </a:rPr>
              <a:t>Main advantages: Simple and inexpensive to create and operate.</a:t>
            </a:r>
          </a:p>
          <a:p>
            <a:pPr marL="0" indent="0">
              <a:buNone/>
            </a:pPr>
            <a:r>
              <a:rPr lang="en-US" sz="2400" dirty="0">
                <a:solidFill>
                  <a:schemeClr val="bg1"/>
                </a:solidFill>
                <a:latin typeface="Abadi Extra Light" panose="020B0204020104020204" pitchFamily="34" charset="0"/>
              </a:rPr>
              <a:t>The income from that business activity directly on the owner's federal income tax return is generally reported on the Schedule C,</a:t>
            </a:r>
          </a:p>
        </p:txBody>
      </p:sp>
      <p:pic>
        <p:nvPicPr>
          <p:cNvPr id="5" name="Picture 4" descr="A picture containing cartoon, clipart, illustration&#10;&#10;Description automatically generated">
            <a:extLst>
              <a:ext uri="{FF2B5EF4-FFF2-40B4-BE49-F238E27FC236}">
                <a16:creationId xmlns:a16="http://schemas.microsoft.com/office/drawing/2014/main" id="{B8D84291-A172-AB53-0833-9BE26CCE0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6055" y="1874081"/>
            <a:ext cx="4134103" cy="3140636"/>
          </a:xfrm>
          <a:prstGeom prst="rect">
            <a:avLst/>
          </a:prstGeom>
        </p:spPr>
      </p:pic>
      <p:grpSp>
        <p:nvGrpSpPr>
          <p:cNvPr id="38" name="Group 37">
            <a:extLst>
              <a:ext uri="{FF2B5EF4-FFF2-40B4-BE49-F238E27FC236}">
                <a16:creationId xmlns:a16="http://schemas.microsoft.com/office/drawing/2014/main" id="{94F13521-5DF8-4DF5-A0B9-A718234B3A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7120609" y="797789"/>
            <a:ext cx="304800" cy="429768"/>
            <a:chOff x="215328" y="-46937"/>
            <a:chExt cx="304800" cy="2773841"/>
          </a:xfrm>
        </p:grpSpPr>
        <p:cxnSp>
          <p:nvCxnSpPr>
            <p:cNvPr id="39" name="Straight Connector 38">
              <a:extLst>
                <a:ext uri="{FF2B5EF4-FFF2-40B4-BE49-F238E27FC236}">
                  <a16:creationId xmlns:a16="http://schemas.microsoft.com/office/drawing/2014/main" id="{046D4DF8-1672-4FA2-9826-FE37087C6A4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B7A5B2F-EC14-4482-85C2-E1320F14DD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F6FC815-E502-44E9-B346-1E771A5E2E5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1DCBABB-A77B-43CF-94EF-B785F32C4F4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430819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AF75FF-DEDF-79EF-4C49-9F7CC7C43A51}"/>
              </a:ext>
            </a:extLst>
          </p:cNvPr>
          <p:cNvSpPr>
            <a:spLocks noGrp="1"/>
          </p:cNvSpPr>
          <p:nvPr>
            <p:ph type="title"/>
          </p:nvPr>
        </p:nvSpPr>
        <p:spPr>
          <a:xfrm>
            <a:off x="603955" y="231878"/>
            <a:ext cx="5323715" cy="1642970"/>
          </a:xfrm>
        </p:spPr>
        <p:txBody>
          <a:bodyPr anchor="b">
            <a:normAutofit/>
          </a:bodyPr>
          <a:lstStyle/>
          <a:p>
            <a:r>
              <a:rPr lang="en-US" sz="4000" b="1" dirty="0">
                <a:solidFill>
                  <a:srgbClr val="FF0000"/>
                </a:solidFill>
                <a:effectLst>
                  <a:outerShdw blurRad="38100" dist="38100" dir="2700000" algn="tl">
                    <a:srgbClr val="000000">
                      <a:alpha val="43137"/>
                    </a:srgbClr>
                  </a:outerShdw>
                </a:effectLst>
              </a:rPr>
              <a:t>Corporations</a:t>
            </a:r>
          </a:p>
        </p:txBody>
      </p:sp>
      <p:sp>
        <p:nvSpPr>
          <p:cNvPr id="3" name="Content Placeholder 2">
            <a:extLst>
              <a:ext uri="{FF2B5EF4-FFF2-40B4-BE49-F238E27FC236}">
                <a16:creationId xmlns:a16="http://schemas.microsoft.com/office/drawing/2014/main" id="{149C8BA3-1EB2-27F8-9D92-CE5D52A82AF6}"/>
              </a:ext>
            </a:extLst>
          </p:cNvPr>
          <p:cNvSpPr>
            <a:spLocks noGrp="1"/>
          </p:cNvSpPr>
          <p:nvPr>
            <p:ph idx="1"/>
          </p:nvPr>
        </p:nvSpPr>
        <p:spPr>
          <a:xfrm>
            <a:off x="457200" y="2106725"/>
            <a:ext cx="6265718" cy="3535083"/>
          </a:xfrm>
        </p:spPr>
        <p:txBody>
          <a:bodyPr anchor="t">
            <a:noAutofit/>
          </a:bodyPr>
          <a:lstStyle/>
          <a:p>
            <a:pPr>
              <a:buClr>
                <a:schemeClr val="accent1"/>
              </a:buClr>
              <a:buFont typeface="Abadi Extra Light" panose="020B0204020104020204" pitchFamily="34" charset="0"/>
              <a:buChar char="›"/>
            </a:pPr>
            <a:r>
              <a:rPr lang="en-US" sz="3000" dirty="0">
                <a:solidFill>
                  <a:srgbClr val="0070C0"/>
                </a:solidFill>
                <a:latin typeface="Abadi Extra Light" panose="020B0204020104020204" pitchFamily="34" charset="0"/>
              </a:rPr>
              <a:t>Business and Non-profit Corporations</a:t>
            </a:r>
          </a:p>
          <a:p>
            <a:pPr>
              <a:buClr>
                <a:schemeClr val="accent1"/>
              </a:buClr>
              <a:buFont typeface="Abadi Extra Light" panose="020B0204020104020204" pitchFamily="34" charset="0"/>
              <a:buChar char="›"/>
            </a:pPr>
            <a:r>
              <a:rPr lang="en-US" sz="3000" dirty="0">
                <a:solidFill>
                  <a:srgbClr val="0070C0"/>
                </a:solidFill>
                <a:latin typeface="Abadi Extra Light" panose="020B0204020104020204" pitchFamily="34" charset="0"/>
              </a:rPr>
              <a:t>Professional Corporations</a:t>
            </a:r>
          </a:p>
          <a:p>
            <a:pPr>
              <a:buClr>
                <a:schemeClr val="accent1"/>
              </a:buClr>
              <a:buFont typeface="Abadi Extra Light" panose="020B0204020104020204" pitchFamily="34" charset="0"/>
              <a:buChar char="›"/>
            </a:pPr>
            <a:r>
              <a:rPr lang="en-US" sz="3000" dirty="0">
                <a:solidFill>
                  <a:srgbClr val="0070C0"/>
                </a:solidFill>
                <a:latin typeface="Abadi Extra Light" panose="020B0204020104020204" pitchFamily="34" charset="0"/>
              </a:rPr>
              <a:t>“Statutory Close” Corporations</a:t>
            </a:r>
          </a:p>
          <a:p>
            <a:pPr>
              <a:buClr>
                <a:schemeClr val="accent1"/>
              </a:buClr>
              <a:buFont typeface="Abadi Extra Light" panose="020B0204020104020204" pitchFamily="34" charset="0"/>
              <a:buChar char="›"/>
            </a:pPr>
            <a:r>
              <a:rPr lang="en-US" sz="3000" dirty="0">
                <a:solidFill>
                  <a:srgbClr val="0070C0"/>
                </a:solidFill>
                <a:latin typeface="Abadi Extra Light" panose="020B0204020104020204" pitchFamily="34" charset="0"/>
              </a:rPr>
              <a:t>Publicly Traded and Close Corporations</a:t>
            </a:r>
          </a:p>
          <a:p>
            <a:pPr>
              <a:buClr>
                <a:schemeClr val="accent1"/>
              </a:buClr>
              <a:buFont typeface="Abadi Extra Light" panose="020B0204020104020204" pitchFamily="34" charset="0"/>
              <a:buChar char="›"/>
            </a:pPr>
            <a:r>
              <a:rPr lang="en-US" sz="3000" dirty="0">
                <a:solidFill>
                  <a:srgbClr val="0070C0"/>
                </a:solidFill>
                <a:latin typeface="Abadi Extra Light" panose="020B0204020104020204" pitchFamily="34" charset="0"/>
              </a:rPr>
              <a:t>“C” Corporations and “S” Corporations</a:t>
            </a:r>
          </a:p>
        </p:txBody>
      </p:sp>
      <p:sp>
        <p:nvSpPr>
          <p:cNvPr id="12" name="Rectangle 11">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child art, sketch, drawing, graphics&#10;&#10;Description automatically generated">
            <a:extLst>
              <a:ext uri="{FF2B5EF4-FFF2-40B4-BE49-F238E27FC236}">
                <a16:creationId xmlns:a16="http://schemas.microsoft.com/office/drawing/2014/main" id="{8C7330BF-539A-B455-7BF8-F5B12BD89C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0120" y="2106725"/>
            <a:ext cx="4170530" cy="2862430"/>
          </a:xfrm>
          <a:prstGeom prst="rect">
            <a:avLst/>
          </a:prstGeom>
          <a:effectLst>
            <a:outerShdw blurRad="50800" dist="50800" dir="5400000" algn="ctr" rotWithShape="0">
              <a:srgbClr val="000000">
                <a:alpha val="99000"/>
              </a:srgbClr>
            </a:outerShdw>
          </a:effectLst>
        </p:spPr>
      </p:pic>
    </p:spTree>
    <p:extLst>
      <p:ext uri="{BB962C8B-B14F-4D97-AF65-F5344CB8AC3E}">
        <p14:creationId xmlns:p14="http://schemas.microsoft.com/office/powerpoint/2010/main" val="387032881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F8CBAF66-CE7A-4053-85C7-79E25B630D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tint">
            <a:extLst>
              <a:ext uri="{FF2B5EF4-FFF2-40B4-BE49-F238E27FC236}">
                <a16:creationId xmlns:a16="http://schemas.microsoft.com/office/drawing/2014/main" id="{09B2A6B6-935D-4EF8-8248-E2FE4E918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useBgFill="1">
        <p:nvSpPr>
          <p:cNvPr id="13" name="Rectangle 12">
            <a:extLst>
              <a:ext uri="{FF2B5EF4-FFF2-40B4-BE49-F238E27FC236}">
                <a16:creationId xmlns:a16="http://schemas.microsoft.com/office/drawing/2014/main" id="{4F2A6A32-9ADF-4DD4-AEA5-0D1FF0F8B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8" y="0"/>
            <a:ext cx="6096001" cy="6849700"/>
          </a:xfrm>
          <a:prstGeom prst="rect">
            <a:avLst/>
          </a:prstGeom>
          <a:ln>
            <a:noFill/>
          </a:ln>
          <a:effectLst>
            <a:outerShdw blurRad="596900" dist="317500" dir="8820000" sx="87000" sy="87000" algn="t" rotWithShape="0">
              <a:schemeClr val="tx1">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E82F361B-984A-43B6-AFE8-1F1439428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299"/>
            <a:ext cx="12191999" cy="3390300"/>
          </a:xfrm>
          <a:prstGeom prst="rect">
            <a:avLst/>
          </a:prstGeom>
          <a:ln>
            <a:noFill/>
          </a:ln>
          <a:effectLst>
            <a:outerShdw blurRad="596900" dist="330200" dir="7140000" sx="87000" sy="87000" algn="t" rotWithShape="0">
              <a:srgbClr val="000000">
                <a:alpha val="2666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36A30C7-F9FB-10AC-D2CA-296E1363FE0F}"/>
              </a:ext>
            </a:extLst>
          </p:cNvPr>
          <p:cNvSpPr>
            <a:spLocks noGrp="1"/>
          </p:cNvSpPr>
          <p:nvPr>
            <p:ph type="title"/>
          </p:nvPr>
        </p:nvSpPr>
        <p:spPr>
          <a:xfrm>
            <a:off x="761801" y="858982"/>
            <a:ext cx="4697303" cy="2017536"/>
          </a:xfrm>
        </p:spPr>
        <p:txBody>
          <a:bodyPr>
            <a:normAutofit/>
          </a:bodyPr>
          <a:lstStyle/>
          <a:p>
            <a:r>
              <a:rPr lang="en-US" dirty="0">
                <a:solidFill>
                  <a:srgbClr val="FFC000"/>
                </a:solidFill>
                <a:effectLst>
                  <a:outerShdw blurRad="38100" dist="38100" dir="2700000" algn="tl">
                    <a:srgbClr val="000000">
                      <a:alpha val="43137"/>
                    </a:srgbClr>
                  </a:outerShdw>
                </a:effectLst>
              </a:rPr>
              <a:t>Corporations</a:t>
            </a:r>
          </a:p>
        </p:txBody>
      </p:sp>
      <p:sp useBgFill="1">
        <p:nvSpPr>
          <p:cNvPr id="17" name="Rectangle 16">
            <a:extLst>
              <a:ext uri="{FF2B5EF4-FFF2-40B4-BE49-F238E27FC236}">
                <a16:creationId xmlns:a16="http://schemas.microsoft.com/office/drawing/2014/main" id="{A00D05C5-0B88-4CCD-B886-684DC5226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8" y="8296"/>
            <a:ext cx="6096001" cy="3390301"/>
          </a:xfrm>
          <a:prstGeom prst="rect">
            <a:avLst/>
          </a:prstGeom>
          <a:ln>
            <a:noFill/>
          </a:ln>
          <a:effectLst>
            <a:outerShdw blurRad="596900" dist="317500" dir="8820000" sx="87000" sy="87000" algn="t" rotWithShape="0">
              <a:schemeClr val="tx1">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8584AA8-8409-4F95-D69E-1444C6A55FA4}"/>
              </a:ext>
            </a:extLst>
          </p:cNvPr>
          <p:cNvPicPr>
            <a:picLocks noChangeAspect="1"/>
          </p:cNvPicPr>
          <p:nvPr/>
        </p:nvPicPr>
        <p:blipFill>
          <a:blip r:embed="rId3"/>
          <a:stretch>
            <a:fillRect/>
          </a:stretch>
        </p:blipFill>
        <p:spPr>
          <a:xfrm>
            <a:off x="6790281" y="425517"/>
            <a:ext cx="4707434" cy="2444244"/>
          </a:xfrm>
          <a:prstGeom prst="rect">
            <a:avLst/>
          </a:prstGeom>
        </p:spPr>
      </p:pic>
      <p:sp>
        <p:nvSpPr>
          <p:cNvPr id="3" name="Content Placeholder 2">
            <a:extLst>
              <a:ext uri="{FF2B5EF4-FFF2-40B4-BE49-F238E27FC236}">
                <a16:creationId xmlns:a16="http://schemas.microsoft.com/office/drawing/2014/main" id="{BABEC6DE-C49C-52E0-0605-63EA5EF6DBDA}"/>
              </a:ext>
            </a:extLst>
          </p:cNvPr>
          <p:cNvSpPr>
            <a:spLocks noGrp="1"/>
          </p:cNvSpPr>
          <p:nvPr>
            <p:ph idx="1"/>
          </p:nvPr>
        </p:nvSpPr>
        <p:spPr>
          <a:xfrm>
            <a:off x="6594239" y="3911382"/>
            <a:ext cx="4903476" cy="2425530"/>
          </a:xfrm>
        </p:spPr>
        <p:txBody>
          <a:bodyPr anchor="b">
            <a:noAutofit/>
          </a:bodyPr>
          <a:lstStyle/>
          <a:p>
            <a:pPr marL="0" indent="0">
              <a:lnSpc>
                <a:spcPct val="100000"/>
              </a:lnSpc>
              <a:buNone/>
            </a:pPr>
            <a:r>
              <a:rPr lang="en-US" sz="2000" dirty="0">
                <a:latin typeface="Abadi Extra Light" panose="020B0204020104020204" pitchFamily="34" charset="0"/>
              </a:rPr>
              <a:t>Legally, corporations are legal entities separate and apart from their owners – the shareholders. </a:t>
            </a:r>
          </a:p>
          <a:p>
            <a:pPr marL="0" indent="0">
              <a:lnSpc>
                <a:spcPct val="100000"/>
              </a:lnSpc>
              <a:buNone/>
            </a:pPr>
            <a:r>
              <a:rPr lang="en-US" sz="2000" dirty="0">
                <a:latin typeface="Abadi Extra Light" panose="020B0204020104020204" pitchFamily="34" charset="0"/>
              </a:rPr>
              <a:t>Because a corporation is an independent legal entity owned by shareholders, the corporation itself, not the shareholders that own it, is held legally liable for the actions and debts incurred by the business. </a:t>
            </a:r>
          </a:p>
        </p:txBody>
      </p:sp>
      <p:cxnSp>
        <p:nvCxnSpPr>
          <p:cNvPr id="19" name="Straight Connector 18">
            <a:extLst>
              <a:ext uri="{FF2B5EF4-FFF2-40B4-BE49-F238E27FC236}">
                <a16:creationId xmlns:a16="http://schemas.microsoft.com/office/drawing/2014/main" id="{61FF92BA-874E-408A-BFAD-416A7FFE597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3024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649C91A9-84E7-4BF0-9026-62F01380D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336A30C7-F9FB-10AC-D2CA-296E1363FE0F}"/>
              </a:ext>
            </a:extLst>
          </p:cNvPr>
          <p:cNvSpPr>
            <a:spLocks noGrp="1"/>
          </p:cNvSpPr>
          <p:nvPr>
            <p:ph type="title"/>
          </p:nvPr>
        </p:nvSpPr>
        <p:spPr>
          <a:xfrm>
            <a:off x="607256" y="-506608"/>
            <a:ext cx="4230482" cy="2010284"/>
          </a:xfrm>
        </p:spPr>
        <p:txBody>
          <a:bodyPr anchor="b">
            <a:normAutofit/>
          </a:bodyPr>
          <a:lstStyle/>
          <a:p>
            <a:r>
              <a:rPr lang="en-US" sz="3600" b="1" dirty="0">
                <a:solidFill>
                  <a:srgbClr val="FFC000"/>
                </a:solidFill>
                <a:effectLst>
                  <a:outerShdw blurRad="38100" dist="38100" dir="2700000" algn="tl">
                    <a:srgbClr val="000000">
                      <a:alpha val="43137"/>
                    </a:srgbClr>
                  </a:outerShdw>
                </a:effectLst>
              </a:rPr>
              <a:t>Limited Liability Companies</a:t>
            </a:r>
          </a:p>
        </p:txBody>
      </p:sp>
      <p:sp>
        <p:nvSpPr>
          <p:cNvPr id="3" name="Content Placeholder 2">
            <a:extLst>
              <a:ext uri="{FF2B5EF4-FFF2-40B4-BE49-F238E27FC236}">
                <a16:creationId xmlns:a16="http://schemas.microsoft.com/office/drawing/2014/main" id="{BABEC6DE-C49C-52E0-0605-63EA5EF6DBDA}"/>
              </a:ext>
            </a:extLst>
          </p:cNvPr>
          <p:cNvSpPr>
            <a:spLocks noGrp="1"/>
          </p:cNvSpPr>
          <p:nvPr>
            <p:ph idx="1"/>
          </p:nvPr>
        </p:nvSpPr>
        <p:spPr>
          <a:xfrm>
            <a:off x="737436" y="1598631"/>
            <a:ext cx="4407401" cy="4641448"/>
          </a:xfrm>
        </p:spPr>
        <p:txBody>
          <a:bodyPr anchor="ctr">
            <a:noAutofit/>
          </a:bodyPr>
          <a:lstStyle/>
          <a:p>
            <a:pPr>
              <a:lnSpc>
                <a:spcPct val="100000"/>
              </a:lnSpc>
            </a:pPr>
            <a:r>
              <a:rPr lang="en-US" sz="2400" dirty="0">
                <a:latin typeface="Abadi Extra Light" panose="020B0204020104020204" pitchFamily="34" charset="0"/>
              </a:rPr>
              <a:t>A </a:t>
            </a:r>
            <a:r>
              <a:rPr lang="en-US" sz="2400" dirty="0">
                <a:solidFill>
                  <a:srgbClr val="C00000"/>
                </a:solidFill>
                <a:latin typeface="Abadi Extra Light" panose="020B0204020104020204" pitchFamily="34" charset="0"/>
              </a:rPr>
              <a:t>limited liability company or “LLC</a:t>
            </a:r>
            <a:r>
              <a:rPr lang="en-US" sz="2400" dirty="0">
                <a:solidFill>
                  <a:srgbClr val="FFC000"/>
                </a:solidFill>
                <a:latin typeface="Abadi Extra Light" panose="020B0204020104020204" pitchFamily="34" charset="0"/>
              </a:rPr>
              <a:t>” </a:t>
            </a:r>
            <a:r>
              <a:rPr lang="en-US" sz="2400" dirty="0">
                <a:latin typeface="Abadi Extra Light" panose="020B0204020104020204" pitchFamily="34" charset="0"/>
              </a:rPr>
              <a:t>is a hybrid form of business which affords its owners (termed “members’) </a:t>
            </a:r>
            <a:r>
              <a:rPr lang="en-US" sz="2400" dirty="0">
                <a:solidFill>
                  <a:srgbClr val="C00000"/>
                </a:solidFill>
                <a:latin typeface="Abadi Extra Light" panose="020B0204020104020204" pitchFamily="34" charset="0"/>
              </a:rPr>
              <a:t>limited liability protection </a:t>
            </a:r>
            <a:r>
              <a:rPr lang="en-US" sz="2400" dirty="0">
                <a:latin typeface="Abadi Extra Light" panose="020B0204020104020204" pitchFamily="34" charset="0"/>
              </a:rPr>
              <a:t>in a manner similar to shareholders in a corporation or limited partners in a limited partnership while still allowing the owners to participate in the management of the business.</a:t>
            </a:r>
          </a:p>
        </p:txBody>
      </p:sp>
      <p:sp useBgFill="1">
        <p:nvSpPr>
          <p:cNvPr id="11" name="Rectangle 10">
            <a:extLst>
              <a:ext uri="{FF2B5EF4-FFF2-40B4-BE49-F238E27FC236}">
                <a16:creationId xmlns:a16="http://schemas.microsoft.com/office/drawing/2014/main" id="{9B47378D-AD27-45D0-8C1C-5B1098DCC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32004" y="0"/>
            <a:ext cx="6559995" cy="6858000"/>
          </a:xfrm>
          <a:prstGeom prst="rect">
            <a:avLst/>
          </a:prstGeom>
          <a:ln>
            <a:noFill/>
          </a:ln>
          <a:effectLst>
            <a:outerShdw blurRad="381000" dist="317500" dir="8520000" sx="95000" sy="95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3A6333C-7D0C-2163-CCDF-111D65961922}"/>
              </a:ext>
            </a:extLst>
          </p:cNvPr>
          <p:cNvPicPr>
            <a:picLocks noChangeAspect="1"/>
          </p:cNvPicPr>
          <p:nvPr/>
        </p:nvPicPr>
        <p:blipFill>
          <a:blip r:embed="rId3"/>
          <a:stretch>
            <a:fillRect/>
          </a:stretch>
        </p:blipFill>
        <p:spPr>
          <a:xfrm>
            <a:off x="6606338" y="2047487"/>
            <a:ext cx="4511442" cy="3002159"/>
          </a:xfrm>
          <a:prstGeom prst="rect">
            <a:avLst/>
          </a:prstGeom>
        </p:spPr>
      </p:pic>
      <p:cxnSp>
        <p:nvCxnSpPr>
          <p:cNvPr id="13" name="Straight Connector 12">
            <a:extLst>
              <a:ext uri="{FF2B5EF4-FFF2-40B4-BE49-F238E27FC236}">
                <a16:creationId xmlns:a16="http://schemas.microsoft.com/office/drawing/2014/main" id="{E58B1629-F209-47B0-BA59-6BD937DBB0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A40146A-F8F7-5D41-77A6-434F89C8019D}"/>
              </a:ext>
            </a:extLst>
          </p:cNvPr>
          <p:cNvCxnSpPr/>
          <p:nvPr/>
        </p:nvCxnSpPr>
        <p:spPr>
          <a:xfrm>
            <a:off x="700760" y="1643786"/>
            <a:ext cx="420505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83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A18150-BF84-4E5A-B43C-0262DBE7E60A}"/>
              </a:ext>
            </a:extLst>
          </p:cNvPr>
          <p:cNvSpPr>
            <a:spLocks noGrp="1"/>
          </p:cNvSpPr>
          <p:nvPr>
            <p:ph idx="1"/>
          </p:nvPr>
        </p:nvSpPr>
        <p:spPr>
          <a:xfrm>
            <a:off x="4352049" y="946528"/>
            <a:ext cx="7342496" cy="4297363"/>
          </a:xfrm>
        </p:spPr>
        <p:txBody>
          <a:bodyPr>
            <a:noAutofit/>
          </a:bodyPr>
          <a:lstStyle/>
          <a:p>
            <a:pPr marL="0" indent="0">
              <a:lnSpc>
                <a:spcPct val="100000"/>
              </a:lnSpc>
              <a:buNone/>
            </a:pPr>
            <a:r>
              <a:rPr lang="sv-SE" sz="3600" b="1" dirty="0">
                <a:solidFill>
                  <a:srgbClr val="C00000"/>
                </a:solidFill>
                <a:effectLst>
                  <a:outerShdw blurRad="38100" dist="38100" dir="2700000" algn="tl">
                    <a:srgbClr val="000000">
                      <a:alpha val="43137"/>
                    </a:srgbClr>
                  </a:outerShdw>
                </a:effectLst>
                <a:latin typeface="Abadi Extra Light" panose="020B0204020104020204" pitchFamily="34" charset="0"/>
              </a:rPr>
              <a:t>Martin J Pezzner, BS, JD, CPA</a:t>
            </a:r>
          </a:p>
          <a:p>
            <a:pPr marL="0" indent="0">
              <a:lnSpc>
                <a:spcPct val="100000"/>
              </a:lnSpc>
              <a:buNone/>
            </a:pPr>
            <a:r>
              <a:rPr lang="en-US" dirty="0">
                <a:solidFill>
                  <a:srgbClr val="C00000"/>
                </a:solidFill>
                <a:latin typeface="Abadi Extra Light" panose="020B0204020104020204" pitchFamily="34" charset="0"/>
              </a:rPr>
              <a:t>Gibson &amp; Perkins, PC</a:t>
            </a:r>
          </a:p>
          <a:p>
            <a:pPr marL="0" indent="0">
              <a:lnSpc>
                <a:spcPct val="100000"/>
              </a:lnSpc>
              <a:buNone/>
            </a:pPr>
            <a:r>
              <a:rPr lang="en-US" sz="2400" dirty="0">
                <a:solidFill>
                  <a:schemeClr val="tx1"/>
                </a:solidFill>
                <a:latin typeface="Abadi Extra Light" panose="020B0204020104020204" pitchFamily="34" charset="0"/>
              </a:rPr>
              <a:t>Martin J Pezzner has a wealth of experience as a practicing attorney for over twenty-nine years.  After graduating Wilkes College with a Bachelor of Science in accounting, he was employed by the Internal Revenue Service in Philadelphia, PA as a Tax Revenue Agent (Field Agent) for five years. </a:t>
            </a:r>
          </a:p>
          <a:p>
            <a:pPr marL="0" indent="0">
              <a:lnSpc>
                <a:spcPct val="100000"/>
              </a:lnSpc>
              <a:buNone/>
            </a:pPr>
            <a:r>
              <a:rPr lang="en-US" sz="2400" dirty="0">
                <a:solidFill>
                  <a:schemeClr val="tx1"/>
                </a:solidFill>
                <a:latin typeface="Abadi Extra Light" panose="020B0204020104020204" pitchFamily="34" charset="0"/>
              </a:rPr>
              <a:t>He also worked for one year in the Philadelphia IRS Appeals Office.  While employed by the IRS, he became a CPA (1985) in the Commonwealth of Pennsylvania.  </a:t>
            </a:r>
          </a:p>
          <a:p>
            <a:pPr marL="0" indent="0">
              <a:lnSpc>
                <a:spcPct val="100000"/>
              </a:lnSpc>
              <a:buNone/>
            </a:pPr>
            <a:r>
              <a:rPr lang="en-US" sz="2400" dirty="0">
                <a:solidFill>
                  <a:schemeClr val="tx1"/>
                </a:solidFill>
                <a:latin typeface="Abadi Extra Light" panose="020B0204020104020204" pitchFamily="34" charset="0"/>
              </a:rPr>
              <a:t>Mr. Pezzner received his Juris Doctorate Degree from the University of Dayton School of Law in 1989.</a:t>
            </a:r>
            <a:endParaRPr lang="en-US" sz="2400" dirty="0">
              <a:solidFill>
                <a:schemeClr val="tx1"/>
              </a:solidFill>
            </a:endParaRPr>
          </a:p>
        </p:txBody>
      </p:sp>
      <p:pic>
        <p:nvPicPr>
          <p:cNvPr id="2" name="Picture 1">
            <a:extLst>
              <a:ext uri="{FF2B5EF4-FFF2-40B4-BE49-F238E27FC236}">
                <a16:creationId xmlns:a16="http://schemas.microsoft.com/office/drawing/2014/main" id="{E3F4169C-09C7-4175-A98B-1E02CF364FEB}"/>
              </a:ext>
            </a:extLst>
          </p:cNvPr>
          <p:cNvPicPr>
            <a:picLocks noChangeAspect="1"/>
          </p:cNvPicPr>
          <p:nvPr/>
        </p:nvPicPr>
        <p:blipFill>
          <a:blip r:embed="rId3"/>
          <a:stretch>
            <a:fillRect/>
          </a:stretch>
        </p:blipFill>
        <p:spPr>
          <a:xfrm>
            <a:off x="805661" y="946528"/>
            <a:ext cx="3017520" cy="4514353"/>
          </a:xfrm>
          <a:prstGeom prst="rect">
            <a:avLst/>
          </a:prstGeom>
          <a:effectLst>
            <a:outerShdw blurRad="50800" dist="50800" dir="5400000" algn="ctr" rotWithShape="0">
              <a:srgbClr val="000000">
                <a:alpha val="99000"/>
              </a:srgbClr>
            </a:outerShdw>
          </a:effectLst>
        </p:spPr>
      </p:pic>
    </p:spTree>
    <p:extLst>
      <p:ext uri="{BB962C8B-B14F-4D97-AF65-F5344CB8AC3E}">
        <p14:creationId xmlns:p14="http://schemas.microsoft.com/office/powerpoint/2010/main" val="26490058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649C91A9-84E7-4BF0-9026-62F01380D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336A30C7-F9FB-10AC-D2CA-296E1363FE0F}"/>
              </a:ext>
            </a:extLst>
          </p:cNvPr>
          <p:cNvSpPr>
            <a:spLocks noGrp="1"/>
          </p:cNvSpPr>
          <p:nvPr>
            <p:ph type="title"/>
          </p:nvPr>
        </p:nvSpPr>
        <p:spPr>
          <a:xfrm>
            <a:off x="607256" y="-506608"/>
            <a:ext cx="4230482" cy="2010284"/>
          </a:xfrm>
        </p:spPr>
        <p:txBody>
          <a:bodyPr anchor="b">
            <a:normAutofit/>
          </a:bodyPr>
          <a:lstStyle/>
          <a:p>
            <a:r>
              <a:rPr lang="en-US" sz="3600" b="1" dirty="0">
                <a:solidFill>
                  <a:schemeClr val="bg1"/>
                </a:solidFill>
                <a:effectLst>
                  <a:outerShdw blurRad="38100" dist="38100" dir="2700000" algn="tl">
                    <a:srgbClr val="000000">
                      <a:alpha val="43137"/>
                    </a:srgbClr>
                  </a:outerShdw>
                </a:effectLst>
              </a:rPr>
              <a:t>Limited Liability Companies</a:t>
            </a:r>
          </a:p>
        </p:txBody>
      </p:sp>
      <p:sp>
        <p:nvSpPr>
          <p:cNvPr id="3" name="Content Placeholder 2">
            <a:extLst>
              <a:ext uri="{FF2B5EF4-FFF2-40B4-BE49-F238E27FC236}">
                <a16:creationId xmlns:a16="http://schemas.microsoft.com/office/drawing/2014/main" id="{BABEC6DE-C49C-52E0-0605-63EA5EF6DBDA}"/>
              </a:ext>
            </a:extLst>
          </p:cNvPr>
          <p:cNvSpPr>
            <a:spLocks noGrp="1"/>
          </p:cNvSpPr>
          <p:nvPr>
            <p:ph idx="1"/>
          </p:nvPr>
        </p:nvSpPr>
        <p:spPr>
          <a:xfrm>
            <a:off x="700760" y="1598631"/>
            <a:ext cx="4407401" cy="4641448"/>
          </a:xfrm>
        </p:spPr>
        <p:txBody>
          <a:bodyPr anchor="ctr">
            <a:noAutofit/>
          </a:bodyPr>
          <a:lstStyle/>
          <a:p>
            <a:pPr>
              <a:lnSpc>
                <a:spcPct val="100000"/>
              </a:lnSpc>
            </a:pPr>
            <a:r>
              <a:rPr lang="en-US" sz="3200" dirty="0">
                <a:solidFill>
                  <a:schemeClr val="bg1"/>
                </a:solidFill>
                <a:latin typeface="Abadi Extra Light" panose="020B0204020104020204" pitchFamily="34" charset="0"/>
              </a:rPr>
              <a:t>From a tax point of view a limited liability company may choose to be taxed as a partnership – adding the advantage of a </a:t>
            </a:r>
            <a:r>
              <a:rPr lang="en-US" sz="3200" b="1" dirty="0">
                <a:solidFill>
                  <a:schemeClr val="tx1">
                    <a:lumMod val="85000"/>
                    <a:lumOff val="15000"/>
                  </a:schemeClr>
                </a:solidFill>
                <a:latin typeface="Abadi Extra Light" panose="020B0204020104020204" pitchFamily="34" charset="0"/>
              </a:rPr>
              <a:t>“pass through” </a:t>
            </a:r>
            <a:r>
              <a:rPr lang="en-US" sz="3200" dirty="0">
                <a:solidFill>
                  <a:schemeClr val="bg1"/>
                </a:solidFill>
                <a:latin typeface="Abadi Extra Light" panose="020B0204020104020204" pitchFamily="34" charset="0"/>
              </a:rPr>
              <a:t>entity for tax purposes. </a:t>
            </a:r>
          </a:p>
        </p:txBody>
      </p:sp>
      <p:sp useBgFill="1">
        <p:nvSpPr>
          <p:cNvPr id="11" name="Rectangle 10">
            <a:extLst>
              <a:ext uri="{FF2B5EF4-FFF2-40B4-BE49-F238E27FC236}">
                <a16:creationId xmlns:a16="http://schemas.microsoft.com/office/drawing/2014/main" id="{9B47378D-AD27-45D0-8C1C-5B1098DCC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32004" y="0"/>
            <a:ext cx="6559995" cy="6858000"/>
          </a:xfrm>
          <a:prstGeom prst="rect">
            <a:avLst/>
          </a:prstGeom>
          <a:ln>
            <a:noFill/>
          </a:ln>
          <a:effectLst>
            <a:outerShdw blurRad="381000" dist="317500" dir="8520000" sx="95000" sy="95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3A6333C-7D0C-2163-CCDF-111D65961922}"/>
              </a:ext>
            </a:extLst>
          </p:cNvPr>
          <p:cNvPicPr>
            <a:picLocks noChangeAspect="1"/>
          </p:cNvPicPr>
          <p:nvPr/>
        </p:nvPicPr>
        <p:blipFill>
          <a:blip r:embed="rId3">
            <a:grayscl/>
          </a:blip>
          <a:stretch>
            <a:fillRect/>
          </a:stretch>
        </p:blipFill>
        <p:spPr>
          <a:xfrm>
            <a:off x="6606338" y="2047487"/>
            <a:ext cx="4511442" cy="3002159"/>
          </a:xfrm>
          <a:prstGeom prst="rect">
            <a:avLst/>
          </a:prstGeom>
          <a:effectLst>
            <a:outerShdw blurRad="50800" dist="50800" dir="5400000" algn="ctr" rotWithShape="0">
              <a:srgbClr val="000000">
                <a:alpha val="99000"/>
              </a:srgbClr>
            </a:outerShdw>
          </a:effectLst>
        </p:spPr>
      </p:pic>
      <p:cxnSp>
        <p:nvCxnSpPr>
          <p:cNvPr id="13" name="Straight Connector 12">
            <a:extLst>
              <a:ext uri="{FF2B5EF4-FFF2-40B4-BE49-F238E27FC236}">
                <a16:creationId xmlns:a16="http://schemas.microsoft.com/office/drawing/2014/main" id="{E58B1629-F209-47B0-BA59-6BD937DBB0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27C81E0-E7E4-82EF-09EF-AE3C003D93CD}"/>
              </a:ext>
            </a:extLst>
          </p:cNvPr>
          <p:cNvCxnSpPr/>
          <p:nvPr/>
        </p:nvCxnSpPr>
        <p:spPr>
          <a:xfrm>
            <a:off x="700760" y="1643786"/>
            <a:ext cx="420505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5212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284A420-F50C-4C2C-B88E-E6F4EF504B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ierstadt"/>
              <a:ea typeface="+mn-ea"/>
              <a:cs typeface="+mn-cs"/>
            </a:endParaRPr>
          </a:p>
        </p:txBody>
      </p:sp>
      <p:sp useBgFill="1">
        <p:nvSpPr>
          <p:cNvPr id="9" name="Rectangle 8">
            <a:extLst>
              <a:ext uri="{FF2B5EF4-FFF2-40B4-BE49-F238E27FC236}">
                <a16:creationId xmlns:a16="http://schemas.microsoft.com/office/drawing/2014/main" id="{893A6D2E-5228-4998-9E24-EFCCA0246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3567547"/>
          </a:xfrm>
          <a:prstGeom prst="rect">
            <a:avLst/>
          </a:prstGeom>
          <a:ln>
            <a:noFill/>
          </a:ln>
          <a:effectLst>
            <a:outerShdw blurRad="228600" dist="152400" dir="5460000" sx="95000" sy="95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Bierstadt"/>
              <a:ea typeface="+mn-ea"/>
              <a:cs typeface="+mn-cs"/>
            </a:endParaRPr>
          </a:p>
        </p:txBody>
      </p:sp>
      <p:cxnSp>
        <p:nvCxnSpPr>
          <p:cNvPr id="11" name="Straight Connector 10">
            <a:extLst>
              <a:ext uri="{FF2B5EF4-FFF2-40B4-BE49-F238E27FC236}">
                <a16:creationId xmlns:a16="http://schemas.microsoft.com/office/drawing/2014/main" id="{3ADB48DB-8E25-4F2F-8C02-5B793937255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32BA7E3-7313-49C8-A245-A85BDEB13E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5" name="Slide Background">
            <a:extLst>
              <a:ext uri="{FF2B5EF4-FFF2-40B4-BE49-F238E27FC236}">
                <a16:creationId xmlns:a16="http://schemas.microsoft.com/office/drawing/2014/main" id="{39DEF503-AFED-40B5-99E5-87975B0D7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ierstadt"/>
              <a:ea typeface="+mn-ea"/>
              <a:cs typeface="+mn-cs"/>
            </a:endParaRPr>
          </a:p>
        </p:txBody>
      </p:sp>
      <p:sp>
        <p:nvSpPr>
          <p:cNvPr id="17" name="tint">
            <a:extLst>
              <a:ext uri="{FF2B5EF4-FFF2-40B4-BE49-F238E27FC236}">
                <a16:creationId xmlns:a16="http://schemas.microsoft.com/office/drawing/2014/main" id="{B38BFBE2-9AD8-4542-8FAC-02614711B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Bierstadt"/>
              <a:ea typeface="+mn-ea"/>
              <a:cs typeface="+mn-cs"/>
            </a:endParaRPr>
          </a:p>
        </p:txBody>
      </p:sp>
      <p:sp useBgFill="1">
        <p:nvSpPr>
          <p:cNvPr id="19" name="Rectangle 18">
            <a:extLst>
              <a:ext uri="{FF2B5EF4-FFF2-40B4-BE49-F238E27FC236}">
                <a16:creationId xmlns:a16="http://schemas.microsoft.com/office/drawing/2014/main" id="{8A8629BE-0179-4699-B176-6397C00434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191993" cy="3657602"/>
          </a:xfrm>
          <a:prstGeom prst="rect">
            <a:avLst/>
          </a:prstGeom>
          <a:ln>
            <a:noFill/>
          </a:ln>
          <a:effectLst>
            <a:outerShdw blurRad="228600" dist="1524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Bierstadt"/>
              <a:ea typeface="+mn-ea"/>
              <a:cs typeface="+mn-cs"/>
            </a:endParaRPr>
          </a:p>
        </p:txBody>
      </p:sp>
      <p:sp>
        <p:nvSpPr>
          <p:cNvPr id="2" name="Title 1">
            <a:extLst>
              <a:ext uri="{FF2B5EF4-FFF2-40B4-BE49-F238E27FC236}">
                <a16:creationId xmlns:a16="http://schemas.microsoft.com/office/drawing/2014/main" id="{33245CCC-3B3F-8BDC-CDA0-33A57909A7D6}"/>
              </a:ext>
            </a:extLst>
          </p:cNvPr>
          <p:cNvSpPr>
            <a:spLocks noGrp="1"/>
          </p:cNvSpPr>
          <p:nvPr>
            <p:ph type="title"/>
          </p:nvPr>
        </p:nvSpPr>
        <p:spPr>
          <a:xfrm>
            <a:off x="761802" y="738334"/>
            <a:ext cx="9296597" cy="2561984"/>
          </a:xfrm>
        </p:spPr>
        <p:txBody>
          <a:bodyPr vert="horz" lIns="91440" tIns="45720" rIns="91440" bIns="45720" rtlCol="0" anchor="b">
            <a:normAutofit/>
          </a:bodyPr>
          <a:lstStyle/>
          <a:p>
            <a:r>
              <a:rPr lang="en-US" sz="4800" dirty="0">
                <a:solidFill>
                  <a:srgbClr val="C00000"/>
                </a:solidFill>
                <a:effectLst>
                  <a:outerShdw blurRad="38100" dist="38100" dir="2700000" algn="tl">
                    <a:srgbClr val="000000">
                      <a:alpha val="43137"/>
                    </a:srgbClr>
                  </a:outerShdw>
                </a:effectLst>
              </a:rPr>
              <a:t>Factors in Choosing </a:t>
            </a:r>
          </a:p>
        </p:txBody>
      </p:sp>
      <p:cxnSp>
        <p:nvCxnSpPr>
          <p:cNvPr id="21" name="Straight Connector 20">
            <a:extLst>
              <a:ext uri="{FF2B5EF4-FFF2-40B4-BE49-F238E27FC236}">
                <a16:creationId xmlns:a16="http://schemas.microsoft.com/office/drawing/2014/main" id="{2E5D4690-002A-4B9A-A715-6B47306217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46818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AEB8C2-3E12-414D-85A3-5EEC6C30840D}"/>
              </a:ext>
            </a:extLst>
          </p:cNvPr>
          <p:cNvSpPr>
            <a:spLocks noGrp="1"/>
          </p:cNvSpPr>
          <p:nvPr>
            <p:ph idx="1"/>
          </p:nvPr>
        </p:nvSpPr>
        <p:spPr>
          <a:xfrm>
            <a:off x="658368" y="207264"/>
            <a:ext cx="11045952" cy="6036286"/>
          </a:xfrm>
        </p:spPr>
        <p:txBody>
          <a:bodyPr>
            <a:normAutofit fontScale="25000" lnSpcReduction="20000"/>
          </a:bodyPr>
          <a:lstStyle/>
          <a:p>
            <a:pPr marL="0" indent="0" algn="ctr" fontAlgn="base">
              <a:buNone/>
            </a:pPr>
            <a:r>
              <a:rPr lang="en-US" sz="8000" dirty="0">
                <a:solidFill>
                  <a:schemeClr val="accent4">
                    <a:lumMod val="60000"/>
                    <a:lumOff val="40000"/>
                  </a:schemeClr>
                </a:solidFill>
                <a:latin typeface="Abadi Extra Light" panose="020B0204020104020204" pitchFamily="34" charset="0"/>
              </a:rPr>
              <a:t>Choosing a Business Entity: Decision Time</a:t>
            </a:r>
          </a:p>
          <a:p>
            <a:pPr marL="0" indent="0" fontAlgn="base">
              <a:lnSpc>
                <a:spcPct val="120000"/>
              </a:lnSpc>
              <a:spcBef>
                <a:spcPts val="600"/>
              </a:spcBef>
              <a:spcAft>
                <a:spcPts val="600"/>
              </a:spcAft>
              <a:buNone/>
            </a:pPr>
            <a:r>
              <a:rPr lang="en-US" sz="8000" dirty="0">
                <a:solidFill>
                  <a:schemeClr val="bg1">
                    <a:lumMod val="95000"/>
                  </a:schemeClr>
                </a:solidFill>
                <a:latin typeface="Abadi Extra Light" panose="020B0204020104020204" pitchFamily="34" charset="0"/>
                <a:cs typeface="Arial" panose="020B0604020202020204" pitchFamily="34" charset="0"/>
              </a:rPr>
              <a:t>“So how do you make your choice of business entity? Here are some of the most important considerations for you, below:</a:t>
            </a:r>
          </a:p>
          <a:p>
            <a:pPr marL="0" indent="0" fontAlgn="base">
              <a:lnSpc>
                <a:spcPct val="120000"/>
              </a:lnSpc>
              <a:spcBef>
                <a:spcPts val="600"/>
              </a:spcBef>
              <a:spcAft>
                <a:spcPts val="600"/>
              </a:spcAft>
              <a:buNone/>
            </a:pPr>
            <a:r>
              <a:rPr lang="en-US" sz="8000" dirty="0">
                <a:solidFill>
                  <a:schemeClr val="accent4">
                    <a:lumMod val="60000"/>
                    <a:lumOff val="40000"/>
                  </a:schemeClr>
                </a:solidFill>
                <a:latin typeface="Abadi Extra Light" panose="020B0204020104020204" pitchFamily="34" charset="0"/>
                <a:cs typeface="Arial" panose="020B0604020202020204" pitchFamily="34" charset="0"/>
              </a:rPr>
              <a:t>Tax Treatment</a:t>
            </a:r>
          </a:p>
          <a:p>
            <a:pPr marL="463550" indent="0" fontAlgn="base">
              <a:lnSpc>
                <a:spcPct val="120000"/>
              </a:lnSpc>
              <a:spcBef>
                <a:spcPts val="600"/>
              </a:spcBef>
              <a:spcAft>
                <a:spcPts val="600"/>
              </a:spcAft>
              <a:buNone/>
            </a:pPr>
            <a:r>
              <a:rPr lang="en-US" sz="8000" dirty="0">
                <a:solidFill>
                  <a:schemeClr val="bg1">
                    <a:lumMod val="95000"/>
                  </a:schemeClr>
                </a:solidFill>
                <a:latin typeface="Abadi Extra Light" panose="020B0204020104020204" pitchFamily="34" charset="0"/>
                <a:cs typeface="Arial" panose="020B0604020202020204" pitchFamily="34" charset="0"/>
              </a:rPr>
              <a:t>Double taxation is a sore point for many companies. As a </a:t>
            </a:r>
            <a:r>
              <a:rPr lang="en-US" sz="8000" i="1" dirty="0">
                <a:solidFill>
                  <a:schemeClr val="bg1">
                    <a:lumMod val="95000"/>
                  </a:schemeClr>
                </a:solidFill>
                <a:latin typeface="Abadi Extra Light" panose="020B0204020104020204" pitchFamily="34" charset="0"/>
                <a:cs typeface="Arial" panose="020B0604020202020204" pitchFamily="34" charset="0"/>
              </a:rPr>
              <a:t>C Corporation</a:t>
            </a:r>
            <a:r>
              <a:rPr lang="en-US" sz="8000" dirty="0">
                <a:solidFill>
                  <a:schemeClr val="bg1">
                    <a:lumMod val="95000"/>
                  </a:schemeClr>
                </a:solidFill>
                <a:latin typeface="Abadi Extra Light" panose="020B0204020104020204" pitchFamily="34" charset="0"/>
                <a:cs typeface="Arial" panose="020B0604020202020204" pitchFamily="34" charset="0"/>
              </a:rPr>
              <a:t>, your company’s revenue is subject to a tax from your state and federal government, but you must also pay taxes on the </a:t>
            </a:r>
            <a:r>
              <a:rPr lang="en-US" sz="8000" i="1" dirty="0">
                <a:solidFill>
                  <a:schemeClr val="bg1">
                    <a:lumMod val="95000"/>
                  </a:schemeClr>
                </a:solidFill>
                <a:latin typeface="Abadi Extra Light" panose="020B0204020104020204" pitchFamily="34" charset="0"/>
                <a:cs typeface="Arial" panose="020B0604020202020204" pitchFamily="34" charset="0"/>
              </a:rPr>
              <a:t>personal</a:t>
            </a:r>
            <a:r>
              <a:rPr lang="en-US" sz="8000" dirty="0">
                <a:solidFill>
                  <a:schemeClr val="bg1">
                    <a:lumMod val="95000"/>
                  </a:schemeClr>
                </a:solidFill>
                <a:latin typeface="Abadi Extra Light" panose="020B0204020104020204" pitchFamily="34" charset="0"/>
                <a:cs typeface="Arial" panose="020B0604020202020204" pitchFamily="34" charset="0"/>
              </a:rPr>
              <a:t> income you bring in from the company.</a:t>
            </a:r>
          </a:p>
          <a:p>
            <a:pPr marL="463550" indent="0" fontAlgn="base">
              <a:lnSpc>
                <a:spcPct val="120000"/>
              </a:lnSpc>
              <a:spcBef>
                <a:spcPts val="600"/>
              </a:spcBef>
              <a:spcAft>
                <a:spcPts val="600"/>
              </a:spcAft>
              <a:buNone/>
            </a:pPr>
            <a:r>
              <a:rPr lang="en-US" sz="8000" dirty="0">
                <a:solidFill>
                  <a:schemeClr val="bg1">
                    <a:lumMod val="95000"/>
                  </a:schemeClr>
                </a:solidFill>
                <a:latin typeface="Abadi Extra Light" panose="020B0204020104020204" pitchFamily="34" charset="0"/>
                <a:cs typeface="Arial" panose="020B0604020202020204" pitchFamily="34" charset="0"/>
              </a:rPr>
              <a:t>An </a:t>
            </a:r>
            <a:r>
              <a:rPr lang="en-US" sz="8000" i="1" dirty="0">
                <a:solidFill>
                  <a:schemeClr val="bg1">
                    <a:lumMod val="95000"/>
                  </a:schemeClr>
                </a:solidFill>
                <a:latin typeface="Abadi Extra Light" panose="020B0204020104020204" pitchFamily="34" charset="0"/>
                <a:cs typeface="Arial" panose="020B0604020202020204" pitchFamily="34" charset="0"/>
              </a:rPr>
              <a:t>S Corporation, Partnership </a:t>
            </a:r>
            <a:r>
              <a:rPr lang="en-US" sz="8000" dirty="0">
                <a:solidFill>
                  <a:schemeClr val="bg1">
                    <a:lumMod val="95000"/>
                  </a:schemeClr>
                </a:solidFill>
                <a:latin typeface="Abadi Extra Light" panose="020B0204020104020204" pitchFamily="34" charset="0"/>
                <a:cs typeface="Arial" panose="020B0604020202020204" pitchFamily="34" charset="0"/>
              </a:rPr>
              <a:t> or an </a:t>
            </a:r>
            <a:r>
              <a:rPr lang="en-US" sz="8000" i="1" dirty="0">
                <a:solidFill>
                  <a:schemeClr val="bg1">
                    <a:lumMod val="95000"/>
                  </a:schemeClr>
                </a:solidFill>
                <a:latin typeface="Abadi Extra Light" panose="020B0204020104020204" pitchFamily="34" charset="0"/>
                <a:cs typeface="Arial" panose="020B0604020202020204" pitchFamily="34" charset="0"/>
              </a:rPr>
              <a:t>LLC</a:t>
            </a:r>
            <a:r>
              <a:rPr lang="en-US" sz="8000" dirty="0">
                <a:solidFill>
                  <a:schemeClr val="bg1">
                    <a:lumMod val="95000"/>
                  </a:schemeClr>
                </a:solidFill>
                <a:latin typeface="Abadi Extra Light" panose="020B0204020104020204" pitchFamily="34" charset="0"/>
                <a:cs typeface="Arial" panose="020B0604020202020204" pitchFamily="34" charset="0"/>
              </a:rPr>
              <a:t> can avoid this entirely by being subject to </a:t>
            </a:r>
            <a:r>
              <a:rPr lang="en-US" sz="8000" i="1" dirty="0">
                <a:solidFill>
                  <a:schemeClr val="bg1">
                    <a:lumMod val="95000"/>
                  </a:schemeClr>
                </a:solidFill>
                <a:latin typeface="Abadi Extra Light" panose="020B0204020104020204" pitchFamily="34" charset="0"/>
                <a:cs typeface="Arial" panose="020B0604020202020204" pitchFamily="34" charset="0"/>
              </a:rPr>
              <a:t>pass-through taxation</a:t>
            </a:r>
            <a:r>
              <a:rPr lang="en-US" sz="8000" dirty="0">
                <a:solidFill>
                  <a:schemeClr val="bg1">
                    <a:lumMod val="95000"/>
                  </a:schemeClr>
                </a:solidFill>
                <a:latin typeface="Abadi Extra Light" panose="020B0204020104020204" pitchFamily="34" charset="0"/>
                <a:cs typeface="Arial" panose="020B0604020202020204" pitchFamily="34" charset="0"/>
              </a:rPr>
              <a:t>. Rather than impose taxes on both the entity and the income of the owner, this allows the tax to rest entirely on income the owners and investors receive from the business. </a:t>
            </a:r>
          </a:p>
          <a:p>
            <a:pPr marL="463550" indent="0" fontAlgn="base">
              <a:lnSpc>
                <a:spcPct val="120000"/>
              </a:lnSpc>
              <a:spcBef>
                <a:spcPts val="600"/>
              </a:spcBef>
              <a:spcAft>
                <a:spcPts val="600"/>
              </a:spcAft>
              <a:buNone/>
            </a:pPr>
            <a:r>
              <a:rPr lang="en-US" sz="8000" dirty="0">
                <a:solidFill>
                  <a:schemeClr val="bg1">
                    <a:lumMod val="95000"/>
                  </a:schemeClr>
                </a:solidFill>
                <a:latin typeface="Abadi Extra Light" panose="020B0204020104020204" pitchFamily="34" charset="0"/>
                <a:cs typeface="Arial" panose="020B0604020202020204" pitchFamily="34" charset="0"/>
              </a:rPr>
              <a:t>The downside, though, is that S-</a:t>
            </a:r>
            <a:r>
              <a:rPr lang="en-US" sz="8000" dirty="0" err="1">
                <a:solidFill>
                  <a:schemeClr val="bg1">
                    <a:lumMod val="95000"/>
                  </a:schemeClr>
                </a:solidFill>
                <a:latin typeface="Abadi Extra Light" panose="020B0204020104020204" pitchFamily="34" charset="0"/>
                <a:cs typeface="Arial" panose="020B0604020202020204" pitchFamily="34" charset="0"/>
              </a:rPr>
              <a:t>corp</a:t>
            </a:r>
            <a:r>
              <a:rPr lang="en-US" sz="8000" dirty="0">
                <a:solidFill>
                  <a:schemeClr val="bg1">
                    <a:lumMod val="95000"/>
                  </a:schemeClr>
                </a:solidFill>
                <a:latin typeface="Abadi Extra Light" panose="020B0204020104020204" pitchFamily="34" charset="0"/>
                <a:cs typeface="Arial" panose="020B0604020202020204" pitchFamily="34" charset="0"/>
              </a:rPr>
              <a:t> owners are subject to FICA taxes for the amount they take in salary and </a:t>
            </a:r>
            <a:r>
              <a:rPr lang="en-US" sz="8000" i="1" dirty="0">
                <a:solidFill>
                  <a:schemeClr val="accent4">
                    <a:lumMod val="60000"/>
                    <a:lumOff val="40000"/>
                  </a:schemeClr>
                </a:solidFill>
                <a:latin typeface="Abadi Extra Light" panose="020B0204020104020204" pitchFamily="34" charset="0"/>
                <a:cs typeface="Arial" panose="020B0604020202020204" pitchFamily="34" charset="0"/>
              </a:rPr>
              <a:t>LLC owners who are taxed like a sole proprietor or partnership are subject to self employment taxes for the entire amount of the profit they take home.</a:t>
            </a:r>
          </a:p>
          <a:p>
            <a:pPr marL="0" indent="0" fontAlgn="base">
              <a:lnSpc>
                <a:spcPct val="120000"/>
              </a:lnSpc>
              <a:spcBef>
                <a:spcPts val="600"/>
              </a:spcBef>
              <a:spcAft>
                <a:spcPts val="600"/>
              </a:spcAft>
              <a:buNone/>
            </a:pPr>
            <a:r>
              <a:rPr lang="en-US" sz="8000" dirty="0">
                <a:solidFill>
                  <a:schemeClr val="accent4">
                    <a:lumMod val="60000"/>
                    <a:lumOff val="40000"/>
                  </a:schemeClr>
                </a:solidFill>
                <a:latin typeface="Abadi Extra Light" panose="020B0204020104020204" pitchFamily="34" charset="0"/>
                <a:cs typeface="Arial" panose="020B0604020202020204" pitchFamily="34" charset="0"/>
              </a:rPr>
              <a:t>Ability to Raise Capital</a:t>
            </a:r>
          </a:p>
          <a:p>
            <a:pPr marL="463550" indent="0" fontAlgn="base">
              <a:lnSpc>
                <a:spcPct val="120000"/>
              </a:lnSpc>
              <a:spcBef>
                <a:spcPts val="600"/>
              </a:spcBef>
              <a:spcAft>
                <a:spcPts val="600"/>
              </a:spcAft>
              <a:buNone/>
            </a:pPr>
            <a:r>
              <a:rPr lang="en-US" sz="8000" dirty="0">
                <a:solidFill>
                  <a:schemeClr val="bg1">
                    <a:lumMod val="95000"/>
                  </a:schemeClr>
                </a:solidFill>
                <a:latin typeface="Abadi Extra Light" panose="020B0204020104020204" pitchFamily="34" charset="0"/>
                <a:cs typeface="Arial" panose="020B0604020202020204" pitchFamily="34" charset="0"/>
              </a:rPr>
              <a:t>Important for any business, how you raise capital is subject to significant regulation, depending on your chosen business entity. While C Corporations, limited partnerships and LLCs offer the largest amount of flexibility. An S Corporation provides less flexibility and its number of shareholders is restricted to no more than 100.</a:t>
            </a:r>
          </a:p>
          <a:p>
            <a:endParaRPr lang="en-US" dirty="0"/>
          </a:p>
        </p:txBody>
      </p:sp>
    </p:spTree>
    <p:extLst>
      <p:ext uri="{BB962C8B-B14F-4D97-AF65-F5344CB8AC3E}">
        <p14:creationId xmlns:p14="http://schemas.microsoft.com/office/powerpoint/2010/main" val="360810875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left)">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left)">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left)">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left)">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left)">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wipe(left)">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AEB8C2-3E12-414D-85A3-5EEC6C30840D}"/>
              </a:ext>
            </a:extLst>
          </p:cNvPr>
          <p:cNvSpPr>
            <a:spLocks noGrp="1"/>
          </p:cNvSpPr>
          <p:nvPr>
            <p:ph idx="1"/>
          </p:nvPr>
        </p:nvSpPr>
        <p:spPr>
          <a:xfrm>
            <a:off x="609600" y="256032"/>
            <a:ext cx="10960608" cy="6036286"/>
          </a:xfrm>
        </p:spPr>
        <p:txBody>
          <a:bodyPr>
            <a:noAutofit/>
          </a:bodyPr>
          <a:lstStyle/>
          <a:p>
            <a:pPr marL="0" indent="0" fontAlgn="base">
              <a:lnSpc>
                <a:spcPct val="120000"/>
              </a:lnSpc>
              <a:spcBef>
                <a:spcPts val="600"/>
              </a:spcBef>
              <a:spcAft>
                <a:spcPts val="600"/>
              </a:spcAft>
              <a:buNone/>
            </a:pPr>
            <a:r>
              <a:rPr lang="en-US" sz="2200" dirty="0">
                <a:solidFill>
                  <a:schemeClr val="accent4">
                    <a:lumMod val="60000"/>
                    <a:lumOff val="40000"/>
                  </a:schemeClr>
                </a:solidFill>
                <a:latin typeface="Abadi Extra Light" panose="020B0204020104020204" pitchFamily="34" charset="0"/>
                <a:cs typeface="Arial" panose="020B0604020202020204" pitchFamily="34" charset="0"/>
              </a:rPr>
              <a:t>Separation of Ownership and Management</a:t>
            </a:r>
          </a:p>
          <a:p>
            <a:pPr marL="395288" indent="0" fontAlgn="base">
              <a:lnSpc>
                <a:spcPct val="120000"/>
              </a:lnSpc>
              <a:spcBef>
                <a:spcPts val="600"/>
              </a:spcBef>
              <a:spcAft>
                <a:spcPts val="600"/>
              </a:spcAft>
              <a:buNone/>
            </a:pPr>
            <a:r>
              <a:rPr lang="en-US" sz="2200" i="1" dirty="0">
                <a:solidFill>
                  <a:schemeClr val="bg1"/>
                </a:solidFill>
                <a:latin typeface="Abadi Extra Light" panose="020B0204020104020204" pitchFamily="34" charset="0"/>
                <a:cs typeface="Arial" panose="020B0604020202020204" pitchFamily="34" charset="0"/>
              </a:rPr>
              <a:t>Personal liability</a:t>
            </a:r>
            <a:r>
              <a:rPr lang="en-US" sz="2200" dirty="0">
                <a:solidFill>
                  <a:schemeClr val="bg1"/>
                </a:solidFill>
                <a:latin typeface="Abadi Extra Light" panose="020B0204020104020204" pitchFamily="34" charset="0"/>
                <a:cs typeface="Arial" panose="020B0604020202020204" pitchFamily="34" charset="0"/>
              </a:rPr>
              <a:t> is a huge concern for entrepreneurs. Several entities—corporations, LLCs, and limited partnerships </a:t>
            </a:r>
            <a:r>
              <a:rPr lang="en-US" sz="2200" dirty="0">
                <a:solidFill>
                  <a:srgbClr val="FF9933"/>
                </a:solidFill>
                <a:latin typeface="Abadi Extra Light" panose="020B0204020104020204" pitchFamily="34" charset="0"/>
                <a:cs typeface="Arial" panose="020B0604020202020204" pitchFamily="34" charset="0"/>
              </a:rPr>
              <a:t>  </a:t>
            </a:r>
            <a:r>
              <a:rPr lang="en-US" sz="2200" i="1" dirty="0">
                <a:solidFill>
                  <a:schemeClr val="accent4">
                    <a:lumMod val="60000"/>
                    <a:lumOff val="40000"/>
                  </a:schemeClr>
                </a:solidFill>
                <a:latin typeface="Abadi Extra Light" panose="020B0204020104020204" pitchFamily="34" charset="0"/>
                <a:cs typeface="Arial" panose="020B0604020202020204" pitchFamily="34" charset="0"/>
              </a:rPr>
              <a:t>—separate ownership from management and thus shield the business owner from suits brought against the business (barring any action that might pierce the corporate veil).</a:t>
            </a:r>
          </a:p>
          <a:p>
            <a:pPr marL="395288" indent="0" fontAlgn="base">
              <a:lnSpc>
                <a:spcPct val="120000"/>
              </a:lnSpc>
              <a:spcBef>
                <a:spcPts val="600"/>
              </a:spcBef>
              <a:spcAft>
                <a:spcPts val="600"/>
              </a:spcAft>
              <a:buNone/>
            </a:pPr>
            <a:r>
              <a:rPr lang="en-US" sz="2200" dirty="0">
                <a:solidFill>
                  <a:schemeClr val="bg1"/>
                </a:solidFill>
                <a:latin typeface="Abadi Extra Light" panose="020B0204020104020204" pitchFamily="34" charset="0"/>
                <a:cs typeface="Arial" panose="020B0604020202020204" pitchFamily="34" charset="0"/>
              </a:rPr>
              <a:t>Sole proprietorships and general partnerships, on the other hand, leave the owner vulnerable to being held personally responsible for their management decisions.</a:t>
            </a:r>
          </a:p>
          <a:p>
            <a:pPr marL="0" indent="0" fontAlgn="base">
              <a:lnSpc>
                <a:spcPct val="120000"/>
              </a:lnSpc>
              <a:spcBef>
                <a:spcPts val="600"/>
              </a:spcBef>
              <a:spcAft>
                <a:spcPts val="600"/>
              </a:spcAft>
              <a:buNone/>
            </a:pPr>
            <a:r>
              <a:rPr lang="en-US" sz="2200" dirty="0">
                <a:solidFill>
                  <a:schemeClr val="accent4">
                    <a:lumMod val="60000"/>
                    <a:lumOff val="40000"/>
                  </a:schemeClr>
                </a:solidFill>
                <a:latin typeface="Abadi Extra Light" panose="020B0204020104020204" pitchFamily="34" charset="0"/>
                <a:cs typeface="Arial" panose="020B0604020202020204" pitchFamily="34" charset="0"/>
              </a:rPr>
              <a:t>Limited Liability Protection</a:t>
            </a:r>
          </a:p>
          <a:p>
            <a:pPr marL="519113" indent="0" fontAlgn="base">
              <a:lnSpc>
                <a:spcPct val="120000"/>
              </a:lnSpc>
              <a:spcBef>
                <a:spcPts val="600"/>
              </a:spcBef>
              <a:spcAft>
                <a:spcPts val="600"/>
              </a:spcAft>
              <a:buNone/>
            </a:pPr>
            <a:r>
              <a:rPr lang="en-US" sz="2200" i="1" dirty="0">
                <a:solidFill>
                  <a:schemeClr val="accent4">
                    <a:lumMod val="60000"/>
                    <a:lumOff val="40000"/>
                  </a:schemeClr>
                </a:solidFill>
                <a:latin typeface="Abadi Extra Light" panose="020B0204020104020204" pitchFamily="34" charset="0"/>
                <a:cs typeface="Arial" panose="020B0604020202020204" pitchFamily="34" charset="0"/>
              </a:rPr>
              <a:t>Just as you do not want to be held personally liable for a lawsuit leveled against your business, it is essential that your personal assets remain shielded from potential business liabilities</a:t>
            </a:r>
            <a:r>
              <a:rPr lang="en-US" sz="2200" dirty="0">
                <a:solidFill>
                  <a:schemeClr val="accent4">
                    <a:lumMod val="60000"/>
                    <a:lumOff val="40000"/>
                  </a:schemeClr>
                </a:solidFill>
                <a:latin typeface="Abadi Extra Light" panose="020B0204020104020204" pitchFamily="34" charset="0"/>
                <a:cs typeface="Arial" panose="020B0604020202020204" pitchFamily="34" charset="0"/>
              </a:rPr>
              <a:t>. </a:t>
            </a:r>
          </a:p>
          <a:p>
            <a:pPr marL="519113" indent="0" fontAlgn="base">
              <a:lnSpc>
                <a:spcPct val="120000"/>
              </a:lnSpc>
              <a:spcBef>
                <a:spcPts val="600"/>
              </a:spcBef>
              <a:spcAft>
                <a:spcPts val="600"/>
              </a:spcAft>
              <a:buNone/>
            </a:pPr>
            <a:r>
              <a:rPr lang="en-US" sz="2200" dirty="0">
                <a:solidFill>
                  <a:schemeClr val="bg1"/>
                </a:solidFill>
                <a:latin typeface="Abadi Extra Light" panose="020B0204020104020204" pitchFamily="34" charset="0"/>
                <a:cs typeface="Arial" panose="020B0604020202020204" pitchFamily="34" charset="0"/>
              </a:rPr>
              <a:t>This is often the principal reason for choosing to incorporate a business as a C Corporation, S Corporation, or LLC. Again, sole proprietorships and general partnerships do not offer this kind of asset protection.</a:t>
            </a:r>
          </a:p>
          <a:p>
            <a:endParaRPr lang="en-US" dirty="0"/>
          </a:p>
        </p:txBody>
      </p:sp>
    </p:spTree>
    <p:extLst>
      <p:ext uri="{BB962C8B-B14F-4D97-AF65-F5344CB8AC3E}">
        <p14:creationId xmlns:p14="http://schemas.microsoft.com/office/powerpoint/2010/main" val="1836172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AEB8C2-3E12-414D-85A3-5EEC6C30840D}"/>
              </a:ext>
            </a:extLst>
          </p:cNvPr>
          <p:cNvSpPr>
            <a:spLocks noGrp="1"/>
          </p:cNvSpPr>
          <p:nvPr>
            <p:ph idx="1"/>
          </p:nvPr>
        </p:nvSpPr>
        <p:spPr>
          <a:xfrm>
            <a:off x="486511" y="821714"/>
            <a:ext cx="11450472" cy="6036286"/>
          </a:xfrm>
        </p:spPr>
        <p:txBody>
          <a:bodyPr>
            <a:noAutofit/>
          </a:bodyPr>
          <a:lstStyle/>
          <a:p>
            <a:pPr marL="0" indent="0" fontAlgn="base">
              <a:lnSpc>
                <a:spcPct val="120000"/>
              </a:lnSpc>
              <a:buNone/>
            </a:pPr>
            <a:r>
              <a:rPr lang="en-US" sz="2200" dirty="0">
                <a:solidFill>
                  <a:schemeClr val="accent4">
                    <a:lumMod val="60000"/>
                    <a:lumOff val="40000"/>
                  </a:schemeClr>
                </a:solidFill>
                <a:latin typeface="Abadi Extra Light" panose="020B0204020104020204" pitchFamily="34" charset="0"/>
                <a:cs typeface="Arial" panose="020B0604020202020204" pitchFamily="34" charset="0"/>
              </a:rPr>
              <a:t>Ease of Formation</a:t>
            </a:r>
          </a:p>
          <a:p>
            <a:pPr marL="463550" indent="0" fontAlgn="base">
              <a:lnSpc>
                <a:spcPct val="120000"/>
              </a:lnSpc>
              <a:buNone/>
            </a:pPr>
            <a:r>
              <a:rPr lang="en-US" sz="2200" dirty="0">
                <a:solidFill>
                  <a:schemeClr val="bg1">
                    <a:lumMod val="95000"/>
                  </a:schemeClr>
                </a:solidFill>
                <a:latin typeface="Abadi Extra Light" panose="020B0204020104020204" pitchFamily="34" charset="0"/>
                <a:cs typeface="Arial" panose="020B0604020202020204" pitchFamily="34" charset="0"/>
              </a:rPr>
              <a:t>Why would anyone choose a sole proprietorship or partnership over a business entity that offers greater liability protection, the answer is easy: the process of formation and its maintenance is significantly simplified.</a:t>
            </a:r>
          </a:p>
          <a:p>
            <a:pPr marL="463550" indent="0" fontAlgn="base">
              <a:lnSpc>
                <a:spcPct val="120000"/>
              </a:lnSpc>
              <a:buNone/>
            </a:pPr>
            <a:r>
              <a:rPr lang="en-US" sz="2200" dirty="0">
                <a:solidFill>
                  <a:schemeClr val="bg1">
                    <a:lumMod val="95000"/>
                  </a:schemeClr>
                </a:solidFill>
                <a:latin typeface="Abadi Extra Light" panose="020B0204020104020204" pitchFamily="34" charset="0"/>
                <a:cs typeface="Arial" panose="020B0604020202020204" pitchFamily="34" charset="0"/>
              </a:rPr>
              <a:t>Sole proprietorships pose the least amount of difficulty to set up—requiring only that you register the business with the relevant agency in your state, county, and city.</a:t>
            </a:r>
          </a:p>
          <a:p>
            <a:pPr marL="463550" indent="0" fontAlgn="base">
              <a:lnSpc>
                <a:spcPct val="120000"/>
              </a:lnSpc>
              <a:buNone/>
            </a:pPr>
            <a:r>
              <a:rPr lang="en-US" sz="2200" i="1" dirty="0">
                <a:solidFill>
                  <a:schemeClr val="accent4">
                    <a:lumMod val="60000"/>
                    <a:lumOff val="40000"/>
                  </a:schemeClr>
                </a:solidFill>
                <a:latin typeface="Abadi Extra Light" panose="020B0204020104020204" pitchFamily="34" charset="0"/>
                <a:cs typeface="Arial" panose="020B0604020202020204" pitchFamily="34" charset="0"/>
              </a:rPr>
              <a:t>All other entities must be registered through the local Secretary of State, as well as adhere to a set of recordkeeping rules to retain limited liability protections. Maintaining these records and ensuring the business remains in good standing can be costly and time-consuming, but the protection from liability might just be priceless</a:t>
            </a:r>
            <a:r>
              <a:rPr lang="en-US" sz="2200" dirty="0">
                <a:solidFill>
                  <a:schemeClr val="accent4">
                    <a:lumMod val="60000"/>
                    <a:lumOff val="40000"/>
                  </a:schemeClr>
                </a:solidFill>
                <a:latin typeface="Abadi Extra Light" panose="020B0204020104020204" pitchFamily="34" charset="0"/>
                <a:cs typeface="Arial" panose="020B0604020202020204" pitchFamily="34" charset="0"/>
              </a:rPr>
              <a:t>. </a:t>
            </a:r>
          </a:p>
        </p:txBody>
      </p:sp>
    </p:spTree>
    <p:extLst>
      <p:ext uri="{BB962C8B-B14F-4D97-AF65-F5344CB8AC3E}">
        <p14:creationId xmlns:p14="http://schemas.microsoft.com/office/powerpoint/2010/main" val="24799749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AEB8C2-3E12-414D-85A3-5EEC6C30840D}"/>
              </a:ext>
            </a:extLst>
          </p:cNvPr>
          <p:cNvSpPr>
            <a:spLocks noGrp="1"/>
          </p:cNvSpPr>
          <p:nvPr>
            <p:ph idx="1"/>
          </p:nvPr>
        </p:nvSpPr>
        <p:spPr>
          <a:xfrm>
            <a:off x="914400" y="914400"/>
            <a:ext cx="10515600" cy="6036286"/>
          </a:xfrm>
        </p:spPr>
        <p:txBody>
          <a:bodyPr>
            <a:noAutofit/>
          </a:bodyPr>
          <a:lstStyle/>
          <a:p>
            <a:pPr marL="0" indent="0" fontAlgn="base">
              <a:lnSpc>
                <a:spcPct val="120000"/>
              </a:lnSpc>
              <a:buNone/>
            </a:pPr>
            <a:r>
              <a:rPr lang="en-US" sz="2200" dirty="0">
                <a:solidFill>
                  <a:schemeClr val="accent4">
                    <a:lumMod val="60000"/>
                    <a:lumOff val="40000"/>
                  </a:schemeClr>
                </a:solidFill>
                <a:latin typeface="Abadi Extra Light" panose="020B0204020104020204" pitchFamily="34" charset="0"/>
              </a:rPr>
              <a:t>Transferal of Ownership</a:t>
            </a:r>
          </a:p>
          <a:p>
            <a:pPr marL="0" indent="0" fontAlgn="base">
              <a:lnSpc>
                <a:spcPct val="120000"/>
              </a:lnSpc>
              <a:buNone/>
            </a:pPr>
            <a:r>
              <a:rPr lang="en-US" sz="2200" dirty="0">
                <a:solidFill>
                  <a:schemeClr val="bg1"/>
                </a:solidFill>
                <a:latin typeface="Abadi Extra Light" panose="020B0204020104020204" pitchFamily="34" charset="0"/>
              </a:rPr>
              <a:t>Transferring ownership of a business is relatively simple in a C Corporation or an S Corporation, as that ownership is based wholly off on the number of the shares held—the owner needs only to sell their stock to the new owner.</a:t>
            </a:r>
          </a:p>
          <a:p>
            <a:pPr marL="0" indent="0" fontAlgn="base">
              <a:lnSpc>
                <a:spcPct val="120000"/>
              </a:lnSpc>
              <a:buNone/>
            </a:pPr>
            <a:r>
              <a:rPr lang="en-US" sz="2200" dirty="0">
                <a:solidFill>
                  <a:schemeClr val="bg1"/>
                </a:solidFill>
                <a:latin typeface="Abadi Extra Light" panose="020B0204020104020204" pitchFamily="34" charset="0"/>
              </a:rPr>
              <a:t>Other business entities do not offer the same ease of transfer. </a:t>
            </a:r>
          </a:p>
          <a:p>
            <a:pPr marL="0" indent="0" fontAlgn="base">
              <a:lnSpc>
                <a:spcPct val="120000"/>
              </a:lnSpc>
              <a:buNone/>
            </a:pPr>
            <a:r>
              <a:rPr lang="en-US" sz="2200" dirty="0">
                <a:solidFill>
                  <a:schemeClr val="accent4">
                    <a:lumMod val="60000"/>
                    <a:lumOff val="40000"/>
                  </a:schemeClr>
                </a:solidFill>
                <a:latin typeface="Abadi Extra Light" panose="020B0204020104020204" pitchFamily="34" charset="0"/>
              </a:rPr>
              <a:t>Operation</a:t>
            </a:r>
          </a:p>
          <a:p>
            <a:pPr marL="463550" indent="0" fontAlgn="base">
              <a:lnSpc>
                <a:spcPct val="120000"/>
              </a:lnSpc>
              <a:buNone/>
            </a:pPr>
            <a:r>
              <a:rPr lang="en-US" sz="2200" dirty="0">
                <a:solidFill>
                  <a:schemeClr val="bg1">
                    <a:lumMod val="95000"/>
                  </a:schemeClr>
                </a:solidFill>
                <a:latin typeface="Abadi Extra Light" panose="020B0204020104020204" pitchFamily="34" charset="0"/>
              </a:rPr>
              <a:t>The form of the business entity may dictate how it is operated. </a:t>
            </a:r>
            <a:r>
              <a:rPr lang="en-US" sz="2200" i="1" dirty="0">
                <a:solidFill>
                  <a:schemeClr val="accent4">
                    <a:lumMod val="60000"/>
                    <a:lumOff val="40000"/>
                  </a:schemeClr>
                </a:solidFill>
                <a:latin typeface="Abadi Extra Light" panose="020B0204020104020204" pitchFamily="34" charset="0"/>
              </a:rPr>
              <a:t>If you want total control, a sole proprietorship provides the businessperson the greatest degree of control (and the greatest degree of potential risk).”</a:t>
            </a:r>
          </a:p>
        </p:txBody>
      </p:sp>
    </p:spTree>
    <p:extLst>
      <p:ext uri="{BB962C8B-B14F-4D97-AF65-F5344CB8AC3E}">
        <p14:creationId xmlns:p14="http://schemas.microsoft.com/office/powerpoint/2010/main" val="1252605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left)">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AEB8C2-3E12-414D-85A3-5EEC6C30840D}"/>
              </a:ext>
            </a:extLst>
          </p:cNvPr>
          <p:cNvSpPr>
            <a:spLocks noGrp="1"/>
          </p:cNvSpPr>
          <p:nvPr>
            <p:ph idx="1"/>
          </p:nvPr>
        </p:nvSpPr>
        <p:spPr>
          <a:xfrm>
            <a:off x="838200" y="547352"/>
            <a:ext cx="10515600" cy="6036286"/>
          </a:xfrm>
        </p:spPr>
        <p:txBody>
          <a:bodyPr>
            <a:normAutofit/>
          </a:bodyPr>
          <a:lstStyle/>
          <a:p>
            <a:pPr marL="0" indent="0" algn="ctr" fontAlgn="base">
              <a:buNone/>
            </a:pPr>
            <a:r>
              <a:rPr lang="en-US" sz="2400" dirty="0">
                <a:solidFill>
                  <a:schemeClr val="accent4">
                    <a:lumMod val="40000"/>
                    <a:lumOff val="60000"/>
                  </a:schemeClr>
                </a:solidFill>
                <a:latin typeface="Arial Nova" panose="020B0504020202020204" pitchFamily="34" charset="0"/>
              </a:rPr>
              <a:t>Choosing a Business Entity: Decision Time</a:t>
            </a:r>
          </a:p>
          <a:p>
            <a:pPr marL="463550" indent="-463550" fontAlgn="base">
              <a:lnSpc>
                <a:spcPct val="120000"/>
              </a:lnSpc>
              <a:spcBef>
                <a:spcPts val="600"/>
              </a:spcBef>
              <a:spcAft>
                <a:spcPts val="600"/>
              </a:spcAft>
              <a:buFont typeface="Arial Nova" panose="020B0504020202020204" pitchFamily="34" charset="0"/>
              <a:buChar char="–"/>
            </a:pPr>
            <a:r>
              <a:rPr lang="en-US" sz="2200" dirty="0">
                <a:solidFill>
                  <a:schemeClr val="accent4">
                    <a:lumMod val="40000"/>
                    <a:lumOff val="60000"/>
                  </a:schemeClr>
                </a:solidFill>
                <a:latin typeface="Arial Nova" panose="020B0504020202020204" pitchFamily="34" charset="0"/>
                <a:cs typeface="Arial" panose="020B0604020202020204" pitchFamily="34" charset="0"/>
              </a:rPr>
              <a:t>Tax Treatment</a:t>
            </a:r>
          </a:p>
          <a:p>
            <a:pPr marL="463550" indent="-463550" fontAlgn="base">
              <a:lnSpc>
                <a:spcPct val="120000"/>
              </a:lnSpc>
              <a:spcBef>
                <a:spcPts val="600"/>
              </a:spcBef>
              <a:spcAft>
                <a:spcPts val="600"/>
              </a:spcAft>
              <a:buFont typeface="Arial Nova" panose="020B0504020202020204" pitchFamily="34" charset="0"/>
              <a:buChar char="–"/>
            </a:pPr>
            <a:r>
              <a:rPr lang="en-US" sz="2200" dirty="0">
                <a:solidFill>
                  <a:schemeClr val="accent4">
                    <a:lumMod val="40000"/>
                    <a:lumOff val="60000"/>
                  </a:schemeClr>
                </a:solidFill>
                <a:latin typeface="Arial Nova" panose="020B0504020202020204" pitchFamily="34" charset="0"/>
                <a:cs typeface="Arial" panose="020B0604020202020204" pitchFamily="34" charset="0"/>
              </a:rPr>
              <a:t>Ability to Raise Capital</a:t>
            </a:r>
          </a:p>
          <a:p>
            <a:pPr marL="463550" indent="-463550" fontAlgn="base">
              <a:lnSpc>
                <a:spcPct val="120000"/>
              </a:lnSpc>
              <a:spcBef>
                <a:spcPts val="600"/>
              </a:spcBef>
              <a:spcAft>
                <a:spcPts val="600"/>
              </a:spcAft>
              <a:buFont typeface="Arial Nova" panose="020B0504020202020204" pitchFamily="34" charset="0"/>
              <a:buChar char="–"/>
            </a:pPr>
            <a:r>
              <a:rPr lang="en-US" sz="2200" dirty="0">
                <a:solidFill>
                  <a:schemeClr val="accent4">
                    <a:lumMod val="40000"/>
                    <a:lumOff val="60000"/>
                  </a:schemeClr>
                </a:solidFill>
                <a:latin typeface="Arial Nova" panose="020B0504020202020204" pitchFamily="34" charset="0"/>
                <a:cs typeface="Arial" panose="020B0604020202020204" pitchFamily="34" charset="0"/>
              </a:rPr>
              <a:t>Separation of Ownership and Management</a:t>
            </a:r>
          </a:p>
          <a:p>
            <a:pPr marL="463550" indent="-463550" fontAlgn="base">
              <a:lnSpc>
                <a:spcPct val="120000"/>
              </a:lnSpc>
              <a:spcBef>
                <a:spcPts val="600"/>
              </a:spcBef>
              <a:spcAft>
                <a:spcPts val="600"/>
              </a:spcAft>
              <a:buFont typeface="Arial Nova" panose="020B0504020202020204" pitchFamily="34" charset="0"/>
              <a:buChar char="–"/>
            </a:pPr>
            <a:r>
              <a:rPr lang="en-US" sz="2200" dirty="0">
                <a:solidFill>
                  <a:schemeClr val="accent4">
                    <a:lumMod val="40000"/>
                    <a:lumOff val="60000"/>
                  </a:schemeClr>
                </a:solidFill>
                <a:latin typeface="Arial Nova" panose="020B0504020202020204" pitchFamily="34" charset="0"/>
                <a:cs typeface="Arial" panose="020B0604020202020204" pitchFamily="34" charset="0"/>
              </a:rPr>
              <a:t>Limited Liability Protection</a:t>
            </a:r>
          </a:p>
          <a:p>
            <a:pPr marL="463550" indent="-463550" fontAlgn="base">
              <a:lnSpc>
                <a:spcPct val="120000"/>
              </a:lnSpc>
              <a:spcBef>
                <a:spcPts val="600"/>
              </a:spcBef>
              <a:spcAft>
                <a:spcPts val="600"/>
              </a:spcAft>
              <a:buFont typeface="Arial Nova" panose="020B0504020202020204" pitchFamily="34" charset="0"/>
              <a:buChar char="–"/>
            </a:pPr>
            <a:r>
              <a:rPr lang="en-US" sz="2200" dirty="0">
                <a:solidFill>
                  <a:schemeClr val="accent4">
                    <a:lumMod val="40000"/>
                    <a:lumOff val="60000"/>
                  </a:schemeClr>
                </a:solidFill>
                <a:latin typeface="Arial Nova" panose="020B0504020202020204" pitchFamily="34" charset="0"/>
                <a:cs typeface="Arial" panose="020B0604020202020204" pitchFamily="34" charset="0"/>
              </a:rPr>
              <a:t>Transferal of Ownership</a:t>
            </a:r>
          </a:p>
          <a:p>
            <a:pPr marL="463550" indent="-463550" fontAlgn="base">
              <a:lnSpc>
                <a:spcPct val="120000"/>
              </a:lnSpc>
              <a:spcBef>
                <a:spcPts val="600"/>
              </a:spcBef>
              <a:spcAft>
                <a:spcPts val="600"/>
              </a:spcAft>
              <a:buFont typeface="Arial Nova" panose="020B0504020202020204" pitchFamily="34" charset="0"/>
              <a:buChar char="–"/>
            </a:pPr>
            <a:r>
              <a:rPr lang="en-US" sz="2200" dirty="0">
                <a:solidFill>
                  <a:schemeClr val="accent4">
                    <a:lumMod val="40000"/>
                    <a:lumOff val="60000"/>
                  </a:schemeClr>
                </a:solidFill>
                <a:latin typeface="Arial Nova" panose="020B0504020202020204" pitchFamily="34" charset="0"/>
                <a:cs typeface="Arial" panose="020B0604020202020204" pitchFamily="34" charset="0"/>
              </a:rPr>
              <a:t>Ease of Formation</a:t>
            </a:r>
          </a:p>
          <a:p>
            <a:pPr marL="463550" lvl="0" indent="-463550" fontAlgn="base">
              <a:lnSpc>
                <a:spcPct val="120000"/>
              </a:lnSpc>
              <a:buFont typeface="Arial Nova" panose="020B0504020202020204" pitchFamily="34" charset="0"/>
              <a:buChar char="–"/>
            </a:pPr>
            <a:r>
              <a:rPr lang="en-US" sz="2200" dirty="0">
                <a:solidFill>
                  <a:schemeClr val="accent4">
                    <a:lumMod val="40000"/>
                    <a:lumOff val="60000"/>
                  </a:schemeClr>
                </a:solidFill>
                <a:latin typeface="Arial Nova" panose="020B0504020202020204" pitchFamily="34" charset="0"/>
              </a:rPr>
              <a:t>Public Information</a:t>
            </a:r>
          </a:p>
          <a:p>
            <a:pPr marL="463550" lvl="0" indent="-463550" fontAlgn="base">
              <a:lnSpc>
                <a:spcPct val="120000"/>
              </a:lnSpc>
              <a:buFont typeface="Arial Nova" panose="020B0504020202020204" pitchFamily="34" charset="0"/>
              <a:buChar char="–"/>
            </a:pPr>
            <a:r>
              <a:rPr lang="en-US" sz="2200" dirty="0">
                <a:solidFill>
                  <a:schemeClr val="accent4">
                    <a:lumMod val="40000"/>
                    <a:lumOff val="60000"/>
                  </a:schemeClr>
                </a:solidFill>
                <a:latin typeface="Arial Nova" panose="020B0504020202020204" pitchFamily="34" charset="0"/>
              </a:rPr>
              <a:t>Operation</a:t>
            </a:r>
          </a:p>
          <a:p>
            <a:pPr marL="463550" lvl="0" indent="-463550" fontAlgn="base">
              <a:lnSpc>
                <a:spcPct val="120000"/>
              </a:lnSpc>
              <a:buFont typeface="Arial Nova" panose="020B0504020202020204" pitchFamily="34" charset="0"/>
              <a:buChar char="–"/>
            </a:pPr>
            <a:r>
              <a:rPr lang="en-US" sz="2200" dirty="0">
                <a:solidFill>
                  <a:schemeClr val="accent4">
                    <a:lumMod val="40000"/>
                    <a:lumOff val="60000"/>
                  </a:schemeClr>
                </a:solidFill>
                <a:latin typeface="Arial Nova" panose="020B0504020202020204" pitchFamily="34" charset="0"/>
              </a:rPr>
              <a:t>Cost</a:t>
            </a:r>
          </a:p>
          <a:p>
            <a:pPr marL="0" indent="0" fontAlgn="base">
              <a:lnSpc>
                <a:spcPct val="120000"/>
              </a:lnSpc>
              <a:spcBef>
                <a:spcPts val="600"/>
              </a:spcBef>
              <a:spcAft>
                <a:spcPts val="600"/>
              </a:spcAft>
              <a:buNone/>
            </a:pPr>
            <a:endParaRPr lang="en-US" sz="2400" dirty="0">
              <a:solidFill>
                <a:schemeClr val="bg1">
                  <a:lumMod val="95000"/>
                </a:schemeClr>
              </a:solidFill>
              <a:latin typeface="Arial Nova" panose="020B0504020202020204" pitchFamily="34" charset="0"/>
              <a:cs typeface="Arial" panose="020B0604020202020204" pitchFamily="34" charset="0"/>
            </a:endParaRPr>
          </a:p>
          <a:p>
            <a:pPr marL="0" indent="0" fontAlgn="base">
              <a:lnSpc>
                <a:spcPct val="120000"/>
              </a:lnSpc>
              <a:spcBef>
                <a:spcPts val="600"/>
              </a:spcBef>
              <a:spcAft>
                <a:spcPts val="600"/>
              </a:spcAft>
              <a:buNone/>
            </a:pPr>
            <a:endParaRPr lang="en-US" sz="2400" dirty="0">
              <a:solidFill>
                <a:schemeClr val="bg1">
                  <a:lumMod val="95000"/>
                </a:schemeClr>
              </a:solidFill>
              <a:latin typeface="Arial Nova" panose="020B0504020202020204" pitchFamily="34" charset="0"/>
              <a:cs typeface="Arial" panose="020B0604020202020204" pitchFamily="34" charset="0"/>
            </a:endParaRPr>
          </a:p>
          <a:p>
            <a:pPr marL="0" indent="0" fontAlgn="base">
              <a:lnSpc>
                <a:spcPct val="120000"/>
              </a:lnSpc>
              <a:spcBef>
                <a:spcPts val="600"/>
              </a:spcBef>
              <a:spcAft>
                <a:spcPts val="600"/>
              </a:spcAft>
              <a:buNone/>
            </a:pPr>
            <a:endParaRPr lang="en-US" sz="2400" dirty="0">
              <a:solidFill>
                <a:schemeClr val="bg1">
                  <a:lumMod val="95000"/>
                </a:schemeClr>
              </a:solidFill>
              <a:latin typeface="Arial Nova" panose="020B0504020202020204" pitchFamily="34" charset="0"/>
              <a:cs typeface="Arial" panose="020B0604020202020204" pitchFamily="34" charset="0"/>
            </a:endParaRPr>
          </a:p>
          <a:p>
            <a:endParaRPr lang="en-US" dirty="0"/>
          </a:p>
        </p:txBody>
      </p:sp>
      <p:sp>
        <p:nvSpPr>
          <p:cNvPr id="2" name="Rectangle 1">
            <a:extLst>
              <a:ext uri="{FF2B5EF4-FFF2-40B4-BE49-F238E27FC236}">
                <a16:creationId xmlns:a16="http://schemas.microsoft.com/office/drawing/2014/main" id="{E64DFEBE-405B-484F-BF29-2C6FBF1A2541}"/>
              </a:ext>
            </a:extLst>
          </p:cNvPr>
          <p:cNvSpPr/>
          <p:nvPr/>
        </p:nvSpPr>
        <p:spPr>
          <a:xfrm>
            <a:off x="838200" y="4254738"/>
            <a:ext cx="4584845" cy="430887"/>
          </a:xfrm>
          <a:prstGeom prst="rect">
            <a:avLst/>
          </a:prstGeom>
        </p:spPr>
        <p:txBody>
          <a:bodyPr wrap="none">
            <a:spAutoFit/>
          </a:bodyPr>
          <a:lstStyle/>
          <a:p>
            <a:pPr marL="342900" marR="0" lvl="0" indent="-342900" algn="l" defTabSz="914400" rtl="0" eaLnBrk="1" fontAlgn="auto" latinLnBrk="0" hangingPunct="1">
              <a:lnSpc>
                <a:spcPct val="100000"/>
              </a:lnSpc>
              <a:spcBef>
                <a:spcPts val="0"/>
              </a:spcBef>
              <a:spcAft>
                <a:spcPts val="0"/>
              </a:spcAft>
              <a:buClrTx/>
              <a:buSzTx/>
              <a:buFont typeface="Arial Nova" panose="020B0504020202020204" pitchFamily="34" charset="0"/>
              <a:buChar char="–"/>
              <a:tabLst/>
              <a:defRPr/>
            </a:pPr>
            <a:r>
              <a:rPr kumimoji="0" lang="en-US" sz="2200" b="0" i="0" u="none" strike="noStrike" kern="1200" cap="none" spc="0" normalizeH="0" baseline="0" noProof="0" dirty="0">
                <a:ln>
                  <a:noFill/>
                </a:ln>
                <a:solidFill>
                  <a:schemeClr val="bg1"/>
                </a:solidFill>
                <a:effectLst/>
                <a:uLnTx/>
                <a:uFillTx/>
                <a:latin typeface="Arial Nova" panose="020B0504020202020204" pitchFamily="34" charset="0"/>
                <a:ea typeface="+mn-ea"/>
                <a:cs typeface="+mn-cs"/>
              </a:rPr>
              <a:t>  Flexibility of Ownership Interest</a:t>
            </a:r>
          </a:p>
        </p:txBody>
      </p:sp>
      <p:sp>
        <p:nvSpPr>
          <p:cNvPr id="7" name="Rectangle 6">
            <a:extLst>
              <a:ext uri="{FF2B5EF4-FFF2-40B4-BE49-F238E27FC236}">
                <a16:creationId xmlns:a16="http://schemas.microsoft.com/office/drawing/2014/main" id="{44DE7E18-9602-44C3-81D1-CC1C877E9F46}"/>
              </a:ext>
            </a:extLst>
          </p:cNvPr>
          <p:cNvSpPr/>
          <p:nvPr/>
        </p:nvSpPr>
        <p:spPr>
          <a:xfrm>
            <a:off x="838200" y="2074901"/>
            <a:ext cx="2398477" cy="460704"/>
          </a:xfrm>
          <a:prstGeom prst="rect">
            <a:avLst/>
          </a:prstGeom>
        </p:spPr>
        <p:txBody>
          <a:bodyPr wrap="none">
            <a:spAutoFit/>
          </a:bodyPr>
          <a:lstStyle/>
          <a:p>
            <a:pPr marL="463550" marR="0" lvl="0" indent="-463550" algn="l" defTabSz="914400" rtl="0" eaLnBrk="1" fontAlgn="base" latinLnBrk="0" hangingPunct="1">
              <a:lnSpc>
                <a:spcPct val="120000"/>
              </a:lnSpc>
              <a:spcBef>
                <a:spcPts val="600"/>
              </a:spcBef>
              <a:spcAft>
                <a:spcPts val="600"/>
              </a:spcAft>
              <a:buClrTx/>
              <a:buSzTx/>
              <a:buFont typeface="Arial Nova" panose="020B0504020202020204" pitchFamily="34" charset="0"/>
              <a:buChar char="–"/>
              <a:tabLst/>
              <a:defRPr/>
            </a:pPr>
            <a:r>
              <a:rPr kumimoji="0" lang="en-US" sz="2200" b="0" i="0" u="none" strike="noStrike" kern="1200" cap="none" spc="0" normalizeH="0" baseline="0" noProof="0" dirty="0">
                <a:ln>
                  <a:noFill/>
                </a:ln>
                <a:solidFill>
                  <a:prstClr val="white">
                    <a:lumMod val="95000"/>
                  </a:prstClr>
                </a:solidFill>
                <a:effectLst/>
                <a:uLnTx/>
                <a:uFillTx/>
                <a:latin typeface="Arial Nova" panose="020B0504020202020204" pitchFamily="34" charset="0"/>
                <a:ea typeface="+mn-ea"/>
                <a:cs typeface="Arial" panose="020B0604020202020204" pitchFamily="34" charset="0"/>
              </a:rPr>
              <a:t>Tax Treatment</a:t>
            </a:r>
          </a:p>
        </p:txBody>
      </p:sp>
      <p:sp>
        <p:nvSpPr>
          <p:cNvPr id="8" name="Rectangle 7">
            <a:extLst>
              <a:ext uri="{FF2B5EF4-FFF2-40B4-BE49-F238E27FC236}">
                <a16:creationId xmlns:a16="http://schemas.microsoft.com/office/drawing/2014/main" id="{1ED76BAD-6234-4045-906B-97CA54048656}"/>
              </a:ext>
            </a:extLst>
          </p:cNvPr>
          <p:cNvSpPr/>
          <p:nvPr/>
        </p:nvSpPr>
        <p:spPr>
          <a:xfrm>
            <a:off x="822960" y="3663156"/>
            <a:ext cx="2398477" cy="460704"/>
          </a:xfrm>
          <a:prstGeom prst="rect">
            <a:avLst/>
          </a:prstGeom>
        </p:spPr>
        <p:txBody>
          <a:bodyPr wrap="none">
            <a:spAutoFit/>
          </a:bodyPr>
          <a:lstStyle/>
          <a:p>
            <a:pPr marL="463550" marR="0" lvl="0" indent="-463550" algn="l" defTabSz="914400" rtl="0" eaLnBrk="1" fontAlgn="base" latinLnBrk="0" hangingPunct="1">
              <a:lnSpc>
                <a:spcPct val="120000"/>
              </a:lnSpc>
              <a:spcBef>
                <a:spcPts val="600"/>
              </a:spcBef>
              <a:spcAft>
                <a:spcPts val="600"/>
              </a:spcAft>
              <a:buClrTx/>
              <a:buSzTx/>
              <a:buFont typeface="Arial Nova" panose="020B0504020202020204" pitchFamily="34" charset="0"/>
              <a:buChar char="–"/>
              <a:tabLst/>
              <a:defRPr/>
            </a:pPr>
            <a:r>
              <a:rPr kumimoji="0" lang="en-US" sz="2200" b="0" i="0" u="none" strike="noStrike" kern="1200" cap="none" spc="0" normalizeH="0" baseline="0" noProof="0" dirty="0">
                <a:ln>
                  <a:noFill/>
                </a:ln>
                <a:solidFill>
                  <a:prstClr val="white">
                    <a:lumMod val="95000"/>
                  </a:prstClr>
                </a:solidFill>
                <a:effectLst/>
                <a:uLnTx/>
                <a:uFillTx/>
                <a:latin typeface="Arial Nova" panose="020B0504020202020204" pitchFamily="34" charset="0"/>
                <a:ea typeface="+mn-ea"/>
                <a:cs typeface="Arial" panose="020B0604020202020204" pitchFamily="34" charset="0"/>
              </a:rPr>
              <a:t>Tax Treatment</a:t>
            </a:r>
          </a:p>
        </p:txBody>
      </p:sp>
      <p:sp>
        <p:nvSpPr>
          <p:cNvPr id="9" name="Rectangle 8">
            <a:extLst>
              <a:ext uri="{FF2B5EF4-FFF2-40B4-BE49-F238E27FC236}">
                <a16:creationId xmlns:a16="http://schemas.microsoft.com/office/drawing/2014/main" id="{9D29277D-3925-4744-A2DB-62755748C55B}"/>
              </a:ext>
            </a:extLst>
          </p:cNvPr>
          <p:cNvSpPr/>
          <p:nvPr/>
        </p:nvSpPr>
        <p:spPr>
          <a:xfrm>
            <a:off x="838200" y="4876284"/>
            <a:ext cx="2398477" cy="460704"/>
          </a:xfrm>
          <a:prstGeom prst="rect">
            <a:avLst/>
          </a:prstGeom>
        </p:spPr>
        <p:txBody>
          <a:bodyPr wrap="none">
            <a:spAutoFit/>
          </a:bodyPr>
          <a:lstStyle/>
          <a:p>
            <a:pPr marL="463550" marR="0" lvl="0" indent="-463550" algn="l" defTabSz="914400" rtl="0" eaLnBrk="1" fontAlgn="base" latinLnBrk="0" hangingPunct="1">
              <a:lnSpc>
                <a:spcPct val="120000"/>
              </a:lnSpc>
              <a:spcBef>
                <a:spcPts val="600"/>
              </a:spcBef>
              <a:spcAft>
                <a:spcPts val="600"/>
              </a:spcAft>
              <a:buClrTx/>
              <a:buSzTx/>
              <a:buFont typeface="Arial Nova" panose="020B0504020202020204" pitchFamily="34" charset="0"/>
              <a:buChar char="–"/>
              <a:tabLst/>
              <a:defRPr/>
            </a:pPr>
            <a:r>
              <a:rPr kumimoji="0" lang="en-US" sz="2200" b="0" i="0" u="none" strike="noStrike" kern="1200" cap="none" spc="0" normalizeH="0" baseline="0" noProof="0" dirty="0">
                <a:ln>
                  <a:noFill/>
                </a:ln>
                <a:solidFill>
                  <a:prstClr val="white">
                    <a:lumMod val="95000"/>
                  </a:prstClr>
                </a:solidFill>
                <a:effectLst/>
                <a:uLnTx/>
                <a:uFillTx/>
                <a:latin typeface="Arial Nova" panose="020B0504020202020204" pitchFamily="34" charset="0"/>
                <a:ea typeface="+mn-ea"/>
                <a:cs typeface="Arial" panose="020B0604020202020204" pitchFamily="34" charset="0"/>
              </a:rPr>
              <a:t>Tax Treatment</a:t>
            </a:r>
          </a:p>
        </p:txBody>
      </p:sp>
      <p:sp>
        <p:nvSpPr>
          <p:cNvPr id="10" name="Rectangle 9">
            <a:extLst>
              <a:ext uri="{FF2B5EF4-FFF2-40B4-BE49-F238E27FC236}">
                <a16:creationId xmlns:a16="http://schemas.microsoft.com/office/drawing/2014/main" id="{B5F45932-46E7-4F06-9B7D-11736ECA79B2}"/>
              </a:ext>
            </a:extLst>
          </p:cNvPr>
          <p:cNvSpPr/>
          <p:nvPr/>
        </p:nvSpPr>
        <p:spPr>
          <a:xfrm>
            <a:off x="838200" y="5399431"/>
            <a:ext cx="2398477" cy="460704"/>
          </a:xfrm>
          <a:prstGeom prst="rect">
            <a:avLst/>
          </a:prstGeom>
        </p:spPr>
        <p:txBody>
          <a:bodyPr wrap="none">
            <a:spAutoFit/>
          </a:bodyPr>
          <a:lstStyle/>
          <a:p>
            <a:pPr marL="463550" marR="0" lvl="0" indent="-463550" algn="l" defTabSz="914400" rtl="0" eaLnBrk="1" fontAlgn="base" latinLnBrk="0" hangingPunct="1">
              <a:lnSpc>
                <a:spcPct val="120000"/>
              </a:lnSpc>
              <a:spcBef>
                <a:spcPts val="600"/>
              </a:spcBef>
              <a:spcAft>
                <a:spcPts val="600"/>
              </a:spcAft>
              <a:buClrTx/>
              <a:buSzTx/>
              <a:buFont typeface="Arial Nova" panose="020B0504020202020204" pitchFamily="34" charset="0"/>
              <a:buChar char="–"/>
              <a:tabLst/>
              <a:defRPr/>
            </a:pPr>
            <a:r>
              <a:rPr kumimoji="0" lang="en-US" sz="2200" b="0" i="0" u="none" strike="noStrike" kern="1200" cap="none" spc="0" normalizeH="0" baseline="0" noProof="0" dirty="0">
                <a:ln>
                  <a:noFill/>
                </a:ln>
                <a:solidFill>
                  <a:prstClr val="white">
                    <a:lumMod val="95000"/>
                  </a:prstClr>
                </a:solidFill>
                <a:effectLst/>
                <a:uLnTx/>
                <a:uFillTx/>
                <a:latin typeface="Arial Nova" panose="020B0504020202020204" pitchFamily="34" charset="0"/>
                <a:ea typeface="+mn-ea"/>
                <a:cs typeface="Arial" panose="020B0604020202020204" pitchFamily="34" charset="0"/>
              </a:rPr>
              <a:t>Tax Treatment</a:t>
            </a:r>
          </a:p>
        </p:txBody>
      </p:sp>
      <p:sp>
        <p:nvSpPr>
          <p:cNvPr id="11" name="Rectangle 10">
            <a:extLst>
              <a:ext uri="{FF2B5EF4-FFF2-40B4-BE49-F238E27FC236}">
                <a16:creationId xmlns:a16="http://schemas.microsoft.com/office/drawing/2014/main" id="{766D39EE-2438-44A5-9B20-92875152B099}"/>
              </a:ext>
            </a:extLst>
          </p:cNvPr>
          <p:cNvSpPr/>
          <p:nvPr/>
        </p:nvSpPr>
        <p:spPr>
          <a:xfrm>
            <a:off x="838200" y="1503335"/>
            <a:ext cx="2398477" cy="460704"/>
          </a:xfrm>
          <a:prstGeom prst="rect">
            <a:avLst/>
          </a:prstGeom>
        </p:spPr>
        <p:txBody>
          <a:bodyPr wrap="none">
            <a:spAutoFit/>
          </a:bodyPr>
          <a:lstStyle/>
          <a:p>
            <a:pPr marL="463550" marR="0" lvl="0" indent="-463550" algn="l" defTabSz="914400" rtl="0" eaLnBrk="1" fontAlgn="base" latinLnBrk="0" hangingPunct="1">
              <a:lnSpc>
                <a:spcPct val="120000"/>
              </a:lnSpc>
              <a:spcBef>
                <a:spcPts val="600"/>
              </a:spcBef>
              <a:spcAft>
                <a:spcPts val="600"/>
              </a:spcAft>
              <a:buClrTx/>
              <a:buSzTx/>
              <a:buFont typeface="Arial Nova" panose="020B0504020202020204" pitchFamily="34" charset="0"/>
              <a:buChar char="–"/>
              <a:tabLst/>
              <a:defRPr/>
            </a:pPr>
            <a:r>
              <a:rPr kumimoji="0" lang="en-US" sz="2200" b="0" i="0" u="none" strike="noStrike" kern="1200" cap="none" spc="0" normalizeH="0" baseline="0" noProof="0" dirty="0">
                <a:ln>
                  <a:noFill/>
                </a:ln>
                <a:solidFill>
                  <a:prstClr val="white">
                    <a:lumMod val="95000"/>
                  </a:prstClr>
                </a:solidFill>
                <a:effectLst/>
                <a:uLnTx/>
                <a:uFillTx/>
                <a:latin typeface="Arial Nova" panose="020B0504020202020204" pitchFamily="34" charset="0"/>
                <a:ea typeface="+mn-ea"/>
                <a:cs typeface="Arial" panose="020B0604020202020204" pitchFamily="34" charset="0"/>
              </a:rPr>
              <a:t>Tax Treatment</a:t>
            </a:r>
          </a:p>
        </p:txBody>
      </p:sp>
      <p:sp>
        <p:nvSpPr>
          <p:cNvPr id="12" name="Rectangle 11">
            <a:extLst>
              <a:ext uri="{FF2B5EF4-FFF2-40B4-BE49-F238E27FC236}">
                <a16:creationId xmlns:a16="http://schemas.microsoft.com/office/drawing/2014/main" id="{5A52A622-25F6-4712-B955-96A87C3AB10F}"/>
              </a:ext>
            </a:extLst>
          </p:cNvPr>
          <p:cNvSpPr/>
          <p:nvPr/>
        </p:nvSpPr>
        <p:spPr>
          <a:xfrm>
            <a:off x="838200" y="3154811"/>
            <a:ext cx="2398477" cy="460704"/>
          </a:xfrm>
          <a:prstGeom prst="rect">
            <a:avLst/>
          </a:prstGeom>
        </p:spPr>
        <p:txBody>
          <a:bodyPr wrap="none">
            <a:spAutoFit/>
          </a:bodyPr>
          <a:lstStyle/>
          <a:p>
            <a:pPr marL="463550" marR="0" lvl="0" indent="-463550" algn="l" defTabSz="914400" rtl="0" eaLnBrk="1" fontAlgn="base" latinLnBrk="0" hangingPunct="1">
              <a:lnSpc>
                <a:spcPct val="120000"/>
              </a:lnSpc>
              <a:spcBef>
                <a:spcPts val="600"/>
              </a:spcBef>
              <a:spcAft>
                <a:spcPts val="600"/>
              </a:spcAft>
              <a:buClrTx/>
              <a:buSzTx/>
              <a:buFont typeface="Arial Nova" panose="020B0504020202020204" pitchFamily="34" charset="0"/>
              <a:buChar char="–"/>
              <a:tabLst/>
              <a:defRPr/>
            </a:pPr>
            <a:r>
              <a:rPr kumimoji="0" lang="en-US" sz="2200" b="0" i="0" u="none" strike="noStrike" kern="1200" cap="none" spc="0" normalizeH="0" baseline="0" noProof="0" dirty="0">
                <a:ln>
                  <a:noFill/>
                </a:ln>
                <a:solidFill>
                  <a:prstClr val="white">
                    <a:lumMod val="95000"/>
                  </a:prstClr>
                </a:solidFill>
                <a:effectLst/>
                <a:uLnTx/>
                <a:uFillTx/>
                <a:latin typeface="Arial Nova" panose="020B0504020202020204" pitchFamily="34" charset="0"/>
                <a:ea typeface="+mn-ea"/>
                <a:cs typeface="Arial" panose="020B0604020202020204" pitchFamily="34" charset="0"/>
              </a:rPr>
              <a:t>Tax Treatment</a:t>
            </a:r>
          </a:p>
        </p:txBody>
      </p:sp>
    </p:spTree>
    <p:extLst>
      <p:ext uri="{BB962C8B-B14F-4D97-AF65-F5344CB8AC3E}">
        <p14:creationId xmlns:p14="http://schemas.microsoft.com/office/powerpoint/2010/main" val="239427988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3" fill="hold" nodeType="clickEffect">
                                  <p:stCondLst>
                                    <p:cond delay="0"/>
                                  </p:stCondLst>
                                  <p:childTnLst>
                                    <p:anim calcmode="lin" valueType="num">
                                      <p:cBhvr additive="base">
                                        <p:cTn id="6" dur="500"/>
                                        <p:tgtEl>
                                          <p:spTgt spid="3">
                                            <p:txEl>
                                              <p:pRg st="2" end="2"/>
                                            </p:txEl>
                                          </p:spTgt>
                                        </p:tgtEl>
                                        <p:attrNameLst>
                                          <p:attrName>ppt_x</p:attrName>
                                        </p:attrNameLst>
                                      </p:cBhvr>
                                      <p:tavLst>
                                        <p:tav tm="0">
                                          <p:val>
                                            <p:strVal val="ppt_x"/>
                                          </p:val>
                                        </p:tav>
                                        <p:tav tm="100000">
                                          <p:val>
                                            <p:strVal val="1+ppt_w/2"/>
                                          </p:val>
                                        </p:tav>
                                      </p:tavLst>
                                    </p:anim>
                                    <p:anim calcmode="lin" valueType="num">
                                      <p:cBhvr additive="base">
                                        <p:cTn id="7" dur="500"/>
                                        <p:tgtEl>
                                          <p:spTgt spid="3">
                                            <p:txEl>
                                              <p:pRg st="2" end="2"/>
                                            </p:txEl>
                                          </p:spTgt>
                                        </p:tgtEl>
                                        <p:attrNameLst>
                                          <p:attrName>ppt_y</p:attrName>
                                        </p:attrNameLst>
                                      </p:cBhvr>
                                      <p:tavLst>
                                        <p:tav tm="0">
                                          <p:val>
                                            <p:strVal val="ppt_y"/>
                                          </p:val>
                                        </p:tav>
                                        <p:tav tm="100000">
                                          <p:val>
                                            <p:strVal val="0-ppt_h/2"/>
                                          </p:val>
                                        </p:tav>
                                      </p:tavLst>
                                    </p:anim>
                                    <p:set>
                                      <p:cBhvr>
                                        <p:cTn id="8"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3" fill="hold" nodeType="clickEffect">
                                  <p:stCondLst>
                                    <p:cond delay="0"/>
                                  </p:stCondLst>
                                  <p:childTnLst>
                                    <p:anim calcmode="lin" valueType="num">
                                      <p:cBhvr additive="base">
                                        <p:cTn id="12" dur="500"/>
                                        <p:tgtEl>
                                          <p:spTgt spid="3">
                                            <p:txEl>
                                              <p:pRg st="3" end="3"/>
                                            </p:txEl>
                                          </p:spTgt>
                                        </p:tgtEl>
                                        <p:attrNameLst>
                                          <p:attrName>ppt_x</p:attrName>
                                        </p:attrNameLst>
                                      </p:cBhvr>
                                      <p:tavLst>
                                        <p:tav tm="0">
                                          <p:val>
                                            <p:strVal val="ppt_x"/>
                                          </p:val>
                                        </p:tav>
                                        <p:tav tm="100000">
                                          <p:val>
                                            <p:strVal val="1+ppt_w/2"/>
                                          </p:val>
                                        </p:tav>
                                      </p:tavLst>
                                    </p:anim>
                                    <p:anim calcmode="lin" valueType="num">
                                      <p:cBhvr additive="base">
                                        <p:cTn id="13" dur="500"/>
                                        <p:tgtEl>
                                          <p:spTgt spid="3">
                                            <p:txEl>
                                              <p:pRg st="3" end="3"/>
                                            </p:txEl>
                                          </p:spTgt>
                                        </p:tgtEl>
                                        <p:attrNameLst>
                                          <p:attrName>ppt_y</p:attrName>
                                        </p:attrNameLst>
                                      </p:cBhvr>
                                      <p:tavLst>
                                        <p:tav tm="0">
                                          <p:val>
                                            <p:strVal val="ppt_y"/>
                                          </p:val>
                                        </p:tav>
                                        <p:tav tm="100000">
                                          <p:val>
                                            <p:strVal val="0-ppt_h/2"/>
                                          </p:val>
                                        </p:tav>
                                      </p:tavLst>
                                    </p:anim>
                                    <p:set>
                                      <p:cBhvr>
                                        <p:cTn id="14" dur="1" fill="hold">
                                          <p:stCondLst>
                                            <p:cond delay="499"/>
                                          </p:stCondLst>
                                        </p:cTn>
                                        <p:tgtEl>
                                          <p:spTgt spid="3">
                                            <p:txEl>
                                              <p:pRg st="3" end="3"/>
                                            </p:txEl>
                                          </p:spTgt>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3" fill="hold" nodeType="clickEffect">
                                  <p:stCondLst>
                                    <p:cond delay="0"/>
                                  </p:stCondLst>
                                  <p:childTnLst>
                                    <p:anim calcmode="lin" valueType="num">
                                      <p:cBhvr additive="base">
                                        <p:cTn id="18" dur="500"/>
                                        <p:tgtEl>
                                          <p:spTgt spid="3">
                                            <p:txEl>
                                              <p:pRg st="5" end="5"/>
                                            </p:txEl>
                                          </p:spTgt>
                                        </p:tgtEl>
                                        <p:attrNameLst>
                                          <p:attrName>ppt_x</p:attrName>
                                        </p:attrNameLst>
                                      </p:cBhvr>
                                      <p:tavLst>
                                        <p:tav tm="0">
                                          <p:val>
                                            <p:strVal val="ppt_x"/>
                                          </p:val>
                                        </p:tav>
                                        <p:tav tm="100000">
                                          <p:val>
                                            <p:strVal val="1+ppt_w/2"/>
                                          </p:val>
                                        </p:tav>
                                      </p:tavLst>
                                    </p:anim>
                                    <p:anim calcmode="lin" valueType="num">
                                      <p:cBhvr additive="base">
                                        <p:cTn id="19" dur="500"/>
                                        <p:tgtEl>
                                          <p:spTgt spid="3">
                                            <p:txEl>
                                              <p:pRg st="5" end="5"/>
                                            </p:txEl>
                                          </p:spTgt>
                                        </p:tgtEl>
                                        <p:attrNameLst>
                                          <p:attrName>ppt_y</p:attrName>
                                        </p:attrNameLst>
                                      </p:cBhvr>
                                      <p:tavLst>
                                        <p:tav tm="0">
                                          <p:val>
                                            <p:strVal val="ppt_y"/>
                                          </p:val>
                                        </p:tav>
                                        <p:tav tm="100000">
                                          <p:val>
                                            <p:strVal val="0-ppt_h/2"/>
                                          </p:val>
                                        </p:tav>
                                      </p:tavLst>
                                    </p:anim>
                                    <p:set>
                                      <p:cBhvr>
                                        <p:cTn id="20" dur="1" fill="hold">
                                          <p:stCondLst>
                                            <p:cond delay="499"/>
                                          </p:stCondLst>
                                        </p:cTn>
                                        <p:tgtEl>
                                          <p:spTgt spid="3">
                                            <p:txEl>
                                              <p:pRg st="5" end="5"/>
                                            </p:txEl>
                                          </p:spTgt>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3" fill="hold" nodeType="clickEffect">
                                  <p:stCondLst>
                                    <p:cond delay="0"/>
                                  </p:stCondLst>
                                  <p:childTnLst>
                                    <p:anim calcmode="lin" valueType="num">
                                      <p:cBhvr additive="base">
                                        <p:cTn id="24" dur="500"/>
                                        <p:tgtEl>
                                          <p:spTgt spid="3">
                                            <p:txEl>
                                              <p:pRg st="6" end="6"/>
                                            </p:txEl>
                                          </p:spTgt>
                                        </p:tgtEl>
                                        <p:attrNameLst>
                                          <p:attrName>ppt_x</p:attrName>
                                        </p:attrNameLst>
                                      </p:cBhvr>
                                      <p:tavLst>
                                        <p:tav tm="0">
                                          <p:val>
                                            <p:strVal val="ppt_x"/>
                                          </p:val>
                                        </p:tav>
                                        <p:tav tm="100000">
                                          <p:val>
                                            <p:strVal val="1+ppt_w/2"/>
                                          </p:val>
                                        </p:tav>
                                      </p:tavLst>
                                    </p:anim>
                                    <p:anim calcmode="lin" valueType="num">
                                      <p:cBhvr additive="base">
                                        <p:cTn id="25" dur="500"/>
                                        <p:tgtEl>
                                          <p:spTgt spid="3">
                                            <p:txEl>
                                              <p:pRg st="6" end="6"/>
                                            </p:txEl>
                                          </p:spTgt>
                                        </p:tgtEl>
                                        <p:attrNameLst>
                                          <p:attrName>ppt_y</p:attrName>
                                        </p:attrNameLst>
                                      </p:cBhvr>
                                      <p:tavLst>
                                        <p:tav tm="0">
                                          <p:val>
                                            <p:strVal val="ppt_y"/>
                                          </p:val>
                                        </p:tav>
                                        <p:tav tm="100000">
                                          <p:val>
                                            <p:strVal val="0-ppt_h/2"/>
                                          </p:val>
                                        </p:tav>
                                      </p:tavLst>
                                    </p:anim>
                                    <p:set>
                                      <p:cBhvr>
                                        <p:cTn id="26" dur="1" fill="hold">
                                          <p:stCondLst>
                                            <p:cond delay="499"/>
                                          </p:stCondLst>
                                        </p:cTn>
                                        <p:tgtEl>
                                          <p:spTgt spid="3">
                                            <p:txEl>
                                              <p:pRg st="6" end="6"/>
                                            </p:txEl>
                                          </p:spTgt>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3" fill="hold" nodeType="clickEffect">
                                  <p:stCondLst>
                                    <p:cond delay="0"/>
                                  </p:stCondLst>
                                  <p:childTnLst>
                                    <p:anim calcmode="lin" valueType="num">
                                      <p:cBhvr additive="base">
                                        <p:cTn id="30" dur="500"/>
                                        <p:tgtEl>
                                          <p:spTgt spid="3">
                                            <p:txEl>
                                              <p:pRg st="7" end="7"/>
                                            </p:txEl>
                                          </p:spTgt>
                                        </p:tgtEl>
                                        <p:attrNameLst>
                                          <p:attrName>ppt_x</p:attrName>
                                        </p:attrNameLst>
                                      </p:cBhvr>
                                      <p:tavLst>
                                        <p:tav tm="0">
                                          <p:val>
                                            <p:strVal val="ppt_x"/>
                                          </p:val>
                                        </p:tav>
                                        <p:tav tm="100000">
                                          <p:val>
                                            <p:strVal val="1+ppt_w/2"/>
                                          </p:val>
                                        </p:tav>
                                      </p:tavLst>
                                    </p:anim>
                                    <p:anim calcmode="lin" valueType="num">
                                      <p:cBhvr additive="base">
                                        <p:cTn id="31" dur="500"/>
                                        <p:tgtEl>
                                          <p:spTgt spid="3">
                                            <p:txEl>
                                              <p:pRg st="7" end="7"/>
                                            </p:txEl>
                                          </p:spTgt>
                                        </p:tgtEl>
                                        <p:attrNameLst>
                                          <p:attrName>ppt_y</p:attrName>
                                        </p:attrNameLst>
                                      </p:cBhvr>
                                      <p:tavLst>
                                        <p:tav tm="0">
                                          <p:val>
                                            <p:strVal val="ppt_y"/>
                                          </p:val>
                                        </p:tav>
                                        <p:tav tm="100000">
                                          <p:val>
                                            <p:strVal val="0-ppt_h/2"/>
                                          </p:val>
                                        </p:tav>
                                      </p:tavLst>
                                    </p:anim>
                                    <p:set>
                                      <p:cBhvr>
                                        <p:cTn id="32" dur="1" fill="hold">
                                          <p:stCondLst>
                                            <p:cond delay="499"/>
                                          </p:stCondLst>
                                        </p:cTn>
                                        <p:tgtEl>
                                          <p:spTgt spid="3">
                                            <p:txEl>
                                              <p:pRg st="7" end="7"/>
                                            </p:txEl>
                                          </p:spTgt>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3" fill="hold" nodeType="clickEffect">
                                  <p:stCondLst>
                                    <p:cond delay="0"/>
                                  </p:stCondLst>
                                  <p:childTnLst>
                                    <p:anim calcmode="lin" valueType="num">
                                      <p:cBhvr additive="base">
                                        <p:cTn id="36" dur="500"/>
                                        <p:tgtEl>
                                          <p:spTgt spid="3">
                                            <p:txEl>
                                              <p:pRg st="8" end="8"/>
                                            </p:txEl>
                                          </p:spTgt>
                                        </p:tgtEl>
                                        <p:attrNameLst>
                                          <p:attrName>ppt_x</p:attrName>
                                        </p:attrNameLst>
                                      </p:cBhvr>
                                      <p:tavLst>
                                        <p:tav tm="0">
                                          <p:val>
                                            <p:strVal val="ppt_x"/>
                                          </p:val>
                                        </p:tav>
                                        <p:tav tm="100000">
                                          <p:val>
                                            <p:strVal val="1+ppt_w/2"/>
                                          </p:val>
                                        </p:tav>
                                      </p:tavLst>
                                    </p:anim>
                                    <p:anim calcmode="lin" valueType="num">
                                      <p:cBhvr additive="base">
                                        <p:cTn id="37" dur="500"/>
                                        <p:tgtEl>
                                          <p:spTgt spid="3">
                                            <p:txEl>
                                              <p:pRg st="8" end="8"/>
                                            </p:txEl>
                                          </p:spTgt>
                                        </p:tgtEl>
                                        <p:attrNameLst>
                                          <p:attrName>ppt_y</p:attrName>
                                        </p:attrNameLst>
                                      </p:cBhvr>
                                      <p:tavLst>
                                        <p:tav tm="0">
                                          <p:val>
                                            <p:strVal val="ppt_y"/>
                                          </p:val>
                                        </p:tav>
                                        <p:tav tm="100000">
                                          <p:val>
                                            <p:strVal val="0-ppt_h/2"/>
                                          </p:val>
                                        </p:tav>
                                      </p:tavLst>
                                    </p:anim>
                                    <p:set>
                                      <p:cBhvr>
                                        <p:cTn id="38" dur="1" fill="hold">
                                          <p:stCondLst>
                                            <p:cond delay="499"/>
                                          </p:stCondLst>
                                        </p:cTn>
                                        <p:tgtEl>
                                          <p:spTgt spid="3">
                                            <p:txEl>
                                              <p:pRg st="8" end="8"/>
                                            </p:txEl>
                                          </p:spTgt>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3" fill="hold" nodeType="clickEffect">
                                  <p:stCondLst>
                                    <p:cond delay="0"/>
                                  </p:stCondLst>
                                  <p:childTnLst>
                                    <p:anim calcmode="lin" valueType="num">
                                      <p:cBhvr additive="base">
                                        <p:cTn id="42" dur="500"/>
                                        <p:tgtEl>
                                          <p:spTgt spid="3">
                                            <p:txEl>
                                              <p:pRg st="9" end="9"/>
                                            </p:txEl>
                                          </p:spTgt>
                                        </p:tgtEl>
                                        <p:attrNameLst>
                                          <p:attrName>ppt_x</p:attrName>
                                        </p:attrNameLst>
                                      </p:cBhvr>
                                      <p:tavLst>
                                        <p:tav tm="0">
                                          <p:val>
                                            <p:strVal val="ppt_x"/>
                                          </p:val>
                                        </p:tav>
                                        <p:tav tm="100000">
                                          <p:val>
                                            <p:strVal val="1+ppt_w/2"/>
                                          </p:val>
                                        </p:tav>
                                      </p:tavLst>
                                    </p:anim>
                                    <p:anim calcmode="lin" valueType="num">
                                      <p:cBhvr additive="base">
                                        <p:cTn id="43" dur="500"/>
                                        <p:tgtEl>
                                          <p:spTgt spid="3">
                                            <p:txEl>
                                              <p:pRg st="9" end="9"/>
                                            </p:txEl>
                                          </p:spTgt>
                                        </p:tgtEl>
                                        <p:attrNameLst>
                                          <p:attrName>ppt_y</p:attrName>
                                        </p:attrNameLst>
                                      </p:cBhvr>
                                      <p:tavLst>
                                        <p:tav tm="0">
                                          <p:val>
                                            <p:strVal val="ppt_y"/>
                                          </p:val>
                                        </p:tav>
                                        <p:tav tm="100000">
                                          <p:val>
                                            <p:strVal val="0-ppt_h/2"/>
                                          </p:val>
                                        </p:tav>
                                      </p:tavLst>
                                    </p:anim>
                                    <p:set>
                                      <p:cBhvr>
                                        <p:cTn id="44" dur="1" fill="hold">
                                          <p:stCondLst>
                                            <p:cond delay="499"/>
                                          </p:stCondLst>
                                        </p:cTn>
                                        <p:tgtEl>
                                          <p:spTgt spid="3">
                                            <p:txEl>
                                              <p:pRg st="9" end="9"/>
                                            </p:txEl>
                                          </p:spTgt>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9" fill="hold" nodeType="clickEffect">
                                  <p:stCondLst>
                                    <p:cond delay="0"/>
                                  </p:stCondLst>
                                  <p:childTnLst>
                                    <p:set>
                                      <p:cBhvr>
                                        <p:cTn id="48" dur="1" fill="hold">
                                          <p:stCondLst>
                                            <p:cond delay="0"/>
                                          </p:stCondLst>
                                        </p:cTn>
                                        <p:tgtEl>
                                          <p:spTgt spid="2">
                                            <p:txEl>
                                              <p:pRg st="0" end="0"/>
                                            </p:txEl>
                                          </p:spTgt>
                                        </p:tgtEl>
                                        <p:attrNameLst>
                                          <p:attrName>style.visibility</p:attrName>
                                        </p:attrNameLst>
                                      </p:cBhvr>
                                      <p:to>
                                        <p:strVal val="visible"/>
                                      </p:to>
                                    </p:set>
                                    <p:anim calcmode="lin" valueType="num">
                                      <p:cBhvr additive="base">
                                        <p:cTn id="49"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9"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fill="hold"/>
                                        <p:tgtEl>
                                          <p:spTgt spid="7"/>
                                        </p:tgtEl>
                                        <p:attrNameLst>
                                          <p:attrName>ppt_x</p:attrName>
                                        </p:attrNameLst>
                                      </p:cBhvr>
                                      <p:tavLst>
                                        <p:tav tm="0">
                                          <p:val>
                                            <p:strVal val="0-#ppt_w/2"/>
                                          </p:val>
                                        </p:tav>
                                        <p:tav tm="100000">
                                          <p:val>
                                            <p:strVal val="#ppt_x"/>
                                          </p:val>
                                        </p:tav>
                                      </p:tavLst>
                                    </p:anim>
                                    <p:anim calcmode="lin" valueType="num">
                                      <p:cBhvr additive="base">
                                        <p:cTn id="5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2" fill="hold" nodeType="clickEffect">
                                  <p:stCondLst>
                                    <p:cond delay="0"/>
                                  </p:stCondLst>
                                  <p:childTnLst>
                                    <p:set>
                                      <p:cBhvr>
                                        <p:cTn id="60" dur="1" fill="hold">
                                          <p:stCondLst>
                                            <p:cond delay="0"/>
                                          </p:stCondLst>
                                        </p:cTn>
                                        <p:tgtEl>
                                          <p:spTgt spid="8">
                                            <p:txEl>
                                              <p:pRg st="0" end="0"/>
                                            </p:txEl>
                                          </p:spTgt>
                                        </p:tgtEl>
                                        <p:attrNameLst>
                                          <p:attrName>style.visibility</p:attrName>
                                        </p:attrNameLst>
                                      </p:cBhvr>
                                      <p:to>
                                        <p:strVal val="visible"/>
                                      </p:to>
                                    </p:set>
                                    <p:anim calcmode="lin" valueType="num">
                                      <p:cBhvr additive="base">
                                        <p:cTn id="61"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additive="base">
                                        <p:cTn id="67" dur="500" fill="hold"/>
                                        <p:tgtEl>
                                          <p:spTgt spid="9"/>
                                        </p:tgtEl>
                                        <p:attrNameLst>
                                          <p:attrName>ppt_x</p:attrName>
                                        </p:attrNameLst>
                                      </p:cBhvr>
                                      <p:tavLst>
                                        <p:tav tm="0">
                                          <p:val>
                                            <p:strVal val="1+#ppt_w/2"/>
                                          </p:val>
                                        </p:tav>
                                        <p:tav tm="100000">
                                          <p:val>
                                            <p:strVal val="#ppt_x"/>
                                          </p:val>
                                        </p:tav>
                                      </p:tavLst>
                                    </p:anim>
                                    <p:anim calcmode="lin" valueType="num">
                                      <p:cBhvr additive="base">
                                        <p:cTn id="6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10"/>
                                        </p:tgtEl>
                                        <p:attrNameLst>
                                          <p:attrName>style.visibility</p:attrName>
                                        </p:attrNameLst>
                                      </p:cBhvr>
                                      <p:to>
                                        <p:strVal val="visible"/>
                                      </p:to>
                                    </p:set>
                                    <p:anim calcmode="lin" valueType="num">
                                      <p:cBhvr additive="base">
                                        <p:cTn id="73" dur="500" fill="hold"/>
                                        <p:tgtEl>
                                          <p:spTgt spid="10"/>
                                        </p:tgtEl>
                                        <p:attrNameLst>
                                          <p:attrName>ppt_x</p:attrName>
                                        </p:attrNameLst>
                                      </p:cBhvr>
                                      <p:tavLst>
                                        <p:tav tm="0">
                                          <p:val>
                                            <p:strVal val="0-#ppt_w/2"/>
                                          </p:val>
                                        </p:tav>
                                        <p:tav tm="100000">
                                          <p:val>
                                            <p:strVal val="#ppt_x"/>
                                          </p:val>
                                        </p:tav>
                                      </p:tavLst>
                                    </p:anim>
                                    <p:anim calcmode="lin" valueType="num">
                                      <p:cBhvr additive="base">
                                        <p:cTn id="7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11"/>
                                        </p:tgtEl>
                                        <p:attrNameLst>
                                          <p:attrName>style.visibility</p:attrName>
                                        </p:attrNameLst>
                                      </p:cBhvr>
                                      <p:to>
                                        <p:strVal val="visible"/>
                                      </p:to>
                                    </p:set>
                                    <p:anim calcmode="lin" valueType="num">
                                      <p:cBhvr additive="base">
                                        <p:cTn id="79" dur="500" fill="hold"/>
                                        <p:tgtEl>
                                          <p:spTgt spid="11"/>
                                        </p:tgtEl>
                                        <p:attrNameLst>
                                          <p:attrName>ppt_x</p:attrName>
                                        </p:attrNameLst>
                                      </p:cBhvr>
                                      <p:tavLst>
                                        <p:tav tm="0">
                                          <p:val>
                                            <p:strVal val="0-#ppt_w/2"/>
                                          </p:val>
                                        </p:tav>
                                        <p:tav tm="100000">
                                          <p:val>
                                            <p:strVal val="#ppt_x"/>
                                          </p:val>
                                        </p:tav>
                                      </p:tavLst>
                                    </p:anim>
                                    <p:anim calcmode="lin" valueType="num">
                                      <p:cBhvr additive="base">
                                        <p:cTn id="8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12"/>
                                        </p:tgtEl>
                                        <p:attrNameLst>
                                          <p:attrName>style.visibility</p:attrName>
                                        </p:attrNameLst>
                                      </p:cBhvr>
                                      <p:to>
                                        <p:strVal val="visible"/>
                                      </p:to>
                                    </p:set>
                                    <p:anim calcmode="lin" valueType="num">
                                      <p:cBhvr additive="base">
                                        <p:cTn id="85" dur="500" fill="hold"/>
                                        <p:tgtEl>
                                          <p:spTgt spid="12"/>
                                        </p:tgtEl>
                                        <p:attrNameLst>
                                          <p:attrName>ppt_x</p:attrName>
                                        </p:attrNameLst>
                                      </p:cBhvr>
                                      <p:tavLst>
                                        <p:tav tm="0">
                                          <p:val>
                                            <p:strVal val="0-#ppt_w/2"/>
                                          </p:val>
                                        </p:tav>
                                        <p:tav tm="100000">
                                          <p:val>
                                            <p:strVal val="#ppt_x"/>
                                          </p:val>
                                        </p:tav>
                                      </p:tavLst>
                                    </p:anim>
                                    <p:anim calcmode="lin" valueType="num">
                                      <p:cBhvr additive="base">
                                        <p:cTn id="86"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284A420-F50C-4C2C-B88E-E6F4EF504B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ierstadt"/>
              <a:ea typeface="+mn-ea"/>
              <a:cs typeface="+mn-cs"/>
            </a:endParaRPr>
          </a:p>
        </p:txBody>
      </p:sp>
      <p:sp useBgFill="1">
        <p:nvSpPr>
          <p:cNvPr id="9" name="Rectangle 8">
            <a:extLst>
              <a:ext uri="{FF2B5EF4-FFF2-40B4-BE49-F238E27FC236}">
                <a16:creationId xmlns:a16="http://schemas.microsoft.com/office/drawing/2014/main" id="{893A6D2E-5228-4998-9E24-EFCCA0246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3567547"/>
          </a:xfrm>
          <a:prstGeom prst="rect">
            <a:avLst/>
          </a:prstGeom>
          <a:ln>
            <a:noFill/>
          </a:ln>
          <a:effectLst>
            <a:outerShdw blurRad="228600" dist="152400" dir="5460000" sx="95000" sy="95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Bierstadt"/>
              <a:ea typeface="+mn-ea"/>
              <a:cs typeface="+mn-cs"/>
            </a:endParaRPr>
          </a:p>
        </p:txBody>
      </p:sp>
      <p:cxnSp>
        <p:nvCxnSpPr>
          <p:cNvPr id="11" name="Straight Connector 10">
            <a:extLst>
              <a:ext uri="{FF2B5EF4-FFF2-40B4-BE49-F238E27FC236}">
                <a16:creationId xmlns:a16="http://schemas.microsoft.com/office/drawing/2014/main" id="{3ADB48DB-8E25-4F2F-8C02-5B793937255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32BA7E3-7313-49C8-A245-A85BDEB13E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5" name="Slide Background">
            <a:extLst>
              <a:ext uri="{FF2B5EF4-FFF2-40B4-BE49-F238E27FC236}">
                <a16:creationId xmlns:a16="http://schemas.microsoft.com/office/drawing/2014/main" id="{39DEF503-AFED-40B5-99E5-87975B0D7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ierstadt"/>
              <a:ea typeface="+mn-ea"/>
              <a:cs typeface="+mn-cs"/>
            </a:endParaRPr>
          </a:p>
        </p:txBody>
      </p:sp>
      <p:sp>
        <p:nvSpPr>
          <p:cNvPr id="17" name="tint">
            <a:extLst>
              <a:ext uri="{FF2B5EF4-FFF2-40B4-BE49-F238E27FC236}">
                <a16:creationId xmlns:a16="http://schemas.microsoft.com/office/drawing/2014/main" id="{B38BFBE2-9AD8-4542-8FAC-02614711B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Bierstadt"/>
              <a:ea typeface="+mn-ea"/>
              <a:cs typeface="+mn-cs"/>
            </a:endParaRPr>
          </a:p>
        </p:txBody>
      </p:sp>
      <p:sp useBgFill="1">
        <p:nvSpPr>
          <p:cNvPr id="19" name="Rectangle 18">
            <a:extLst>
              <a:ext uri="{FF2B5EF4-FFF2-40B4-BE49-F238E27FC236}">
                <a16:creationId xmlns:a16="http://schemas.microsoft.com/office/drawing/2014/main" id="{8A8629BE-0179-4699-B176-6397C00434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191993" cy="3657602"/>
          </a:xfrm>
          <a:prstGeom prst="rect">
            <a:avLst/>
          </a:prstGeom>
          <a:ln>
            <a:noFill/>
          </a:ln>
          <a:effectLst>
            <a:outerShdw blurRad="228600" dist="1524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Bierstadt"/>
              <a:ea typeface="+mn-ea"/>
              <a:cs typeface="+mn-cs"/>
            </a:endParaRPr>
          </a:p>
        </p:txBody>
      </p:sp>
      <p:sp>
        <p:nvSpPr>
          <p:cNvPr id="2" name="Title 1">
            <a:extLst>
              <a:ext uri="{FF2B5EF4-FFF2-40B4-BE49-F238E27FC236}">
                <a16:creationId xmlns:a16="http://schemas.microsoft.com/office/drawing/2014/main" id="{33245CCC-3B3F-8BDC-CDA0-33A57909A7D6}"/>
              </a:ext>
            </a:extLst>
          </p:cNvPr>
          <p:cNvSpPr>
            <a:spLocks noGrp="1"/>
          </p:cNvSpPr>
          <p:nvPr>
            <p:ph type="title"/>
          </p:nvPr>
        </p:nvSpPr>
        <p:spPr>
          <a:xfrm>
            <a:off x="761802" y="738334"/>
            <a:ext cx="9296597" cy="2561984"/>
          </a:xfrm>
        </p:spPr>
        <p:txBody>
          <a:bodyPr vert="horz" lIns="91440" tIns="45720" rIns="91440" bIns="45720" rtlCol="0" anchor="b">
            <a:normAutofit/>
          </a:bodyPr>
          <a:lstStyle/>
          <a:p>
            <a:r>
              <a:rPr lang="en-US" sz="4800" dirty="0">
                <a:solidFill>
                  <a:srgbClr val="C00000"/>
                </a:solidFill>
                <a:effectLst>
                  <a:outerShdw blurRad="38100" dist="38100" dir="2700000" algn="tl">
                    <a:srgbClr val="000000">
                      <a:alpha val="43137"/>
                    </a:srgbClr>
                  </a:outerShdw>
                </a:effectLst>
              </a:rPr>
              <a:t>Formation Stage</a:t>
            </a:r>
          </a:p>
        </p:txBody>
      </p:sp>
      <p:cxnSp>
        <p:nvCxnSpPr>
          <p:cNvPr id="21" name="Straight Connector 20">
            <a:extLst>
              <a:ext uri="{FF2B5EF4-FFF2-40B4-BE49-F238E27FC236}">
                <a16:creationId xmlns:a16="http://schemas.microsoft.com/office/drawing/2014/main" id="{2E5D4690-002A-4B9A-A715-6B47306217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87561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284A420-F50C-4C2C-B88E-E6F4EF504B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ierstadt"/>
              <a:ea typeface="+mn-ea"/>
              <a:cs typeface="+mn-cs"/>
            </a:endParaRPr>
          </a:p>
        </p:txBody>
      </p:sp>
      <p:sp useBgFill="1">
        <p:nvSpPr>
          <p:cNvPr id="9" name="Rectangle 8">
            <a:extLst>
              <a:ext uri="{FF2B5EF4-FFF2-40B4-BE49-F238E27FC236}">
                <a16:creationId xmlns:a16="http://schemas.microsoft.com/office/drawing/2014/main" id="{893A6D2E-5228-4998-9E24-EFCCA0246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3567547"/>
          </a:xfrm>
          <a:prstGeom prst="rect">
            <a:avLst/>
          </a:prstGeom>
          <a:ln>
            <a:noFill/>
          </a:ln>
          <a:effectLst>
            <a:outerShdw blurRad="228600" dist="152400" dir="5460000" sx="95000" sy="95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Bierstadt"/>
              <a:ea typeface="+mn-ea"/>
              <a:cs typeface="+mn-cs"/>
            </a:endParaRPr>
          </a:p>
        </p:txBody>
      </p:sp>
      <p:cxnSp>
        <p:nvCxnSpPr>
          <p:cNvPr id="11" name="Straight Connector 10">
            <a:extLst>
              <a:ext uri="{FF2B5EF4-FFF2-40B4-BE49-F238E27FC236}">
                <a16:creationId xmlns:a16="http://schemas.microsoft.com/office/drawing/2014/main" id="{3ADB48DB-8E25-4F2F-8C02-5B793937255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32BA7E3-7313-49C8-A245-A85BDEB13E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5" name="Slide Background">
            <a:extLst>
              <a:ext uri="{FF2B5EF4-FFF2-40B4-BE49-F238E27FC236}">
                <a16:creationId xmlns:a16="http://schemas.microsoft.com/office/drawing/2014/main" id="{39DEF503-AFED-40B5-99E5-87975B0D7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ierstadt"/>
              <a:ea typeface="+mn-ea"/>
              <a:cs typeface="+mn-cs"/>
            </a:endParaRPr>
          </a:p>
        </p:txBody>
      </p:sp>
      <p:sp>
        <p:nvSpPr>
          <p:cNvPr id="17" name="tint">
            <a:extLst>
              <a:ext uri="{FF2B5EF4-FFF2-40B4-BE49-F238E27FC236}">
                <a16:creationId xmlns:a16="http://schemas.microsoft.com/office/drawing/2014/main" id="{B38BFBE2-9AD8-4542-8FAC-02614711B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Bierstadt"/>
              <a:ea typeface="+mn-ea"/>
              <a:cs typeface="+mn-cs"/>
            </a:endParaRPr>
          </a:p>
        </p:txBody>
      </p:sp>
      <p:sp useBgFill="1">
        <p:nvSpPr>
          <p:cNvPr id="19" name="Rectangle 18">
            <a:extLst>
              <a:ext uri="{FF2B5EF4-FFF2-40B4-BE49-F238E27FC236}">
                <a16:creationId xmlns:a16="http://schemas.microsoft.com/office/drawing/2014/main" id="{8A8629BE-0179-4699-B176-6397C00434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191993" cy="3657602"/>
          </a:xfrm>
          <a:prstGeom prst="rect">
            <a:avLst/>
          </a:prstGeom>
          <a:ln>
            <a:noFill/>
          </a:ln>
          <a:effectLst>
            <a:outerShdw blurRad="228600" dist="1524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Bierstadt"/>
              <a:ea typeface="+mn-ea"/>
              <a:cs typeface="+mn-cs"/>
            </a:endParaRPr>
          </a:p>
        </p:txBody>
      </p:sp>
      <p:sp>
        <p:nvSpPr>
          <p:cNvPr id="2" name="Title 1">
            <a:extLst>
              <a:ext uri="{FF2B5EF4-FFF2-40B4-BE49-F238E27FC236}">
                <a16:creationId xmlns:a16="http://schemas.microsoft.com/office/drawing/2014/main" id="{33245CCC-3B3F-8BDC-CDA0-33A57909A7D6}"/>
              </a:ext>
            </a:extLst>
          </p:cNvPr>
          <p:cNvSpPr>
            <a:spLocks noGrp="1"/>
          </p:cNvSpPr>
          <p:nvPr>
            <p:ph type="title"/>
          </p:nvPr>
        </p:nvSpPr>
        <p:spPr>
          <a:xfrm>
            <a:off x="761802" y="738334"/>
            <a:ext cx="9296597" cy="2561984"/>
          </a:xfrm>
        </p:spPr>
        <p:txBody>
          <a:bodyPr vert="horz" lIns="91440" tIns="45720" rIns="91440" bIns="45720" rtlCol="0" anchor="b">
            <a:normAutofit/>
          </a:bodyPr>
          <a:lstStyle/>
          <a:p>
            <a:r>
              <a:rPr lang="en-US" sz="4800" dirty="0">
                <a:solidFill>
                  <a:schemeClr val="bg1"/>
                </a:solidFill>
                <a:effectLst>
                  <a:outerShdw blurRad="38100" dist="38100" dir="2700000" algn="tl">
                    <a:srgbClr val="000000">
                      <a:alpha val="43137"/>
                    </a:srgbClr>
                  </a:outerShdw>
                </a:effectLst>
              </a:rPr>
              <a:t>Steps to Create and Taxation of Formation</a:t>
            </a:r>
          </a:p>
        </p:txBody>
      </p:sp>
      <p:cxnSp>
        <p:nvCxnSpPr>
          <p:cNvPr id="21" name="Straight Connector 20">
            <a:extLst>
              <a:ext uri="{FF2B5EF4-FFF2-40B4-BE49-F238E27FC236}">
                <a16:creationId xmlns:a16="http://schemas.microsoft.com/office/drawing/2014/main" id="{2E5D4690-002A-4B9A-A715-6B47306217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66238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A54AB7-72A4-ED57-8A5A-372D1D1AD420}"/>
              </a:ext>
            </a:extLst>
          </p:cNvPr>
          <p:cNvSpPr>
            <a:spLocks noGrp="1"/>
          </p:cNvSpPr>
          <p:nvPr>
            <p:ph type="title"/>
          </p:nvPr>
        </p:nvSpPr>
        <p:spPr>
          <a:xfrm>
            <a:off x="572493" y="238539"/>
            <a:ext cx="11047013" cy="1434415"/>
          </a:xfrm>
        </p:spPr>
        <p:txBody>
          <a:bodyPr anchor="b">
            <a:normAutofit/>
          </a:bodyPr>
          <a:lstStyle/>
          <a:p>
            <a:r>
              <a:rPr lang="en-US" sz="5400" dirty="0">
                <a:effectLst>
                  <a:outerShdw blurRad="38100" dist="38100" dir="2700000" algn="tl">
                    <a:srgbClr val="000000">
                      <a:alpha val="43137"/>
                    </a:srgbClr>
                  </a:outerShdw>
                </a:effectLst>
              </a:rPr>
              <a:t>Sole Proprietorship</a:t>
            </a:r>
          </a:p>
        </p:txBody>
      </p:sp>
      <p:sp>
        <p:nvSpPr>
          <p:cNvPr id="11"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15B93C8-3B1B-8C3C-2FD5-5DA59358A319}"/>
              </a:ext>
            </a:extLst>
          </p:cNvPr>
          <p:cNvPicPr>
            <a:picLocks noChangeAspect="1"/>
          </p:cNvPicPr>
          <p:nvPr/>
        </p:nvPicPr>
        <p:blipFill rotWithShape="1">
          <a:blip r:embed="rId2"/>
          <a:srcRect l="25502" r="29971" b="-1"/>
          <a:stretch/>
        </p:blipFill>
        <p:spPr>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3" name="Content Placeholder 2">
            <a:extLst>
              <a:ext uri="{FF2B5EF4-FFF2-40B4-BE49-F238E27FC236}">
                <a16:creationId xmlns:a16="http://schemas.microsoft.com/office/drawing/2014/main" id="{BEF7FE18-B6CE-C807-BF5B-A232314DC009}"/>
              </a:ext>
            </a:extLst>
          </p:cNvPr>
          <p:cNvSpPr>
            <a:spLocks noGrp="1"/>
          </p:cNvSpPr>
          <p:nvPr>
            <p:ph idx="1"/>
          </p:nvPr>
        </p:nvSpPr>
        <p:spPr>
          <a:xfrm>
            <a:off x="4905954" y="2264598"/>
            <a:ext cx="6713552" cy="4114800"/>
          </a:xfrm>
        </p:spPr>
        <p:txBody>
          <a:bodyPr anchor="t">
            <a:normAutofit/>
          </a:bodyPr>
          <a:lstStyle/>
          <a:p>
            <a:pPr marL="0" indent="0">
              <a:buNone/>
            </a:pPr>
            <a:r>
              <a:rPr lang="en-US" dirty="0">
                <a:latin typeface="Abadi Extra Light" panose="020B0204020104020204" pitchFamily="34" charset="0"/>
              </a:rPr>
              <a:t>You don't have to file special forms or pay fees to start your business. </a:t>
            </a:r>
          </a:p>
          <a:p>
            <a:pPr marL="0" indent="0">
              <a:buNone/>
            </a:pPr>
            <a:r>
              <a:rPr lang="en-US" dirty="0">
                <a:solidFill>
                  <a:schemeClr val="accent2"/>
                </a:solidFill>
                <a:latin typeface="Abadi Extra Light" panose="020B0204020104020204" pitchFamily="34" charset="0"/>
              </a:rPr>
              <a:t>No gain or loss is recognized upon the formation of a sole proprietorship. </a:t>
            </a:r>
          </a:p>
          <a:p>
            <a:pPr marL="0" indent="0">
              <a:buNone/>
            </a:pPr>
            <a:r>
              <a:rPr lang="en-US" dirty="0">
                <a:latin typeface="Abadi Extra Light" panose="020B0204020104020204" pitchFamily="34" charset="0"/>
              </a:rPr>
              <a:t>The assets of the business should, however, be clearly separated from the owner's personal assets to facilitate the maintenance of adequate books and records for the business.</a:t>
            </a:r>
          </a:p>
          <a:p>
            <a:pPr marL="0" indent="0">
              <a:buNone/>
            </a:pPr>
            <a:endParaRPr lang="en-US" sz="2200" dirty="0">
              <a:latin typeface="Abadi Extra Light" panose="020B0204020104020204" pitchFamily="34" charset="0"/>
            </a:endParaRPr>
          </a:p>
        </p:txBody>
      </p:sp>
    </p:spTree>
    <p:extLst>
      <p:ext uri="{BB962C8B-B14F-4D97-AF65-F5344CB8AC3E}">
        <p14:creationId xmlns:p14="http://schemas.microsoft.com/office/powerpoint/2010/main" val="378780620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A18150-BF84-4E5A-B43C-0262DBE7E60A}"/>
              </a:ext>
            </a:extLst>
          </p:cNvPr>
          <p:cNvSpPr>
            <a:spLocks noGrp="1"/>
          </p:cNvSpPr>
          <p:nvPr>
            <p:ph idx="1"/>
          </p:nvPr>
        </p:nvSpPr>
        <p:spPr>
          <a:xfrm>
            <a:off x="4104914" y="1412099"/>
            <a:ext cx="7672695" cy="4297363"/>
          </a:xfrm>
        </p:spPr>
        <p:txBody>
          <a:bodyPr>
            <a:normAutofit/>
          </a:bodyPr>
          <a:lstStyle/>
          <a:p>
            <a:pPr marL="0" indent="0">
              <a:buNone/>
            </a:pPr>
            <a:r>
              <a:rPr lang="en-US" sz="3600" b="1" dirty="0">
                <a:solidFill>
                  <a:srgbClr val="C00000"/>
                </a:solidFill>
                <a:effectLst>
                  <a:outerShdw blurRad="38100" dist="38100" dir="2700000" algn="tl">
                    <a:srgbClr val="000000">
                      <a:alpha val="43137"/>
                    </a:srgbClr>
                  </a:outerShdw>
                </a:effectLst>
                <a:latin typeface="Abadi Extra Light" panose="020B0204020104020204" pitchFamily="34" charset="0"/>
              </a:rPr>
              <a:t>Edward L. Perkins, BA, JD, LLM(Tax), CPA</a:t>
            </a:r>
          </a:p>
          <a:p>
            <a:pPr marL="0" indent="0">
              <a:buNone/>
            </a:pPr>
            <a:r>
              <a:rPr lang="en-US" dirty="0">
                <a:solidFill>
                  <a:srgbClr val="C00000"/>
                </a:solidFill>
                <a:latin typeface="Abadi Extra Light" panose="020B0204020104020204" pitchFamily="34" charset="0"/>
              </a:rPr>
              <a:t>Partner - Gibson &amp; Perkins, PC</a:t>
            </a:r>
          </a:p>
          <a:p>
            <a:pPr marL="0" indent="0">
              <a:buNone/>
            </a:pPr>
            <a:r>
              <a:rPr lang="en-US" dirty="0">
                <a:solidFill>
                  <a:schemeClr val="tx1">
                    <a:lumMod val="50000"/>
                    <a:lumOff val="50000"/>
                  </a:schemeClr>
                </a:solidFill>
                <a:latin typeface="Abadi Extra Light" panose="020B0204020104020204" pitchFamily="34" charset="0"/>
              </a:rPr>
              <a:t>tedperkins@gibperk.com</a:t>
            </a:r>
            <a:br>
              <a:rPr lang="en-US" dirty="0">
                <a:solidFill>
                  <a:schemeClr val="tx1">
                    <a:lumMod val="50000"/>
                    <a:lumOff val="50000"/>
                  </a:schemeClr>
                </a:solidFill>
                <a:latin typeface="Abadi Extra Light" panose="020B0204020104020204" pitchFamily="34" charset="0"/>
              </a:rPr>
            </a:br>
            <a:r>
              <a:rPr lang="en-US" dirty="0">
                <a:solidFill>
                  <a:schemeClr val="tx1">
                    <a:lumMod val="50000"/>
                    <a:lumOff val="50000"/>
                  </a:schemeClr>
                </a:solidFill>
                <a:latin typeface="Abadi Extra Light" panose="020B0204020104020204" pitchFamily="34" charset="0"/>
              </a:rPr>
              <a:t>610.565.1708 ext. 102</a:t>
            </a:r>
          </a:p>
          <a:p>
            <a:pPr marL="0" indent="0">
              <a:buNone/>
            </a:pPr>
            <a:r>
              <a:rPr lang="en-US" dirty="0">
                <a:solidFill>
                  <a:srgbClr val="C00000"/>
                </a:solidFill>
                <a:latin typeface="Abadi Extra Light" panose="020B0204020104020204" pitchFamily="34" charset="0"/>
              </a:rPr>
              <a:t>Adjunct Professor</a:t>
            </a:r>
          </a:p>
          <a:p>
            <a:pPr marL="0" indent="0">
              <a:buNone/>
            </a:pPr>
            <a:r>
              <a:rPr lang="en-US" dirty="0">
                <a:solidFill>
                  <a:srgbClr val="C00000"/>
                </a:solidFill>
                <a:latin typeface="Abadi Extra Light" panose="020B0204020104020204" pitchFamily="34" charset="0"/>
              </a:rPr>
              <a:t>Villanova University School of Law - Graduate Tax Program</a:t>
            </a:r>
          </a:p>
          <a:p>
            <a:pPr marL="0" indent="0">
              <a:buNone/>
            </a:pPr>
            <a:r>
              <a:rPr lang="en-US" dirty="0">
                <a:solidFill>
                  <a:schemeClr val="tx1">
                    <a:lumMod val="50000"/>
                    <a:lumOff val="50000"/>
                  </a:schemeClr>
                </a:solidFill>
                <a:latin typeface="Abadi Extra Light" panose="020B0204020104020204" pitchFamily="34" charset="0"/>
              </a:rPr>
              <a:t>Founder - YourOnlineProfessor.net</a:t>
            </a:r>
          </a:p>
          <a:p>
            <a:endParaRPr lang="en-US" dirty="0"/>
          </a:p>
        </p:txBody>
      </p:sp>
      <p:pic>
        <p:nvPicPr>
          <p:cNvPr id="7" name="Picture 6">
            <a:extLst>
              <a:ext uri="{FF2B5EF4-FFF2-40B4-BE49-F238E27FC236}">
                <a16:creationId xmlns:a16="http://schemas.microsoft.com/office/drawing/2014/main" id="{76E1A7CD-8602-4CA9-AD1B-634F14E71E1A}"/>
              </a:ext>
            </a:extLst>
          </p:cNvPr>
          <p:cNvPicPr>
            <a:picLocks noChangeAspect="1"/>
          </p:cNvPicPr>
          <p:nvPr/>
        </p:nvPicPr>
        <p:blipFill>
          <a:blip r:embed="rId3"/>
          <a:stretch>
            <a:fillRect/>
          </a:stretch>
        </p:blipFill>
        <p:spPr>
          <a:xfrm>
            <a:off x="731520" y="1371600"/>
            <a:ext cx="3017520" cy="4378362"/>
          </a:xfrm>
          <a:prstGeom prst="rect">
            <a:avLst/>
          </a:prstGeom>
        </p:spPr>
      </p:pic>
    </p:spTree>
    <p:extLst>
      <p:ext uri="{BB962C8B-B14F-4D97-AF65-F5344CB8AC3E}">
        <p14:creationId xmlns:p14="http://schemas.microsoft.com/office/powerpoint/2010/main" val="21889704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A54AB7-72A4-ED57-8A5A-372D1D1AD420}"/>
              </a:ext>
            </a:extLst>
          </p:cNvPr>
          <p:cNvSpPr>
            <a:spLocks noGrp="1"/>
          </p:cNvSpPr>
          <p:nvPr>
            <p:ph type="title"/>
          </p:nvPr>
        </p:nvSpPr>
        <p:spPr>
          <a:xfrm>
            <a:off x="5297762" y="329184"/>
            <a:ext cx="6251110" cy="1783080"/>
          </a:xfrm>
        </p:spPr>
        <p:txBody>
          <a:bodyPr anchor="b">
            <a:normAutofit/>
          </a:bodyPr>
          <a:lstStyle/>
          <a:p>
            <a:r>
              <a:rPr lang="en-US" sz="5400" dirty="0">
                <a:effectLst>
                  <a:outerShdw blurRad="38100" dist="38100" dir="2700000" algn="tl">
                    <a:srgbClr val="000000">
                      <a:alpha val="43137"/>
                    </a:srgbClr>
                  </a:outerShdw>
                </a:effectLst>
              </a:rPr>
              <a:t>Corporations</a:t>
            </a:r>
          </a:p>
        </p:txBody>
      </p:sp>
      <p:pic>
        <p:nvPicPr>
          <p:cNvPr id="5" name="Picture 4" descr="Calendar on table">
            <a:extLst>
              <a:ext uri="{FF2B5EF4-FFF2-40B4-BE49-F238E27FC236}">
                <a16:creationId xmlns:a16="http://schemas.microsoft.com/office/drawing/2014/main" id="{A5779510-4F60-C897-E4D3-2E9B2DB14979}"/>
              </a:ext>
            </a:extLst>
          </p:cNvPr>
          <p:cNvPicPr>
            <a:picLocks noChangeAspect="1"/>
          </p:cNvPicPr>
          <p:nvPr/>
        </p:nvPicPr>
        <p:blipFill rotWithShape="1">
          <a:blip r:embed="rId2"/>
          <a:srcRect l="10251" r="44418" b="-1"/>
          <a:stretch/>
        </p:blipFill>
        <p:spPr>
          <a:xfrm>
            <a:off x="1" y="10"/>
            <a:ext cx="3255263"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EF7FE18-B6CE-C807-BF5B-A232314DC009}"/>
              </a:ext>
            </a:extLst>
          </p:cNvPr>
          <p:cNvSpPr>
            <a:spLocks noGrp="1"/>
          </p:cNvSpPr>
          <p:nvPr>
            <p:ph idx="1"/>
          </p:nvPr>
        </p:nvSpPr>
        <p:spPr>
          <a:xfrm>
            <a:off x="3779520" y="2764258"/>
            <a:ext cx="8095488" cy="3483864"/>
          </a:xfrm>
        </p:spPr>
        <p:txBody>
          <a:bodyPr>
            <a:noAutofit/>
          </a:bodyPr>
          <a:lstStyle/>
          <a:p>
            <a:pPr marL="463550" marR="0" indent="-463550">
              <a:spcBef>
                <a:spcPts val="0"/>
              </a:spcBef>
              <a:spcAft>
                <a:spcPts val="800"/>
              </a:spcAft>
              <a:buNone/>
            </a:pPr>
            <a:r>
              <a:rPr lang="en-US" sz="2000" kern="100" dirty="0">
                <a:effectLst/>
                <a:latin typeface="Abadi Extra Light" panose="020B0204020104020204" pitchFamily="34" charset="0"/>
                <a:ea typeface="Calibri" panose="020F0502020204030204" pitchFamily="34" charset="0"/>
                <a:cs typeface="Times New Roman" panose="02020603050405020304" pitchFamily="18" charset="0"/>
              </a:rPr>
              <a:t>1.	Select a name</a:t>
            </a:r>
          </a:p>
          <a:p>
            <a:pPr marL="463550" marR="0" indent="-463550">
              <a:spcBef>
                <a:spcPts val="0"/>
              </a:spcBef>
              <a:spcAft>
                <a:spcPts val="800"/>
              </a:spcAft>
              <a:buNone/>
            </a:pPr>
            <a:r>
              <a:rPr lang="en-US" sz="2000" kern="100" dirty="0">
                <a:effectLst/>
                <a:latin typeface="Abadi Extra Light" panose="020B0204020104020204" pitchFamily="34" charset="0"/>
                <a:ea typeface="Calibri" panose="020F0502020204030204" pitchFamily="34" charset="0"/>
                <a:cs typeface="Times New Roman" panose="02020603050405020304" pitchFamily="18" charset="0"/>
              </a:rPr>
              <a:t>2.	Prepare and File the Articles of Incorporation and Docketing Statement</a:t>
            </a:r>
          </a:p>
          <a:p>
            <a:pPr marL="463550" marR="0" indent="-463550">
              <a:spcBef>
                <a:spcPts val="0"/>
              </a:spcBef>
              <a:spcAft>
                <a:spcPts val="800"/>
              </a:spcAft>
              <a:buNone/>
            </a:pPr>
            <a:r>
              <a:rPr lang="en-US" sz="2000" kern="100" dirty="0">
                <a:effectLst/>
                <a:latin typeface="Abadi Extra Light" panose="020B0204020104020204" pitchFamily="34" charset="0"/>
                <a:ea typeface="Calibri" panose="020F0502020204030204" pitchFamily="34" charset="0"/>
                <a:cs typeface="Times New Roman" panose="02020603050405020304" pitchFamily="18" charset="0"/>
              </a:rPr>
              <a:t>3.	Prepare Pennsylvania Enterprise Registration Form (PA – 100)</a:t>
            </a:r>
          </a:p>
          <a:p>
            <a:pPr marL="463550" marR="0" indent="-463550">
              <a:spcBef>
                <a:spcPts val="0"/>
              </a:spcBef>
              <a:spcAft>
                <a:spcPts val="800"/>
              </a:spcAft>
              <a:buNone/>
            </a:pPr>
            <a:r>
              <a:rPr lang="en-US" sz="2000" kern="100" dirty="0">
                <a:effectLst/>
                <a:latin typeface="Abadi Extra Light" panose="020B0204020104020204" pitchFamily="34" charset="0"/>
                <a:ea typeface="Calibri" panose="020F0502020204030204" pitchFamily="34" charset="0"/>
                <a:cs typeface="Times New Roman" panose="02020603050405020304" pitchFamily="18" charset="0"/>
              </a:rPr>
              <a:t>4.	Prepare Bylaws  </a:t>
            </a:r>
          </a:p>
          <a:p>
            <a:pPr marL="463550" marR="0" indent="-463550">
              <a:spcBef>
                <a:spcPts val="0"/>
              </a:spcBef>
              <a:spcAft>
                <a:spcPts val="800"/>
              </a:spcAft>
              <a:buNone/>
            </a:pPr>
            <a:r>
              <a:rPr lang="en-US" sz="2000" kern="100" dirty="0">
                <a:effectLst/>
                <a:latin typeface="Abadi Extra Light" panose="020B0204020104020204" pitchFamily="34" charset="0"/>
                <a:ea typeface="Calibri" panose="020F0502020204030204" pitchFamily="34" charset="0"/>
                <a:cs typeface="Times New Roman" panose="02020603050405020304" pitchFamily="18" charset="0"/>
              </a:rPr>
              <a:t>5.	Hold an organizational meeting once the Articles of Incorporation have been accepted for filing  </a:t>
            </a:r>
          </a:p>
          <a:p>
            <a:pPr marL="463550" marR="0" indent="-463550">
              <a:spcBef>
                <a:spcPts val="0"/>
              </a:spcBef>
              <a:spcAft>
                <a:spcPts val="800"/>
              </a:spcAft>
              <a:buNone/>
            </a:pPr>
            <a:r>
              <a:rPr lang="en-US" sz="2000" kern="100" dirty="0">
                <a:effectLst/>
                <a:latin typeface="Abadi Extra Light" panose="020B0204020104020204" pitchFamily="34" charset="0"/>
                <a:ea typeface="Calibri" panose="020F0502020204030204" pitchFamily="34" charset="0"/>
                <a:cs typeface="Times New Roman" panose="02020603050405020304" pitchFamily="18" charset="0"/>
              </a:rPr>
              <a:t>6.	Issue share certificates to the initial owners of the corporation, as required</a:t>
            </a:r>
          </a:p>
          <a:p>
            <a:pPr marL="463550" marR="0" indent="-463550">
              <a:spcBef>
                <a:spcPts val="0"/>
              </a:spcBef>
              <a:spcAft>
                <a:spcPts val="800"/>
              </a:spcAft>
              <a:buNone/>
            </a:pPr>
            <a:r>
              <a:rPr lang="en-US" sz="2000" kern="100" dirty="0">
                <a:effectLst/>
                <a:latin typeface="Abadi Extra Light" panose="020B0204020104020204" pitchFamily="34" charset="0"/>
                <a:ea typeface="Calibri" panose="020F0502020204030204" pitchFamily="34" charset="0"/>
                <a:cs typeface="Times New Roman" panose="02020603050405020304" pitchFamily="18" charset="0"/>
              </a:rPr>
              <a:t>7.	Advertise incorporation in the two required publications</a:t>
            </a:r>
          </a:p>
          <a:p>
            <a:pPr marL="463550" marR="0" indent="-463550">
              <a:spcBef>
                <a:spcPts val="0"/>
              </a:spcBef>
              <a:spcAft>
                <a:spcPts val="800"/>
              </a:spcAft>
              <a:buNone/>
            </a:pPr>
            <a:r>
              <a:rPr lang="en-US" sz="2000" kern="100" dirty="0">
                <a:effectLst/>
                <a:latin typeface="Abadi Extra Light" panose="020B0204020104020204" pitchFamily="34" charset="0"/>
                <a:ea typeface="Calibri" panose="020F0502020204030204" pitchFamily="34" charset="0"/>
                <a:cs typeface="Times New Roman" panose="02020603050405020304" pitchFamily="18" charset="0"/>
              </a:rPr>
              <a:t>8.	Apply for an Employer Identification Number from the Internal Revenue Service</a:t>
            </a:r>
          </a:p>
          <a:p>
            <a:pPr marL="0" indent="0">
              <a:buNone/>
            </a:pPr>
            <a:endParaRPr lang="en-US" sz="1400" dirty="0">
              <a:latin typeface="Abadi Extra Light" panose="020B0204020104020204" pitchFamily="34" charset="0"/>
            </a:endParaRPr>
          </a:p>
        </p:txBody>
      </p:sp>
    </p:spTree>
    <p:extLst>
      <p:ext uri="{BB962C8B-B14F-4D97-AF65-F5344CB8AC3E}">
        <p14:creationId xmlns:p14="http://schemas.microsoft.com/office/powerpoint/2010/main" val="10750669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left)">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1EA1DAFF-CECA-492F-BFA1-22C64956B8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14" name="Oval 13">
              <a:extLst>
                <a:ext uri="{FF2B5EF4-FFF2-40B4-BE49-F238E27FC236}">
                  <a16:creationId xmlns:a16="http://schemas.microsoft.com/office/drawing/2014/main" id="{5D3D3744-142C-4653-90AB-546FE6B84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BC69CAC-820B-41BA-BFCA-79B45576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D205E7A-88AB-4C4B-B8D1-5A76AA878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D4286E9-8501-4EBF-874C-74897B4B6F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45586ADC-910E-45C9-BAB4-CB0EFBEE5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AB594C5-5BB0-49AE-8AAC-AE40A6F8A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24" name="Straight Connector 23">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B71B8917-9647-5E6F-12DA-DA5AD9D1C012}"/>
              </a:ext>
            </a:extLst>
          </p:cNvPr>
          <p:cNvPicPr>
            <a:picLocks noChangeAspect="1"/>
          </p:cNvPicPr>
          <p:nvPr/>
        </p:nvPicPr>
        <p:blipFill rotWithShape="1">
          <a:blip r:embed="rId3"/>
          <a:srcRect t="10574" r="-1" b="5221"/>
          <a:stretch/>
        </p:blipFill>
        <p:spPr>
          <a:xfrm>
            <a:off x="626590" y="317579"/>
            <a:ext cx="10851111" cy="1728753"/>
          </a:xfrm>
          <a:prstGeom prst="rect">
            <a:avLst/>
          </a:prstGeom>
          <a:effectLst>
            <a:outerShdw blurRad="50800" dist="50800" dir="5400000" algn="ctr" rotWithShape="0">
              <a:srgbClr val="000000">
                <a:alpha val="99000"/>
              </a:srgbClr>
            </a:outerShdw>
          </a:effectLst>
        </p:spPr>
      </p:pic>
      <p:grpSp>
        <p:nvGrpSpPr>
          <p:cNvPr id="29" name="Group 28">
            <a:extLst>
              <a:ext uri="{FF2B5EF4-FFF2-40B4-BE49-F238E27FC236}">
                <a16:creationId xmlns:a16="http://schemas.microsoft.com/office/drawing/2014/main" id="{AF19A774-30A5-488B-9BAF-629C64402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482489"/>
            <a:ext cx="304800" cy="429768"/>
            <a:chOff x="215328" y="-46937"/>
            <a:chExt cx="304800" cy="2773841"/>
          </a:xfrm>
        </p:grpSpPr>
        <p:cxnSp>
          <p:nvCxnSpPr>
            <p:cNvPr id="30" name="Straight Connector 29">
              <a:extLst>
                <a:ext uri="{FF2B5EF4-FFF2-40B4-BE49-F238E27FC236}">
                  <a16:creationId xmlns:a16="http://schemas.microsoft.com/office/drawing/2014/main" id="{291EBF88-5B98-4258-A542-14C3AF2E52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FBC2D58-9E3C-490D-BD7A-61EF07EA7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6CF1BB4-1C1D-4EDE-BA26-0243FCF83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0C83729-E02F-4512-AFE7-F4792228B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8" name="Straight Connector 37">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4FA54AB7-72A4-ED57-8A5A-372D1D1AD420}"/>
              </a:ext>
            </a:extLst>
          </p:cNvPr>
          <p:cNvSpPr>
            <a:spLocks noGrp="1"/>
          </p:cNvSpPr>
          <p:nvPr>
            <p:ph type="title"/>
          </p:nvPr>
        </p:nvSpPr>
        <p:spPr>
          <a:xfrm>
            <a:off x="630936" y="4018137"/>
            <a:ext cx="3643775" cy="2129586"/>
          </a:xfrm>
          <a:noFill/>
        </p:spPr>
        <p:txBody>
          <a:bodyPr anchor="t">
            <a:normAutofit/>
          </a:bodyPr>
          <a:lstStyle/>
          <a:p>
            <a:r>
              <a:rPr lang="en-US" sz="4800" dirty="0">
                <a:solidFill>
                  <a:schemeClr val="bg1"/>
                </a:solidFill>
              </a:rPr>
              <a:t>Corporations</a:t>
            </a:r>
          </a:p>
        </p:txBody>
      </p:sp>
      <p:sp>
        <p:nvSpPr>
          <p:cNvPr id="6" name="TextBox 5">
            <a:extLst>
              <a:ext uri="{FF2B5EF4-FFF2-40B4-BE49-F238E27FC236}">
                <a16:creationId xmlns:a16="http://schemas.microsoft.com/office/drawing/2014/main" id="{08104F4C-6F72-56F8-C2D3-324AC1C26AB2}"/>
              </a:ext>
            </a:extLst>
          </p:cNvPr>
          <p:cNvSpPr txBox="1"/>
          <p:nvPr/>
        </p:nvSpPr>
        <p:spPr>
          <a:xfrm>
            <a:off x="4661892" y="2349171"/>
            <a:ext cx="6899170" cy="4093428"/>
          </a:xfrm>
          <a:prstGeom prst="rect">
            <a:avLst/>
          </a:prstGeom>
          <a:noFill/>
        </p:spPr>
        <p:txBody>
          <a:bodyPr wrap="square">
            <a:spAutoFit/>
          </a:bodyPr>
          <a:lstStyle/>
          <a:p>
            <a:pPr marL="0" indent="0">
              <a:spcBef>
                <a:spcPts val="600"/>
              </a:spcBef>
              <a:spcAft>
                <a:spcPts val="600"/>
              </a:spcAft>
              <a:buNone/>
            </a:pPr>
            <a:r>
              <a:rPr lang="en-US" sz="2000" dirty="0">
                <a:solidFill>
                  <a:schemeClr val="bg1"/>
                </a:solidFill>
                <a:latin typeface="Abadi Extra Light" panose="020B0204020104020204" pitchFamily="34" charset="0"/>
              </a:rPr>
              <a:t>A corporation can be formed tax-free; it recognizes no gain or loss on the receipt of money or property in exchange for its stock [§1032]. </a:t>
            </a:r>
          </a:p>
          <a:p>
            <a:pPr marL="0" indent="0">
              <a:spcBef>
                <a:spcPts val="600"/>
              </a:spcBef>
              <a:spcAft>
                <a:spcPts val="600"/>
              </a:spcAft>
              <a:buNone/>
            </a:pPr>
            <a:r>
              <a:rPr lang="en-US" sz="2000" dirty="0">
                <a:solidFill>
                  <a:schemeClr val="bg1"/>
                </a:solidFill>
                <a:latin typeface="Abadi Extra Light" panose="020B0204020104020204" pitchFamily="34" charset="0"/>
              </a:rPr>
              <a:t>However, the requirements for nonrecognition treatment at the shareholder level are stricter than those for a partnership.</a:t>
            </a:r>
          </a:p>
          <a:p>
            <a:pPr marL="0" indent="0">
              <a:spcBef>
                <a:spcPts val="600"/>
              </a:spcBef>
              <a:spcAft>
                <a:spcPts val="600"/>
              </a:spcAft>
              <a:buNone/>
            </a:pPr>
            <a:r>
              <a:rPr lang="en-US" sz="2000" dirty="0">
                <a:solidFill>
                  <a:schemeClr val="bg1"/>
                </a:solidFill>
                <a:latin typeface="Abadi Extra Light" panose="020B0204020104020204" pitchFamily="34" charset="0"/>
              </a:rPr>
              <a:t>Nonrecognition treatment applies to the transferor-shareholders only if: </a:t>
            </a:r>
          </a:p>
          <a:p>
            <a:pPr marL="571500" indent="-571500">
              <a:spcBef>
                <a:spcPts val="600"/>
              </a:spcBef>
              <a:spcAft>
                <a:spcPts val="600"/>
              </a:spcAft>
              <a:buAutoNum type="romanLcParenBoth"/>
            </a:pPr>
            <a:r>
              <a:rPr lang="en-US" sz="2000" dirty="0">
                <a:solidFill>
                  <a:schemeClr val="bg1"/>
                </a:solidFill>
                <a:latin typeface="Abadi Extra Light" panose="020B0204020104020204" pitchFamily="34" charset="0"/>
              </a:rPr>
              <a:t>the property is exchanged solely for stock in the corporation, and </a:t>
            </a:r>
          </a:p>
          <a:p>
            <a:pPr marL="571500" indent="-571500">
              <a:spcBef>
                <a:spcPts val="600"/>
              </a:spcBef>
              <a:spcAft>
                <a:spcPts val="600"/>
              </a:spcAft>
              <a:buAutoNum type="romanLcParenBoth"/>
            </a:pPr>
            <a:r>
              <a:rPr lang="en-US" sz="2000" dirty="0">
                <a:solidFill>
                  <a:schemeClr val="bg1"/>
                </a:solidFill>
                <a:latin typeface="Abadi Extra Light" panose="020B0204020104020204" pitchFamily="34" charset="0"/>
              </a:rPr>
              <a:t>immediately after the transfer, the transferor-shareholders control the corporation </a:t>
            </a:r>
          </a:p>
        </p:txBody>
      </p:sp>
    </p:spTree>
    <p:extLst>
      <p:ext uri="{BB962C8B-B14F-4D97-AF65-F5344CB8AC3E}">
        <p14:creationId xmlns:p14="http://schemas.microsoft.com/office/powerpoint/2010/main" val="149664530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left)">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left)">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A54AB7-72A4-ED57-8A5A-372D1D1AD420}"/>
              </a:ext>
            </a:extLst>
          </p:cNvPr>
          <p:cNvSpPr>
            <a:spLocks noGrp="1"/>
          </p:cNvSpPr>
          <p:nvPr>
            <p:ph type="title"/>
          </p:nvPr>
        </p:nvSpPr>
        <p:spPr>
          <a:xfrm>
            <a:off x="838201" y="365125"/>
            <a:ext cx="5251316" cy="1807305"/>
          </a:xfrm>
        </p:spPr>
        <p:txBody>
          <a:bodyPr>
            <a:normAutofit/>
          </a:bodyPr>
          <a:lstStyle/>
          <a:p>
            <a:r>
              <a:rPr lang="en-US" dirty="0">
                <a:solidFill>
                  <a:srgbClr val="C00000"/>
                </a:solidFill>
                <a:effectLst>
                  <a:outerShdw blurRad="38100" dist="38100" dir="2700000" algn="tl">
                    <a:srgbClr val="000000">
                      <a:alpha val="43137"/>
                    </a:srgbClr>
                  </a:outerShdw>
                </a:effectLst>
              </a:rPr>
              <a:t>Partnerships</a:t>
            </a:r>
          </a:p>
        </p:txBody>
      </p:sp>
      <p:sp>
        <p:nvSpPr>
          <p:cNvPr id="3" name="Content Placeholder 2">
            <a:extLst>
              <a:ext uri="{FF2B5EF4-FFF2-40B4-BE49-F238E27FC236}">
                <a16:creationId xmlns:a16="http://schemas.microsoft.com/office/drawing/2014/main" id="{BEF7FE18-B6CE-C807-BF5B-A232314DC009}"/>
              </a:ext>
            </a:extLst>
          </p:cNvPr>
          <p:cNvSpPr>
            <a:spLocks noGrp="1"/>
          </p:cNvSpPr>
          <p:nvPr>
            <p:ph idx="1"/>
          </p:nvPr>
        </p:nvSpPr>
        <p:spPr>
          <a:xfrm>
            <a:off x="838201" y="1835457"/>
            <a:ext cx="6916837" cy="3843666"/>
          </a:xfrm>
        </p:spPr>
        <p:txBody>
          <a:bodyPr>
            <a:noAutofit/>
          </a:bodyPr>
          <a:lstStyle/>
          <a:p>
            <a:pPr marL="0" indent="0" defTabSz="457200">
              <a:lnSpc>
                <a:spcPct val="100000"/>
              </a:lnSpc>
              <a:buNone/>
            </a:pPr>
            <a:r>
              <a:rPr lang="en-US" sz="2200" dirty="0">
                <a:latin typeface="Abadi Extra Light" panose="020B0204020104020204" pitchFamily="34" charset="0"/>
              </a:rPr>
              <a:t>Here are the steps required to form a general partnership:</a:t>
            </a:r>
          </a:p>
          <a:p>
            <a:pPr marL="463550" indent="-463550" defTabSz="457200">
              <a:lnSpc>
                <a:spcPct val="100000"/>
              </a:lnSpc>
              <a:buNone/>
            </a:pPr>
            <a:r>
              <a:rPr lang="en-US" sz="2200" dirty="0">
                <a:latin typeface="Abadi Extra Light" panose="020B0204020104020204" pitchFamily="34" charset="0"/>
              </a:rPr>
              <a:t>1.	Select a name  </a:t>
            </a:r>
          </a:p>
          <a:p>
            <a:pPr marL="463550" indent="-463550" defTabSz="457200">
              <a:lnSpc>
                <a:spcPct val="100000"/>
              </a:lnSpc>
              <a:buNone/>
            </a:pPr>
            <a:r>
              <a:rPr lang="en-US" sz="2200" dirty="0">
                <a:latin typeface="Abadi Extra Light" panose="020B0204020104020204" pitchFamily="34" charset="0"/>
              </a:rPr>
              <a:t>2.	Draft a Partnership Agreement  </a:t>
            </a:r>
          </a:p>
          <a:p>
            <a:pPr marL="463550" indent="-463550" defTabSz="457200">
              <a:lnSpc>
                <a:spcPct val="100000"/>
              </a:lnSpc>
              <a:buNone/>
            </a:pPr>
            <a:r>
              <a:rPr lang="en-US" sz="2200" dirty="0">
                <a:latin typeface="Abadi Extra Light" panose="020B0204020104020204" pitchFamily="34" charset="0"/>
              </a:rPr>
              <a:t>3.	Apply for an Employer Identification number from the Internal Revenue Service  </a:t>
            </a:r>
          </a:p>
          <a:p>
            <a:pPr marL="463550" indent="-463550" defTabSz="457200">
              <a:lnSpc>
                <a:spcPct val="100000"/>
              </a:lnSpc>
              <a:buAutoNum type="arabicPeriod" startAt="4"/>
            </a:pPr>
            <a:r>
              <a:rPr lang="en-US" sz="2200" dirty="0">
                <a:latin typeface="Abadi Extra Light" panose="020B0204020104020204" pitchFamily="34" charset="0"/>
              </a:rPr>
              <a:t>Prepare Pennsylvania Enterprise Registration Form (PA – 100)</a:t>
            </a:r>
          </a:p>
          <a:p>
            <a:pPr marL="0" indent="0" defTabSz="457200">
              <a:lnSpc>
                <a:spcPct val="100000"/>
              </a:lnSpc>
              <a:buNone/>
            </a:pPr>
            <a:r>
              <a:rPr lang="en-US" sz="2200" dirty="0">
                <a:solidFill>
                  <a:srgbClr val="C00000"/>
                </a:solidFill>
                <a:latin typeface="Abadi Extra Light" panose="020B0204020104020204" pitchFamily="34" charset="0"/>
              </a:rPr>
              <a:t>A certificate of limited partnership must be executed by all of the general partners and filed with the Department of State, Corporation Bureau, along with the appropriate filing fee.</a:t>
            </a:r>
            <a:endParaRPr lang="en-US" sz="2200" dirty="0">
              <a:latin typeface="Abadi Extra Light" panose="020B0204020104020204" pitchFamily="34" charset="0"/>
            </a:endParaRPr>
          </a:p>
          <a:p>
            <a:pPr marL="0" indent="0">
              <a:buNone/>
            </a:pPr>
            <a:endParaRPr lang="en-US" sz="1800" dirty="0">
              <a:latin typeface="Abadi Extra Light" panose="020B0204020104020204" pitchFamily="34" charset="0"/>
            </a:endParaRPr>
          </a:p>
        </p:txBody>
      </p:sp>
      <p:pic>
        <p:nvPicPr>
          <p:cNvPr id="5" name="Picture 4" descr="Puzzle pieces">
            <a:extLst>
              <a:ext uri="{FF2B5EF4-FFF2-40B4-BE49-F238E27FC236}">
                <a16:creationId xmlns:a16="http://schemas.microsoft.com/office/drawing/2014/main" id="{687DA089-BF71-2901-B1CD-A5D2D74DB4B6}"/>
              </a:ext>
            </a:extLst>
          </p:cNvPr>
          <p:cNvPicPr>
            <a:picLocks noChangeAspect="1"/>
          </p:cNvPicPr>
          <p:nvPr/>
        </p:nvPicPr>
        <p:blipFill rotWithShape="1">
          <a:blip r:embed="rId2"/>
          <a:srcRect l="24899" r="17282"/>
          <a:stretch/>
        </p:blipFill>
        <p:spPr>
          <a:xfrm>
            <a:off x="7934960" y="10"/>
            <a:ext cx="4253992"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outerShdw blurRad="50800" dist="50800" dir="5400000" algn="ctr" rotWithShape="0">
              <a:srgbClr val="000000">
                <a:alpha val="99000"/>
              </a:srgbClr>
            </a:outerShdw>
          </a:effectLst>
        </p:spPr>
      </p:pic>
      <p:cxnSp>
        <p:nvCxnSpPr>
          <p:cNvPr id="6" name="Straight Connector 5">
            <a:extLst>
              <a:ext uri="{FF2B5EF4-FFF2-40B4-BE49-F238E27FC236}">
                <a16:creationId xmlns:a16="http://schemas.microsoft.com/office/drawing/2014/main" id="{B5468E7D-2660-C846-7BF0-A1967120C205}"/>
              </a:ext>
            </a:extLst>
          </p:cNvPr>
          <p:cNvCxnSpPr/>
          <p:nvPr/>
        </p:nvCxnSpPr>
        <p:spPr>
          <a:xfrm>
            <a:off x="926592" y="1645920"/>
            <a:ext cx="5035296"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95991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A54AB7-72A4-ED57-8A5A-372D1D1AD420}"/>
              </a:ext>
            </a:extLst>
          </p:cNvPr>
          <p:cNvSpPr>
            <a:spLocks noGrp="1"/>
          </p:cNvSpPr>
          <p:nvPr>
            <p:ph type="title"/>
          </p:nvPr>
        </p:nvSpPr>
        <p:spPr>
          <a:xfrm>
            <a:off x="5596502" y="229876"/>
            <a:ext cx="5754896" cy="1667569"/>
          </a:xfrm>
        </p:spPr>
        <p:txBody>
          <a:bodyPr anchor="b">
            <a:normAutofit/>
          </a:bodyPr>
          <a:lstStyle/>
          <a:p>
            <a:r>
              <a:rPr lang="en-US" sz="4000" dirty="0">
                <a:solidFill>
                  <a:schemeClr val="accent1">
                    <a:lumMod val="50000"/>
                  </a:schemeClr>
                </a:solidFill>
                <a:effectLst>
                  <a:outerShdw blurRad="38100" dist="38100" dir="2700000" algn="tl">
                    <a:srgbClr val="000000">
                      <a:alpha val="43137"/>
                    </a:srgbClr>
                  </a:outerShdw>
                </a:effectLst>
              </a:rPr>
              <a:t>Partnerships</a:t>
            </a:r>
          </a:p>
        </p:txBody>
      </p:sp>
      <p:pic>
        <p:nvPicPr>
          <p:cNvPr id="4" name="Picture 3">
            <a:extLst>
              <a:ext uri="{FF2B5EF4-FFF2-40B4-BE49-F238E27FC236}">
                <a16:creationId xmlns:a16="http://schemas.microsoft.com/office/drawing/2014/main" id="{C87B748C-D990-97FC-69B0-0B52E36B592C}"/>
              </a:ext>
            </a:extLst>
          </p:cNvPr>
          <p:cNvPicPr>
            <a:picLocks noChangeAspect="1"/>
          </p:cNvPicPr>
          <p:nvPr/>
        </p:nvPicPr>
        <p:blipFill>
          <a:blip r:embed="rId2"/>
          <a:stretch>
            <a:fillRect/>
          </a:stretch>
        </p:blipFill>
        <p:spPr>
          <a:xfrm>
            <a:off x="652207" y="527870"/>
            <a:ext cx="4480625" cy="5352021"/>
          </a:xfrm>
          <a:prstGeom prst="rect">
            <a:avLst/>
          </a:prstGeom>
          <a:effectLst>
            <a:outerShdw blurRad="50800" dist="50800" dir="5400000" algn="ctr" rotWithShape="0">
              <a:srgbClr val="000000">
                <a:alpha val="99000"/>
              </a:srgbClr>
            </a:outerShdw>
          </a:effectLst>
        </p:spPr>
      </p:pic>
      <p:sp>
        <p:nvSpPr>
          <p:cNvPr id="3" name="Content Placeholder 2">
            <a:extLst>
              <a:ext uri="{FF2B5EF4-FFF2-40B4-BE49-F238E27FC236}">
                <a16:creationId xmlns:a16="http://schemas.microsoft.com/office/drawing/2014/main" id="{BEF7FE18-B6CE-C807-BF5B-A232314DC009}"/>
              </a:ext>
            </a:extLst>
          </p:cNvPr>
          <p:cNvSpPr>
            <a:spLocks noGrp="1"/>
          </p:cNvSpPr>
          <p:nvPr>
            <p:ph idx="1"/>
          </p:nvPr>
        </p:nvSpPr>
        <p:spPr>
          <a:xfrm>
            <a:off x="5596502" y="2405894"/>
            <a:ext cx="5754896" cy="3197464"/>
          </a:xfrm>
        </p:spPr>
        <p:txBody>
          <a:bodyPr anchor="t">
            <a:normAutofit/>
          </a:bodyPr>
          <a:lstStyle/>
          <a:p>
            <a:pPr marL="0" indent="0">
              <a:lnSpc>
                <a:spcPct val="100000"/>
              </a:lnSpc>
              <a:buNone/>
            </a:pPr>
            <a:r>
              <a:rPr lang="en-US" sz="3200" dirty="0">
                <a:latin typeface="Abadi Extra Light" panose="020B0204020104020204" pitchFamily="34" charset="0"/>
              </a:rPr>
              <a:t>Generally, </a:t>
            </a:r>
            <a:r>
              <a:rPr lang="en-US" sz="3200" dirty="0">
                <a:solidFill>
                  <a:srgbClr val="C00000"/>
                </a:solidFill>
                <a:latin typeface="Abadi Extra Light" panose="020B0204020104020204" pitchFamily="34" charset="0"/>
              </a:rPr>
              <a:t>no gain is recognized </a:t>
            </a:r>
            <a:r>
              <a:rPr lang="en-US" sz="3200" dirty="0">
                <a:latin typeface="Abadi Extra Light" panose="020B0204020104020204" pitchFamily="34" charset="0"/>
              </a:rPr>
              <a:t>by either the partnership or the contributing partners on the contribution of property to a partnership in exchange for an interest in the partnership [§721]. </a:t>
            </a:r>
          </a:p>
        </p:txBody>
      </p:sp>
      <p:sp>
        <p:nvSpPr>
          <p:cNvPr id="11" name="Rectangle 10">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19F5461B-6228-09F8-7B7B-5CC962C2E159}"/>
              </a:ext>
            </a:extLst>
          </p:cNvPr>
          <p:cNvCxnSpPr/>
          <p:nvPr/>
        </p:nvCxnSpPr>
        <p:spPr>
          <a:xfrm>
            <a:off x="5803392" y="2121408"/>
            <a:ext cx="469392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419781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FCBA134-9932-4625-92F2-ADE52ACE1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78B28E4E-0110-46E1-92BB-3DB2BAA5E9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2"/>
            <a:ext cx="6095998" cy="1613646"/>
          </a:xfrm>
          <a:custGeom>
            <a:avLst/>
            <a:gdLst>
              <a:gd name="connsiteX0" fmla="*/ 0 w 7868507"/>
              <a:gd name="connsiteY0" fmla="*/ 0 h 1682351"/>
              <a:gd name="connsiteX1" fmla="*/ 7868507 w 7868507"/>
              <a:gd name="connsiteY1" fmla="*/ 0 h 1682351"/>
              <a:gd name="connsiteX2" fmla="*/ 7865866 w 7868507"/>
              <a:gd name="connsiteY2" fmla="*/ 1824 h 1682351"/>
              <a:gd name="connsiteX3" fmla="*/ 7837561 w 7868507"/>
              <a:gd name="connsiteY3" fmla="*/ 21679 h 1682351"/>
              <a:gd name="connsiteX4" fmla="*/ 7769454 w 7868507"/>
              <a:gd name="connsiteY4" fmla="*/ 43813 h 1682351"/>
              <a:gd name="connsiteX5" fmla="*/ 7695485 w 7868507"/>
              <a:gd name="connsiteY5" fmla="*/ 61050 h 1682351"/>
              <a:gd name="connsiteX6" fmla="*/ 7662356 w 7868507"/>
              <a:gd name="connsiteY6" fmla="*/ 73131 h 1682351"/>
              <a:gd name="connsiteX7" fmla="*/ 7602203 w 7868507"/>
              <a:gd name="connsiteY7" fmla="*/ 99894 h 1682351"/>
              <a:gd name="connsiteX8" fmla="*/ 7533256 w 7868507"/>
              <a:gd name="connsiteY8" fmla="*/ 141638 h 1682351"/>
              <a:gd name="connsiteX9" fmla="*/ 7516926 w 7868507"/>
              <a:gd name="connsiteY9" fmla="*/ 165418 h 1682351"/>
              <a:gd name="connsiteX10" fmla="*/ 7488994 w 7868507"/>
              <a:gd name="connsiteY10" fmla="*/ 178287 h 1682351"/>
              <a:gd name="connsiteX11" fmla="*/ 7478335 w 7868507"/>
              <a:gd name="connsiteY11" fmla="*/ 185700 h 1682351"/>
              <a:gd name="connsiteX12" fmla="*/ 7458526 w 7868507"/>
              <a:gd name="connsiteY12" fmla="*/ 189157 h 1682351"/>
              <a:gd name="connsiteX13" fmla="*/ 7419554 w 7868507"/>
              <a:gd name="connsiteY13" fmla="*/ 192546 h 1682351"/>
              <a:gd name="connsiteX14" fmla="*/ 7347574 w 7868507"/>
              <a:gd name="connsiteY14" fmla="*/ 213028 h 1682351"/>
              <a:gd name="connsiteX15" fmla="*/ 7205646 w 7868507"/>
              <a:gd name="connsiteY15" fmla="*/ 228570 h 1682351"/>
              <a:gd name="connsiteX16" fmla="*/ 7132082 w 7868507"/>
              <a:gd name="connsiteY16" fmla="*/ 240066 h 1682351"/>
              <a:gd name="connsiteX17" fmla="*/ 7026584 w 7868507"/>
              <a:gd name="connsiteY17" fmla="*/ 249305 h 1682351"/>
              <a:gd name="connsiteX18" fmla="*/ 6949796 w 7868507"/>
              <a:gd name="connsiteY18" fmla="*/ 259619 h 1682351"/>
              <a:gd name="connsiteX19" fmla="*/ 6850243 w 7868507"/>
              <a:gd name="connsiteY19" fmla="*/ 278486 h 1682351"/>
              <a:gd name="connsiteX20" fmla="*/ 6848972 w 7868507"/>
              <a:gd name="connsiteY20" fmla="*/ 279419 h 1682351"/>
              <a:gd name="connsiteX21" fmla="*/ 6833720 w 7868507"/>
              <a:gd name="connsiteY21" fmla="*/ 281340 h 1682351"/>
              <a:gd name="connsiteX22" fmla="*/ 6796601 w 7868507"/>
              <a:gd name="connsiteY22" fmla="*/ 279778 h 1682351"/>
              <a:gd name="connsiteX23" fmla="*/ 6793249 w 7868507"/>
              <a:gd name="connsiteY23" fmla="*/ 281365 h 1682351"/>
              <a:gd name="connsiteX24" fmla="*/ 6761214 w 7868507"/>
              <a:gd name="connsiteY24" fmla="*/ 283216 h 1682351"/>
              <a:gd name="connsiteX25" fmla="*/ 6761137 w 7868507"/>
              <a:gd name="connsiteY25" fmla="*/ 284040 h 1682351"/>
              <a:gd name="connsiteX26" fmla="*/ 6753708 w 7868507"/>
              <a:gd name="connsiteY26" fmla="*/ 288053 h 1682351"/>
              <a:gd name="connsiteX27" fmla="*/ 6738673 w 7868507"/>
              <a:gd name="connsiteY27" fmla="*/ 293899 h 1682351"/>
              <a:gd name="connsiteX28" fmla="*/ 6675177 w 7868507"/>
              <a:gd name="connsiteY28" fmla="*/ 319284 h 1682351"/>
              <a:gd name="connsiteX29" fmla="*/ 6668648 w 7868507"/>
              <a:gd name="connsiteY29" fmla="*/ 320128 h 1682351"/>
              <a:gd name="connsiteX30" fmla="*/ 6668596 w 7868507"/>
              <a:gd name="connsiteY30" fmla="*/ 320325 h 1682351"/>
              <a:gd name="connsiteX31" fmla="*/ 6661861 w 7868507"/>
              <a:gd name="connsiteY31" fmla="*/ 321574 h 1682351"/>
              <a:gd name="connsiteX32" fmla="*/ 6644079 w 7868507"/>
              <a:gd name="connsiteY32" fmla="*/ 323301 h 1682351"/>
              <a:gd name="connsiteX33" fmla="*/ 6640227 w 7868507"/>
              <a:gd name="connsiteY33" fmla="*/ 325063 h 1682351"/>
              <a:gd name="connsiteX34" fmla="*/ 6639422 w 7868507"/>
              <a:gd name="connsiteY34" fmla="*/ 327491 h 1682351"/>
              <a:gd name="connsiteX35" fmla="*/ 6617073 w 7868507"/>
              <a:gd name="connsiteY35" fmla="*/ 336554 h 1682351"/>
              <a:gd name="connsiteX36" fmla="*/ 6565938 w 7868507"/>
              <a:gd name="connsiteY36" fmla="*/ 354459 h 1682351"/>
              <a:gd name="connsiteX37" fmla="*/ 6506395 w 7868507"/>
              <a:gd name="connsiteY37" fmla="*/ 372715 h 1682351"/>
              <a:gd name="connsiteX38" fmla="*/ 6366803 w 7868507"/>
              <a:gd name="connsiteY38" fmla="*/ 421832 h 1682351"/>
              <a:gd name="connsiteX39" fmla="*/ 6245343 w 7868507"/>
              <a:gd name="connsiteY39" fmla="*/ 435559 h 1682351"/>
              <a:gd name="connsiteX40" fmla="*/ 6186762 w 7868507"/>
              <a:gd name="connsiteY40" fmla="*/ 449329 h 1682351"/>
              <a:gd name="connsiteX41" fmla="*/ 6151870 w 7868507"/>
              <a:gd name="connsiteY41" fmla="*/ 456667 h 1682351"/>
              <a:gd name="connsiteX42" fmla="*/ 6094791 w 7868507"/>
              <a:gd name="connsiteY42" fmla="*/ 467108 h 1682351"/>
              <a:gd name="connsiteX43" fmla="*/ 6094387 w 7868507"/>
              <a:gd name="connsiteY43" fmla="*/ 469288 h 1682351"/>
              <a:gd name="connsiteX44" fmla="*/ 6088888 w 7868507"/>
              <a:gd name="connsiteY44" fmla="*/ 472662 h 1682351"/>
              <a:gd name="connsiteX45" fmla="*/ 6079322 w 7868507"/>
              <a:gd name="connsiteY45" fmla="*/ 480342 h 1682351"/>
              <a:gd name="connsiteX46" fmla="*/ 6060058 w 7868507"/>
              <a:gd name="connsiteY46" fmla="*/ 490885 h 1682351"/>
              <a:gd name="connsiteX47" fmla="*/ 6059271 w 7868507"/>
              <a:gd name="connsiteY47" fmla="*/ 490563 h 1682351"/>
              <a:gd name="connsiteX48" fmla="*/ 6052214 w 7868507"/>
              <a:gd name="connsiteY48" fmla="*/ 491388 h 1682351"/>
              <a:gd name="connsiteX49" fmla="*/ 6004898 w 7868507"/>
              <a:gd name="connsiteY49" fmla="*/ 494385 h 1682351"/>
              <a:gd name="connsiteX50" fmla="*/ 5987859 w 7868507"/>
              <a:gd name="connsiteY50" fmla="*/ 504838 h 1682351"/>
              <a:gd name="connsiteX51" fmla="*/ 5984113 w 7868507"/>
              <a:gd name="connsiteY51" fmla="*/ 506697 h 1682351"/>
              <a:gd name="connsiteX52" fmla="*/ 5983909 w 7868507"/>
              <a:gd name="connsiteY52" fmla="*/ 506630 h 1682351"/>
              <a:gd name="connsiteX53" fmla="*/ 5979696 w 7868507"/>
              <a:gd name="connsiteY53" fmla="*/ 508387 h 1682351"/>
              <a:gd name="connsiteX54" fmla="*/ 5931986 w 7868507"/>
              <a:gd name="connsiteY54" fmla="*/ 510495 h 1682351"/>
              <a:gd name="connsiteX55" fmla="*/ 5873354 w 7868507"/>
              <a:gd name="connsiteY55" fmla="*/ 520717 h 1682351"/>
              <a:gd name="connsiteX56" fmla="*/ 5843006 w 7868507"/>
              <a:gd name="connsiteY56" fmla="*/ 525739 h 1682351"/>
              <a:gd name="connsiteX57" fmla="*/ 5825737 w 7868507"/>
              <a:gd name="connsiteY57" fmla="*/ 530029 h 1682351"/>
              <a:gd name="connsiteX58" fmla="*/ 5812271 w 7868507"/>
              <a:gd name="connsiteY58" fmla="*/ 536366 h 1682351"/>
              <a:gd name="connsiteX59" fmla="*/ 5683965 w 7868507"/>
              <a:gd name="connsiteY59" fmla="*/ 605660 h 1682351"/>
              <a:gd name="connsiteX60" fmla="*/ 5572324 w 7868507"/>
              <a:gd name="connsiteY60" fmla="*/ 625027 h 1682351"/>
              <a:gd name="connsiteX61" fmla="*/ 5556903 w 7868507"/>
              <a:gd name="connsiteY61" fmla="*/ 628786 h 1682351"/>
              <a:gd name="connsiteX62" fmla="*/ 5553544 w 7868507"/>
              <a:gd name="connsiteY62" fmla="*/ 627847 h 1682351"/>
              <a:gd name="connsiteX63" fmla="*/ 5526889 w 7868507"/>
              <a:gd name="connsiteY63" fmla="*/ 632098 h 1682351"/>
              <a:gd name="connsiteX64" fmla="*/ 5521078 w 7868507"/>
              <a:gd name="connsiteY64" fmla="*/ 637584 h 1682351"/>
              <a:gd name="connsiteX65" fmla="*/ 5512534 w 7868507"/>
              <a:gd name="connsiteY65" fmla="*/ 637267 h 1682351"/>
              <a:gd name="connsiteX66" fmla="*/ 5474353 w 7868507"/>
              <a:gd name="connsiteY66" fmla="*/ 648039 h 1682351"/>
              <a:gd name="connsiteX67" fmla="*/ 5470584 w 7868507"/>
              <a:gd name="connsiteY67" fmla="*/ 648039 h 1682351"/>
              <a:gd name="connsiteX68" fmla="*/ 5467496 w 7868507"/>
              <a:gd name="connsiteY68" fmla="*/ 650003 h 1682351"/>
              <a:gd name="connsiteX69" fmla="*/ 5462885 w 7868507"/>
              <a:gd name="connsiteY69" fmla="*/ 649269 h 1682351"/>
              <a:gd name="connsiteX70" fmla="*/ 5461190 w 7868507"/>
              <a:gd name="connsiteY70" fmla="*/ 650833 h 1682351"/>
              <a:gd name="connsiteX71" fmla="*/ 5438256 w 7868507"/>
              <a:gd name="connsiteY71" fmla="*/ 650162 h 1682351"/>
              <a:gd name="connsiteX72" fmla="*/ 5425515 w 7868507"/>
              <a:gd name="connsiteY72" fmla="*/ 650724 h 1682351"/>
              <a:gd name="connsiteX73" fmla="*/ 5399851 w 7868507"/>
              <a:gd name="connsiteY73" fmla="*/ 648648 h 1682351"/>
              <a:gd name="connsiteX74" fmla="*/ 5395578 w 7868507"/>
              <a:gd name="connsiteY74" fmla="*/ 651245 h 1682351"/>
              <a:gd name="connsiteX75" fmla="*/ 5357693 w 7868507"/>
              <a:gd name="connsiteY75" fmla="*/ 652764 h 1682351"/>
              <a:gd name="connsiteX76" fmla="*/ 5357422 w 7868507"/>
              <a:gd name="connsiteY76" fmla="*/ 654203 h 1682351"/>
              <a:gd name="connsiteX77" fmla="*/ 5347920 w 7868507"/>
              <a:gd name="connsiteY77" fmla="*/ 660769 h 1682351"/>
              <a:gd name="connsiteX78" fmla="*/ 5344829 w 7868507"/>
              <a:gd name="connsiteY78" fmla="*/ 661019 h 1682351"/>
              <a:gd name="connsiteX79" fmla="*/ 5285263 w 7868507"/>
              <a:gd name="connsiteY79" fmla="*/ 671313 h 1682351"/>
              <a:gd name="connsiteX80" fmla="*/ 5264305 w 7868507"/>
              <a:gd name="connsiteY80" fmla="*/ 677803 h 1682351"/>
              <a:gd name="connsiteX81" fmla="*/ 5229182 w 7868507"/>
              <a:gd name="connsiteY81" fmla="*/ 688503 h 1682351"/>
              <a:gd name="connsiteX82" fmla="*/ 5203382 w 7868507"/>
              <a:gd name="connsiteY82" fmla="*/ 703484 h 1682351"/>
              <a:gd name="connsiteX83" fmla="*/ 5173833 w 7868507"/>
              <a:gd name="connsiteY83" fmla="*/ 709660 h 1682351"/>
              <a:gd name="connsiteX84" fmla="*/ 5166382 w 7868507"/>
              <a:gd name="connsiteY84" fmla="*/ 702062 h 1682351"/>
              <a:gd name="connsiteX85" fmla="*/ 5142858 w 7868507"/>
              <a:gd name="connsiteY85" fmla="*/ 702153 h 1682351"/>
              <a:gd name="connsiteX86" fmla="*/ 5134964 w 7868507"/>
              <a:gd name="connsiteY86" fmla="*/ 711602 h 1682351"/>
              <a:gd name="connsiteX87" fmla="*/ 5087368 w 7868507"/>
              <a:gd name="connsiteY87" fmla="*/ 727066 h 1682351"/>
              <a:gd name="connsiteX88" fmla="*/ 5059763 w 7868507"/>
              <a:gd name="connsiteY88" fmla="*/ 733651 h 1682351"/>
              <a:gd name="connsiteX89" fmla="*/ 5023240 w 7868507"/>
              <a:gd name="connsiteY89" fmla="*/ 742299 h 1682351"/>
              <a:gd name="connsiteX90" fmla="*/ 5007406 w 7868507"/>
              <a:gd name="connsiteY90" fmla="*/ 747156 h 1682351"/>
              <a:gd name="connsiteX91" fmla="*/ 4995851 w 7868507"/>
              <a:gd name="connsiteY91" fmla="*/ 746560 h 1682351"/>
              <a:gd name="connsiteX92" fmla="*/ 4983107 w 7868507"/>
              <a:gd name="connsiteY92" fmla="*/ 748274 h 1682351"/>
              <a:gd name="connsiteX93" fmla="*/ 4973068 w 7868507"/>
              <a:gd name="connsiteY93" fmla="*/ 750600 h 1682351"/>
              <a:gd name="connsiteX94" fmla="*/ 4967642 w 7868507"/>
              <a:gd name="connsiteY94" fmla="*/ 756164 h 1682351"/>
              <a:gd name="connsiteX95" fmla="*/ 4958938 w 7868507"/>
              <a:gd name="connsiteY95" fmla="*/ 756308 h 1682351"/>
              <a:gd name="connsiteX96" fmla="*/ 4949594 w 7868507"/>
              <a:gd name="connsiteY96" fmla="*/ 761504 h 1682351"/>
              <a:gd name="connsiteX97" fmla="*/ 4947761 w 7868507"/>
              <a:gd name="connsiteY97" fmla="*/ 759559 h 1682351"/>
              <a:gd name="connsiteX98" fmla="*/ 4939683 w 7868507"/>
              <a:gd name="connsiteY98" fmla="*/ 757589 h 1682351"/>
              <a:gd name="connsiteX99" fmla="*/ 4905733 w 7868507"/>
              <a:gd name="connsiteY99" fmla="*/ 776774 h 1682351"/>
              <a:gd name="connsiteX100" fmla="*/ 4885524 w 7868507"/>
              <a:gd name="connsiteY100" fmla="*/ 784914 h 1682351"/>
              <a:gd name="connsiteX101" fmla="*/ 4884537 w 7868507"/>
              <a:gd name="connsiteY101" fmla="*/ 786309 h 1682351"/>
              <a:gd name="connsiteX102" fmla="*/ 4863207 w 7868507"/>
              <a:gd name="connsiteY102" fmla="*/ 792997 h 1682351"/>
              <a:gd name="connsiteX103" fmla="*/ 4857388 w 7868507"/>
              <a:gd name="connsiteY103" fmla="*/ 798678 h 1682351"/>
              <a:gd name="connsiteX104" fmla="*/ 4816499 w 7868507"/>
              <a:gd name="connsiteY104" fmla="*/ 818246 h 1682351"/>
              <a:gd name="connsiteX105" fmla="*/ 4805033 w 7868507"/>
              <a:gd name="connsiteY105" fmla="*/ 823877 h 1682351"/>
              <a:gd name="connsiteX106" fmla="*/ 4794341 w 7868507"/>
              <a:gd name="connsiteY106" fmla="*/ 824641 h 1682351"/>
              <a:gd name="connsiteX107" fmla="*/ 4791139 w 7868507"/>
              <a:gd name="connsiteY107" fmla="*/ 821265 h 1682351"/>
              <a:gd name="connsiteX108" fmla="*/ 4784697 w 7868507"/>
              <a:gd name="connsiteY108" fmla="*/ 823709 h 1682351"/>
              <a:gd name="connsiteX109" fmla="*/ 4782810 w 7868507"/>
              <a:gd name="connsiteY109" fmla="*/ 823507 h 1682351"/>
              <a:gd name="connsiteX110" fmla="*/ 4772164 w 7868507"/>
              <a:gd name="connsiteY110" fmla="*/ 823203 h 1682351"/>
              <a:gd name="connsiteX111" fmla="*/ 4753756 w 7868507"/>
              <a:gd name="connsiteY111" fmla="*/ 843711 h 1682351"/>
              <a:gd name="connsiteX112" fmla="*/ 4727551 w 7868507"/>
              <a:gd name="connsiteY112" fmla="*/ 851537 h 1682351"/>
              <a:gd name="connsiteX113" fmla="*/ 4631760 w 7868507"/>
              <a:gd name="connsiteY113" fmla="*/ 932126 h 1682351"/>
              <a:gd name="connsiteX114" fmla="*/ 4584082 w 7868507"/>
              <a:gd name="connsiteY114" fmla="*/ 949940 h 1682351"/>
              <a:gd name="connsiteX115" fmla="*/ 4523312 w 7868507"/>
              <a:gd name="connsiteY115" fmla="*/ 974005 h 1682351"/>
              <a:gd name="connsiteX116" fmla="*/ 4463504 w 7868507"/>
              <a:gd name="connsiteY116" fmla="*/ 996548 h 1682351"/>
              <a:gd name="connsiteX117" fmla="*/ 4452680 w 7868507"/>
              <a:gd name="connsiteY117" fmla="*/ 1008042 h 1682351"/>
              <a:gd name="connsiteX118" fmla="*/ 4445284 w 7868507"/>
              <a:gd name="connsiteY118" fmla="*/ 1009976 h 1682351"/>
              <a:gd name="connsiteX119" fmla="*/ 4407084 w 7868507"/>
              <a:gd name="connsiteY119" fmla="*/ 1025274 h 1682351"/>
              <a:gd name="connsiteX120" fmla="*/ 4398766 w 7868507"/>
              <a:gd name="connsiteY120" fmla="*/ 1022420 h 1682351"/>
              <a:gd name="connsiteX121" fmla="*/ 4397057 w 7868507"/>
              <a:gd name="connsiteY121" fmla="*/ 1020283 h 1682351"/>
              <a:gd name="connsiteX122" fmla="*/ 4386552 w 7868507"/>
              <a:gd name="connsiteY122" fmla="*/ 1024409 h 1682351"/>
              <a:gd name="connsiteX123" fmla="*/ 4377324 w 7868507"/>
              <a:gd name="connsiteY123" fmla="*/ 1023587 h 1682351"/>
              <a:gd name="connsiteX124" fmla="*/ 4370923 w 7868507"/>
              <a:gd name="connsiteY124" fmla="*/ 1028513 h 1682351"/>
              <a:gd name="connsiteX125" fmla="*/ 4360023 w 7868507"/>
              <a:gd name="connsiteY125" fmla="*/ 1029711 h 1682351"/>
              <a:gd name="connsiteX126" fmla="*/ 4346335 w 7868507"/>
              <a:gd name="connsiteY126" fmla="*/ 1029999 h 1682351"/>
              <a:gd name="connsiteX127" fmla="*/ 4334175 w 7868507"/>
              <a:gd name="connsiteY127" fmla="*/ 1028124 h 1682351"/>
              <a:gd name="connsiteX128" fmla="*/ 4316842 w 7868507"/>
              <a:gd name="connsiteY128" fmla="*/ 1031192 h 1682351"/>
              <a:gd name="connsiteX129" fmla="*/ 4277163 w 7868507"/>
              <a:gd name="connsiteY129" fmla="*/ 1035732 h 1682351"/>
              <a:gd name="connsiteX130" fmla="*/ 4247171 w 7868507"/>
              <a:gd name="connsiteY130" fmla="*/ 1039212 h 1682351"/>
              <a:gd name="connsiteX131" fmla="*/ 4194968 w 7868507"/>
              <a:gd name="connsiteY131" fmla="*/ 1049296 h 1682351"/>
              <a:gd name="connsiteX132" fmla="*/ 4185496 w 7868507"/>
              <a:gd name="connsiteY132" fmla="*/ 1057811 h 1682351"/>
              <a:gd name="connsiteX133" fmla="*/ 4160588 w 7868507"/>
              <a:gd name="connsiteY133" fmla="*/ 1055289 h 1682351"/>
              <a:gd name="connsiteX134" fmla="*/ 4153601 w 7868507"/>
              <a:gd name="connsiteY134" fmla="*/ 1046911 h 1682351"/>
              <a:gd name="connsiteX135" fmla="*/ 4121597 w 7868507"/>
              <a:gd name="connsiteY135" fmla="*/ 1049768 h 1682351"/>
              <a:gd name="connsiteX136" fmla="*/ 4092519 w 7868507"/>
              <a:gd name="connsiteY136" fmla="*/ 1061793 h 1682351"/>
              <a:gd name="connsiteX137" fmla="*/ 4054082 w 7868507"/>
              <a:gd name="connsiteY137" fmla="*/ 1068526 h 1682351"/>
              <a:gd name="connsiteX138" fmla="*/ 4031133 w 7868507"/>
              <a:gd name="connsiteY138" fmla="*/ 1072650 h 1682351"/>
              <a:gd name="connsiteX139" fmla="*/ 3966873 w 7868507"/>
              <a:gd name="connsiteY139" fmla="*/ 1076267 h 1682351"/>
              <a:gd name="connsiteX140" fmla="*/ 3963573 w 7868507"/>
              <a:gd name="connsiteY140" fmla="*/ 1076172 h 1682351"/>
              <a:gd name="connsiteX141" fmla="*/ 3952740 w 7868507"/>
              <a:gd name="connsiteY141" fmla="*/ 1081643 h 1682351"/>
              <a:gd name="connsiteX142" fmla="*/ 3952284 w 7868507"/>
              <a:gd name="connsiteY142" fmla="*/ 1083043 h 1682351"/>
              <a:gd name="connsiteX143" fmla="*/ 3912008 w 7868507"/>
              <a:gd name="connsiteY143" fmla="*/ 1080346 h 1682351"/>
              <a:gd name="connsiteX144" fmla="*/ 3907178 w 7868507"/>
              <a:gd name="connsiteY144" fmla="*/ 1082452 h 1682351"/>
              <a:gd name="connsiteX145" fmla="*/ 3880262 w 7868507"/>
              <a:gd name="connsiteY145" fmla="*/ 1077541 h 1682351"/>
              <a:gd name="connsiteX146" fmla="*/ 3866711 w 7868507"/>
              <a:gd name="connsiteY146" fmla="*/ 1076684 h 1682351"/>
              <a:gd name="connsiteX147" fmla="*/ 3842517 w 7868507"/>
              <a:gd name="connsiteY147" fmla="*/ 1073470 h 1682351"/>
              <a:gd name="connsiteX148" fmla="*/ 3840538 w 7868507"/>
              <a:gd name="connsiteY148" fmla="*/ 1074837 h 1682351"/>
              <a:gd name="connsiteX149" fmla="*/ 3835745 w 7868507"/>
              <a:gd name="connsiteY149" fmla="*/ 1073596 h 1682351"/>
              <a:gd name="connsiteX150" fmla="*/ 3832245 w 7868507"/>
              <a:gd name="connsiteY150" fmla="*/ 1075205 h 1682351"/>
              <a:gd name="connsiteX151" fmla="*/ 3828256 w 7868507"/>
              <a:gd name="connsiteY151" fmla="*/ 1074786 h 1682351"/>
              <a:gd name="connsiteX152" fmla="*/ 3786574 w 7868507"/>
              <a:gd name="connsiteY152" fmla="*/ 1081253 h 1682351"/>
              <a:gd name="connsiteX153" fmla="*/ 3777568 w 7868507"/>
              <a:gd name="connsiteY153" fmla="*/ 1079989 h 1682351"/>
              <a:gd name="connsiteX154" fmla="*/ 3770769 w 7868507"/>
              <a:gd name="connsiteY154" fmla="*/ 1084796 h 1682351"/>
              <a:gd name="connsiteX155" fmla="*/ 3742056 w 7868507"/>
              <a:gd name="connsiteY155" fmla="*/ 1086062 h 1682351"/>
              <a:gd name="connsiteX156" fmla="*/ 3732135 w 7868507"/>
              <a:gd name="connsiteY156" fmla="*/ 1082300 h 1682351"/>
              <a:gd name="connsiteX157" fmla="*/ 3722961 w 7868507"/>
              <a:gd name="connsiteY157" fmla="*/ 1079602 h 1682351"/>
              <a:gd name="connsiteX158" fmla="*/ 3721773 w 7868507"/>
              <a:gd name="connsiteY158" fmla="*/ 1079610 h 1682351"/>
              <a:gd name="connsiteX159" fmla="*/ 3709837 w 7868507"/>
              <a:gd name="connsiteY159" fmla="*/ 1079694 h 1682351"/>
              <a:gd name="connsiteX160" fmla="*/ 3687629 w 7868507"/>
              <a:gd name="connsiteY160" fmla="*/ 1079849 h 1682351"/>
              <a:gd name="connsiteX161" fmla="*/ 3644574 w 7868507"/>
              <a:gd name="connsiteY161" fmla="*/ 1083439 h 1682351"/>
              <a:gd name="connsiteX162" fmla="*/ 3547156 w 7868507"/>
              <a:gd name="connsiteY162" fmla="*/ 1066356 h 1682351"/>
              <a:gd name="connsiteX163" fmla="*/ 3408831 w 7868507"/>
              <a:gd name="connsiteY163" fmla="*/ 1075438 h 1682351"/>
              <a:gd name="connsiteX164" fmla="*/ 3114039 w 7868507"/>
              <a:gd name="connsiteY164" fmla="*/ 1109327 h 1682351"/>
              <a:gd name="connsiteX165" fmla="*/ 3051319 w 7868507"/>
              <a:gd name="connsiteY165" fmla="*/ 1116688 h 1682351"/>
              <a:gd name="connsiteX166" fmla="*/ 3010058 w 7868507"/>
              <a:gd name="connsiteY166" fmla="*/ 1118821 h 1682351"/>
              <a:gd name="connsiteX167" fmla="*/ 2941155 w 7868507"/>
              <a:gd name="connsiteY167" fmla="*/ 1141827 h 1682351"/>
              <a:gd name="connsiteX168" fmla="*/ 2862733 w 7868507"/>
              <a:gd name="connsiteY168" fmla="*/ 1149849 h 1682351"/>
              <a:gd name="connsiteX169" fmla="*/ 2762853 w 7868507"/>
              <a:gd name="connsiteY169" fmla="*/ 1155888 h 1682351"/>
              <a:gd name="connsiteX170" fmla="*/ 2735957 w 7868507"/>
              <a:gd name="connsiteY170" fmla="*/ 1166296 h 1682351"/>
              <a:gd name="connsiteX171" fmla="*/ 2697453 w 7868507"/>
              <a:gd name="connsiteY171" fmla="*/ 1175920 h 1682351"/>
              <a:gd name="connsiteX172" fmla="*/ 2630587 w 7868507"/>
              <a:gd name="connsiteY172" fmla="*/ 1198561 h 1682351"/>
              <a:gd name="connsiteX173" fmla="*/ 2554087 w 7868507"/>
              <a:gd name="connsiteY173" fmla="*/ 1210615 h 1682351"/>
              <a:gd name="connsiteX174" fmla="*/ 2466063 w 7868507"/>
              <a:gd name="connsiteY174" fmla="*/ 1202949 h 1682351"/>
              <a:gd name="connsiteX175" fmla="*/ 2417946 w 7868507"/>
              <a:gd name="connsiteY175" fmla="*/ 1202719 h 1682351"/>
              <a:gd name="connsiteX176" fmla="*/ 2258819 w 7868507"/>
              <a:gd name="connsiteY176" fmla="*/ 1200304 h 1682351"/>
              <a:gd name="connsiteX177" fmla="*/ 2148771 w 7868507"/>
              <a:gd name="connsiteY177" fmla="*/ 1198564 h 1682351"/>
              <a:gd name="connsiteX178" fmla="*/ 2117137 w 7868507"/>
              <a:gd name="connsiteY178" fmla="*/ 1207800 h 1682351"/>
              <a:gd name="connsiteX179" fmla="*/ 2064067 w 7868507"/>
              <a:gd name="connsiteY179" fmla="*/ 1222897 h 1682351"/>
              <a:gd name="connsiteX180" fmla="*/ 2011154 w 7868507"/>
              <a:gd name="connsiteY180" fmla="*/ 1227589 h 1682351"/>
              <a:gd name="connsiteX181" fmla="*/ 1967562 w 7868507"/>
              <a:gd name="connsiteY181" fmla="*/ 1238053 h 1682351"/>
              <a:gd name="connsiteX182" fmla="*/ 1925305 w 7868507"/>
              <a:gd name="connsiteY182" fmla="*/ 1239652 h 1682351"/>
              <a:gd name="connsiteX183" fmla="*/ 1903633 w 7868507"/>
              <a:gd name="connsiteY183" fmla="*/ 1234971 h 1682351"/>
              <a:gd name="connsiteX184" fmla="*/ 1878608 w 7868507"/>
              <a:gd name="connsiteY184" fmla="*/ 1229903 h 1682351"/>
              <a:gd name="connsiteX185" fmla="*/ 1843617 w 7868507"/>
              <a:gd name="connsiteY185" fmla="*/ 1224887 h 1682351"/>
              <a:gd name="connsiteX186" fmla="*/ 1749265 w 7868507"/>
              <a:gd name="connsiteY186" fmla="*/ 1228560 h 1682351"/>
              <a:gd name="connsiteX187" fmla="*/ 1650050 w 7868507"/>
              <a:gd name="connsiteY187" fmla="*/ 1231064 h 1682351"/>
              <a:gd name="connsiteX188" fmla="*/ 1625906 w 7868507"/>
              <a:gd name="connsiteY188" fmla="*/ 1240466 h 1682351"/>
              <a:gd name="connsiteX189" fmla="*/ 1625638 w 7868507"/>
              <a:gd name="connsiteY189" fmla="*/ 1243542 h 1682351"/>
              <a:gd name="connsiteX190" fmla="*/ 1621994 w 7868507"/>
              <a:gd name="connsiteY190" fmla="*/ 1248302 h 1682351"/>
              <a:gd name="connsiteX191" fmla="*/ 1615654 w 7868507"/>
              <a:gd name="connsiteY191" fmla="*/ 1259137 h 1682351"/>
              <a:gd name="connsiteX192" fmla="*/ 1602888 w 7868507"/>
              <a:gd name="connsiteY192" fmla="*/ 1274010 h 1682351"/>
              <a:gd name="connsiteX193" fmla="*/ 1602366 w 7868507"/>
              <a:gd name="connsiteY193" fmla="*/ 1273557 h 1682351"/>
              <a:gd name="connsiteX194" fmla="*/ 1597689 w 7868507"/>
              <a:gd name="connsiteY194" fmla="*/ 1274721 h 1682351"/>
              <a:gd name="connsiteX195" fmla="*/ 1566332 w 7868507"/>
              <a:gd name="connsiteY195" fmla="*/ 1278948 h 1682351"/>
              <a:gd name="connsiteX196" fmla="*/ 1555040 w 7868507"/>
              <a:gd name="connsiteY196" fmla="*/ 1293696 h 1682351"/>
              <a:gd name="connsiteX197" fmla="*/ 1552558 w 7868507"/>
              <a:gd name="connsiteY197" fmla="*/ 1296317 h 1682351"/>
              <a:gd name="connsiteX198" fmla="*/ 1552423 w 7868507"/>
              <a:gd name="connsiteY198" fmla="*/ 1296224 h 1682351"/>
              <a:gd name="connsiteX199" fmla="*/ 1549631 w 7868507"/>
              <a:gd name="connsiteY199" fmla="*/ 1298702 h 1682351"/>
              <a:gd name="connsiteX200" fmla="*/ 1518013 w 7868507"/>
              <a:gd name="connsiteY200" fmla="*/ 1301677 h 1682351"/>
              <a:gd name="connsiteX201" fmla="*/ 1479156 w 7868507"/>
              <a:gd name="connsiteY201" fmla="*/ 1316098 h 1682351"/>
              <a:gd name="connsiteX202" fmla="*/ 1441079 w 7868507"/>
              <a:gd name="connsiteY202" fmla="*/ 1332684 h 1682351"/>
              <a:gd name="connsiteX203" fmla="*/ 1427483 w 7868507"/>
              <a:gd name="connsiteY203" fmla="*/ 1339810 h 1682351"/>
              <a:gd name="connsiteX204" fmla="*/ 1402408 w 7868507"/>
              <a:gd name="connsiteY204" fmla="*/ 1347572 h 1682351"/>
              <a:gd name="connsiteX205" fmla="*/ 1390401 w 7868507"/>
              <a:gd name="connsiteY205" fmla="*/ 1348064 h 1682351"/>
              <a:gd name="connsiteX206" fmla="*/ 1389965 w 7868507"/>
              <a:gd name="connsiteY206" fmla="*/ 1348612 h 1682351"/>
              <a:gd name="connsiteX207" fmla="*/ 1388601 w 7868507"/>
              <a:gd name="connsiteY207" fmla="*/ 1346953 h 1682351"/>
              <a:gd name="connsiteX208" fmla="*/ 1380844 w 7868507"/>
              <a:gd name="connsiteY208" fmla="*/ 1350384 h 1682351"/>
              <a:gd name="connsiteX209" fmla="*/ 1378861 w 7868507"/>
              <a:gd name="connsiteY209" fmla="*/ 1352221 h 1682351"/>
              <a:gd name="connsiteX210" fmla="*/ 1375758 w 7868507"/>
              <a:gd name="connsiteY210" fmla="*/ 1353731 h 1682351"/>
              <a:gd name="connsiteX211" fmla="*/ 1375650 w 7868507"/>
              <a:gd name="connsiteY211" fmla="*/ 1353592 h 1682351"/>
              <a:gd name="connsiteX212" fmla="*/ 1372804 w 7868507"/>
              <a:gd name="connsiteY212" fmla="*/ 1355351 h 1682351"/>
              <a:gd name="connsiteX213" fmla="*/ 1359249 w 7868507"/>
              <a:gd name="connsiteY213" fmla="*/ 1366189 h 1682351"/>
              <a:gd name="connsiteX214" fmla="*/ 1340780 w 7868507"/>
              <a:gd name="connsiteY214" fmla="*/ 1366894 h 1682351"/>
              <a:gd name="connsiteX215" fmla="*/ 1337816 w 7868507"/>
              <a:gd name="connsiteY215" fmla="*/ 1359128 h 1682351"/>
              <a:gd name="connsiteX216" fmla="*/ 1335560 w 7868507"/>
              <a:gd name="connsiteY216" fmla="*/ 1360910 h 1682351"/>
              <a:gd name="connsiteX217" fmla="*/ 1331292 w 7868507"/>
              <a:gd name="connsiteY217" fmla="*/ 1365723 h 1682351"/>
              <a:gd name="connsiteX218" fmla="*/ 1329826 w 7868507"/>
              <a:gd name="connsiteY218" fmla="*/ 1365581 h 1682351"/>
              <a:gd name="connsiteX219" fmla="*/ 1315524 w 7868507"/>
              <a:gd name="connsiteY219" fmla="*/ 1370869 h 1682351"/>
              <a:gd name="connsiteX220" fmla="*/ 1311310 w 7868507"/>
              <a:gd name="connsiteY220" fmla="*/ 1368878 h 1682351"/>
              <a:gd name="connsiteX221" fmla="*/ 1309448 w 7868507"/>
              <a:gd name="connsiteY221" fmla="*/ 1368851 h 1682351"/>
              <a:gd name="connsiteX222" fmla="*/ 1301298 w 7868507"/>
              <a:gd name="connsiteY222" fmla="*/ 1377498 h 1682351"/>
              <a:gd name="connsiteX223" fmla="*/ 1296925 w 7868507"/>
              <a:gd name="connsiteY223" fmla="*/ 1380996 h 1682351"/>
              <a:gd name="connsiteX224" fmla="*/ 1269267 w 7868507"/>
              <a:gd name="connsiteY224" fmla="*/ 1411589 h 1682351"/>
              <a:gd name="connsiteX225" fmla="*/ 1221707 w 7868507"/>
              <a:gd name="connsiteY225" fmla="*/ 1427353 h 1682351"/>
              <a:gd name="connsiteX226" fmla="*/ 1173283 w 7868507"/>
              <a:gd name="connsiteY226" fmla="*/ 1444522 h 1682351"/>
              <a:gd name="connsiteX227" fmla="*/ 1135382 w 7868507"/>
              <a:gd name="connsiteY227" fmla="*/ 1456933 h 1682351"/>
              <a:gd name="connsiteX228" fmla="*/ 1055416 w 7868507"/>
              <a:gd name="connsiteY228" fmla="*/ 1526389 h 1682351"/>
              <a:gd name="connsiteX229" fmla="*/ 1034752 w 7868507"/>
              <a:gd name="connsiteY229" fmla="*/ 1531257 h 1682351"/>
              <a:gd name="connsiteX230" fmla="*/ 1018956 w 7868507"/>
              <a:gd name="connsiteY230" fmla="*/ 1549595 h 1682351"/>
              <a:gd name="connsiteX231" fmla="*/ 1010858 w 7868507"/>
              <a:gd name="connsiteY231" fmla="*/ 1548110 h 1682351"/>
              <a:gd name="connsiteX232" fmla="*/ 1009435 w 7868507"/>
              <a:gd name="connsiteY232" fmla="*/ 1547700 h 1682351"/>
              <a:gd name="connsiteX233" fmla="*/ 1004312 w 7868507"/>
              <a:gd name="connsiteY233" fmla="*/ 1549413 h 1682351"/>
              <a:gd name="connsiteX234" fmla="*/ 1002155 w 7868507"/>
              <a:gd name="connsiteY234" fmla="*/ 1545703 h 1682351"/>
              <a:gd name="connsiteX235" fmla="*/ 993932 w 7868507"/>
              <a:gd name="connsiteY235" fmla="*/ 1545275 h 1682351"/>
              <a:gd name="connsiteX236" fmla="*/ 984702 w 7868507"/>
              <a:gd name="connsiteY236" fmla="*/ 1549599 h 1682351"/>
              <a:gd name="connsiteX237" fmla="*/ 951832 w 7868507"/>
              <a:gd name="connsiteY237" fmla="*/ 1564506 h 1682351"/>
              <a:gd name="connsiteX238" fmla="*/ 946909 w 7868507"/>
              <a:gd name="connsiteY238" fmla="*/ 1569506 h 1682351"/>
              <a:gd name="connsiteX239" fmla="*/ 930061 w 7868507"/>
              <a:gd name="connsiteY239" fmla="*/ 1573784 h 1682351"/>
              <a:gd name="connsiteX240" fmla="*/ 929189 w 7868507"/>
              <a:gd name="connsiteY240" fmla="*/ 1575061 h 1682351"/>
              <a:gd name="connsiteX241" fmla="*/ 913074 w 7868507"/>
              <a:gd name="connsiteY241" fmla="*/ 1580907 h 1682351"/>
              <a:gd name="connsiteX242" fmla="*/ 885532 w 7868507"/>
              <a:gd name="connsiteY242" fmla="*/ 1596205 h 1682351"/>
              <a:gd name="connsiteX243" fmla="*/ 879535 w 7868507"/>
              <a:gd name="connsiteY243" fmla="*/ 1593350 h 1682351"/>
              <a:gd name="connsiteX244" fmla="*/ 878302 w 7868507"/>
              <a:gd name="connsiteY244" fmla="*/ 1591213 h 1682351"/>
              <a:gd name="connsiteX245" fmla="*/ 870728 w 7868507"/>
              <a:gd name="connsiteY245" fmla="*/ 1595340 h 1682351"/>
              <a:gd name="connsiteX246" fmla="*/ 864075 w 7868507"/>
              <a:gd name="connsiteY246" fmla="*/ 1594517 h 1682351"/>
              <a:gd name="connsiteX247" fmla="*/ 859460 w 7868507"/>
              <a:gd name="connsiteY247" fmla="*/ 1599444 h 1682351"/>
              <a:gd name="connsiteX248" fmla="*/ 851601 w 7868507"/>
              <a:gd name="connsiteY248" fmla="*/ 1600641 h 1682351"/>
              <a:gd name="connsiteX249" fmla="*/ 841730 w 7868507"/>
              <a:gd name="connsiteY249" fmla="*/ 1600929 h 1682351"/>
              <a:gd name="connsiteX250" fmla="*/ 832963 w 7868507"/>
              <a:gd name="connsiteY250" fmla="*/ 1599055 h 1682351"/>
              <a:gd name="connsiteX251" fmla="*/ 820466 w 7868507"/>
              <a:gd name="connsiteY251" fmla="*/ 1602123 h 1682351"/>
              <a:gd name="connsiteX252" fmla="*/ 791859 w 7868507"/>
              <a:gd name="connsiteY252" fmla="*/ 1606663 h 1682351"/>
              <a:gd name="connsiteX253" fmla="*/ 770233 w 7868507"/>
              <a:gd name="connsiteY253" fmla="*/ 1610142 h 1682351"/>
              <a:gd name="connsiteX254" fmla="*/ 732594 w 7868507"/>
              <a:gd name="connsiteY254" fmla="*/ 1620226 h 1682351"/>
              <a:gd name="connsiteX255" fmla="*/ 725765 w 7868507"/>
              <a:gd name="connsiteY255" fmla="*/ 1628741 h 1682351"/>
              <a:gd name="connsiteX256" fmla="*/ 707807 w 7868507"/>
              <a:gd name="connsiteY256" fmla="*/ 1626219 h 1682351"/>
              <a:gd name="connsiteX257" fmla="*/ 702769 w 7868507"/>
              <a:gd name="connsiteY257" fmla="*/ 1617842 h 1682351"/>
              <a:gd name="connsiteX258" fmla="*/ 679694 w 7868507"/>
              <a:gd name="connsiteY258" fmla="*/ 1620699 h 1682351"/>
              <a:gd name="connsiteX259" fmla="*/ 658729 w 7868507"/>
              <a:gd name="connsiteY259" fmla="*/ 1632723 h 1682351"/>
              <a:gd name="connsiteX260" fmla="*/ 631015 w 7868507"/>
              <a:gd name="connsiteY260" fmla="*/ 1639457 h 1682351"/>
              <a:gd name="connsiteX261" fmla="*/ 614469 w 7868507"/>
              <a:gd name="connsiteY261" fmla="*/ 1643580 h 1682351"/>
              <a:gd name="connsiteX262" fmla="*/ 568137 w 7868507"/>
              <a:gd name="connsiteY262" fmla="*/ 1647197 h 1682351"/>
              <a:gd name="connsiteX263" fmla="*/ 565757 w 7868507"/>
              <a:gd name="connsiteY263" fmla="*/ 1647102 h 1682351"/>
              <a:gd name="connsiteX264" fmla="*/ 557947 w 7868507"/>
              <a:gd name="connsiteY264" fmla="*/ 1652573 h 1682351"/>
              <a:gd name="connsiteX265" fmla="*/ 557617 w 7868507"/>
              <a:gd name="connsiteY265" fmla="*/ 1653973 h 1682351"/>
              <a:gd name="connsiteX266" fmla="*/ 528578 w 7868507"/>
              <a:gd name="connsiteY266" fmla="*/ 1651276 h 1682351"/>
              <a:gd name="connsiteX267" fmla="*/ 525096 w 7868507"/>
              <a:gd name="connsiteY267" fmla="*/ 1653383 h 1682351"/>
              <a:gd name="connsiteX268" fmla="*/ 505689 w 7868507"/>
              <a:gd name="connsiteY268" fmla="*/ 1648471 h 1682351"/>
              <a:gd name="connsiteX269" fmla="*/ 495919 w 7868507"/>
              <a:gd name="connsiteY269" fmla="*/ 1647615 h 1682351"/>
              <a:gd name="connsiteX270" fmla="*/ 478476 w 7868507"/>
              <a:gd name="connsiteY270" fmla="*/ 1644401 h 1682351"/>
              <a:gd name="connsiteX271" fmla="*/ 477049 w 7868507"/>
              <a:gd name="connsiteY271" fmla="*/ 1645767 h 1682351"/>
              <a:gd name="connsiteX272" fmla="*/ 473592 w 7868507"/>
              <a:gd name="connsiteY272" fmla="*/ 1644526 h 1682351"/>
              <a:gd name="connsiteX273" fmla="*/ 471069 w 7868507"/>
              <a:gd name="connsiteY273" fmla="*/ 1646136 h 1682351"/>
              <a:gd name="connsiteX274" fmla="*/ 468193 w 7868507"/>
              <a:gd name="connsiteY274" fmla="*/ 1645716 h 1682351"/>
              <a:gd name="connsiteX275" fmla="*/ 438139 w 7868507"/>
              <a:gd name="connsiteY275" fmla="*/ 1652183 h 1682351"/>
              <a:gd name="connsiteX276" fmla="*/ 431647 w 7868507"/>
              <a:gd name="connsiteY276" fmla="*/ 1650919 h 1682351"/>
              <a:gd name="connsiteX277" fmla="*/ 426745 w 7868507"/>
              <a:gd name="connsiteY277" fmla="*/ 1655727 h 1682351"/>
              <a:gd name="connsiteX278" fmla="*/ 406042 w 7868507"/>
              <a:gd name="connsiteY278" fmla="*/ 1656992 h 1682351"/>
              <a:gd name="connsiteX279" fmla="*/ 398889 w 7868507"/>
              <a:gd name="connsiteY279" fmla="*/ 1653230 h 1682351"/>
              <a:gd name="connsiteX280" fmla="*/ 392275 w 7868507"/>
              <a:gd name="connsiteY280" fmla="*/ 1650533 h 1682351"/>
              <a:gd name="connsiteX281" fmla="*/ 391417 w 7868507"/>
              <a:gd name="connsiteY281" fmla="*/ 1650540 h 1682351"/>
              <a:gd name="connsiteX282" fmla="*/ 382811 w 7868507"/>
              <a:gd name="connsiteY282" fmla="*/ 1650624 h 1682351"/>
              <a:gd name="connsiteX283" fmla="*/ 366800 w 7868507"/>
              <a:gd name="connsiteY283" fmla="*/ 1650779 h 1682351"/>
              <a:gd name="connsiteX284" fmla="*/ 335757 w 7868507"/>
              <a:gd name="connsiteY284" fmla="*/ 1654369 h 1682351"/>
              <a:gd name="connsiteX285" fmla="*/ 265518 w 7868507"/>
              <a:gd name="connsiteY285" fmla="*/ 1637286 h 1682351"/>
              <a:gd name="connsiteX286" fmla="*/ 165785 w 7868507"/>
              <a:gd name="connsiteY286" fmla="*/ 1646368 h 1682351"/>
              <a:gd name="connsiteX287" fmla="*/ 5771 w 7868507"/>
              <a:gd name="connsiteY287" fmla="*/ 1682351 h 1682351"/>
              <a:gd name="connsiteX288" fmla="*/ 0 w 7868507"/>
              <a:gd name="connsiteY288" fmla="*/ 1682121 h 1682351"/>
              <a:gd name="connsiteX289" fmla="*/ 0 w 7868507"/>
              <a:gd name="connsiteY289" fmla="*/ 208540 h 1682351"/>
              <a:gd name="connsiteX290" fmla="*/ 1 w 7868507"/>
              <a:gd name="connsiteY290" fmla="*/ 208540 h 168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7868507" h="1682351">
                <a:moveTo>
                  <a:pt x="0" y="0"/>
                </a:moveTo>
                <a:lnTo>
                  <a:pt x="7868507" y="0"/>
                </a:lnTo>
                <a:lnTo>
                  <a:pt x="7865866" y="1824"/>
                </a:lnTo>
                <a:cubicBezTo>
                  <a:pt x="7856431" y="8442"/>
                  <a:pt x="7838680" y="21037"/>
                  <a:pt x="7837561" y="21679"/>
                </a:cubicBezTo>
                <a:cubicBezTo>
                  <a:pt x="7827334" y="28887"/>
                  <a:pt x="7786488" y="47703"/>
                  <a:pt x="7769454" y="43813"/>
                </a:cubicBezTo>
                <a:cubicBezTo>
                  <a:pt x="7776715" y="51976"/>
                  <a:pt x="7698773" y="52885"/>
                  <a:pt x="7695485" y="61050"/>
                </a:cubicBezTo>
                <a:cubicBezTo>
                  <a:pt x="7694124" y="67654"/>
                  <a:pt x="7669858" y="70842"/>
                  <a:pt x="7662356" y="73131"/>
                </a:cubicBezTo>
                <a:cubicBezTo>
                  <a:pt x="7657288" y="79798"/>
                  <a:pt x="7615644" y="67260"/>
                  <a:pt x="7602203" y="99894"/>
                </a:cubicBezTo>
                <a:cubicBezTo>
                  <a:pt x="7564102" y="102340"/>
                  <a:pt x="7563677" y="146948"/>
                  <a:pt x="7533256" y="141638"/>
                </a:cubicBezTo>
                <a:cubicBezTo>
                  <a:pt x="7525393" y="142116"/>
                  <a:pt x="7522481" y="163449"/>
                  <a:pt x="7516926" y="165418"/>
                </a:cubicBezTo>
                <a:lnTo>
                  <a:pt x="7488994" y="178287"/>
                </a:lnTo>
                <a:lnTo>
                  <a:pt x="7478335" y="185700"/>
                </a:lnTo>
                <a:lnTo>
                  <a:pt x="7458526" y="189157"/>
                </a:lnTo>
                <a:cubicBezTo>
                  <a:pt x="7448729" y="190298"/>
                  <a:pt x="7435680" y="189564"/>
                  <a:pt x="7419554" y="192546"/>
                </a:cubicBezTo>
                <a:cubicBezTo>
                  <a:pt x="7391848" y="201320"/>
                  <a:pt x="7364551" y="190112"/>
                  <a:pt x="7347574" y="213028"/>
                </a:cubicBezTo>
                <a:cubicBezTo>
                  <a:pt x="7289734" y="215419"/>
                  <a:pt x="7263297" y="236052"/>
                  <a:pt x="7205646" y="228570"/>
                </a:cubicBezTo>
                <a:cubicBezTo>
                  <a:pt x="7219384" y="234481"/>
                  <a:pt x="7148985" y="225303"/>
                  <a:pt x="7132082" y="240066"/>
                </a:cubicBezTo>
                <a:cubicBezTo>
                  <a:pt x="7098097" y="244851"/>
                  <a:pt x="7078927" y="243254"/>
                  <a:pt x="7026584" y="249305"/>
                </a:cubicBezTo>
                <a:cubicBezTo>
                  <a:pt x="6982005" y="255885"/>
                  <a:pt x="6975045" y="256084"/>
                  <a:pt x="6949796" y="259619"/>
                </a:cubicBezTo>
                <a:lnTo>
                  <a:pt x="6850243" y="278486"/>
                </a:lnTo>
                <a:lnTo>
                  <a:pt x="6848972" y="279419"/>
                </a:lnTo>
                <a:cubicBezTo>
                  <a:pt x="6842431" y="281915"/>
                  <a:pt x="6837674" y="282132"/>
                  <a:pt x="6833720" y="281340"/>
                </a:cubicBezTo>
                <a:lnTo>
                  <a:pt x="6796601" y="279778"/>
                </a:lnTo>
                <a:lnTo>
                  <a:pt x="6793249" y="281365"/>
                </a:lnTo>
                <a:lnTo>
                  <a:pt x="6761214" y="283216"/>
                </a:lnTo>
                <a:cubicBezTo>
                  <a:pt x="6761188" y="283490"/>
                  <a:pt x="6761163" y="283765"/>
                  <a:pt x="6761137" y="284040"/>
                </a:cubicBezTo>
                <a:cubicBezTo>
                  <a:pt x="6760237" y="285931"/>
                  <a:pt x="6758196" y="287407"/>
                  <a:pt x="6753708" y="288053"/>
                </a:cubicBezTo>
                <a:cubicBezTo>
                  <a:pt x="6765963" y="298767"/>
                  <a:pt x="6752991" y="292938"/>
                  <a:pt x="6738673" y="293899"/>
                </a:cubicBezTo>
                <a:cubicBezTo>
                  <a:pt x="6725584" y="299105"/>
                  <a:pt x="6686848" y="314912"/>
                  <a:pt x="6675177" y="319284"/>
                </a:cubicBezTo>
                <a:lnTo>
                  <a:pt x="6668648" y="320128"/>
                </a:lnTo>
                <a:cubicBezTo>
                  <a:pt x="6668631" y="320193"/>
                  <a:pt x="6668614" y="320260"/>
                  <a:pt x="6668596" y="320325"/>
                </a:cubicBezTo>
                <a:cubicBezTo>
                  <a:pt x="6667339" y="320894"/>
                  <a:pt x="6665255" y="321316"/>
                  <a:pt x="6661861" y="321574"/>
                </a:cubicBezTo>
                <a:lnTo>
                  <a:pt x="6644079" y="323301"/>
                </a:lnTo>
                <a:lnTo>
                  <a:pt x="6640227" y="325063"/>
                </a:lnTo>
                <a:lnTo>
                  <a:pt x="6639422" y="327491"/>
                </a:lnTo>
                <a:lnTo>
                  <a:pt x="6617073" y="336554"/>
                </a:lnTo>
                <a:cubicBezTo>
                  <a:pt x="6605813" y="334764"/>
                  <a:pt x="6572341" y="351494"/>
                  <a:pt x="6565938" y="354459"/>
                </a:cubicBezTo>
                <a:lnTo>
                  <a:pt x="6506395" y="372715"/>
                </a:lnTo>
                <a:cubicBezTo>
                  <a:pt x="6446059" y="407226"/>
                  <a:pt x="6413333" y="405459"/>
                  <a:pt x="6366803" y="421832"/>
                </a:cubicBezTo>
                <a:cubicBezTo>
                  <a:pt x="6324390" y="424230"/>
                  <a:pt x="6284368" y="425700"/>
                  <a:pt x="6245343" y="435559"/>
                </a:cubicBezTo>
                <a:cubicBezTo>
                  <a:pt x="6215336" y="440142"/>
                  <a:pt x="6196358" y="442032"/>
                  <a:pt x="6186762" y="449329"/>
                </a:cubicBezTo>
                <a:lnTo>
                  <a:pt x="6151870" y="456667"/>
                </a:lnTo>
                <a:lnTo>
                  <a:pt x="6094791" y="467108"/>
                </a:lnTo>
                <a:cubicBezTo>
                  <a:pt x="6094657" y="467835"/>
                  <a:pt x="6094521" y="468561"/>
                  <a:pt x="6094387" y="469288"/>
                </a:cubicBezTo>
                <a:lnTo>
                  <a:pt x="6088888" y="472662"/>
                </a:lnTo>
                <a:lnTo>
                  <a:pt x="6079322" y="480342"/>
                </a:lnTo>
                <a:lnTo>
                  <a:pt x="6060058" y="490885"/>
                </a:lnTo>
                <a:lnTo>
                  <a:pt x="6059271" y="490563"/>
                </a:lnTo>
                <a:cubicBezTo>
                  <a:pt x="6057130" y="490070"/>
                  <a:pt x="6054850" y="490140"/>
                  <a:pt x="6052214" y="491388"/>
                </a:cubicBezTo>
                <a:cubicBezTo>
                  <a:pt x="6043152" y="492025"/>
                  <a:pt x="6015622" y="492143"/>
                  <a:pt x="6004898" y="494385"/>
                </a:cubicBezTo>
                <a:cubicBezTo>
                  <a:pt x="5999647" y="497933"/>
                  <a:pt x="5993947" y="501457"/>
                  <a:pt x="5987859" y="504838"/>
                </a:cubicBezTo>
                <a:lnTo>
                  <a:pt x="5984113" y="506697"/>
                </a:lnTo>
                <a:lnTo>
                  <a:pt x="5983909" y="506630"/>
                </a:lnTo>
                <a:cubicBezTo>
                  <a:pt x="5982816" y="506817"/>
                  <a:pt x="5981478" y="507345"/>
                  <a:pt x="5979696" y="508387"/>
                </a:cubicBezTo>
                <a:lnTo>
                  <a:pt x="5931986" y="510495"/>
                </a:lnTo>
                <a:cubicBezTo>
                  <a:pt x="5909485" y="515471"/>
                  <a:pt x="5891640" y="509415"/>
                  <a:pt x="5873354" y="520717"/>
                </a:cubicBezTo>
                <a:cubicBezTo>
                  <a:pt x="5862814" y="523027"/>
                  <a:pt x="5852640" y="524240"/>
                  <a:pt x="5843006" y="525739"/>
                </a:cubicBezTo>
                <a:lnTo>
                  <a:pt x="5825737" y="530029"/>
                </a:lnTo>
                <a:lnTo>
                  <a:pt x="5812271" y="536366"/>
                </a:lnTo>
                <a:cubicBezTo>
                  <a:pt x="5756812" y="585055"/>
                  <a:pt x="5726733" y="582561"/>
                  <a:pt x="5683965" y="605660"/>
                </a:cubicBezTo>
                <a:cubicBezTo>
                  <a:pt x="5644981" y="609044"/>
                  <a:pt x="5608194" y="611118"/>
                  <a:pt x="5572324" y="625027"/>
                </a:cubicBezTo>
                <a:lnTo>
                  <a:pt x="5556903" y="628786"/>
                </a:lnTo>
                <a:lnTo>
                  <a:pt x="5553544" y="627847"/>
                </a:lnTo>
                <a:lnTo>
                  <a:pt x="5526889" y="632098"/>
                </a:lnTo>
                <a:lnTo>
                  <a:pt x="5521078" y="637584"/>
                </a:lnTo>
                <a:lnTo>
                  <a:pt x="5512534" y="637267"/>
                </a:lnTo>
                <a:cubicBezTo>
                  <a:pt x="5504747" y="639009"/>
                  <a:pt x="5481345" y="646244"/>
                  <a:pt x="5474353" y="648039"/>
                </a:cubicBezTo>
                <a:lnTo>
                  <a:pt x="5470584" y="648039"/>
                </a:lnTo>
                <a:lnTo>
                  <a:pt x="5467496" y="650003"/>
                </a:lnTo>
                <a:lnTo>
                  <a:pt x="5462885" y="649269"/>
                </a:lnTo>
                <a:lnTo>
                  <a:pt x="5461190" y="650833"/>
                </a:lnTo>
                <a:lnTo>
                  <a:pt x="5438256" y="650162"/>
                </a:lnTo>
                <a:lnTo>
                  <a:pt x="5425515" y="650724"/>
                </a:lnTo>
                <a:lnTo>
                  <a:pt x="5399851" y="648648"/>
                </a:lnTo>
                <a:lnTo>
                  <a:pt x="5395578" y="651245"/>
                </a:lnTo>
                <a:lnTo>
                  <a:pt x="5357693" y="652764"/>
                </a:lnTo>
                <a:cubicBezTo>
                  <a:pt x="5357603" y="653244"/>
                  <a:pt x="5357512" y="653723"/>
                  <a:pt x="5357422" y="654203"/>
                </a:cubicBezTo>
                <a:lnTo>
                  <a:pt x="5347920" y="660769"/>
                </a:lnTo>
                <a:lnTo>
                  <a:pt x="5344829" y="661019"/>
                </a:lnTo>
                <a:cubicBezTo>
                  <a:pt x="5307153" y="665059"/>
                  <a:pt x="5332651" y="677514"/>
                  <a:pt x="5285263" y="671313"/>
                </a:cubicBezTo>
                <a:cubicBezTo>
                  <a:pt x="5280405" y="677746"/>
                  <a:pt x="5274454" y="678943"/>
                  <a:pt x="5264305" y="677803"/>
                </a:cubicBezTo>
                <a:cubicBezTo>
                  <a:pt x="5246014" y="680189"/>
                  <a:pt x="5247969" y="694161"/>
                  <a:pt x="5229182" y="688503"/>
                </a:cubicBezTo>
                <a:cubicBezTo>
                  <a:pt x="5232786" y="695611"/>
                  <a:pt x="5194630" y="696876"/>
                  <a:pt x="5203382" y="703484"/>
                </a:cubicBezTo>
                <a:cubicBezTo>
                  <a:pt x="5191747" y="712293"/>
                  <a:pt x="5185418" y="701775"/>
                  <a:pt x="5173833" y="709660"/>
                </a:cubicBezTo>
                <a:cubicBezTo>
                  <a:pt x="5160556" y="713156"/>
                  <a:pt x="5181164" y="700314"/>
                  <a:pt x="5166382" y="702062"/>
                </a:cubicBezTo>
                <a:cubicBezTo>
                  <a:pt x="5152981" y="704685"/>
                  <a:pt x="5149341" y="697471"/>
                  <a:pt x="5142858" y="702153"/>
                </a:cubicBezTo>
                <a:cubicBezTo>
                  <a:pt x="5140697" y="703712"/>
                  <a:pt x="5138223" y="706594"/>
                  <a:pt x="5134964" y="711602"/>
                </a:cubicBezTo>
                <a:cubicBezTo>
                  <a:pt x="5116062" y="710281"/>
                  <a:pt x="5112766" y="718879"/>
                  <a:pt x="5087368" y="727066"/>
                </a:cubicBezTo>
                <a:cubicBezTo>
                  <a:pt x="5076462" y="724359"/>
                  <a:pt x="5067967" y="727957"/>
                  <a:pt x="5059763" y="733651"/>
                </a:cubicBezTo>
                <a:cubicBezTo>
                  <a:pt x="5047285" y="735133"/>
                  <a:pt x="5035444" y="738447"/>
                  <a:pt x="5023240" y="742299"/>
                </a:cubicBezTo>
                <a:lnTo>
                  <a:pt x="5007406" y="747156"/>
                </a:lnTo>
                <a:lnTo>
                  <a:pt x="4995851" y="746560"/>
                </a:lnTo>
                <a:cubicBezTo>
                  <a:pt x="4991224" y="747463"/>
                  <a:pt x="4986919" y="747840"/>
                  <a:pt x="4983107" y="748274"/>
                </a:cubicBezTo>
                <a:lnTo>
                  <a:pt x="4973068" y="750600"/>
                </a:lnTo>
                <a:lnTo>
                  <a:pt x="4967642" y="756164"/>
                </a:lnTo>
                <a:lnTo>
                  <a:pt x="4958938" y="756308"/>
                </a:lnTo>
                <a:lnTo>
                  <a:pt x="4949594" y="761504"/>
                </a:lnTo>
                <a:lnTo>
                  <a:pt x="4947761" y="759559"/>
                </a:lnTo>
                <a:lnTo>
                  <a:pt x="4939683" y="757589"/>
                </a:lnTo>
                <a:lnTo>
                  <a:pt x="4905733" y="776774"/>
                </a:lnTo>
                <a:cubicBezTo>
                  <a:pt x="4896707" y="781329"/>
                  <a:pt x="4889057" y="783325"/>
                  <a:pt x="4885524" y="784914"/>
                </a:cubicBezTo>
                <a:lnTo>
                  <a:pt x="4884537" y="786309"/>
                </a:lnTo>
                <a:lnTo>
                  <a:pt x="4863207" y="792997"/>
                </a:lnTo>
                <a:lnTo>
                  <a:pt x="4857388" y="798678"/>
                </a:lnTo>
                <a:cubicBezTo>
                  <a:pt x="4843193" y="806581"/>
                  <a:pt x="4824167" y="805577"/>
                  <a:pt x="4816499" y="818246"/>
                </a:cubicBezTo>
                <a:cubicBezTo>
                  <a:pt x="4812647" y="821244"/>
                  <a:pt x="4808821" y="822962"/>
                  <a:pt x="4805033" y="823877"/>
                </a:cubicBezTo>
                <a:lnTo>
                  <a:pt x="4794341" y="824641"/>
                </a:lnTo>
                <a:lnTo>
                  <a:pt x="4791139" y="821265"/>
                </a:lnTo>
                <a:lnTo>
                  <a:pt x="4784697" y="823709"/>
                </a:lnTo>
                <a:lnTo>
                  <a:pt x="4782810" y="823507"/>
                </a:lnTo>
                <a:cubicBezTo>
                  <a:pt x="4779205" y="823102"/>
                  <a:pt x="4775651" y="822843"/>
                  <a:pt x="4772164" y="823203"/>
                </a:cubicBezTo>
                <a:cubicBezTo>
                  <a:pt x="4777656" y="842476"/>
                  <a:pt x="4743396" y="829438"/>
                  <a:pt x="4753756" y="843711"/>
                </a:cubicBezTo>
                <a:cubicBezTo>
                  <a:pt x="4735544" y="849041"/>
                  <a:pt x="4750178" y="861228"/>
                  <a:pt x="4727551" y="851537"/>
                </a:cubicBezTo>
                <a:cubicBezTo>
                  <a:pt x="4699946" y="874427"/>
                  <a:pt x="4652821" y="902023"/>
                  <a:pt x="4631760" y="932126"/>
                </a:cubicBezTo>
                <a:cubicBezTo>
                  <a:pt x="4606537" y="943038"/>
                  <a:pt x="4602512" y="938987"/>
                  <a:pt x="4584082" y="949940"/>
                </a:cubicBezTo>
                <a:cubicBezTo>
                  <a:pt x="4584818" y="973908"/>
                  <a:pt x="4539784" y="951314"/>
                  <a:pt x="4523312" y="974005"/>
                </a:cubicBezTo>
                <a:lnTo>
                  <a:pt x="4463504" y="996548"/>
                </a:lnTo>
                <a:lnTo>
                  <a:pt x="4452680" y="1008042"/>
                </a:lnTo>
                <a:lnTo>
                  <a:pt x="4445284" y="1009976"/>
                </a:lnTo>
                <a:lnTo>
                  <a:pt x="4407084" y="1025274"/>
                </a:lnTo>
                <a:lnTo>
                  <a:pt x="4398766" y="1022420"/>
                </a:lnTo>
                <a:lnTo>
                  <a:pt x="4397057" y="1020283"/>
                </a:lnTo>
                <a:lnTo>
                  <a:pt x="4386552" y="1024409"/>
                </a:lnTo>
                <a:lnTo>
                  <a:pt x="4377324" y="1023587"/>
                </a:lnTo>
                <a:lnTo>
                  <a:pt x="4370923" y="1028513"/>
                </a:lnTo>
                <a:lnTo>
                  <a:pt x="4360023" y="1029711"/>
                </a:lnTo>
                <a:cubicBezTo>
                  <a:pt x="4355937" y="1029719"/>
                  <a:pt x="4351336" y="1029614"/>
                  <a:pt x="4346335" y="1029999"/>
                </a:cubicBezTo>
                <a:lnTo>
                  <a:pt x="4334175" y="1028124"/>
                </a:lnTo>
                <a:lnTo>
                  <a:pt x="4316842" y="1031192"/>
                </a:lnTo>
                <a:cubicBezTo>
                  <a:pt x="4303471" y="1033665"/>
                  <a:pt x="4290547" y="1035645"/>
                  <a:pt x="4277163" y="1035732"/>
                </a:cubicBezTo>
                <a:cubicBezTo>
                  <a:pt x="4267809" y="1040481"/>
                  <a:pt x="4258392" y="1043112"/>
                  <a:pt x="4247171" y="1039212"/>
                </a:cubicBezTo>
                <a:cubicBezTo>
                  <a:pt x="4219321" y="1044529"/>
                  <a:pt x="4214817" y="1052707"/>
                  <a:pt x="4194968" y="1049296"/>
                </a:cubicBezTo>
                <a:cubicBezTo>
                  <a:pt x="4190926" y="1053911"/>
                  <a:pt x="4187967" y="1056500"/>
                  <a:pt x="4185496" y="1057811"/>
                </a:cubicBezTo>
                <a:cubicBezTo>
                  <a:pt x="4178081" y="1061743"/>
                  <a:pt x="4175081" y="1054170"/>
                  <a:pt x="4160588" y="1055289"/>
                </a:cubicBezTo>
                <a:cubicBezTo>
                  <a:pt x="4144737" y="1055386"/>
                  <a:pt x="4168066" y="1044910"/>
                  <a:pt x="4153601" y="1046911"/>
                </a:cubicBezTo>
                <a:cubicBezTo>
                  <a:pt x="4140408" y="1053461"/>
                  <a:pt x="4134952" y="1042305"/>
                  <a:pt x="4121597" y="1049768"/>
                </a:cubicBezTo>
                <a:cubicBezTo>
                  <a:pt x="4130078" y="1057306"/>
                  <a:pt x="4089547" y="1054328"/>
                  <a:pt x="4092519" y="1061793"/>
                </a:cubicBezTo>
                <a:cubicBezTo>
                  <a:pt x="4073305" y="1054083"/>
                  <a:pt x="4073723" y="1068186"/>
                  <a:pt x="4054082" y="1068526"/>
                </a:cubicBezTo>
                <a:cubicBezTo>
                  <a:pt x="4043475" y="1066267"/>
                  <a:pt x="4037035" y="1066795"/>
                  <a:pt x="4031133" y="1072650"/>
                </a:cubicBezTo>
                <a:cubicBezTo>
                  <a:pt x="3981712" y="1061225"/>
                  <a:pt x="4007226" y="1076435"/>
                  <a:pt x="3966873" y="1076267"/>
                </a:cubicBezTo>
                <a:lnTo>
                  <a:pt x="3963573" y="1076172"/>
                </a:lnTo>
                <a:lnTo>
                  <a:pt x="3952740" y="1081643"/>
                </a:lnTo>
                <a:cubicBezTo>
                  <a:pt x="3952588" y="1082109"/>
                  <a:pt x="3952435" y="1082575"/>
                  <a:pt x="3952284" y="1083043"/>
                </a:cubicBezTo>
                <a:lnTo>
                  <a:pt x="3912008" y="1080346"/>
                </a:lnTo>
                <a:lnTo>
                  <a:pt x="3907178" y="1082452"/>
                </a:lnTo>
                <a:lnTo>
                  <a:pt x="3880262" y="1077541"/>
                </a:lnTo>
                <a:lnTo>
                  <a:pt x="3866711" y="1076684"/>
                </a:lnTo>
                <a:lnTo>
                  <a:pt x="3842517" y="1073470"/>
                </a:lnTo>
                <a:lnTo>
                  <a:pt x="3840538" y="1074837"/>
                </a:lnTo>
                <a:lnTo>
                  <a:pt x="3835745" y="1073596"/>
                </a:lnTo>
                <a:lnTo>
                  <a:pt x="3832245" y="1075205"/>
                </a:lnTo>
                <a:lnTo>
                  <a:pt x="3828256" y="1074786"/>
                </a:lnTo>
                <a:cubicBezTo>
                  <a:pt x="3820644" y="1075794"/>
                  <a:pt x="3795021" y="1080386"/>
                  <a:pt x="3786574" y="1081253"/>
                </a:cubicBezTo>
                <a:lnTo>
                  <a:pt x="3777568" y="1079989"/>
                </a:lnTo>
                <a:lnTo>
                  <a:pt x="3770769" y="1084796"/>
                </a:lnTo>
                <a:lnTo>
                  <a:pt x="3742056" y="1086062"/>
                </a:lnTo>
                <a:lnTo>
                  <a:pt x="3732135" y="1082300"/>
                </a:lnTo>
                <a:lnTo>
                  <a:pt x="3722961" y="1079602"/>
                </a:lnTo>
                <a:lnTo>
                  <a:pt x="3721773" y="1079610"/>
                </a:lnTo>
                <a:lnTo>
                  <a:pt x="3709837" y="1079694"/>
                </a:lnTo>
                <a:lnTo>
                  <a:pt x="3687629" y="1079849"/>
                </a:lnTo>
                <a:cubicBezTo>
                  <a:pt x="3673456" y="1080105"/>
                  <a:pt x="3659080" y="1080912"/>
                  <a:pt x="3644574" y="1083439"/>
                </a:cubicBezTo>
                <a:cubicBezTo>
                  <a:pt x="3589095" y="1070946"/>
                  <a:pt x="3593887" y="1069803"/>
                  <a:pt x="3547156" y="1066356"/>
                </a:cubicBezTo>
                <a:cubicBezTo>
                  <a:pt x="3524419" y="1052844"/>
                  <a:pt x="3435948" y="1076852"/>
                  <a:pt x="3408831" y="1075438"/>
                </a:cubicBezTo>
                <a:cubicBezTo>
                  <a:pt x="3341934" y="1084022"/>
                  <a:pt x="3199862" y="1123979"/>
                  <a:pt x="3114039" y="1109327"/>
                </a:cubicBezTo>
                <a:cubicBezTo>
                  <a:pt x="3092859" y="1111484"/>
                  <a:pt x="3063890" y="1116528"/>
                  <a:pt x="3051319" y="1116688"/>
                </a:cubicBezTo>
                <a:lnTo>
                  <a:pt x="3010058" y="1118821"/>
                </a:lnTo>
                <a:lnTo>
                  <a:pt x="2941155" y="1141827"/>
                </a:lnTo>
                <a:cubicBezTo>
                  <a:pt x="2906040" y="1127149"/>
                  <a:pt x="2906331" y="1144134"/>
                  <a:pt x="2862733" y="1149849"/>
                </a:cubicBezTo>
                <a:cubicBezTo>
                  <a:pt x="2846732" y="1145242"/>
                  <a:pt x="2772044" y="1145386"/>
                  <a:pt x="2762853" y="1155888"/>
                </a:cubicBezTo>
                <a:cubicBezTo>
                  <a:pt x="2752600" y="1158438"/>
                  <a:pt x="2740554" y="1155224"/>
                  <a:pt x="2735957" y="1166296"/>
                </a:cubicBezTo>
                <a:cubicBezTo>
                  <a:pt x="2728293" y="1179691"/>
                  <a:pt x="2692123" y="1160594"/>
                  <a:pt x="2697453" y="1175920"/>
                </a:cubicBezTo>
                <a:cubicBezTo>
                  <a:pt x="2671775" y="1162864"/>
                  <a:pt x="2651911" y="1191050"/>
                  <a:pt x="2630587" y="1198561"/>
                </a:cubicBezTo>
                <a:cubicBezTo>
                  <a:pt x="2610325" y="1198229"/>
                  <a:pt x="2600793" y="1205603"/>
                  <a:pt x="2554087" y="1210615"/>
                </a:cubicBezTo>
                <a:cubicBezTo>
                  <a:pt x="2531792" y="1195398"/>
                  <a:pt x="2507411" y="1222739"/>
                  <a:pt x="2466063" y="1202949"/>
                </a:cubicBezTo>
                <a:cubicBezTo>
                  <a:pt x="2464801" y="1205165"/>
                  <a:pt x="2452486" y="1203160"/>
                  <a:pt x="2417946" y="1202719"/>
                </a:cubicBezTo>
                <a:cubicBezTo>
                  <a:pt x="2383405" y="1202277"/>
                  <a:pt x="2310873" y="1202063"/>
                  <a:pt x="2258819" y="1200304"/>
                </a:cubicBezTo>
                <a:cubicBezTo>
                  <a:pt x="2199732" y="1200698"/>
                  <a:pt x="2226373" y="1222055"/>
                  <a:pt x="2148771" y="1198564"/>
                </a:cubicBezTo>
                <a:cubicBezTo>
                  <a:pt x="2142871" y="1211179"/>
                  <a:pt x="2133698" y="1212428"/>
                  <a:pt x="2117137" y="1207800"/>
                </a:cubicBezTo>
                <a:cubicBezTo>
                  <a:pt x="2088573" y="1208890"/>
                  <a:pt x="2095766" y="1239016"/>
                  <a:pt x="2064067" y="1222897"/>
                </a:cubicBezTo>
                <a:cubicBezTo>
                  <a:pt x="2043442" y="1230104"/>
                  <a:pt x="2024354" y="1222318"/>
                  <a:pt x="2011154" y="1227589"/>
                </a:cubicBezTo>
                <a:lnTo>
                  <a:pt x="1967562" y="1238053"/>
                </a:lnTo>
                <a:cubicBezTo>
                  <a:pt x="1943445" y="1241153"/>
                  <a:pt x="1936681" y="1218694"/>
                  <a:pt x="1925305" y="1239652"/>
                </a:cubicBezTo>
                <a:lnTo>
                  <a:pt x="1903633" y="1234971"/>
                </a:lnTo>
                <a:lnTo>
                  <a:pt x="1878608" y="1229903"/>
                </a:lnTo>
                <a:cubicBezTo>
                  <a:pt x="1865432" y="1226444"/>
                  <a:pt x="1871623" y="1230353"/>
                  <a:pt x="1843617" y="1224887"/>
                </a:cubicBezTo>
                <a:cubicBezTo>
                  <a:pt x="1825673" y="1239930"/>
                  <a:pt x="1796410" y="1228866"/>
                  <a:pt x="1749265" y="1228560"/>
                </a:cubicBezTo>
                <a:lnTo>
                  <a:pt x="1650050" y="1231064"/>
                </a:lnTo>
                <a:lnTo>
                  <a:pt x="1625906" y="1240466"/>
                </a:lnTo>
                <a:cubicBezTo>
                  <a:pt x="1625817" y="1241492"/>
                  <a:pt x="1625727" y="1242517"/>
                  <a:pt x="1625638" y="1243542"/>
                </a:cubicBezTo>
                <a:lnTo>
                  <a:pt x="1621994" y="1248302"/>
                </a:lnTo>
                <a:lnTo>
                  <a:pt x="1615654" y="1259137"/>
                </a:lnTo>
                <a:lnTo>
                  <a:pt x="1602888" y="1274010"/>
                </a:lnTo>
                <a:lnTo>
                  <a:pt x="1602366" y="1273557"/>
                </a:lnTo>
                <a:cubicBezTo>
                  <a:pt x="1600947" y="1272861"/>
                  <a:pt x="1599436" y="1272961"/>
                  <a:pt x="1597689" y="1274721"/>
                </a:cubicBezTo>
                <a:cubicBezTo>
                  <a:pt x="1591684" y="1275620"/>
                  <a:pt x="1573440" y="1275786"/>
                  <a:pt x="1566332" y="1278948"/>
                </a:cubicBezTo>
                <a:cubicBezTo>
                  <a:pt x="1562852" y="1283954"/>
                  <a:pt x="1559075" y="1288927"/>
                  <a:pt x="1555040" y="1293696"/>
                </a:cubicBezTo>
                <a:lnTo>
                  <a:pt x="1552558" y="1296317"/>
                </a:lnTo>
                <a:lnTo>
                  <a:pt x="1552423" y="1296224"/>
                </a:lnTo>
                <a:cubicBezTo>
                  <a:pt x="1551698" y="1296488"/>
                  <a:pt x="1550811" y="1297233"/>
                  <a:pt x="1549631" y="1298702"/>
                </a:cubicBezTo>
                <a:lnTo>
                  <a:pt x="1518013" y="1301677"/>
                </a:lnTo>
                <a:cubicBezTo>
                  <a:pt x="1503101" y="1308697"/>
                  <a:pt x="1491274" y="1300153"/>
                  <a:pt x="1479156" y="1316098"/>
                </a:cubicBezTo>
                <a:cubicBezTo>
                  <a:pt x="1465186" y="1322615"/>
                  <a:pt x="1452185" y="1322947"/>
                  <a:pt x="1441079" y="1332684"/>
                </a:cubicBezTo>
                <a:cubicBezTo>
                  <a:pt x="1435555" y="1330684"/>
                  <a:pt x="1430746" y="1331145"/>
                  <a:pt x="1427483" y="1339810"/>
                </a:cubicBezTo>
                <a:cubicBezTo>
                  <a:pt x="1414128" y="1344023"/>
                  <a:pt x="1409403" y="1336269"/>
                  <a:pt x="1402408" y="1347572"/>
                </a:cubicBezTo>
                <a:cubicBezTo>
                  <a:pt x="1392551" y="1336117"/>
                  <a:pt x="1393098" y="1342070"/>
                  <a:pt x="1390401" y="1348064"/>
                </a:cubicBezTo>
                <a:lnTo>
                  <a:pt x="1389965" y="1348612"/>
                </a:lnTo>
                <a:lnTo>
                  <a:pt x="1388601" y="1346953"/>
                </a:lnTo>
                <a:lnTo>
                  <a:pt x="1380844" y="1350384"/>
                </a:lnTo>
                <a:lnTo>
                  <a:pt x="1378861" y="1352221"/>
                </a:lnTo>
                <a:cubicBezTo>
                  <a:pt x="1377460" y="1353281"/>
                  <a:pt x="1376483" y="1353720"/>
                  <a:pt x="1375758" y="1353731"/>
                </a:cubicBezTo>
                <a:lnTo>
                  <a:pt x="1375650" y="1353592"/>
                </a:lnTo>
                <a:lnTo>
                  <a:pt x="1372804" y="1355351"/>
                </a:lnTo>
                <a:cubicBezTo>
                  <a:pt x="1368066" y="1358724"/>
                  <a:pt x="1363523" y="1362386"/>
                  <a:pt x="1359249" y="1366189"/>
                </a:cubicBezTo>
                <a:cubicBezTo>
                  <a:pt x="1355111" y="1360199"/>
                  <a:pt x="1345759" y="1369902"/>
                  <a:pt x="1340780" y="1366894"/>
                </a:cubicBezTo>
                <a:lnTo>
                  <a:pt x="1337816" y="1359128"/>
                </a:lnTo>
                <a:lnTo>
                  <a:pt x="1335560" y="1360910"/>
                </a:lnTo>
                <a:lnTo>
                  <a:pt x="1331292" y="1365723"/>
                </a:lnTo>
                <a:cubicBezTo>
                  <a:pt x="1330626" y="1366376"/>
                  <a:pt x="1330143" y="1366473"/>
                  <a:pt x="1329826" y="1365581"/>
                </a:cubicBezTo>
                <a:cubicBezTo>
                  <a:pt x="1327198" y="1366438"/>
                  <a:pt x="1318609" y="1370320"/>
                  <a:pt x="1315524" y="1370869"/>
                </a:cubicBezTo>
                <a:lnTo>
                  <a:pt x="1311310" y="1368878"/>
                </a:lnTo>
                <a:lnTo>
                  <a:pt x="1309448" y="1368851"/>
                </a:lnTo>
                <a:lnTo>
                  <a:pt x="1301298" y="1377498"/>
                </a:lnTo>
                <a:lnTo>
                  <a:pt x="1296925" y="1380996"/>
                </a:lnTo>
                <a:lnTo>
                  <a:pt x="1269267" y="1411589"/>
                </a:lnTo>
                <a:lnTo>
                  <a:pt x="1221707" y="1427353"/>
                </a:lnTo>
                <a:cubicBezTo>
                  <a:pt x="1207203" y="1448075"/>
                  <a:pt x="1174765" y="1420621"/>
                  <a:pt x="1173283" y="1444522"/>
                </a:cubicBezTo>
                <a:cubicBezTo>
                  <a:pt x="1158285" y="1453361"/>
                  <a:pt x="1155560" y="1448889"/>
                  <a:pt x="1135382" y="1456933"/>
                </a:cubicBezTo>
                <a:cubicBezTo>
                  <a:pt x="1116745" y="1484511"/>
                  <a:pt x="1078431" y="1506705"/>
                  <a:pt x="1055416" y="1526389"/>
                </a:cubicBezTo>
                <a:cubicBezTo>
                  <a:pt x="1038974" y="1514246"/>
                  <a:pt x="1049103" y="1527982"/>
                  <a:pt x="1034752" y="1531257"/>
                </a:cubicBezTo>
                <a:cubicBezTo>
                  <a:pt x="1041441" y="1546591"/>
                  <a:pt x="1016408" y="1529831"/>
                  <a:pt x="1018956" y="1549595"/>
                </a:cubicBezTo>
                <a:cubicBezTo>
                  <a:pt x="1016264" y="1549565"/>
                  <a:pt x="1013575" y="1548913"/>
                  <a:pt x="1010858" y="1548110"/>
                </a:cubicBezTo>
                <a:lnTo>
                  <a:pt x="1009435" y="1547700"/>
                </a:lnTo>
                <a:lnTo>
                  <a:pt x="1004312" y="1549413"/>
                </a:lnTo>
                <a:lnTo>
                  <a:pt x="1002155" y="1545703"/>
                </a:lnTo>
                <a:lnTo>
                  <a:pt x="993932" y="1545275"/>
                </a:lnTo>
                <a:cubicBezTo>
                  <a:pt x="990963" y="1545764"/>
                  <a:pt x="987897" y="1547047"/>
                  <a:pt x="984702" y="1549599"/>
                </a:cubicBezTo>
                <a:cubicBezTo>
                  <a:pt x="977771" y="1561338"/>
                  <a:pt x="963339" y="1558228"/>
                  <a:pt x="951832" y="1564506"/>
                </a:cubicBezTo>
                <a:lnTo>
                  <a:pt x="946909" y="1569506"/>
                </a:lnTo>
                <a:lnTo>
                  <a:pt x="930061" y="1573784"/>
                </a:lnTo>
                <a:lnTo>
                  <a:pt x="929189" y="1575061"/>
                </a:lnTo>
                <a:cubicBezTo>
                  <a:pt x="926358" y="1576248"/>
                  <a:pt x="920350" y="1577383"/>
                  <a:pt x="913074" y="1580907"/>
                </a:cubicBezTo>
                <a:lnTo>
                  <a:pt x="885532" y="1596205"/>
                </a:lnTo>
                <a:lnTo>
                  <a:pt x="879535" y="1593350"/>
                </a:lnTo>
                <a:lnTo>
                  <a:pt x="878302" y="1591213"/>
                </a:lnTo>
                <a:lnTo>
                  <a:pt x="870728" y="1595340"/>
                </a:lnTo>
                <a:lnTo>
                  <a:pt x="864075" y="1594517"/>
                </a:lnTo>
                <a:lnTo>
                  <a:pt x="859460" y="1599444"/>
                </a:lnTo>
                <a:lnTo>
                  <a:pt x="851601" y="1600641"/>
                </a:lnTo>
                <a:cubicBezTo>
                  <a:pt x="848654" y="1600649"/>
                  <a:pt x="845337" y="1600545"/>
                  <a:pt x="841730" y="1600929"/>
                </a:cubicBezTo>
                <a:lnTo>
                  <a:pt x="832963" y="1599055"/>
                </a:lnTo>
                <a:lnTo>
                  <a:pt x="820466" y="1602123"/>
                </a:lnTo>
                <a:cubicBezTo>
                  <a:pt x="810825" y="1604596"/>
                  <a:pt x="801507" y="1606575"/>
                  <a:pt x="791859" y="1606663"/>
                </a:cubicBezTo>
                <a:cubicBezTo>
                  <a:pt x="785113" y="1611411"/>
                  <a:pt x="778324" y="1614043"/>
                  <a:pt x="770233" y="1610142"/>
                </a:cubicBezTo>
                <a:cubicBezTo>
                  <a:pt x="750154" y="1615459"/>
                  <a:pt x="746906" y="1623638"/>
                  <a:pt x="732594" y="1620226"/>
                </a:cubicBezTo>
                <a:cubicBezTo>
                  <a:pt x="729681" y="1624842"/>
                  <a:pt x="727547" y="1627431"/>
                  <a:pt x="725765" y="1628741"/>
                </a:cubicBezTo>
                <a:cubicBezTo>
                  <a:pt x="720419" y="1632674"/>
                  <a:pt x="718256" y="1625100"/>
                  <a:pt x="707807" y="1626219"/>
                </a:cubicBezTo>
                <a:cubicBezTo>
                  <a:pt x="696378" y="1626316"/>
                  <a:pt x="713198" y="1615841"/>
                  <a:pt x="702769" y="1617842"/>
                </a:cubicBezTo>
                <a:cubicBezTo>
                  <a:pt x="693256" y="1624391"/>
                  <a:pt x="689323" y="1613235"/>
                  <a:pt x="679694" y="1620699"/>
                </a:cubicBezTo>
                <a:cubicBezTo>
                  <a:pt x="685809" y="1628237"/>
                  <a:pt x="656585" y="1625258"/>
                  <a:pt x="658729" y="1632723"/>
                </a:cubicBezTo>
                <a:cubicBezTo>
                  <a:pt x="644875" y="1625014"/>
                  <a:pt x="645176" y="1639116"/>
                  <a:pt x="631015" y="1639457"/>
                </a:cubicBezTo>
                <a:cubicBezTo>
                  <a:pt x="623368" y="1637197"/>
                  <a:pt x="618725" y="1637726"/>
                  <a:pt x="614469" y="1643580"/>
                </a:cubicBezTo>
                <a:cubicBezTo>
                  <a:pt x="578836" y="1632156"/>
                  <a:pt x="597232" y="1647365"/>
                  <a:pt x="568137" y="1647197"/>
                </a:cubicBezTo>
                <a:lnTo>
                  <a:pt x="565757" y="1647102"/>
                </a:lnTo>
                <a:lnTo>
                  <a:pt x="557947" y="1652573"/>
                </a:lnTo>
                <a:cubicBezTo>
                  <a:pt x="557837" y="1653040"/>
                  <a:pt x="557727" y="1653506"/>
                  <a:pt x="557617" y="1653973"/>
                </a:cubicBezTo>
                <a:lnTo>
                  <a:pt x="528578" y="1651276"/>
                </a:lnTo>
                <a:lnTo>
                  <a:pt x="525096" y="1653383"/>
                </a:lnTo>
                <a:lnTo>
                  <a:pt x="505689" y="1648471"/>
                </a:lnTo>
                <a:lnTo>
                  <a:pt x="495919" y="1647615"/>
                </a:lnTo>
                <a:lnTo>
                  <a:pt x="478476" y="1644401"/>
                </a:lnTo>
                <a:lnTo>
                  <a:pt x="477049" y="1645767"/>
                </a:lnTo>
                <a:lnTo>
                  <a:pt x="473592" y="1644526"/>
                </a:lnTo>
                <a:lnTo>
                  <a:pt x="471069" y="1646136"/>
                </a:lnTo>
                <a:lnTo>
                  <a:pt x="468193" y="1645716"/>
                </a:lnTo>
                <a:cubicBezTo>
                  <a:pt x="462704" y="1646724"/>
                  <a:pt x="444230" y="1651316"/>
                  <a:pt x="438139" y="1652183"/>
                </a:cubicBezTo>
                <a:lnTo>
                  <a:pt x="431647" y="1650919"/>
                </a:lnTo>
                <a:lnTo>
                  <a:pt x="426745" y="1655727"/>
                </a:lnTo>
                <a:lnTo>
                  <a:pt x="406042" y="1656992"/>
                </a:lnTo>
                <a:lnTo>
                  <a:pt x="398889" y="1653230"/>
                </a:lnTo>
                <a:lnTo>
                  <a:pt x="392275" y="1650533"/>
                </a:lnTo>
                <a:lnTo>
                  <a:pt x="391417" y="1650540"/>
                </a:lnTo>
                <a:lnTo>
                  <a:pt x="382811" y="1650624"/>
                </a:lnTo>
                <a:lnTo>
                  <a:pt x="366800" y="1650779"/>
                </a:lnTo>
                <a:cubicBezTo>
                  <a:pt x="356581" y="1651035"/>
                  <a:pt x="346216" y="1651842"/>
                  <a:pt x="335757" y="1654369"/>
                </a:cubicBezTo>
                <a:cubicBezTo>
                  <a:pt x="295757" y="1641876"/>
                  <a:pt x="299211" y="1640734"/>
                  <a:pt x="265518" y="1637286"/>
                </a:cubicBezTo>
                <a:cubicBezTo>
                  <a:pt x="249125" y="1623774"/>
                  <a:pt x="185336" y="1647782"/>
                  <a:pt x="165785" y="1646368"/>
                </a:cubicBezTo>
                <a:cubicBezTo>
                  <a:pt x="129610" y="1652806"/>
                  <a:pt x="62947" y="1676892"/>
                  <a:pt x="5771" y="1682351"/>
                </a:cubicBezTo>
                <a:lnTo>
                  <a:pt x="0" y="1682121"/>
                </a:lnTo>
                <a:lnTo>
                  <a:pt x="0" y="208540"/>
                </a:lnTo>
                <a:lnTo>
                  <a:pt x="1" y="20854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FA54AB7-72A4-ED57-8A5A-372D1D1AD420}"/>
              </a:ext>
            </a:extLst>
          </p:cNvPr>
          <p:cNvSpPr>
            <a:spLocks noGrp="1"/>
          </p:cNvSpPr>
          <p:nvPr>
            <p:ph type="title"/>
          </p:nvPr>
        </p:nvSpPr>
        <p:spPr>
          <a:xfrm>
            <a:off x="5215855" y="609600"/>
            <a:ext cx="5982131" cy="1330839"/>
          </a:xfrm>
        </p:spPr>
        <p:txBody>
          <a:bodyPr>
            <a:normAutofit/>
          </a:bodyPr>
          <a:lstStyle/>
          <a:p>
            <a:r>
              <a:rPr lang="en-US" dirty="0">
                <a:effectLst>
                  <a:outerShdw blurRad="38100" dist="38100" dir="2700000" algn="tl">
                    <a:srgbClr val="000000">
                      <a:alpha val="43137"/>
                    </a:srgbClr>
                  </a:outerShdw>
                </a:effectLst>
              </a:rPr>
              <a:t>Limited Liability Companies</a:t>
            </a:r>
          </a:p>
        </p:txBody>
      </p:sp>
      <p:sp>
        <p:nvSpPr>
          <p:cNvPr id="13" name="Freeform: Shape 12">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A63313B7-3007-48A7-BE97-9A74C1121E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6473" y="792481"/>
            <a:ext cx="4067694" cy="5310206"/>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508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a:extLst>
              <a:ext uri="{FF2B5EF4-FFF2-40B4-BE49-F238E27FC236}">
                <a16:creationId xmlns:a16="http://schemas.microsoft.com/office/drawing/2014/main" id="{46177BFF-C2A7-68F7-FA32-20BB65BB23B8}"/>
              </a:ext>
            </a:extLst>
          </p:cNvPr>
          <p:cNvPicPr>
            <a:picLocks noChangeAspect="1"/>
          </p:cNvPicPr>
          <p:nvPr/>
        </p:nvPicPr>
        <p:blipFill rotWithShape="1">
          <a:blip r:embed="rId2"/>
          <a:srcRect l="23567" r="20682" b="-1"/>
          <a:stretch/>
        </p:blipFill>
        <p:spPr>
          <a:xfrm>
            <a:off x="723899" y="969818"/>
            <a:ext cx="3704013" cy="4976553"/>
          </a:xfrm>
          <a:prstGeom prst="rect">
            <a:avLst/>
          </a:prstGeom>
        </p:spPr>
      </p:pic>
      <p:sp>
        <p:nvSpPr>
          <p:cNvPr id="17" name="Rectangle 6">
            <a:extLst>
              <a:ext uri="{FF2B5EF4-FFF2-40B4-BE49-F238E27FC236}">
                <a16:creationId xmlns:a16="http://schemas.microsoft.com/office/drawing/2014/main" id="{3FD46A31-BFB8-4D6E-8A49-A2DC0DEDAC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6507" y="5869654"/>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EF7FE18-B6CE-C807-BF5B-A232314DC009}"/>
              </a:ext>
            </a:extLst>
          </p:cNvPr>
          <p:cNvSpPr>
            <a:spLocks noGrp="1"/>
          </p:cNvSpPr>
          <p:nvPr>
            <p:ph idx="1"/>
          </p:nvPr>
        </p:nvSpPr>
        <p:spPr>
          <a:xfrm>
            <a:off x="5215855" y="2194101"/>
            <a:ext cx="6449672" cy="3908587"/>
          </a:xfrm>
        </p:spPr>
        <p:txBody>
          <a:bodyPr>
            <a:normAutofit/>
          </a:bodyPr>
          <a:lstStyle/>
          <a:p>
            <a:pPr marL="463550" indent="-463550" defTabSz="457200">
              <a:lnSpc>
                <a:spcPct val="100000"/>
              </a:lnSpc>
              <a:buNone/>
            </a:pPr>
            <a:r>
              <a:rPr lang="en-US" sz="2400" dirty="0">
                <a:latin typeface="Abadi Extra Light" panose="020B0204020104020204" pitchFamily="34" charset="0"/>
              </a:rPr>
              <a:t>1.	Select a name  </a:t>
            </a:r>
          </a:p>
          <a:p>
            <a:pPr marL="463550" indent="-463550" defTabSz="457200">
              <a:lnSpc>
                <a:spcPct val="100000"/>
              </a:lnSpc>
              <a:buNone/>
            </a:pPr>
            <a:r>
              <a:rPr lang="en-US" sz="2400" dirty="0">
                <a:latin typeface="Abadi Extra Light" panose="020B0204020104020204" pitchFamily="34" charset="0"/>
              </a:rPr>
              <a:t>2.	Draft an Operating Agreement  </a:t>
            </a:r>
          </a:p>
          <a:p>
            <a:pPr marL="463550" indent="-463550" defTabSz="457200">
              <a:lnSpc>
                <a:spcPct val="100000"/>
              </a:lnSpc>
              <a:buNone/>
            </a:pPr>
            <a:r>
              <a:rPr lang="en-US" sz="2400" dirty="0">
                <a:latin typeface="Abadi Extra Light" panose="020B0204020104020204" pitchFamily="34" charset="0"/>
              </a:rPr>
              <a:t>3.	Prepare and file the Certificate of Organization  </a:t>
            </a:r>
          </a:p>
          <a:p>
            <a:pPr marL="463550" indent="-463550" defTabSz="457200">
              <a:lnSpc>
                <a:spcPct val="100000"/>
              </a:lnSpc>
              <a:buNone/>
            </a:pPr>
            <a:r>
              <a:rPr lang="en-US" sz="2400" dirty="0">
                <a:latin typeface="Abadi Extra Light" panose="020B0204020104020204" pitchFamily="34" charset="0"/>
              </a:rPr>
              <a:t>4.	Apply for an Employer Identification number from the Internal Revenue Service  </a:t>
            </a:r>
          </a:p>
          <a:p>
            <a:pPr marL="0" indent="0">
              <a:lnSpc>
                <a:spcPct val="100000"/>
              </a:lnSpc>
              <a:buNone/>
            </a:pPr>
            <a:r>
              <a:rPr lang="en-US" sz="2400" dirty="0">
                <a:latin typeface="Abadi Extra Light" panose="020B0204020104020204" pitchFamily="34" charset="0"/>
              </a:rPr>
              <a:t>Generally, no gain is recognized by either the partnership or the contributing partners on the contribution of property to a partnership in exchange for an interest in the partnership [§721]. </a:t>
            </a:r>
          </a:p>
        </p:txBody>
      </p:sp>
    </p:spTree>
    <p:extLst>
      <p:ext uri="{BB962C8B-B14F-4D97-AF65-F5344CB8AC3E}">
        <p14:creationId xmlns:p14="http://schemas.microsoft.com/office/powerpoint/2010/main" val="415759764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8C7315-7F1E-427A-9C19-FD54E8C9EB12}"/>
              </a:ext>
            </a:extLst>
          </p:cNvPr>
          <p:cNvSpPr>
            <a:spLocks noGrp="1"/>
          </p:cNvSpPr>
          <p:nvPr>
            <p:ph idx="1"/>
          </p:nvPr>
        </p:nvSpPr>
        <p:spPr>
          <a:xfrm>
            <a:off x="172874" y="1145248"/>
            <a:ext cx="7919434" cy="4984124"/>
          </a:xfrm>
        </p:spPr>
        <p:txBody>
          <a:bodyPr>
            <a:noAutofit/>
          </a:bodyPr>
          <a:lstStyle/>
          <a:p>
            <a:pPr marL="517525" marR="0" lvl="0" indent="-285750">
              <a:lnSpc>
                <a:spcPct val="107000"/>
              </a:lnSpc>
              <a:spcBef>
                <a:spcPts val="600"/>
              </a:spcBef>
              <a:spcAft>
                <a:spcPts val="600"/>
              </a:spcAft>
              <a:buFont typeface="Wingdings" panose="05000000000000000000" pitchFamily="2" charset="2"/>
              <a:buChar char="§"/>
            </a:pPr>
            <a:r>
              <a:rPr lang="en-US" sz="1800" dirty="0">
                <a:solidFill>
                  <a:schemeClr val="bg1"/>
                </a:solidFill>
                <a:latin typeface="Abadi Extra Light" panose="020B0204020104020204" pitchFamily="34" charset="0"/>
                <a:ea typeface="Calibri" panose="020F0502020204030204" pitchFamily="34" charset="0"/>
                <a:cs typeface="Times New Roman" panose="02020603050405020304" pitchFamily="18" charset="0"/>
              </a:rPr>
              <a:t>The Check the Box Rules</a:t>
            </a:r>
          </a:p>
          <a:p>
            <a:pPr marL="914400" marR="0" lvl="0" indent="-450850">
              <a:lnSpc>
                <a:spcPct val="107000"/>
              </a:lnSpc>
              <a:spcBef>
                <a:spcPts val="600"/>
              </a:spcBef>
              <a:spcAft>
                <a:spcPts val="600"/>
              </a:spcAft>
              <a:buFont typeface="Wingdings" panose="05000000000000000000" pitchFamily="2" charset="2"/>
              <a:buChar char="§"/>
            </a:pPr>
            <a:r>
              <a:rPr lang="en-US" sz="1800" dirty="0">
                <a:solidFill>
                  <a:schemeClr val="bg1"/>
                </a:solidFill>
                <a:latin typeface="Abadi Extra Light" panose="020B0204020104020204" pitchFamily="34" charset="0"/>
                <a:ea typeface="Calibri" panose="020F0502020204030204" pitchFamily="34" charset="0"/>
                <a:cs typeface="Times New Roman" panose="02020603050405020304" pitchFamily="18" charset="0"/>
              </a:rPr>
              <a:t>Any  business  entity  not  required  to  be  treated as  a  corporation  for  federal  tax  purposes  may  choose  its  own  classification  </a:t>
            </a:r>
          </a:p>
          <a:p>
            <a:pPr marL="914400" marR="0" lvl="0" indent="-450850">
              <a:lnSpc>
                <a:spcPct val="107000"/>
              </a:lnSpc>
              <a:spcBef>
                <a:spcPts val="600"/>
              </a:spcBef>
              <a:spcAft>
                <a:spcPts val="600"/>
              </a:spcAft>
              <a:buFont typeface="Wingdings" panose="05000000000000000000" pitchFamily="2" charset="2"/>
              <a:buChar char="§"/>
            </a:pPr>
            <a:r>
              <a:rPr lang="en-US" sz="1800" dirty="0">
                <a:solidFill>
                  <a:schemeClr val="bg1"/>
                </a:solidFill>
                <a:latin typeface="Abadi Extra Light" panose="020B0204020104020204" pitchFamily="34" charset="0"/>
                <a:ea typeface="Calibri" panose="020F0502020204030204" pitchFamily="34" charset="0"/>
                <a:cs typeface="Times New Roman" panose="02020603050405020304" pitchFamily="18" charset="0"/>
              </a:rPr>
              <a:t>An  entity  with  two  or  more  members  can  be  classified  either  as  a partnership or as an association taxed as a corporation. </a:t>
            </a:r>
          </a:p>
          <a:p>
            <a:pPr marL="914400" marR="0" lvl="0" indent="-450850">
              <a:lnSpc>
                <a:spcPct val="107000"/>
              </a:lnSpc>
              <a:spcBef>
                <a:spcPts val="600"/>
              </a:spcBef>
              <a:spcAft>
                <a:spcPts val="600"/>
              </a:spcAft>
              <a:buFont typeface="Wingdings" panose="05000000000000000000" pitchFamily="2" charset="2"/>
              <a:buChar char="§"/>
            </a:pPr>
            <a:r>
              <a:rPr lang="en-US" sz="1800" dirty="0">
                <a:solidFill>
                  <a:schemeClr val="bg1"/>
                </a:solidFill>
                <a:latin typeface="Abadi Extra Light" panose="020B0204020104020204" pitchFamily="34" charset="0"/>
                <a:ea typeface="Calibri" panose="020F0502020204030204" pitchFamily="34" charset="0"/>
                <a:cs typeface="Times New Roman" panose="02020603050405020304" pitchFamily="18" charset="0"/>
              </a:rPr>
              <a:t>An entity with only one member can  choose  to  be  taxed  as a  corporation  or  it  can  be  disregarded  as  an  entity  separate from its owner.  </a:t>
            </a:r>
          </a:p>
          <a:p>
            <a:pPr marL="914400" marR="0" lvl="0" indent="-450850">
              <a:lnSpc>
                <a:spcPct val="107000"/>
              </a:lnSpc>
              <a:spcBef>
                <a:spcPts val="600"/>
              </a:spcBef>
              <a:spcAft>
                <a:spcPts val="600"/>
              </a:spcAft>
              <a:buFont typeface="Wingdings" panose="05000000000000000000" pitchFamily="2" charset="2"/>
              <a:buChar char="§"/>
            </a:pPr>
            <a:r>
              <a:rPr lang="en-US" sz="1800" dirty="0">
                <a:solidFill>
                  <a:schemeClr val="bg1"/>
                </a:solidFill>
                <a:latin typeface="Abadi Extra Light" panose="020B0204020104020204" pitchFamily="34" charset="0"/>
              </a:rPr>
              <a:t>Domestic  entities  with  two  or  more  members  that  do  not  file  an  election  have  a default classification of partnership. </a:t>
            </a:r>
          </a:p>
          <a:p>
            <a:pPr marL="914400" marR="0" lvl="0" indent="-450850">
              <a:lnSpc>
                <a:spcPct val="107000"/>
              </a:lnSpc>
              <a:spcBef>
                <a:spcPts val="600"/>
              </a:spcBef>
              <a:spcAft>
                <a:spcPts val="600"/>
              </a:spcAft>
              <a:buFont typeface="Wingdings" panose="05000000000000000000" pitchFamily="2" charset="2"/>
              <a:buChar char="§"/>
            </a:pPr>
            <a:r>
              <a:rPr lang="en-US" sz="1800" dirty="0">
                <a:solidFill>
                  <a:schemeClr val="bg1"/>
                </a:solidFill>
                <a:latin typeface="Abadi Extra Light" panose="020B0204020104020204" pitchFamily="34" charset="0"/>
              </a:rPr>
              <a:t>A  domestic  LLC  will  be  taxed  as  a  partnership  or disregarded entity unless it files an election to be taxed as a corporation. </a:t>
            </a:r>
          </a:p>
          <a:p>
            <a:pPr marL="463550" lvl="0" indent="-463550">
              <a:lnSpc>
                <a:spcPct val="107000"/>
              </a:lnSpc>
              <a:spcBef>
                <a:spcPts val="600"/>
              </a:spcBef>
              <a:spcAft>
                <a:spcPts val="600"/>
              </a:spcAft>
              <a:buFont typeface="Wingdings" panose="05000000000000000000" pitchFamily="2" charset="2"/>
              <a:buChar char="§"/>
            </a:pPr>
            <a:r>
              <a:rPr lang="en-US" sz="1800" dirty="0">
                <a:solidFill>
                  <a:schemeClr val="bg1"/>
                </a:solidFill>
                <a:latin typeface="Abadi Extra Light" panose="020B0204020104020204" pitchFamily="34" charset="0"/>
              </a:rPr>
              <a:t>An LLC that elects to be taxed as an S Corporation is an S Corporation</a:t>
            </a:r>
          </a:p>
          <a:p>
            <a:pPr marL="517525" marR="0" lvl="0" indent="-285750">
              <a:lnSpc>
                <a:spcPct val="107000"/>
              </a:lnSpc>
              <a:spcBef>
                <a:spcPts val="600"/>
              </a:spcBef>
              <a:spcAft>
                <a:spcPts val="600"/>
              </a:spcAft>
              <a:buFont typeface="Wingdings" panose="05000000000000000000" pitchFamily="2" charset="2"/>
              <a:buChar char="§"/>
            </a:pPr>
            <a:endParaRPr lang="en-US" sz="1800" dirty="0">
              <a:latin typeface="Abadi Extra Light" panose="020B0204020104020204" pitchFamily="34" charset="0"/>
            </a:endParaRPr>
          </a:p>
        </p:txBody>
      </p:sp>
      <p:sp>
        <p:nvSpPr>
          <p:cNvPr id="6" name="Title 1">
            <a:extLst>
              <a:ext uri="{FF2B5EF4-FFF2-40B4-BE49-F238E27FC236}">
                <a16:creationId xmlns:a16="http://schemas.microsoft.com/office/drawing/2014/main" id="{7E9DF9AB-53A6-4324-A70F-0D6096A5B280}"/>
              </a:ext>
            </a:extLst>
          </p:cNvPr>
          <p:cNvSpPr>
            <a:spLocks noGrp="1"/>
          </p:cNvSpPr>
          <p:nvPr>
            <p:ph type="title"/>
          </p:nvPr>
        </p:nvSpPr>
        <p:spPr>
          <a:xfrm>
            <a:off x="361681" y="26719"/>
            <a:ext cx="10515600" cy="1325563"/>
          </a:xfrm>
        </p:spPr>
        <p:txBody>
          <a:bodyPr>
            <a:normAutofit/>
          </a:bodyPr>
          <a:lstStyle/>
          <a:p>
            <a:r>
              <a:rPr lang="en-US" sz="2800" dirty="0">
                <a:solidFill>
                  <a:schemeClr val="bg1"/>
                </a:solidFill>
              </a:rPr>
              <a:t>A Couple Comments In Re: LLCs</a:t>
            </a:r>
          </a:p>
        </p:txBody>
      </p:sp>
      <p:pic>
        <p:nvPicPr>
          <p:cNvPr id="2" name="Picture 1">
            <a:extLst>
              <a:ext uri="{FF2B5EF4-FFF2-40B4-BE49-F238E27FC236}">
                <a16:creationId xmlns:a16="http://schemas.microsoft.com/office/drawing/2014/main" id="{9AA239C4-2DE3-4AE2-A2CD-3BB11AC3F67F}"/>
              </a:ext>
            </a:extLst>
          </p:cNvPr>
          <p:cNvPicPr>
            <a:picLocks noChangeAspect="1"/>
          </p:cNvPicPr>
          <p:nvPr/>
        </p:nvPicPr>
        <p:blipFill>
          <a:blip r:embed="rId2"/>
          <a:stretch>
            <a:fillRect/>
          </a:stretch>
        </p:blipFill>
        <p:spPr>
          <a:xfrm>
            <a:off x="8281115" y="660854"/>
            <a:ext cx="3114675" cy="5675552"/>
          </a:xfrm>
          <a:prstGeom prst="rect">
            <a:avLst/>
          </a:prstGeom>
          <a:effectLst>
            <a:outerShdw blurRad="50800" dist="50800" dir="5400000" algn="ctr" rotWithShape="0">
              <a:srgbClr val="000000">
                <a:alpha val="99000"/>
              </a:srgbClr>
            </a:outerShdw>
          </a:effectLst>
        </p:spPr>
      </p:pic>
    </p:spTree>
    <p:extLst>
      <p:ext uri="{BB962C8B-B14F-4D97-AF65-F5344CB8AC3E}">
        <p14:creationId xmlns:p14="http://schemas.microsoft.com/office/powerpoint/2010/main" val="362684132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284A420-F50C-4C2C-B88E-E6F4EF504B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ierstadt"/>
              <a:ea typeface="+mn-ea"/>
              <a:cs typeface="+mn-cs"/>
            </a:endParaRPr>
          </a:p>
        </p:txBody>
      </p:sp>
      <p:sp useBgFill="1">
        <p:nvSpPr>
          <p:cNvPr id="9" name="Rectangle 8">
            <a:extLst>
              <a:ext uri="{FF2B5EF4-FFF2-40B4-BE49-F238E27FC236}">
                <a16:creationId xmlns:a16="http://schemas.microsoft.com/office/drawing/2014/main" id="{893A6D2E-5228-4998-9E24-EFCCA0246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3567547"/>
          </a:xfrm>
          <a:prstGeom prst="rect">
            <a:avLst/>
          </a:prstGeom>
          <a:ln>
            <a:noFill/>
          </a:ln>
          <a:effectLst>
            <a:outerShdw blurRad="228600" dist="152400" dir="5460000" sx="95000" sy="95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Bierstadt"/>
              <a:ea typeface="+mn-ea"/>
              <a:cs typeface="+mn-cs"/>
            </a:endParaRPr>
          </a:p>
        </p:txBody>
      </p:sp>
      <p:cxnSp>
        <p:nvCxnSpPr>
          <p:cNvPr id="11" name="Straight Connector 10">
            <a:extLst>
              <a:ext uri="{FF2B5EF4-FFF2-40B4-BE49-F238E27FC236}">
                <a16:creationId xmlns:a16="http://schemas.microsoft.com/office/drawing/2014/main" id="{3ADB48DB-8E25-4F2F-8C02-5B793937255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32BA7E3-7313-49C8-A245-A85BDEB13E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5" name="Slide Background">
            <a:extLst>
              <a:ext uri="{FF2B5EF4-FFF2-40B4-BE49-F238E27FC236}">
                <a16:creationId xmlns:a16="http://schemas.microsoft.com/office/drawing/2014/main" id="{39DEF503-AFED-40B5-99E5-87975B0D7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ierstadt"/>
              <a:ea typeface="+mn-ea"/>
              <a:cs typeface="+mn-cs"/>
            </a:endParaRPr>
          </a:p>
        </p:txBody>
      </p:sp>
      <p:sp>
        <p:nvSpPr>
          <p:cNvPr id="17" name="tint">
            <a:extLst>
              <a:ext uri="{FF2B5EF4-FFF2-40B4-BE49-F238E27FC236}">
                <a16:creationId xmlns:a16="http://schemas.microsoft.com/office/drawing/2014/main" id="{B38BFBE2-9AD8-4542-8FAC-02614711B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Bierstadt"/>
              <a:ea typeface="+mn-ea"/>
              <a:cs typeface="+mn-cs"/>
            </a:endParaRPr>
          </a:p>
        </p:txBody>
      </p:sp>
      <p:sp useBgFill="1">
        <p:nvSpPr>
          <p:cNvPr id="19" name="Rectangle 18">
            <a:extLst>
              <a:ext uri="{FF2B5EF4-FFF2-40B4-BE49-F238E27FC236}">
                <a16:creationId xmlns:a16="http://schemas.microsoft.com/office/drawing/2014/main" id="{8A8629BE-0179-4699-B176-6397C00434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191993" cy="3657602"/>
          </a:xfrm>
          <a:prstGeom prst="rect">
            <a:avLst/>
          </a:prstGeom>
          <a:ln>
            <a:noFill/>
          </a:ln>
          <a:effectLst>
            <a:outerShdw blurRad="228600" dist="1524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Bierstadt"/>
              <a:ea typeface="+mn-ea"/>
              <a:cs typeface="+mn-cs"/>
            </a:endParaRPr>
          </a:p>
        </p:txBody>
      </p:sp>
      <p:sp>
        <p:nvSpPr>
          <p:cNvPr id="2" name="Title 1">
            <a:extLst>
              <a:ext uri="{FF2B5EF4-FFF2-40B4-BE49-F238E27FC236}">
                <a16:creationId xmlns:a16="http://schemas.microsoft.com/office/drawing/2014/main" id="{33245CCC-3B3F-8BDC-CDA0-33A57909A7D6}"/>
              </a:ext>
            </a:extLst>
          </p:cNvPr>
          <p:cNvSpPr>
            <a:spLocks noGrp="1"/>
          </p:cNvSpPr>
          <p:nvPr>
            <p:ph type="title"/>
          </p:nvPr>
        </p:nvSpPr>
        <p:spPr>
          <a:xfrm>
            <a:off x="761802" y="738334"/>
            <a:ext cx="9296597" cy="2561984"/>
          </a:xfrm>
        </p:spPr>
        <p:txBody>
          <a:bodyPr vert="horz" lIns="91440" tIns="45720" rIns="91440" bIns="45720" rtlCol="0" anchor="b">
            <a:normAutofit/>
          </a:bodyPr>
          <a:lstStyle/>
          <a:p>
            <a:r>
              <a:rPr lang="en-US" sz="4800" dirty="0">
                <a:solidFill>
                  <a:schemeClr val="bg1"/>
                </a:solidFill>
                <a:effectLst>
                  <a:outerShdw blurRad="38100" dist="38100" dir="2700000" algn="tl">
                    <a:srgbClr val="000000">
                      <a:alpha val="43137"/>
                    </a:srgbClr>
                  </a:outerShdw>
                </a:effectLst>
              </a:rPr>
              <a:t>Flexibility of Ownership</a:t>
            </a:r>
          </a:p>
        </p:txBody>
      </p:sp>
      <p:cxnSp>
        <p:nvCxnSpPr>
          <p:cNvPr id="21" name="Straight Connector 20">
            <a:extLst>
              <a:ext uri="{FF2B5EF4-FFF2-40B4-BE49-F238E27FC236}">
                <a16:creationId xmlns:a16="http://schemas.microsoft.com/office/drawing/2014/main" id="{2E5D4690-002A-4B9A-A715-6B47306217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32977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82438CC-346F-4E6E-99CB-6F23B20C58FA}"/>
              </a:ext>
            </a:extLst>
          </p:cNvPr>
          <p:cNvSpPr>
            <a:spLocks noGrp="1"/>
          </p:cNvSpPr>
          <p:nvPr>
            <p:ph type="title"/>
          </p:nvPr>
        </p:nvSpPr>
        <p:spPr>
          <a:xfrm>
            <a:off x="459347" y="492617"/>
            <a:ext cx="4262907" cy="5872766"/>
          </a:xfrm>
          <a:solidFill>
            <a:schemeClr val="accent1">
              <a:lumMod val="50000"/>
            </a:schemeClr>
          </a:solidFill>
          <a:effectLst>
            <a:outerShdw blurRad="50800" dist="50800" dir="5400000" algn="ctr" rotWithShape="0">
              <a:srgbClr val="000000">
                <a:alpha val="99000"/>
              </a:srgbClr>
            </a:outerShdw>
          </a:effectLst>
        </p:spPr>
        <p:txBody>
          <a:bodyPr>
            <a:normAutofit/>
          </a:bodyPr>
          <a:lstStyle/>
          <a:p>
            <a:pPr algn="ctr"/>
            <a:r>
              <a:rPr lang="en-US" sz="2800" dirty="0">
                <a:solidFill>
                  <a:srgbClr val="FFC000"/>
                </a:solidFill>
              </a:rPr>
              <a:t>Flexibility of Ownership</a:t>
            </a:r>
          </a:p>
        </p:txBody>
      </p:sp>
      <p:pic>
        <p:nvPicPr>
          <p:cNvPr id="5" name="Picture 4">
            <a:extLst>
              <a:ext uri="{FF2B5EF4-FFF2-40B4-BE49-F238E27FC236}">
                <a16:creationId xmlns:a16="http://schemas.microsoft.com/office/drawing/2014/main" id="{A92C2676-36B2-4DC5-8713-C51983C8992C}"/>
              </a:ext>
            </a:extLst>
          </p:cNvPr>
          <p:cNvPicPr>
            <a:picLocks noChangeAspect="1"/>
          </p:cNvPicPr>
          <p:nvPr/>
        </p:nvPicPr>
        <p:blipFill>
          <a:blip r:embed="rId3"/>
          <a:stretch>
            <a:fillRect/>
          </a:stretch>
        </p:blipFill>
        <p:spPr>
          <a:xfrm>
            <a:off x="5318692" y="585660"/>
            <a:ext cx="1554615" cy="2621507"/>
          </a:xfrm>
          <a:prstGeom prst="rect">
            <a:avLst/>
          </a:prstGeom>
        </p:spPr>
      </p:pic>
      <p:pic>
        <p:nvPicPr>
          <p:cNvPr id="7" name="Picture 6">
            <a:extLst>
              <a:ext uri="{FF2B5EF4-FFF2-40B4-BE49-F238E27FC236}">
                <a16:creationId xmlns:a16="http://schemas.microsoft.com/office/drawing/2014/main" id="{5F488D6F-4C05-436E-83BD-13AFC7772966}"/>
              </a:ext>
            </a:extLst>
          </p:cNvPr>
          <p:cNvPicPr>
            <a:picLocks noChangeAspect="1"/>
          </p:cNvPicPr>
          <p:nvPr/>
        </p:nvPicPr>
        <p:blipFill>
          <a:blip r:embed="rId4"/>
          <a:stretch>
            <a:fillRect/>
          </a:stretch>
        </p:blipFill>
        <p:spPr>
          <a:xfrm>
            <a:off x="7107728" y="798966"/>
            <a:ext cx="1633870" cy="1249788"/>
          </a:xfrm>
          <a:prstGeom prst="rect">
            <a:avLst/>
          </a:prstGeom>
        </p:spPr>
      </p:pic>
      <p:sp>
        <p:nvSpPr>
          <p:cNvPr id="8" name="Rectangle 7">
            <a:extLst>
              <a:ext uri="{FF2B5EF4-FFF2-40B4-BE49-F238E27FC236}">
                <a16:creationId xmlns:a16="http://schemas.microsoft.com/office/drawing/2014/main" id="{EEAF7A10-95C6-4D7C-B2FA-3244AF3308B0}"/>
              </a:ext>
            </a:extLst>
          </p:cNvPr>
          <p:cNvSpPr/>
          <p:nvPr/>
        </p:nvSpPr>
        <p:spPr>
          <a:xfrm>
            <a:off x="7013964" y="585660"/>
            <a:ext cx="1821399" cy="1676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2809526-7083-4F5E-B2A5-B2C3C72D6A2D}"/>
              </a:ext>
            </a:extLst>
          </p:cNvPr>
          <p:cNvSpPr txBox="1"/>
          <p:nvPr/>
        </p:nvSpPr>
        <p:spPr>
          <a:xfrm>
            <a:off x="8976020" y="585660"/>
            <a:ext cx="2936938" cy="306237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600"/>
              </a:spcBef>
              <a:spcAft>
                <a:spcPts val="600"/>
              </a:spcAft>
              <a:buClr>
                <a:srgbClr val="FF0000"/>
              </a:buClr>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Abadi Extra Light" panose="020B0204020104020204" pitchFamily="34" charset="0"/>
              </a:rPr>
              <a:t>Vote</a:t>
            </a:r>
          </a:p>
          <a:p>
            <a:pPr marL="285750" marR="0" lvl="0" indent="-285750" algn="l" defTabSz="914400" rtl="0" eaLnBrk="1" fontAlgn="auto" latinLnBrk="0" hangingPunct="1">
              <a:lnSpc>
                <a:spcPct val="100000"/>
              </a:lnSpc>
              <a:spcBef>
                <a:spcPts val="600"/>
              </a:spcBef>
              <a:spcAft>
                <a:spcPts val="600"/>
              </a:spcAft>
              <a:buClr>
                <a:srgbClr val="FF0000"/>
              </a:buClr>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Abadi Extra Light" panose="020B0204020104020204" pitchFamily="34" charset="0"/>
              </a:rPr>
              <a:t>Right to Profit Distributions</a:t>
            </a:r>
          </a:p>
          <a:p>
            <a:pPr marL="285750" marR="0" lvl="0" indent="-285750" algn="l" defTabSz="914400" rtl="0" eaLnBrk="1" fontAlgn="auto" latinLnBrk="0" hangingPunct="1">
              <a:lnSpc>
                <a:spcPct val="100000"/>
              </a:lnSpc>
              <a:spcBef>
                <a:spcPts val="600"/>
              </a:spcBef>
              <a:spcAft>
                <a:spcPts val="600"/>
              </a:spcAft>
              <a:buClr>
                <a:srgbClr val="FF0000"/>
              </a:buClr>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Abadi Extra Light" panose="020B0204020104020204" pitchFamily="34" charset="0"/>
              </a:rPr>
              <a:t>Right to Liquidation Proceeds</a:t>
            </a:r>
          </a:p>
          <a:p>
            <a:pPr marL="285750" marR="0" lvl="0" indent="-285750" algn="l" defTabSz="914400" rtl="0" eaLnBrk="1" fontAlgn="auto" latinLnBrk="0" hangingPunct="1">
              <a:lnSpc>
                <a:spcPct val="100000"/>
              </a:lnSpc>
              <a:spcBef>
                <a:spcPts val="600"/>
              </a:spcBef>
              <a:spcAft>
                <a:spcPts val="600"/>
              </a:spcAft>
              <a:buClr>
                <a:srgbClr val="FF0000"/>
              </a:buClr>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Abadi Extra Light" panose="020B0204020104020204" pitchFamily="34" charset="0"/>
              </a:rPr>
              <a:t>Share of Taxable Income and Loss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9FDF122-81AE-451B-80B6-CF4520621D59}"/>
              </a:ext>
            </a:extLst>
          </p:cNvPr>
          <p:cNvSpPr/>
          <p:nvPr/>
        </p:nvSpPr>
        <p:spPr>
          <a:xfrm>
            <a:off x="5354323" y="3632582"/>
            <a:ext cx="1554615" cy="2704872"/>
          </a:xfrm>
          <a:prstGeom prst="rect">
            <a:avLst/>
          </a:prstGeom>
          <a:effectLst>
            <a:outerShdw blurRad="50800" dist="50800" dir="5400000" algn="ctr" rotWithShape="0">
              <a:srgbClr val="000000">
                <a:alpha val="9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solidFill>
                <a:effectLst/>
                <a:uLnTx/>
                <a:uFillTx/>
                <a:latin typeface="Arial Narrow" panose="020B0606020202030204" pitchFamily="34" charset="0"/>
                <a:ea typeface="+mn-ea"/>
                <a:cs typeface="+mn-cs"/>
              </a:rPr>
              <a:t>C Corporation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Unlimited Number of Shareholders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Voting and Non-Voting Stock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Preferred and Common Stock</a:t>
            </a:r>
          </a:p>
        </p:txBody>
      </p:sp>
      <p:sp>
        <p:nvSpPr>
          <p:cNvPr id="13" name="Rectangle 12">
            <a:extLst>
              <a:ext uri="{FF2B5EF4-FFF2-40B4-BE49-F238E27FC236}">
                <a16:creationId xmlns:a16="http://schemas.microsoft.com/office/drawing/2014/main" id="{1CE3883B-2925-4AF5-9C3D-C75D0BA54831}"/>
              </a:ext>
            </a:extLst>
          </p:cNvPr>
          <p:cNvSpPr/>
          <p:nvPr/>
        </p:nvSpPr>
        <p:spPr>
          <a:xfrm>
            <a:off x="7186983" y="3632582"/>
            <a:ext cx="1554615" cy="2704872"/>
          </a:xfrm>
          <a:prstGeom prst="rect">
            <a:avLst/>
          </a:prstGeom>
          <a:solidFill>
            <a:srgbClr val="800000"/>
          </a:solidFill>
          <a:effectLst>
            <a:outerShdw blurRad="50800" dist="50800" dir="5400000" algn="ctr" rotWithShape="0">
              <a:srgbClr val="000000">
                <a:alpha val="9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solidFill>
                <a:effectLst/>
                <a:uLnTx/>
                <a:uFillTx/>
                <a:latin typeface="Arial Narrow" panose="020B0606020202030204" pitchFamily="34" charset="0"/>
                <a:ea typeface="+mn-ea"/>
                <a:cs typeface="+mn-cs"/>
              </a:rPr>
              <a:t>S Corporation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100 Shareholders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All Individuals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Voting and Non-Voting Stock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Otherwise One </a:t>
            </a:r>
            <a:br>
              <a:rPr kumimoji="0" lang="en-US" sz="12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br>
            <a:r>
              <a:rPr kumimoji="0" lang="en-US" sz="12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Class of Stock</a:t>
            </a:r>
          </a:p>
        </p:txBody>
      </p:sp>
      <p:sp>
        <p:nvSpPr>
          <p:cNvPr id="14" name="Rectangle 13">
            <a:extLst>
              <a:ext uri="{FF2B5EF4-FFF2-40B4-BE49-F238E27FC236}">
                <a16:creationId xmlns:a16="http://schemas.microsoft.com/office/drawing/2014/main" id="{0D63B171-C06C-4A83-B845-AAC26FDFA5BF}"/>
              </a:ext>
            </a:extLst>
          </p:cNvPr>
          <p:cNvSpPr/>
          <p:nvPr/>
        </p:nvSpPr>
        <p:spPr>
          <a:xfrm>
            <a:off x="9058736" y="3660511"/>
            <a:ext cx="1554615" cy="2704872"/>
          </a:xfrm>
          <a:prstGeom prst="rect">
            <a:avLst/>
          </a:prstGeom>
          <a:solidFill>
            <a:schemeClr val="accent6">
              <a:lumMod val="50000"/>
            </a:schemeClr>
          </a:solidFill>
          <a:effectLst>
            <a:outerShdw blurRad="50800" dist="50800" dir="5400000" algn="ctr" rotWithShape="0">
              <a:srgbClr val="000000">
                <a:alpha val="9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solidFill>
                <a:effectLst/>
                <a:uLnTx/>
                <a:uFillTx/>
                <a:latin typeface="Arial Narrow" panose="020B0606020202030204" pitchFamily="34" charset="0"/>
                <a:ea typeface="+mn-ea"/>
                <a:cs typeface="+mn-cs"/>
              </a:rPr>
              <a:t>Partnerships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Unlimited Number of Partners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Able to Provide Complete Flexibility of Ownership Rights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88367882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left)">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left)">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6A30C7-F9FB-10AC-D2CA-296E1363FE0F}"/>
              </a:ext>
            </a:extLst>
          </p:cNvPr>
          <p:cNvSpPr>
            <a:spLocks noGrp="1"/>
          </p:cNvSpPr>
          <p:nvPr>
            <p:ph type="title"/>
          </p:nvPr>
        </p:nvSpPr>
        <p:spPr>
          <a:xfrm>
            <a:off x="5297762" y="329184"/>
            <a:ext cx="6251110" cy="1783080"/>
          </a:xfrm>
        </p:spPr>
        <p:txBody>
          <a:bodyPr anchor="b">
            <a:normAutofit/>
          </a:bodyPr>
          <a:lstStyle/>
          <a:p>
            <a:r>
              <a:rPr lang="en-US" sz="5400" dirty="0">
                <a:solidFill>
                  <a:schemeClr val="accent6">
                    <a:lumMod val="50000"/>
                  </a:schemeClr>
                </a:solidFill>
                <a:effectLst>
                  <a:outerShdw blurRad="38100" dist="38100" dir="2700000" algn="tl">
                    <a:srgbClr val="000000">
                      <a:alpha val="43137"/>
                    </a:srgbClr>
                  </a:outerShdw>
                </a:effectLst>
              </a:rPr>
              <a:t>Corporations</a:t>
            </a:r>
          </a:p>
        </p:txBody>
      </p:sp>
      <p:pic>
        <p:nvPicPr>
          <p:cNvPr id="5" name="Picture 4" descr="Stock exchange numbers">
            <a:extLst>
              <a:ext uri="{FF2B5EF4-FFF2-40B4-BE49-F238E27FC236}">
                <a16:creationId xmlns:a16="http://schemas.microsoft.com/office/drawing/2014/main" id="{0204456B-B2D4-22C8-E4CA-91E4E7F47802}"/>
              </a:ext>
            </a:extLst>
          </p:cNvPr>
          <p:cNvPicPr>
            <a:picLocks noChangeAspect="1"/>
          </p:cNvPicPr>
          <p:nvPr/>
        </p:nvPicPr>
        <p:blipFill rotWithShape="1">
          <a:blip r:embed="rId3">
            <a:duotone>
              <a:schemeClr val="accent6">
                <a:shade val="45000"/>
                <a:satMod val="135000"/>
              </a:schemeClr>
              <a:prstClr val="white"/>
            </a:duotone>
          </a:blip>
          <a:srcRect l="28075" r="26594" b="-1"/>
          <a:stretch/>
        </p:blipFill>
        <p:spPr>
          <a:xfrm>
            <a:off x="1" y="10"/>
            <a:ext cx="4243589"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effectLst>
            <a:outerShdw blurRad="50800" dist="50800" dir="5400000" algn="ctr" rotWithShape="0">
              <a:srgbClr val="000000">
                <a:alpha val="99000"/>
              </a:srgbClr>
            </a:outerShdw>
          </a:effectLst>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ABEC6DE-C49C-52E0-0605-63EA5EF6DBDA}"/>
              </a:ext>
            </a:extLst>
          </p:cNvPr>
          <p:cNvSpPr>
            <a:spLocks noGrp="1"/>
          </p:cNvSpPr>
          <p:nvPr>
            <p:ph idx="1"/>
          </p:nvPr>
        </p:nvSpPr>
        <p:spPr>
          <a:xfrm>
            <a:off x="5166168" y="2743200"/>
            <a:ext cx="6611304" cy="3483864"/>
          </a:xfrm>
        </p:spPr>
        <p:txBody>
          <a:bodyPr>
            <a:noAutofit/>
          </a:bodyPr>
          <a:lstStyle/>
          <a:p>
            <a:pPr marL="0" indent="0">
              <a:lnSpc>
                <a:spcPct val="100000"/>
              </a:lnSpc>
              <a:buNone/>
            </a:pPr>
            <a:r>
              <a:rPr lang="en-US" sz="2400" dirty="0">
                <a:latin typeface="Abadi Extra Light" panose="020B0204020104020204" pitchFamily="34" charset="0"/>
              </a:rPr>
              <a:t>From legal perspective, </a:t>
            </a:r>
            <a:r>
              <a:rPr lang="en-US" sz="2400" dirty="0">
                <a:solidFill>
                  <a:schemeClr val="accent2">
                    <a:lumMod val="75000"/>
                  </a:schemeClr>
                </a:solidFill>
                <a:latin typeface="Abadi Extra Light" panose="020B0204020104020204" pitchFamily="34" charset="0"/>
              </a:rPr>
              <a:t>corporations are legal entities</a:t>
            </a:r>
            <a:r>
              <a:rPr lang="en-US" sz="2400" dirty="0">
                <a:latin typeface="Abadi Extra Light" panose="020B0204020104020204" pitchFamily="34" charset="0"/>
              </a:rPr>
              <a:t> separate and apart from its owners. </a:t>
            </a:r>
          </a:p>
          <a:p>
            <a:pPr marL="0" indent="0">
              <a:lnSpc>
                <a:spcPct val="100000"/>
              </a:lnSpc>
              <a:buNone/>
            </a:pPr>
            <a:r>
              <a:rPr lang="en-US" sz="2400" dirty="0">
                <a:latin typeface="Abadi Extra Light" panose="020B0204020104020204" pitchFamily="34" charset="0"/>
              </a:rPr>
              <a:t>Shareholders are the actual owners of the company with risk and liability </a:t>
            </a:r>
            <a:r>
              <a:rPr lang="en-US" sz="2400" dirty="0">
                <a:solidFill>
                  <a:schemeClr val="accent2">
                    <a:lumMod val="75000"/>
                  </a:schemeClr>
                </a:solidFill>
                <a:latin typeface="Abadi Extra Light" panose="020B0204020104020204" pitchFamily="34" charset="0"/>
              </a:rPr>
              <a:t>limited to the extent of their monetary investment.</a:t>
            </a:r>
            <a:r>
              <a:rPr lang="en-US" sz="2400" dirty="0">
                <a:latin typeface="Abadi Extra Light" panose="020B0204020104020204" pitchFamily="34" charset="0"/>
              </a:rPr>
              <a:t> </a:t>
            </a:r>
          </a:p>
          <a:p>
            <a:pPr marL="0" indent="0">
              <a:lnSpc>
                <a:spcPct val="100000"/>
              </a:lnSpc>
              <a:buNone/>
            </a:pPr>
            <a:r>
              <a:rPr lang="en-US" sz="2400" dirty="0">
                <a:latin typeface="Abadi Extra Light" panose="020B0204020104020204" pitchFamily="34" charset="0"/>
              </a:rPr>
              <a:t>Ownership in a corporation is evidenced by </a:t>
            </a:r>
            <a:r>
              <a:rPr lang="en-US" sz="2400" dirty="0">
                <a:solidFill>
                  <a:schemeClr val="accent2">
                    <a:lumMod val="75000"/>
                  </a:schemeClr>
                </a:solidFill>
                <a:latin typeface="Abadi Extra Light" panose="020B0204020104020204" pitchFamily="34" charset="0"/>
              </a:rPr>
              <a:t>stock certificates. </a:t>
            </a:r>
          </a:p>
        </p:txBody>
      </p:sp>
    </p:spTree>
    <p:extLst>
      <p:ext uri="{BB962C8B-B14F-4D97-AF65-F5344CB8AC3E}">
        <p14:creationId xmlns:p14="http://schemas.microsoft.com/office/powerpoint/2010/main" val="10334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6A30C7-F9FB-10AC-D2CA-296E1363FE0F}"/>
              </a:ext>
            </a:extLst>
          </p:cNvPr>
          <p:cNvSpPr>
            <a:spLocks noGrp="1"/>
          </p:cNvSpPr>
          <p:nvPr>
            <p:ph type="title"/>
          </p:nvPr>
        </p:nvSpPr>
        <p:spPr>
          <a:xfrm>
            <a:off x="5297762" y="329184"/>
            <a:ext cx="6251110" cy="1783080"/>
          </a:xfrm>
        </p:spPr>
        <p:txBody>
          <a:bodyPr anchor="b">
            <a:normAutofit/>
          </a:bodyPr>
          <a:lstStyle/>
          <a:p>
            <a:r>
              <a:rPr lang="en-US" sz="5400" dirty="0">
                <a:effectLst>
                  <a:outerShdw blurRad="38100" dist="38100" dir="2700000" algn="tl">
                    <a:srgbClr val="000000">
                      <a:alpha val="43137"/>
                    </a:srgbClr>
                  </a:outerShdw>
                </a:effectLst>
              </a:rPr>
              <a:t>Corporations</a:t>
            </a:r>
          </a:p>
        </p:txBody>
      </p:sp>
      <p:pic>
        <p:nvPicPr>
          <p:cNvPr id="5" name="Picture 4" descr="Stock exchange numbers">
            <a:extLst>
              <a:ext uri="{FF2B5EF4-FFF2-40B4-BE49-F238E27FC236}">
                <a16:creationId xmlns:a16="http://schemas.microsoft.com/office/drawing/2014/main" id="{0204456B-B2D4-22C8-E4CA-91E4E7F47802}"/>
              </a:ext>
            </a:extLst>
          </p:cNvPr>
          <p:cNvPicPr>
            <a:picLocks noChangeAspect="1"/>
          </p:cNvPicPr>
          <p:nvPr/>
        </p:nvPicPr>
        <p:blipFill rotWithShape="1">
          <a:blip r:embed="rId2"/>
          <a:srcRect l="28075" r="26594" b="-1"/>
          <a:stretch/>
        </p:blipFill>
        <p:spPr>
          <a:xfrm>
            <a:off x="1" y="10"/>
            <a:ext cx="4243589"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effectLst>
            <a:outerShdw blurRad="50800" dist="50800" dir="5400000" algn="ctr" rotWithShape="0">
              <a:srgbClr val="000000">
                <a:alpha val="99000"/>
              </a:srgbClr>
            </a:outerShdw>
          </a:effectLst>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ABEC6DE-C49C-52E0-0605-63EA5EF6DBDA}"/>
              </a:ext>
            </a:extLst>
          </p:cNvPr>
          <p:cNvSpPr>
            <a:spLocks noGrp="1"/>
          </p:cNvSpPr>
          <p:nvPr>
            <p:ph idx="1"/>
          </p:nvPr>
        </p:nvSpPr>
        <p:spPr>
          <a:xfrm>
            <a:off x="4884517" y="2706624"/>
            <a:ext cx="7025832" cy="3483864"/>
          </a:xfrm>
        </p:spPr>
        <p:txBody>
          <a:bodyPr>
            <a:noAutofit/>
          </a:bodyPr>
          <a:lstStyle/>
          <a:p>
            <a:pPr marL="0" indent="0">
              <a:lnSpc>
                <a:spcPct val="100000"/>
              </a:lnSpc>
              <a:buNone/>
            </a:pPr>
            <a:r>
              <a:rPr lang="en-US" sz="2200" dirty="0">
                <a:solidFill>
                  <a:schemeClr val="accent2">
                    <a:lumMod val="75000"/>
                  </a:schemeClr>
                </a:solidFill>
                <a:latin typeface="Abadi Extra Light" panose="020B0204020104020204" pitchFamily="34" charset="0"/>
              </a:rPr>
              <a:t>Stock</a:t>
            </a:r>
            <a:r>
              <a:rPr lang="en-US" sz="2200" dirty="0">
                <a:latin typeface="Abadi Extra Light" panose="020B0204020104020204" pitchFamily="34" charset="0"/>
              </a:rPr>
              <a:t> in a corporation is a </a:t>
            </a:r>
            <a:r>
              <a:rPr lang="en-US" sz="2200" dirty="0">
                <a:solidFill>
                  <a:schemeClr val="accent2">
                    <a:lumMod val="75000"/>
                  </a:schemeClr>
                </a:solidFill>
                <a:latin typeface="Abadi Extra Light" panose="020B0204020104020204" pitchFamily="34" charset="0"/>
              </a:rPr>
              <a:t>personal asset </a:t>
            </a:r>
            <a:r>
              <a:rPr lang="en-US" sz="2200" dirty="0">
                <a:latin typeface="Abadi Extra Light" panose="020B0204020104020204" pitchFamily="34" charset="0"/>
              </a:rPr>
              <a:t>owned by the shareholder and may be </a:t>
            </a:r>
            <a:r>
              <a:rPr lang="en-US" sz="2200" dirty="0">
                <a:solidFill>
                  <a:schemeClr val="accent2">
                    <a:lumMod val="75000"/>
                  </a:schemeClr>
                </a:solidFill>
                <a:latin typeface="Abadi Extra Light" panose="020B0204020104020204" pitchFamily="34" charset="0"/>
              </a:rPr>
              <a:t>freely transferable </a:t>
            </a:r>
            <a:r>
              <a:rPr lang="en-US" sz="2200" dirty="0">
                <a:latin typeface="Abadi Extra Light" panose="020B0204020104020204" pitchFamily="34" charset="0"/>
              </a:rPr>
              <a:t>provided there are no restrictions placed on the shares.</a:t>
            </a:r>
          </a:p>
          <a:p>
            <a:pPr marL="0" indent="0">
              <a:lnSpc>
                <a:spcPct val="100000"/>
              </a:lnSpc>
              <a:buNone/>
            </a:pPr>
            <a:r>
              <a:rPr lang="en-US" sz="2200" dirty="0">
                <a:latin typeface="Abadi Extra Light" panose="020B0204020104020204" pitchFamily="34" charset="0"/>
              </a:rPr>
              <a:t>The rights accruing to a particular class of stock accruing are generally stated in the </a:t>
            </a:r>
            <a:r>
              <a:rPr lang="en-US" sz="2200" dirty="0">
                <a:solidFill>
                  <a:schemeClr val="accent2">
                    <a:lumMod val="75000"/>
                  </a:schemeClr>
                </a:solidFill>
                <a:latin typeface="Abadi Extra Light" panose="020B0204020104020204" pitchFamily="34" charset="0"/>
              </a:rPr>
              <a:t>Articles of Incorporation </a:t>
            </a:r>
            <a:r>
              <a:rPr lang="en-US" sz="2200" dirty="0">
                <a:latin typeface="Abadi Extra Light" panose="020B0204020104020204" pitchFamily="34" charset="0"/>
              </a:rPr>
              <a:t>or the Bylaws of the corporation and </a:t>
            </a:r>
          </a:p>
          <a:p>
            <a:pPr marL="0" indent="0">
              <a:lnSpc>
                <a:spcPct val="100000"/>
              </a:lnSpc>
              <a:buNone/>
            </a:pPr>
            <a:r>
              <a:rPr lang="en-US" sz="2200" dirty="0">
                <a:latin typeface="Abadi Extra Light" panose="020B0204020104020204" pitchFamily="34" charset="0"/>
              </a:rPr>
              <a:t>…generally include the </a:t>
            </a:r>
            <a:r>
              <a:rPr lang="en-US" sz="2200" dirty="0">
                <a:solidFill>
                  <a:schemeClr val="accent2">
                    <a:lumMod val="75000"/>
                  </a:schemeClr>
                </a:solidFill>
                <a:latin typeface="Abadi Extra Light" panose="020B0204020104020204" pitchFamily="34" charset="0"/>
              </a:rPr>
              <a:t>right to vote</a:t>
            </a:r>
            <a:r>
              <a:rPr lang="en-US" sz="2200" dirty="0">
                <a:latin typeface="Abadi Extra Light" panose="020B0204020104020204" pitchFamily="34" charset="0"/>
              </a:rPr>
              <a:t>, the </a:t>
            </a:r>
            <a:r>
              <a:rPr lang="en-US" sz="2200" dirty="0">
                <a:solidFill>
                  <a:schemeClr val="accent2">
                    <a:lumMod val="75000"/>
                  </a:schemeClr>
                </a:solidFill>
                <a:latin typeface="Abadi Extra Light" panose="020B0204020104020204" pitchFamily="34" charset="0"/>
              </a:rPr>
              <a:t>right to dividend distributions </a:t>
            </a:r>
            <a:r>
              <a:rPr lang="en-US" sz="2200" dirty="0">
                <a:latin typeface="Abadi Extra Light" panose="020B0204020104020204" pitchFamily="34" charset="0"/>
              </a:rPr>
              <a:t>and </a:t>
            </a:r>
            <a:r>
              <a:rPr lang="en-US" sz="2200" dirty="0">
                <a:solidFill>
                  <a:schemeClr val="accent2">
                    <a:lumMod val="75000"/>
                  </a:schemeClr>
                </a:solidFill>
                <a:latin typeface="Abadi Extra Light" panose="020B0204020104020204" pitchFamily="34" charset="0"/>
              </a:rPr>
              <a:t>the right to proceeds in liquidation </a:t>
            </a:r>
            <a:r>
              <a:rPr lang="en-US" sz="2200" dirty="0">
                <a:latin typeface="Abadi Extra Light" panose="020B0204020104020204" pitchFamily="34" charset="0"/>
              </a:rPr>
              <a:t>of the corporation. </a:t>
            </a:r>
          </a:p>
        </p:txBody>
      </p:sp>
    </p:spTree>
    <p:extLst>
      <p:ext uri="{BB962C8B-B14F-4D97-AF65-F5344CB8AC3E}">
        <p14:creationId xmlns:p14="http://schemas.microsoft.com/office/powerpoint/2010/main" val="2111378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AF27D4C-2BDE-474D-9E28-97D4973D598E}"/>
              </a:ext>
            </a:extLst>
          </p:cNvPr>
          <p:cNvPicPr>
            <a:picLocks noGrp="1" noChangeAspect="1"/>
          </p:cNvPicPr>
          <p:nvPr>
            <p:ph idx="1"/>
          </p:nvPr>
        </p:nvPicPr>
        <p:blipFill>
          <a:blip r:embed="rId3"/>
          <a:stretch>
            <a:fillRect/>
          </a:stretch>
        </p:blipFill>
        <p:spPr>
          <a:xfrm>
            <a:off x="4015790" y="2450370"/>
            <a:ext cx="7315200" cy="4114800"/>
          </a:xfrm>
          <a:prstGeom prst="rect">
            <a:avLst/>
          </a:prstGeom>
        </p:spPr>
      </p:pic>
      <p:sp>
        <p:nvSpPr>
          <p:cNvPr id="8" name="Rectangle 7">
            <a:extLst>
              <a:ext uri="{FF2B5EF4-FFF2-40B4-BE49-F238E27FC236}">
                <a16:creationId xmlns:a16="http://schemas.microsoft.com/office/drawing/2014/main" id="{C7F45148-0AC1-4051-91E0-0A6CB455B027}"/>
              </a:ext>
            </a:extLst>
          </p:cNvPr>
          <p:cNvSpPr/>
          <p:nvPr/>
        </p:nvSpPr>
        <p:spPr>
          <a:xfrm>
            <a:off x="2305250" y="2186017"/>
            <a:ext cx="9622972" cy="9056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p:txBody>
      </p:sp>
      <p:sp>
        <p:nvSpPr>
          <p:cNvPr id="7" name="Rectangle 6">
            <a:extLst>
              <a:ext uri="{FF2B5EF4-FFF2-40B4-BE49-F238E27FC236}">
                <a16:creationId xmlns:a16="http://schemas.microsoft.com/office/drawing/2014/main" id="{47563B24-B5D9-4FA2-93AA-7470CBB29CDB}"/>
              </a:ext>
            </a:extLst>
          </p:cNvPr>
          <p:cNvSpPr/>
          <p:nvPr/>
        </p:nvSpPr>
        <p:spPr>
          <a:xfrm>
            <a:off x="4170222" y="1498393"/>
            <a:ext cx="6754858" cy="1500411"/>
          </a:xfrm>
          <a:prstGeom prst="rect">
            <a:avLst/>
          </a:prstGeom>
        </p:spPr>
        <p:txBody>
          <a:bodyPr wrap="square">
            <a:spAutoFit/>
          </a:bodyPr>
          <a:lstStyle/>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badi Extra Light" panose="020B0204020104020204" pitchFamily="34" charset="0"/>
                <a:ea typeface="Tahoma" pitchFamily="34" charset="0"/>
                <a:cs typeface="Calibri" pitchFamily="34" charset="0"/>
              </a:rPr>
              <a:t>Author of these books:</a:t>
            </a:r>
          </a:p>
          <a:p>
            <a:pPr marL="228600" marR="0" lvl="0" indent="-228600" algn="l" defTabSz="914400" rtl="0" eaLnBrk="1" fontAlgn="base" latinLnBrk="0" hangingPunct="1">
              <a:lnSpc>
                <a:spcPct val="100000"/>
              </a:lnSpc>
              <a:spcBef>
                <a:spcPts val="300"/>
              </a:spcBef>
              <a:spcAft>
                <a:spcPts val="3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badi Extra Light" panose="020B0204020104020204" pitchFamily="34" charset="0"/>
                <a:ea typeface="Tahoma" pitchFamily="34" charset="0"/>
                <a:cs typeface="Calibri" pitchFamily="34" charset="0"/>
              </a:rPr>
              <a:t>Drafting Wills That Work in Pennsylvania</a:t>
            </a:r>
          </a:p>
          <a:p>
            <a:pPr marL="228600" marR="0" lvl="0" indent="-228600" algn="l" defTabSz="914400" rtl="0" eaLnBrk="1" fontAlgn="base" latinLnBrk="0" hangingPunct="1">
              <a:lnSpc>
                <a:spcPct val="100000"/>
              </a:lnSpc>
              <a:spcBef>
                <a:spcPts val="300"/>
              </a:spcBef>
              <a:spcAft>
                <a:spcPts val="3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badi Extra Light" panose="020B0204020104020204" pitchFamily="34" charset="0"/>
                <a:ea typeface="Tahoma" pitchFamily="34" charset="0"/>
                <a:cs typeface="Calibri" pitchFamily="34" charset="0"/>
              </a:rPr>
              <a:t>PBI – Special Needs Trusts in Pennsylvania</a:t>
            </a:r>
          </a:p>
          <a:p>
            <a:pPr marL="228600" marR="0" lvl="0" indent="-228600" algn="l" defTabSz="914400" rtl="0" eaLnBrk="1" fontAlgn="base" latinLnBrk="0" hangingPunct="1">
              <a:lnSpc>
                <a:spcPct val="100000"/>
              </a:lnSpc>
              <a:spcBef>
                <a:spcPts val="300"/>
              </a:spcBef>
              <a:spcAft>
                <a:spcPts val="3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badi Extra Light" panose="020B0204020104020204" pitchFamily="34" charset="0"/>
                <a:ea typeface="Tahoma" pitchFamily="34" charset="0"/>
                <a:cs typeface="Calibri" pitchFamily="34" charset="0"/>
              </a:rPr>
              <a:t>PBI - The Pennsylvania Trusts Handbook</a:t>
            </a:r>
          </a:p>
        </p:txBody>
      </p:sp>
      <p:sp>
        <p:nvSpPr>
          <p:cNvPr id="9" name="Rectangle 8">
            <a:extLst>
              <a:ext uri="{FF2B5EF4-FFF2-40B4-BE49-F238E27FC236}">
                <a16:creationId xmlns:a16="http://schemas.microsoft.com/office/drawing/2014/main" id="{3D6E3834-6C71-4D1B-92A1-862F166D0E48}"/>
              </a:ext>
            </a:extLst>
          </p:cNvPr>
          <p:cNvSpPr/>
          <p:nvPr/>
        </p:nvSpPr>
        <p:spPr>
          <a:xfrm>
            <a:off x="6324967" y="2887868"/>
            <a:ext cx="235131" cy="271707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p:txBody>
      </p:sp>
      <p:sp>
        <p:nvSpPr>
          <p:cNvPr id="12" name="Title 1">
            <a:extLst>
              <a:ext uri="{FF2B5EF4-FFF2-40B4-BE49-F238E27FC236}">
                <a16:creationId xmlns:a16="http://schemas.microsoft.com/office/drawing/2014/main" id="{BE54DDEA-F4D0-4281-832D-591CC7A9B1DD}"/>
              </a:ext>
            </a:extLst>
          </p:cNvPr>
          <p:cNvSpPr>
            <a:spLocks noGrp="1"/>
          </p:cNvSpPr>
          <p:nvPr>
            <p:ph type="title"/>
          </p:nvPr>
        </p:nvSpPr>
        <p:spPr>
          <a:xfrm>
            <a:off x="1005840" y="692055"/>
            <a:ext cx="7112000" cy="713434"/>
          </a:xfrm>
        </p:spPr>
        <p:txBody>
          <a:bodyPr>
            <a:normAutofit/>
          </a:bodyPr>
          <a:lstStyle/>
          <a:p>
            <a:r>
              <a:rPr lang="en-US" sz="3200" b="1" dirty="0">
                <a:solidFill>
                  <a:srgbClr val="C00000"/>
                </a:solidFill>
                <a:effectLst>
                  <a:outerShdw blurRad="38100" dist="38100" dir="2700000" algn="tl">
                    <a:srgbClr val="000000">
                      <a:alpha val="43137"/>
                    </a:srgbClr>
                  </a:outerShdw>
                </a:effectLst>
                <a:latin typeface="Abadi Extra Light" panose="020B0204020104020204" pitchFamily="34" charset="0"/>
              </a:rPr>
              <a:t>Edward L. Perkins, BA, JD, LLM(Tax), CPA</a:t>
            </a:r>
            <a:endParaRPr lang="en-US" sz="3200" b="1" dirty="0">
              <a:solidFill>
                <a:srgbClr val="C00000"/>
              </a:solidFill>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A00B0B7E-9642-C42D-B7C0-D91EBBCADB5D}"/>
              </a:ext>
            </a:extLst>
          </p:cNvPr>
          <p:cNvPicPr>
            <a:picLocks noChangeAspect="1"/>
          </p:cNvPicPr>
          <p:nvPr/>
        </p:nvPicPr>
        <p:blipFill>
          <a:blip r:embed="rId4"/>
          <a:stretch>
            <a:fillRect/>
          </a:stretch>
        </p:blipFill>
        <p:spPr>
          <a:xfrm>
            <a:off x="1005840" y="1645920"/>
            <a:ext cx="2821983" cy="4389120"/>
          </a:xfrm>
          <a:prstGeom prst="rect">
            <a:avLst/>
          </a:prstGeom>
        </p:spPr>
      </p:pic>
    </p:spTree>
    <p:extLst>
      <p:ext uri="{BB962C8B-B14F-4D97-AF65-F5344CB8AC3E}">
        <p14:creationId xmlns:p14="http://schemas.microsoft.com/office/powerpoint/2010/main" val="5883948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6A30C7-F9FB-10AC-D2CA-296E1363FE0F}"/>
              </a:ext>
            </a:extLst>
          </p:cNvPr>
          <p:cNvSpPr>
            <a:spLocks noGrp="1"/>
          </p:cNvSpPr>
          <p:nvPr>
            <p:ph type="title"/>
          </p:nvPr>
        </p:nvSpPr>
        <p:spPr>
          <a:xfrm>
            <a:off x="630936" y="640080"/>
            <a:ext cx="4818888" cy="1481328"/>
          </a:xfrm>
        </p:spPr>
        <p:txBody>
          <a:bodyPr anchor="b">
            <a:normAutofit/>
          </a:bodyPr>
          <a:lstStyle/>
          <a:p>
            <a:r>
              <a:rPr lang="en-US" sz="5400"/>
              <a:t>Corporations</a:t>
            </a:r>
          </a:p>
        </p:txBody>
      </p:sp>
      <p:sp>
        <p:nvSpPr>
          <p:cNvPr id="12"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ABEC6DE-C49C-52E0-0605-63EA5EF6DBDA}"/>
              </a:ext>
            </a:extLst>
          </p:cNvPr>
          <p:cNvSpPr>
            <a:spLocks noGrp="1"/>
          </p:cNvSpPr>
          <p:nvPr>
            <p:ph idx="1"/>
          </p:nvPr>
        </p:nvSpPr>
        <p:spPr>
          <a:xfrm>
            <a:off x="630935" y="2660904"/>
            <a:ext cx="5769865" cy="3547872"/>
          </a:xfrm>
        </p:spPr>
        <p:txBody>
          <a:bodyPr anchor="t">
            <a:noAutofit/>
          </a:bodyPr>
          <a:lstStyle/>
          <a:p>
            <a:pPr marL="0" indent="0">
              <a:lnSpc>
                <a:spcPct val="100000"/>
              </a:lnSpc>
              <a:buNone/>
            </a:pPr>
            <a:r>
              <a:rPr lang="en-US" sz="2000" dirty="0">
                <a:latin typeface="Abadi Extra Light" panose="020B0204020104020204" pitchFamily="34" charset="0"/>
              </a:rPr>
              <a:t>A corporation may have more than one class of stock but </a:t>
            </a:r>
            <a:r>
              <a:rPr lang="en-US" sz="2000" dirty="0">
                <a:solidFill>
                  <a:schemeClr val="accent2">
                    <a:lumMod val="75000"/>
                  </a:schemeClr>
                </a:solidFill>
                <a:latin typeface="Abadi Extra Light" panose="020B0204020104020204" pitchFamily="34" charset="0"/>
              </a:rPr>
              <a:t>must have at least one class of “common stock”. </a:t>
            </a:r>
          </a:p>
          <a:p>
            <a:pPr marL="0" indent="0">
              <a:lnSpc>
                <a:spcPct val="100000"/>
              </a:lnSpc>
              <a:buNone/>
            </a:pPr>
            <a:r>
              <a:rPr lang="en-US" sz="2000" dirty="0">
                <a:latin typeface="Abadi Extra Light" panose="020B0204020104020204" pitchFamily="34" charset="0"/>
              </a:rPr>
              <a:t>A class of stock that has preferred rights to dividends, or liquidation proceeds is termed </a:t>
            </a:r>
            <a:r>
              <a:rPr lang="en-US" sz="2000" dirty="0">
                <a:solidFill>
                  <a:schemeClr val="accent2">
                    <a:lumMod val="75000"/>
                  </a:schemeClr>
                </a:solidFill>
                <a:latin typeface="Abadi Extra Light" panose="020B0204020104020204" pitchFamily="34" charset="0"/>
              </a:rPr>
              <a:t>“preferred stock”, </a:t>
            </a:r>
            <a:r>
              <a:rPr lang="en-US" sz="2000" dirty="0">
                <a:latin typeface="Abadi Extra Light" panose="020B0204020104020204" pitchFamily="34" charset="0"/>
              </a:rPr>
              <a:t>i.e., the preferred shareholders may be entitled to dividend distributions or liquidation proceeds before common shareholders are paid but limited in terms of amount. </a:t>
            </a:r>
          </a:p>
          <a:p>
            <a:pPr marL="0" indent="0">
              <a:lnSpc>
                <a:spcPct val="100000"/>
              </a:lnSpc>
              <a:buNone/>
            </a:pPr>
            <a:r>
              <a:rPr lang="en-US" sz="2000" dirty="0">
                <a:latin typeface="Abadi Extra Light" panose="020B0204020104020204" pitchFamily="34" charset="0"/>
              </a:rPr>
              <a:t>The common shareholders as a class are entitled to any excess. </a:t>
            </a:r>
          </a:p>
          <a:p>
            <a:pPr marL="0" indent="0">
              <a:lnSpc>
                <a:spcPct val="100000"/>
              </a:lnSpc>
              <a:buNone/>
            </a:pPr>
            <a:endParaRPr lang="en-US" sz="2200" dirty="0">
              <a:latin typeface="Abadi Extra Light" panose="020B0204020104020204" pitchFamily="34" charset="0"/>
            </a:endParaRPr>
          </a:p>
        </p:txBody>
      </p:sp>
      <p:pic>
        <p:nvPicPr>
          <p:cNvPr id="5" name="Picture 4" descr="A close-up of a stock certificate&#10;&#10;Description automatically generated">
            <a:extLst>
              <a:ext uri="{FF2B5EF4-FFF2-40B4-BE49-F238E27FC236}">
                <a16:creationId xmlns:a16="http://schemas.microsoft.com/office/drawing/2014/main" id="{26093723-FF4B-68BE-45A5-FF22F8AEAF2F}"/>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6742174" y="1446835"/>
            <a:ext cx="5237429" cy="4761941"/>
          </a:xfrm>
          <a:prstGeom prst="rect">
            <a:avLst/>
          </a:prstGeom>
        </p:spPr>
      </p:pic>
    </p:spTree>
    <p:extLst>
      <p:ext uri="{BB962C8B-B14F-4D97-AF65-F5344CB8AC3E}">
        <p14:creationId xmlns:p14="http://schemas.microsoft.com/office/powerpoint/2010/main" val="23215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A30C7-F9FB-10AC-D2CA-296E1363FE0F}"/>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Corporations</a:t>
            </a:r>
          </a:p>
        </p:txBody>
      </p:sp>
      <p:sp>
        <p:nvSpPr>
          <p:cNvPr id="3" name="Content Placeholder 2">
            <a:extLst>
              <a:ext uri="{FF2B5EF4-FFF2-40B4-BE49-F238E27FC236}">
                <a16:creationId xmlns:a16="http://schemas.microsoft.com/office/drawing/2014/main" id="{BABEC6DE-C49C-52E0-0605-63EA5EF6DBDA}"/>
              </a:ext>
            </a:extLst>
          </p:cNvPr>
          <p:cNvSpPr>
            <a:spLocks noGrp="1"/>
          </p:cNvSpPr>
          <p:nvPr>
            <p:ph idx="1"/>
          </p:nvPr>
        </p:nvSpPr>
        <p:spPr>
          <a:xfrm>
            <a:off x="838200" y="1800912"/>
            <a:ext cx="7144265" cy="4351338"/>
          </a:xfrm>
        </p:spPr>
        <p:txBody>
          <a:bodyPr>
            <a:noAutofit/>
          </a:bodyPr>
          <a:lstStyle/>
          <a:p>
            <a:pPr marL="0" indent="0">
              <a:buNone/>
            </a:pPr>
            <a:r>
              <a:rPr lang="en-US" sz="2400" dirty="0">
                <a:latin typeface="Abadi Extra Light" panose="020B0204020104020204" pitchFamily="34" charset="0"/>
              </a:rPr>
              <a:t>Corporations that make an </a:t>
            </a:r>
            <a:r>
              <a:rPr lang="en-US" sz="2400" dirty="0">
                <a:solidFill>
                  <a:schemeClr val="accent2">
                    <a:lumMod val="75000"/>
                  </a:schemeClr>
                </a:solidFill>
                <a:latin typeface="Abadi Extra Light" panose="020B0204020104020204" pitchFamily="34" charset="0"/>
              </a:rPr>
              <a:t>S Election </a:t>
            </a:r>
            <a:r>
              <a:rPr lang="en-US" sz="2400" dirty="0">
                <a:latin typeface="Abadi Extra Light" panose="020B0204020104020204" pitchFamily="34" charset="0"/>
              </a:rPr>
              <a:t>for tax purposes may only have </a:t>
            </a:r>
            <a:r>
              <a:rPr lang="en-US" sz="2400" dirty="0">
                <a:solidFill>
                  <a:schemeClr val="accent2">
                    <a:lumMod val="75000"/>
                  </a:schemeClr>
                </a:solidFill>
                <a:latin typeface="Abadi Extra Light" panose="020B0204020104020204" pitchFamily="34" charset="0"/>
              </a:rPr>
              <a:t>one class of stock,</a:t>
            </a:r>
            <a:r>
              <a:rPr lang="en-US" sz="2400" dirty="0">
                <a:latin typeface="Abadi Extra Light" panose="020B0204020104020204" pitchFamily="34" charset="0"/>
              </a:rPr>
              <a:t> although </a:t>
            </a:r>
            <a:r>
              <a:rPr lang="en-US" sz="2400" dirty="0">
                <a:solidFill>
                  <a:schemeClr val="accent2">
                    <a:lumMod val="75000"/>
                  </a:schemeClr>
                </a:solidFill>
                <a:latin typeface="Abadi Extra Light" panose="020B0204020104020204" pitchFamily="34" charset="0"/>
              </a:rPr>
              <a:t>voting and non-voting stock is permitted. </a:t>
            </a:r>
          </a:p>
          <a:p>
            <a:pPr marL="0" indent="0">
              <a:buNone/>
            </a:pPr>
            <a:r>
              <a:rPr lang="en-US" sz="2400" dirty="0">
                <a:latin typeface="Abadi Extra Light" panose="020B0204020104020204" pitchFamily="34" charset="0"/>
              </a:rPr>
              <a:t>Also, allocations of taxable income and loss, and distributions must be made strictly based on stock ownership. </a:t>
            </a:r>
          </a:p>
          <a:p>
            <a:pPr marL="0" indent="0">
              <a:buNone/>
            </a:pPr>
            <a:r>
              <a:rPr lang="en-US" sz="2400" dirty="0">
                <a:latin typeface="Abadi Extra Light" panose="020B0204020104020204" pitchFamily="34" charset="0"/>
              </a:rPr>
              <a:t>S corporations may have no more than </a:t>
            </a:r>
            <a:r>
              <a:rPr lang="en-US" sz="2400" dirty="0">
                <a:solidFill>
                  <a:schemeClr val="accent2">
                    <a:lumMod val="75000"/>
                  </a:schemeClr>
                </a:solidFill>
                <a:latin typeface="Abadi Extra Light" panose="020B0204020104020204" pitchFamily="34" charset="0"/>
              </a:rPr>
              <a:t>100 stockholders </a:t>
            </a:r>
            <a:r>
              <a:rPr lang="en-US" sz="2400" dirty="0">
                <a:latin typeface="Abadi Extra Light" panose="020B0204020104020204" pitchFamily="34" charset="0"/>
              </a:rPr>
              <a:t>all of whom must be </a:t>
            </a:r>
            <a:r>
              <a:rPr lang="en-US" sz="2400" dirty="0">
                <a:solidFill>
                  <a:schemeClr val="accent2">
                    <a:lumMod val="75000"/>
                  </a:schemeClr>
                </a:solidFill>
                <a:latin typeface="Abadi Extra Light" panose="020B0204020104020204" pitchFamily="34" charset="0"/>
              </a:rPr>
              <a:t>individuals </a:t>
            </a:r>
            <a:r>
              <a:rPr lang="en-US" sz="2400" dirty="0">
                <a:latin typeface="Abadi Extra Light" panose="020B0204020104020204" pitchFamily="34" charset="0"/>
              </a:rPr>
              <a:t>and </a:t>
            </a:r>
            <a:r>
              <a:rPr lang="en-US" sz="2400" dirty="0">
                <a:solidFill>
                  <a:schemeClr val="accent2">
                    <a:lumMod val="75000"/>
                  </a:schemeClr>
                </a:solidFill>
                <a:latin typeface="Abadi Extra Light" panose="020B0204020104020204" pitchFamily="34" charset="0"/>
              </a:rPr>
              <a:t>citizens of the United States.</a:t>
            </a:r>
          </a:p>
        </p:txBody>
      </p:sp>
      <p:pic>
        <p:nvPicPr>
          <p:cNvPr id="4" name="Picture 3">
            <a:extLst>
              <a:ext uri="{FF2B5EF4-FFF2-40B4-BE49-F238E27FC236}">
                <a16:creationId xmlns:a16="http://schemas.microsoft.com/office/drawing/2014/main" id="{3B02FC71-3CFB-E097-EAED-8765059AD887}"/>
              </a:ext>
            </a:extLst>
          </p:cNvPr>
          <p:cNvPicPr>
            <a:picLocks noChangeAspect="1"/>
          </p:cNvPicPr>
          <p:nvPr/>
        </p:nvPicPr>
        <p:blipFill>
          <a:blip r:embed="rId2"/>
          <a:stretch>
            <a:fillRect/>
          </a:stretch>
        </p:blipFill>
        <p:spPr>
          <a:xfrm>
            <a:off x="8603673" y="1277336"/>
            <a:ext cx="2750127" cy="4544941"/>
          </a:xfrm>
          <a:prstGeom prst="rect">
            <a:avLst/>
          </a:prstGeom>
          <a:effectLst>
            <a:outerShdw blurRad="50800" dist="50800" dir="5400000" algn="ctr" rotWithShape="0">
              <a:srgbClr val="000000">
                <a:alpha val="99000"/>
              </a:srgbClr>
            </a:outerShdw>
          </a:effectLst>
        </p:spPr>
      </p:pic>
      <p:cxnSp>
        <p:nvCxnSpPr>
          <p:cNvPr id="6" name="Straight Connector 5">
            <a:extLst>
              <a:ext uri="{FF2B5EF4-FFF2-40B4-BE49-F238E27FC236}">
                <a16:creationId xmlns:a16="http://schemas.microsoft.com/office/drawing/2014/main" id="{C7EFE322-352D-AC78-29A1-F54EDCCDF971}"/>
              </a:ext>
            </a:extLst>
          </p:cNvPr>
          <p:cNvCxnSpPr/>
          <p:nvPr/>
        </p:nvCxnSpPr>
        <p:spPr>
          <a:xfrm>
            <a:off x="956244" y="1460063"/>
            <a:ext cx="5461687"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6966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6A30C7-F9FB-10AC-D2CA-296E1363FE0F}"/>
              </a:ext>
            </a:extLst>
          </p:cNvPr>
          <p:cNvSpPr>
            <a:spLocks noGrp="1"/>
          </p:cNvSpPr>
          <p:nvPr>
            <p:ph type="title"/>
          </p:nvPr>
        </p:nvSpPr>
        <p:spPr>
          <a:xfrm>
            <a:off x="6513788" y="365125"/>
            <a:ext cx="4840010" cy="1807305"/>
          </a:xfrm>
        </p:spPr>
        <p:txBody>
          <a:bodyPr>
            <a:normAutofit/>
          </a:bodyPr>
          <a:lstStyle/>
          <a:p>
            <a:r>
              <a:rPr lang="en-US" dirty="0">
                <a:solidFill>
                  <a:schemeClr val="accent4">
                    <a:lumMod val="75000"/>
                  </a:schemeClr>
                </a:solidFill>
                <a:effectLst>
                  <a:outerShdw blurRad="38100" dist="38100" dir="2700000" algn="tl">
                    <a:srgbClr val="000000">
                      <a:alpha val="43137"/>
                    </a:srgbClr>
                  </a:outerShdw>
                </a:effectLst>
              </a:rPr>
              <a:t>General Partnerships</a:t>
            </a:r>
          </a:p>
        </p:txBody>
      </p:sp>
      <p:pic>
        <p:nvPicPr>
          <p:cNvPr id="4" name="Picture 3">
            <a:extLst>
              <a:ext uri="{FF2B5EF4-FFF2-40B4-BE49-F238E27FC236}">
                <a16:creationId xmlns:a16="http://schemas.microsoft.com/office/drawing/2014/main" id="{F5EAF5DC-4EDF-0C6E-4FE2-32C274C3FAB2}"/>
              </a:ext>
            </a:extLst>
          </p:cNvPr>
          <p:cNvPicPr>
            <a:picLocks noChangeAspect="1"/>
          </p:cNvPicPr>
          <p:nvPr/>
        </p:nvPicPr>
        <p:blipFill rotWithShape="1">
          <a:blip r:embed="rId2"/>
          <a:srcRect l="7042" r="3770"/>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effectLst>
            <a:outerShdw blurRad="50800" dist="50800" dir="5400000" algn="ctr" rotWithShape="0">
              <a:srgbClr val="000000">
                <a:alpha val="99000"/>
              </a:srgbClr>
            </a:outerShdw>
          </a:effectLst>
        </p:spPr>
      </p:pic>
      <p:sp>
        <p:nvSpPr>
          <p:cNvPr id="3" name="Content Placeholder 2">
            <a:extLst>
              <a:ext uri="{FF2B5EF4-FFF2-40B4-BE49-F238E27FC236}">
                <a16:creationId xmlns:a16="http://schemas.microsoft.com/office/drawing/2014/main" id="{BABEC6DE-C49C-52E0-0605-63EA5EF6DBDA}"/>
              </a:ext>
            </a:extLst>
          </p:cNvPr>
          <p:cNvSpPr>
            <a:spLocks noGrp="1"/>
          </p:cNvSpPr>
          <p:nvPr>
            <p:ph idx="1"/>
          </p:nvPr>
        </p:nvSpPr>
        <p:spPr>
          <a:xfrm>
            <a:off x="6513788" y="2333297"/>
            <a:ext cx="4840010" cy="3843666"/>
          </a:xfrm>
        </p:spPr>
        <p:txBody>
          <a:bodyPr>
            <a:normAutofit/>
          </a:bodyPr>
          <a:lstStyle/>
          <a:p>
            <a:pPr marL="0" indent="0">
              <a:buNone/>
            </a:pPr>
            <a:r>
              <a:rPr lang="en-US" sz="3200" dirty="0">
                <a:latin typeface="Abadi Extra Light" panose="020B0204020104020204" pitchFamily="34" charset="0"/>
              </a:rPr>
              <a:t>A partnership generally has two forms of ownership interests – </a:t>
            </a:r>
            <a:r>
              <a:rPr lang="en-US" sz="3200" dirty="0">
                <a:solidFill>
                  <a:schemeClr val="accent2">
                    <a:lumMod val="75000"/>
                  </a:schemeClr>
                </a:solidFill>
                <a:latin typeface="Abadi Extra Light" panose="020B0204020104020204" pitchFamily="34" charset="0"/>
              </a:rPr>
              <a:t>general partnership interest </a:t>
            </a:r>
            <a:r>
              <a:rPr lang="en-US" sz="3200" dirty="0">
                <a:latin typeface="Abadi Extra Light" panose="020B0204020104020204" pitchFamily="34" charset="0"/>
              </a:rPr>
              <a:t>and </a:t>
            </a:r>
            <a:r>
              <a:rPr lang="en-US" sz="3200" dirty="0">
                <a:solidFill>
                  <a:schemeClr val="accent2">
                    <a:lumMod val="75000"/>
                  </a:schemeClr>
                </a:solidFill>
                <a:latin typeface="Abadi Extra Light" panose="020B0204020104020204" pitchFamily="34" charset="0"/>
              </a:rPr>
              <a:t>limited partnerships interests</a:t>
            </a:r>
            <a:r>
              <a:rPr lang="en-US" sz="3200" dirty="0">
                <a:latin typeface="Abadi Extra Light" panose="020B0204020104020204" pitchFamily="34" charset="0"/>
              </a:rPr>
              <a:t>.</a:t>
            </a:r>
          </a:p>
        </p:txBody>
      </p:sp>
    </p:spTree>
    <p:extLst>
      <p:ext uri="{BB962C8B-B14F-4D97-AF65-F5344CB8AC3E}">
        <p14:creationId xmlns:p14="http://schemas.microsoft.com/office/powerpoint/2010/main" val="3396287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6A30C7-F9FB-10AC-D2CA-296E1363FE0F}"/>
              </a:ext>
            </a:extLst>
          </p:cNvPr>
          <p:cNvSpPr>
            <a:spLocks noGrp="1"/>
          </p:cNvSpPr>
          <p:nvPr>
            <p:ph type="title"/>
          </p:nvPr>
        </p:nvSpPr>
        <p:spPr>
          <a:xfrm>
            <a:off x="6513788" y="365125"/>
            <a:ext cx="4840010" cy="1807305"/>
          </a:xfrm>
        </p:spPr>
        <p:txBody>
          <a:bodyPr>
            <a:normAutofit/>
          </a:bodyPr>
          <a:lstStyle/>
          <a:p>
            <a:r>
              <a:rPr lang="en-US" dirty="0">
                <a:effectLst>
                  <a:outerShdw blurRad="38100" dist="38100" dir="2700000" algn="tl">
                    <a:srgbClr val="000000">
                      <a:alpha val="43137"/>
                    </a:srgbClr>
                  </a:outerShdw>
                </a:effectLst>
              </a:rPr>
              <a:t>Limited Partnerships</a:t>
            </a:r>
          </a:p>
        </p:txBody>
      </p:sp>
      <p:pic>
        <p:nvPicPr>
          <p:cNvPr id="5" name="Picture 4" descr="People shaking hands">
            <a:extLst>
              <a:ext uri="{FF2B5EF4-FFF2-40B4-BE49-F238E27FC236}">
                <a16:creationId xmlns:a16="http://schemas.microsoft.com/office/drawing/2014/main" id="{19080F30-99FF-4EA9-8148-E735DFE9985D}"/>
              </a:ext>
            </a:extLst>
          </p:cNvPr>
          <p:cNvPicPr>
            <a:picLocks noChangeAspect="1"/>
          </p:cNvPicPr>
          <p:nvPr/>
        </p:nvPicPr>
        <p:blipFill rotWithShape="1">
          <a:blip r:embed="rId2"/>
          <a:srcRect l="10725" r="22384"/>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effectLst>
            <a:outerShdw blurRad="50800" dist="50800" dir="5400000" algn="ctr" rotWithShape="0">
              <a:srgbClr val="000000">
                <a:alpha val="99000"/>
              </a:srgbClr>
            </a:outerShdw>
          </a:effectLst>
        </p:spPr>
      </p:pic>
      <p:sp>
        <p:nvSpPr>
          <p:cNvPr id="3" name="Content Placeholder 2">
            <a:extLst>
              <a:ext uri="{FF2B5EF4-FFF2-40B4-BE49-F238E27FC236}">
                <a16:creationId xmlns:a16="http://schemas.microsoft.com/office/drawing/2014/main" id="{BABEC6DE-C49C-52E0-0605-63EA5EF6DBDA}"/>
              </a:ext>
            </a:extLst>
          </p:cNvPr>
          <p:cNvSpPr>
            <a:spLocks noGrp="1"/>
          </p:cNvSpPr>
          <p:nvPr>
            <p:ph idx="1"/>
          </p:nvPr>
        </p:nvSpPr>
        <p:spPr>
          <a:xfrm>
            <a:off x="6513788" y="2075232"/>
            <a:ext cx="4840010" cy="3843666"/>
          </a:xfrm>
        </p:spPr>
        <p:txBody>
          <a:bodyPr>
            <a:noAutofit/>
          </a:bodyPr>
          <a:lstStyle/>
          <a:p>
            <a:pPr marL="0" indent="0">
              <a:lnSpc>
                <a:spcPct val="100000"/>
              </a:lnSpc>
              <a:buNone/>
            </a:pPr>
            <a:r>
              <a:rPr lang="en-US" sz="2200" dirty="0">
                <a:latin typeface="Abadi Extra Light" panose="020B0204020104020204" pitchFamily="34" charset="0"/>
              </a:rPr>
              <a:t>The </a:t>
            </a:r>
            <a:r>
              <a:rPr lang="en-US" sz="2200" dirty="0">
                <a:solidFill>
                  <a:schemeClr val="accent2">
                    <a:lumMod val="75000"/>
                  </a:schemeClr>
                </a:solidFill>
                <a:latin typeface="Abadi Extra Light" panose="020B0204020104020204" pitchFamily="34" charset="0"/>
              </a:rPr>
              <a:t>general partner </a:t>
            </a:r>
            <a:r>
              <a:rPr lang="en-US" sz="2200" dirty="0">
                <a:latin typeface="Abadi Extra Light" panose="020B0204020104020204" pitchFamily="34" charset="0"/>
              </a:rPr>
              <a:t>is the person who has been admitted to a limited partnership as a general partner in accordance with the partnership agreement and is named in the </a:t>
            </a:r>
            <a:r>
              <a:rPr lang="en-US" sz="2200" dirty="0">
                <a:solidFill>
                  <a:schemeClr val="accent2">
                    <a:lumMod val="75000"/>
                  </a:schemeClr>
                </a:solidFill>
                <a:latin typeface="Abadi Extra Light" panose="020B0204020104020204" pitchFamily="34" charset="0"/>
              </a:rPr>
              <a:t>certificate of limited partnership </a:t>
            </a:r>
            <a:r>
              <a:rPr lang="en-US" sz="2200" dirty="0">
                <a:latin typeface="Abadi Extra Light" panose="020B0204020104020204" pitchFamily="34" charset="0"/>
              </a:rPr>
              <a:t>as a general partner. </a:t>
            </a:r>
          </a:p>
          <a:p>
            <a:pPr marL="0" indent="0">
              <a:lnSpc>
                <a:spcPct val="100000"/>
              </a:lnSpc>
              <a:buNone/>
            </a:pPr>
            <a:r>
              <a:rPr lang="en-US" sz="2200" dirty="0">
                <a:latin typeface="Abadi Extra Light" panose="020B0204020104020204" pitchFamily="34" charset="0"/>
              </a:rPr>
              <a:t>A </a:t>
            </a:r>
            <a:r>
              <a:rPr lang="en-US" sz="2200" dirty="0">
                <a:solidFill>
                  <a:schemeClr val="accent2">
                    <a:lumMod val="75000"/>
                  </a:schemeClr>
                </a:solidFill>
                <a:latin typeface="Abadi Extra Light" panose="020B0204020104020204" pitchFamily="34" charset="0"/>
              </a:rPr>
              <a:t>general partner </a:t>
            </a:r>
            <a:r>
              <a:rPr lang="en-US" sz="2200" dirty="0">
                <a:latin typeface="Abadi Extra Light" panose="020B0204020104020204" pitchFamily="34" charset="0"/>
              </a:rPr>
              <a:t>has essentially the same rights, duties, and liabilities (including personal liability for the partnership's obligations) as a partner in a general partnership. </a:t>
            </a:r>
          </a:p>
        </p:txBody>
      </p:sp>
      <p:cxnSp>
        <p:nvCxnSpPr>
          <p:cNvPr id="6" name="Straight Connector 5">
            <a:extLst>
              <a:ext uri="{FF2B5EF4-FFF2-40B4-BE49-F238E27FC236}">
                <a16:creationId xmlns:a16="http://schemas.microsoft.com/office/drawing/2014/main" id="{9080B58E-DBCF-5D78-B85D-DA109800DC7C}"/>
              </a:ext>
            </a:extLst>
          </p:cNvPr>
          <p:cNvCxnSpPr/>
          <p:nvPr/>
        </p:nvCxnSpPr>
        <p:spPr>
          <a:xfrm>
            <a:off x="6652684" y="1782502"/>
            <a:ext cx="5338688"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77201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6A30C7-F9FB-10AC-D2CA-296E1363FE0F}"/>
              </a:ext>
            </a:extLst>
          </p:cNvPr>
          <p:cNvSpPr>
            <a:spLocks noGrp="1"/>
          </p:cNvSpPr>
          <p:nvPr>
            <p:ph type="title"/>
          </p:nvPr>
        </p:nvSpPr>
        <p:spPr>
          <a:xfrm>
            <a:off x="6513788" y="365125"/>
            <a:ext cx="4840010" cy="1807305"/>
          </a:xfrm>
        </p:spPr>
        <p:txBody>
          <a:bodyPr>
            <a:normAutofit/>
          </a:bodyPr>
          <a:lstStyle/>
          <a:p>
            <a:r>
              <a:rPr lang="en-US" dirty="0"/>
              <a:t>Limited Partnerships</a:t>
            </a:r>
          </a:p>
        </p:txBody>
      </p:sp>
      <p:pic>
        <p:nvPicPr>
          <p:cNvPr id="5" name="Picture 4" descr="People shaking hands">
            <a:extLst>
              <a:ext uri="{FF2B5EF4-FFF2-40B4-BE49-F238E27FC236}">
                <a16:creationId xmlns:a16="http://schemas.microsoft.com/office/drawing/2014/main" id="{19080F30-99FF-4EA9-8148-E735DFE9985D}"/>
              </a:ext>
            </a:extLst>
          </p:cNvPr>
          <p:cNvPicPr>
            <a:picLocks noChangeAspect="1"/>
          </p:cNvPicPr>
          <p:nvPr/>
        </p:nvPicPr>
        <p:blipFill rotWithShape="1">
          <a:blip r:embed="rId2">
            <a:duotone>
              <a:schemeClr val="accent2">
                <a:shade val="45000"/>
                <a:satMod val="135000"/>
              </a:schemeClr>
              <a:prstClr val="white"/>
            </a:duotone>
          </a:blip>
          <a:srcRect l="10725" r="22384"/>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effectLst>
            <a:outerShdw blurRad="50800" dist="50800" dir="5400000" algn="ctr" rotWithShape="0">
              <a:srgbClr val="000000">
                <a:alpha val="99000"/>
              </a:srgbClr>
            </a:outerShdw>
          </a:effectLst>
        </p:spPr>
      </p:pic>
      <p:sp>
        <p:nvSpPr>
          <p:cNvPr id="3" name="Content Placeholder 2">
            <a:extLst>
              <a:ext uri="{FF2B5EF4-FFF2-40B4-BE49-F238E27FC236}">
                <a16:creationId xmlns:a16="http://schemas.microsoft.com/office/drawing/2014/main" id="{BABEC6DE-C49C-52E0-0605-63EA5EF6DBDA}"/>
              </a:ext>
            </a:extLst>
          </p:cNvPr>
          <p:cNvSpPr>
            <a:spLocks noGrp="1"/>
          </p:cNvSpPr>
          <p:nvPr>
            <p:ph idx="1"/>
          </p:nvPr>
        </p:nvSpPr>
        <p:spPr>
          <a:xfrm>
            <a:off x="6594811" y="2052082"/>
            <a:ext cx="4840010" cy="3843666"/>
          </a:xfrm>
        </p:spPr>
        <p:txBody>
          <a:bodyPr>
            <a:noAutofit/>
          </a:bodyPr>
          <a:lstStyle/>
          <a:p>
            <a:pPr marL="0" indent="0">
              <a:lnSpc>
                <a:spcPct val="100000"/>
              </a:lnSpc>
              <a:buNone/>
            </a:pPr>
            <a:r>
              <a:rPr lang="en-US" sz="2400" dirty="0">
                <a:latin typeface="Abadi Extra Light" panose="020B0204020104020204" pitchFamily="34" charset="0"/>
              </a:rPr>
              <a:t>A </a:t>
            </a:r>
            <a:r>
              <a:rPr lang="en-US" sz="2400" b="1" dirty="0">
                <a:latin typeface="Abadi Extra Light" panose="020B0204020104020204" pitchFamily="34" charset="0"/>
              </a:rPr>
              <a:t>limited partner </a:t>
            </a:r>
            <a:r>
              <a:rPr lang="en-US" sz="2400" dirty="0">
                <a:latin typeface="Abadi Extra Light" panose="020B0204020104020204" pitchFamily="34" charset="0"/>
              </a:rPr>
              <a:t>is one or more persons who has been admitted to a limited partnership as a limited partner in accordance with the partnership agreement. </a:t>
            </a:r>
          </a:p>
          <a:p>
            <a:pPr marL="0" indent="0">
              <a:lnSpc>
                <a:spcPct val="100000"/>
              </a:lnSpc>
              <a:buNone/>
            </a:pPr>
            <a:r>
              <a:rPr lang="en-US" sz="2400" b="1" dirty="0">
                <a:latin typeface="Abadi Extra Light" panose="020B0204020104020204" pitchFamily="34" charset="0"/>
              </a:rPr>
              <a:t>Limited partners are not liable</a:t>
            </a:r>
            <a:r>
              <a:rPr lang="en-US" sz="2400" dirty="0">
                <a:latin typeface="Abadi Extra Light" panose="020B0204020104020204" pitchFamily="34" charset="0"/>
              </a:rPr>
              <a:t>, for a debt, obligation or liability of the limited partnership of any kind or for the acts of any partner, agent or employee of the limited partnership</a:t>
            </a:r>
          </a:p>
        </p:txBody>
      </p:sp>
      <p:cxnSp>
        <p:nvCxnSpPr>
          <p:cNvPr id="6" name="Straight Connector 5">
            <a:extLst>
              <a:ext uri="{FF2B5EF4-FFF2-40B4-BE49-F238E27FC236}">
                <a16:creationId xmlns:a16="http://schemas.microsoft.com/office/drawing/2014/main" id="{EAFEB855-582B-C064-1465-0B0D85CC3478}"/>
              </a:ext>
            </a:extLst>
          </p:cNvPr>
          <p:cNvCxnSpPr/>
          <p:nvPr/>
        </p:nvCxnSpPr>
        <p:spPr>
          <a:xfrm>
            <a:off x="6717792" y="1767840"/>
            <a:ext cx="4901184" cy="0"/>
          </a:xfrm>
          <a:prstGeom prst="line">
            <a:avLst/>
          </a:prstGeom>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59414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854"/>
            <a:ext cx="12192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6A30C7-F9FB-10AC-D2CA-296E1363FE0F}"/>
              </a:ext>
            </a:extLst>
          </p:cNvPr>
          <p:cNvSpPr>
            <a:spLocks noGrp="1"/>
          </p:cNvSpPr>
          <p:nvPr>
            <p:ph type="title"/>
          </p:nvPr>
        </p:nvSpPr>
        <p:spPr>
          <a:xfrm>
            <a:off x="4268318" y="148728"/>
            <a:ext cx="6781800" cy="1338696"/>
          </a:xfrm>
        </p:spPr>
        <p:txBody>
          <a:bodyPr>
            <a:normAutofit/>
          </a:bodyPr>
          <a:lstStyle/>
          <a:p>
            <a:r>
              <a:rPr lang="en-US" dirty="0">
                <a:effectLst>
                  <a:outerShdw blurRad="38100" dist="38100" dir="2700000" algn="tl">
                    <a:srgbClr val="000000">
                      <a:alpha val="43137"/>
                    </a:srgbClr>
                  </a:outerShdw>
                </a:effectLst>
              </a:rPr>
              <a:t>Limited Liability Companies</a:t>
            </a:r>
          </a:p>
        </p:txBody>
      </p:sp>
      <p:pic>
        <p:nvPicPr>
          <p:cNvPr id="5" name="Picture 4" descr="One in a crowd">
            <a:extLst>
              <a:ext uri="{FF2B5EF4-FFF2-40B4-BE49-F238E27FC236}">
                <a16:creationId xmlns:a16="http://schemas.microsoft.com/office/drawing/2014/main" id="{C411FBC7-6E53-ECFB-B59A-E957A5DDD83C}"/>
              </a:ext>
            </a:extLst>
          </p:cNvPr>
          <p:cNvPicPr>
            <a:picLocks noChangeAspect="1"/>
          </p:cNvPicPr>
          <p:nvPr/>
        </p:nvPicPr>
        <p:blipFill rotWithShape="1">
          <a:blip r:embed="rId2"/>
          <a:srcRect l="33564" r="25374"/>
          <a:stretch/>
        </p:blipFill>
        <p:spPr>
          <a:xfrm>
            <a:off x="2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a:effectLst>
            <a:outerShdw blurRad="50800" dist="50800" dir="5400000" algn="ctr" rotWithShape="0">
              <a:srgbClr val="000000">
                <a:alpha val="99000"/>
              </a:srgbClr>
            </a:outerShdw>
          </a:effectLst>
        </p:spPr>
      </p:pic>
      <p:sp>
        <p:nvSpPr>
          <p:cNvPr id="3" name="Content Placeholder 2">
            <a:extLst>
              <a:ext uri="{FF2B5EF4-FFF2-40B4-BE49-F238E27FC236}">
                <a16:creationId xmlns:a16="http://schemas.microsoft.com/office/drawing/2014/main" id="{BABEC6DE-C49C-52E0-0605-63EA5EF6DBDA}"/>
              </a:ext>
            </a:extLst>
          </p:cNvPr>
          <p:cNvSpPr>
            <a:spLocks noGrp="1"/>
          </p:cNvSpPr>
          <p:nvPr>
            <p:ph idx="1"/>
          </p:nvPr>
        </p:nvSpPr>
        <p:spPr>
          <a:xfrm>
            <a:off x="4268318" y="1478635"/>
            <a:ext cx="7410120" cy="3900730"/>
          </a:xfrm>
        </p:spPr>
        <p:txBody>
          <a:bodyPr anchor="t">
            <a:noAutofit/>
          </a:bodyPr>
          <a:lstStyle/>
          <a:p>
            <a:pPr marL="0" indent="0">
              <a:lnSpc>
                <a:spcPct val="100000"/>
              </a:lnSpc>
              <a:buNone/>
            </a:pPr>
            <a:r>
              <a:rPr lang="en-US" sz="2400" dirty="0">
                <a:latin typeface="Abadi Extra Light" panose="020B0204020104020204" pitchFamily="34" charset="0"/>
              </a:rPr>
              <a:t>The form of ownership interest in a limited liability company is termed a </a:t>
            </a:r>
            <a:r>
              <a:rPr lang="en-US" sz="2400" b="1" dirty="0">
                <a:solidFill>
                  <a:schemeClr val="accent2">
                    <a:lumMod val="75000"/>
                  </a:schemeClr>
                </a:solidFill>
                <a:latin typeface="Abadi Extra Light" panose="020B0204020104020204" pitchFamily="34" charset="0"/>
              </a:rPr>
              <a:t>“membership interest”.</a:t>
            </a:r>
          </a:p>
          <a:p>
            <a:pPr marL="0" indent="0">
              <a:lnSpc>
                <a:spcPct val="100000"/>
              </a:lnSpc>
              <a:buNone/>
            </a:pPr>
            <a:r>
              <a:rPr lang="en-US" sz="2400" dirty="0">
                <a:latin typeface="Abadi Extra Light" panose="020B0204020104020204" pitchFamily="34" charset="0"/>
              </a:rPr>
              <a:t>A </a:t>
            </a:r>
            <a:r>
              <a:rPr lang="en-US" sz="2400" b="1" dirty="0">
                <a:solidFill>
                  <a:schemeClr val="accent2">
                    <a:lumMod val="75000"/>
                  </a:schemeClr>
                </a:solidFill>
                <a:latin typeface="Abadi Extra Light" panose="020B0204020104020204" pitchFamily="34" charset="0"/>
              </a:rPr>
              <a:t>limited liability company may have one or more members</a:t>
            </a:r>
            <a:r>
              <a:rPr lang="en-US" sz="2400" dirty="0">
                <a:latin typeface="Abadi Extra Light" panose="020B0204020104020204" pitchFamily="34" charset="0"/>
              </a:rPr>
              <a:t>. </a:t>
            </a:r>
          </a:p>
          <a:p>
            <a:pPr marL="0" indent="0">
              <a:lnSpc>
                <a:spcPct val="100000"/>
              </a:lnSpc>
              <a:buNone/>
            </a:pPr>
            <a:r>
              <a:rPr lang="en-US" sz="2400" dirty="0">
                <a:latin typeface="Abadi Extra Light" panose="020B0204020104020204" pitchFamily="34" charset="0"/>
              </a:rPr>
              <a:t>The operating agreement may provide for: </a:t>
            </a:r>
          </a:p>
          <a:p>
            <a:pPr marL="514350" indent="-514350">
              <a:lnSpc>
                <a:spcPct val="100000"/>
              </a:lnSpc>
              <a:buAutoNum type="romanLcParenBoth"/>
            </a:pPr>
            <a:r>
              <a:rPr lang="en-US" sz="2400" dirty="0">
                <a:latin typeface="Abadi Extra Light" panose="020B0204020104020204" pitchFamily="34" charset="0"/>
              </a:rPr>
              <a:t>classes or groups of members having such relative rights, powers and duties as the operating agreement may provide; </a:t>
            </a:r>
          </a:p>
          <a:p>
            <a:pPr marL="514350" indent="-514350">
              <a:lnSpc>
                <a:spcPct val="100000"/>
              </a:lnSpc>
              <a:buAutoNum type="romanLcParenBoth"/>
            </a:pPr>
            <a:r>
              <a:rPr lang="en-US" sz="2400" dirty="0">
                <a:latin typeface="Abadi Extra Light" panose="020B0204020104020204" pitchFamily="34" charset="0"/>
              </a:rPr>
              <a:t>the future of additional classes or groups of members having such relative rights, powers and duties as may from time to time be established</a:t>
            </a:r>
          </a:p>
        </p:txBody>
      </p:sp>
      <p:cxnSp>
        <p:nvCxnSpPr>
          <p:cNvPr id="6" name="Straight Connector 5">
            <a:extLst>
              <a:ext uri="{FF2B5EF4-FFF2-40B4-BE49-F238E27FC236}">
                <a16:creationId xmlns:a16="http://schemas.microsoft.com/office/drawing/2014/main" id="{D68BF057-AB02-410D-F425-396D5B9400CE}"/>
              </a:ext>
            </a:extLst>
          </p:cNvPr>
          <p:cNvCxnSpPr/>
          <p:nvPr/>
        </p:nvCxnSpPr>
        <p:spPr>
          <a:xfrm>
            <a:off x="4402431" y="1304544"/>
            <a:ext cx="6679271"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93355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656C8-AA0E-4A1B-B94B-C1E733D41940}"/>
              </a:ext>
            </a:extLst>
          </p:cNvPr>
          <p:cNvSpPr>
            <a:spLocks noGrp="1"/>
          </p:cNvSpPr>
          <p:nvPr>
            <p:ph type="title"/>
          </p:nvPr>
        </p:nvSpPr>
        <p:spPr>
          <a:xfrm>
            <a:off x="-2582214" y="319591"/>
            <a:ext cx="10515600" cy="1325563"/>
          </a:xfrm>
        </p:spPr>
        <p:txBody>
          <a:bodyPr>
            <a:normAutofit/>
          </a:bodyPr>
          <a:lstStyle/>
          <a:p>
            <a:pPr algn="ctr"/>
            <a:r>
              <a:rPr lang="en-US" sz="2400" dirty="0">
                <a:solidFill>
                  <a:schemeClr val="bg1"/>
                </a:solidFill>
                <a:effectLst>
                  <a:outerShdw blurRad="38100" dist="38100" dir="2700000" algn="tl">
                    <a:srgbClr val="000000">
                      <a:alpha val="43137"/>
                    </a:srgbClr>
                  </a:outerShdw>
                </a:effectLst>
              </a:rPr>
              <a:t>S Corporation vs. LLC/Partnership</a:t>
            </a:r>
          </a:p>
        </p:txBody>
      </p:sp>
      <p:sp>
        <p:nvSpPr>
          <p:cNvPr id="3" name="Content Placeholder 2">
            <a:extLst>
              <a:ext uri="{FF2B5EF4-FFF2-40B4-BE49-F238E27FC236}">
                <a16:creationId xmlns:a16="http://schemas.microsoft.com/office/drawing/2014/main" id="{2E81A779-6110-437A-B069-08EC853C9D02}"/>
              </a:ext>
            </a:extLst>
          </p:cNvPr>
          <p:cNvSpPr>
            <a:spLocks noGrp="1"/>
          </p:cNvSpPr>
          <p:nvPr>
            <p:ph idx="1"/>
          </p:nvPr>
        </p:nvSpPr>
        <p:spPr>
          <a:xfrm>
            <a:off x="838200" y="1524288"/>
            <a:ext cx="7095186" cy="4626585"/>
          </a:xfrm>
        </p:spPr>
        <p:txBody>
          <a:bodyPr>
            <a:normAutofit fontScale="92500" lnSpcReduction="20000"/>
          </a:bodyPr>
          <a:lstStyle/>
          <a:p>
            <a:pPr marL="463550" indent="-463550">
              <a:lnSpc>
                <a:spcPct val="120000"/>
              </a:lnSpc>
              <a:buFont typeface="Wingdings" panose="05000000000000000000" pitchFamily="2" charset="2"/>
              <a:buChar char="§"/>
            </a:pPr>
            <a:r>
              <a:rPr lang="en-US" sz="2400" dirty="0">
                <a:solidFill>
                  <a:schemeClr val="bg1"/>
                </a:solidFill>
                <a:latin typeface="Abadi Extra Light" panose="020B0204020104020204" pitchFamily="34" charset="0"/>
              </a:rPr>
              <a:t>S corporations are limited to 100 shareholders and one Class of stock</a:t>
            </a:r>
          </a:p>
          <a:p>
            <a:pPr marL="463550" indent="-463550">
              <a:lnSpc>
                <a:spcPct val="120000"/>
              </a:lnSpc>
              <a:buFont typeface="Wingdings" panose="05000000000000000000" pitchFamily="2" charset="2"/>
              <a:buChar char="§"/>
            </a:pPr>
            <a:r>
              <a:rPr lang="en-US" sz="2400" dirty="0">
                <a:solidFill>
                  <a:schemeClr val="bg1"/>
                </a:solidFill>
                <a:latin typeface="Abadi Extra Light" panose="020B0204020104020204" pitchFamily="34" charset="0"/>
              </a:rPr>
              <a:t>An LLC taxed as a Partnership has all the tax advantages of an S Corporation and none of the complications – provided SE Tax is not an issue</a:t>
            </a:r>
          </a:p>
          <a:p>
            <a:pPr marL="914400" indent="-463550">
              <a:lnSpc>
                <a:spcPct val="120000"/>
              </a:lnSpc>
              <a:buFont typeface="Wingdings" panose="05000000000000000000" pitchFamily="2" charset="2"/>
              <a:buChar char="§"/>
            </a:pPr>
            <a:r>
              <a:rPr lang="en-US" sz="2400" dirty="0">
                <a:solidFill>
                  <a:schemeClr val="bg1"/>
                </a:solidFill>
                <a:latin typeface="Abadi Extra Light" panose="020B0204020104020204" pitchFamily="34" charset="0"/>
              </a:rPr>
              <a:t>An LLC could lose S Election if shareholder dies or is otherwise non-qualified</a:t>
            </a:r>
          </a:p>
          <a:p>
            <a:pPr marL="914400" indent="-463550">
              <a:lnSpc>
                <a:spcPct val="120000"/>
              </a:lnSpc>
              <a:buFont typeface="Wingdings" panose="05000000000000000000" pitchFamily="2" charset="2"/>
              <a:buChar char="§"/>
            </a:pPr>
            <a:r>
              <a:rPr lang="en-US" sz="2400" dirty="0">
                <a:solidFill>
                  <a:schemeClr val="bg1"/>
                </a:solidFill>
                <a:latin typeface="Abadi Extra Light" panose="020B0204020104020204" pitchFamily="34" charset="0"/>
                <a:ea typeface="Times New Roman" panose="02020603050405020304" pitchFamily="18" charset="0"/>
                <a:cs typeface="Times New Roman" panose="02020603050405020304" pitchFamily="18" charset="0"/>
              </a:rPr>
              <a:t>A partnership can make Sec. 704 Allocations</a:t>
            </a:r>
          </a:p>
          <a:p>
            <a:pPr marL="914400" indent="-463550">
              <a:lnSpc>
                <a:spcPct val="120000"/>
              </a:lnSpc>
              <a:buFont typeface="Wingdings" panose="05000000000000000000" pitchFamily="2" charset="2"/>
              <a:buChar char="§"/>
            </a:pPr>
            <a:r>
              <a:rPr lang="en-US" sz="2400" dirty="0">
                <a:solidFill>
                  <a:schemeClr val="bg1"/>
                </a:solidFill>
                <a:latin typeface="Abadi Extra Light" panose="020B0204020104020204" pitchFamily="34" charset="0"/>
                <a:ea typeface="Times New Roman" panose="02020603050405020304" pitchFamily="18" charset="0"/>
                <a:cs typeface="Times New Roman" panose="02020603050405020304" pitchFamily="18" charset="0"/>
              </a:rPr>
              <a:t>The acquisition of a partnership interest Sec. 754 Adjustment</a:t>
            </a:r>
          </a:p>
          <a:p>
            <a:pPr marL="914400" indent="-463550">
              <a:lnSpc>
                <a:spcPct val="120000"/>
              </a:lnSpc>
              <a:buFont typeface="Wingdings" panose="05000000000000000000" pitchFamily="2" charset="2"/>
              <a:buChar char="§"/>
            </a:pPr>
            <a:r>
              <a:rPr lang="en-US" sz="2400" dirty="0">
                <a:solidFill>
                  <a:schemeClr val="bg1"/>
                </a:solidFill>
                <a:latin typeface="Abadi Extra Light" panose="020B0204020104020204" pitchFamily="34" charset="0"/>
                <a:ea typeface="Times New Roman" panose="02020603050405020304" pitchFamily="18" charset="0"/>
                <a:cs typeface="Times New Roman" panose="02020603050405020304" pitchFamily="18" charset="0"/>
              </a:rPr>
              <a:t>A partner’s basis includes a share of partnership debt</a:t>
            </a:r>
            <a:endParaRPr lang="en-US" sz="2400" dirty="0">
              <a:solidFill>
                <a:schemeClr val="bg1"/>
              </a:solidFill>
              <a:latin typeface="Abadi Extra Light" panose="020B0204020104020204" pitchFamily="34" charset="0"/>
            </a:endParaRPr>
          </a:p>
          <a:p>
            <a:endParaRPr lang="en-US" dirty="0">
              <a:latin typeface="Abadi Extra Light" panose="020B0204020104020204" pitchFamily="34" charset="0"/>
            </a:endParaRPr>
          </a:p>
        </p:txBody>
      </p:sp>
      <p:pic>
        <p:nvPicPr>
          <p:cNvPr id="4" name="Picture 3">
            <a:extLst>
              <a:ext uri="{FF2B5EF4-FFF2-40B4-BE49-F238E27FC236}">
                <a16:creationId xmlns:a16="http://schemas.microsoft.com/office/drawing/2014/main" id="{36FBC706-8BC9-454D-852C-A5BABDA92DF4}"/>
              </a:ext>
            </a:extLst>
          </p:cNvPr>
          <p:cNvPicPr>
            <a:picLocks noChangeAspect="1"/>
          </p:cNvPicPr>
          <p:nvPr/>
        </p:nvPicPr>
        <p:blipFill>
          <a:blip r:embed="rId2"/>
          <a:stretch>
            <a:fillRect/>
          </a:stretch>
        </p:blipFill>
        <p:spPr>
          <a:xfrm>
            <a:off x="8298611" y="707125"/>
            <a:ext cx="3329797" cy="5443749"/>
          </a:xfrm>
          <a:prstGeom prst="rect">
            <a:avLst/>
          </a:prstGeom>
        </p:spPr>
      </p:pic>
    </p:spTree>
    <p:extLst>
      <p:ext uri="{BB962C8B-B14F-4D97-AF65-F5344CB8AC3E}">
        <p14:creationId xmlns:p14="http://schemas.microsoft.com/office/powerpoint/2010/main" val="10319461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lptaxletterred.jpg"/>
          <p:cNvPicPr>
            <a:picLocks noChangeAspect="1"/>
          </p:cNvPicPr>
          <p:nvPr/>
        </p:nvPicPr>
        <p:blipFill>
          <a:blip r:embed="rId3" cstate="print">
            <a:duotone>
              <a:schemeClr val="accent1">
                <a:shade val="45000"/>
                <a:satMod val="135000"/>
              </a:schemeClr>
              <a:prstClr val="white"/>
            </a:duotone>
          </a:blip>
          <a:stretch>
            <a:fillRect/>
          </a:stretch>
        </p:blipFill>
        <p:spPr>
          <a:xfrm>
            <a:off x="1524000" y="0"/>
            <a:ext cx="2743200" cy="6858000"/>
          </a:xfrm>
          <a:prstGeom prst="rect">
            <a:avLst/>
          </a:prstGeom>
        </p:spPr>
      </p:pic>
      <p:sp>
        <p:nvSpPr>
          <p:cNvPr id="16" name="Rectangle 15"/>
          <p:cNvSpPr/>
          <p:nvPr/>
        </p:nvSpPr>
        <p:spPr>
          <a:xfrm rot="5400000" flipH="1">
            <a:off x="876300" y="3390900"/>
            <a:ext cx="6858000" cy="76200"/>
          </a:xfrm>
          <a:prstGeom prst="rect">
            <a:avLst/>
          </a:prstGeom>
          <a:gradFill>
            <a:gsLst>
              <a:gs pos="0">
                <a:schemeClr val="tx1"/>
              </a:gs>
              <a:gs pos="34000">
                <a:schemeClr val="tx1">
                  <a:lumMod val="75000"/>
                  <a:lumOff val="25000"/>
                </a:schemeClr>
              </a:gs>
              <a:gs pos="71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ctrTitle"/>
          </p:nvPr>
        </p:nvSpPr>
        <p:spPr>
          <a:xfrm>
            <a:off x="3505200" y="-152400"/>
            <a:ext cx="7772400" cy="1470025"/>
          </a:xfrm>
        </p:spPr>
        <p:txBody>
          <a:bodyPr>
            <a:normAutofit/>
          </a:bodyPr>
          <a:lstStyle/>
          <a:p>
            <a:r>
              <a:rPr lang="en-US" sz="6000" dirty="0">
                <a:solidFill>
                  <a:schemeClr val="bg1">
                    <a:lumMod val="75000"/>
                  </a:schemeClr>
                </a:solidFill>
                <a:latin typeface="Bernard MT Condensed" pitchFamily="18" charset="0"/>
              </a:rPr>
              <a:t>TedPerkins</a:t>
            </a:r>
            <a:r>
              <a:rPr lang="en-US" sz="6000" dirty="0">
                <a:effectLst>
                  <a:outerShdw blurRad="38100" dist="38100" dir="2700000" algn="tl">
                    <a:srgbClr val="000000">
                      <a:alpha val="43137"/>
                    </a:srgbClr>
                  </a:outerShdw>
                </a:effectLst>
                <a:latin typeface="Bernard MT Condensed" pitchFamily="18" charset="0"/>
              </a:rPr>
              <a:t>Tax News</a:t>
            </a:r>
          </a:p>
        </p:txBody>
      </p:sp>
      <p:sp>
        <p:nvSpPr>
          <p:cNvPr id="4" name="TextBox 3"/>
          <p:cNvSpPr txBox="1"/>
          <p:nvPr/>
        </p:nvSpPr>
        <p:spPr>
          <a:xfrm>
            <a:off x="2362200" y="990601"/>
            <a:ext cx="32412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Calibri"/>
                <a:ea typeface="+mn-ea"/>
                <a:cs typeface="+mn-cs"/>
              </a:rPr>
              <a:t> </a:t>
            </a:r>
          </a:p>
        </p:txBody>
      </p:sp>
      <p:sp>
        <p:nvSpPr>
          <p:cNvPr id="11" name="Rectangle 10"/>
          <p:cNvSpPr/>
          <p:nvPr/>
        </p:nvSpPr>
        <p:spPr>
          <a:xfrm flipH="1">
            <a:off x="4343400" y="1219200"/>
            <a:ext cx="4114800" cy="76200"/>
          </a:xfrm>
          <a:prstGeom prst="rect">
            <a:avLst/>
          </a:prstGeom>
          <a:gradFill>
            <a:gsLst>
              <a:gs pos="0">
                <a:schemeClr val="tx1"/>
              </a:gs>
              <a:gs pos="64999">
                <a:schemeClr val="tx1">
                  <a:lumMod val="75000"/>
                  <a:lumOff val="2500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Box 11"/>
          <p:cNvSpPr txBox="1"/>
          <p:nvPr/>
        </p:nvSpPr>
        <p:spPr>
          <a:xfrm>
            <a:off x="4648200" y="1905000"/>
            <a:ext cx="6526306" cy="37240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all" spc="0" normalizeH="0" baseline="0" noProof="0" dirty="0">
                <a:ln>
                  <a:noFill/>
                </a:ln>
                <a:solidFill>
                  <a:srgbClr val="1F497D"/>
                </a:solidFill>
                <a:effectLst>
                  <a:outerShdw blurRad="38100" dist="38100" dir="2700000" algn="tl">
                    <a:srgbClr val="000000">
                      <a:alpha val="43137"/>
                    </a:srgbClr>
                  </a:outerShdw>
                </a:effectLst>
                <a:uLnTx/>
                <a:uFillTx/>
                <a:latin typeface="Calibri"/>
                <a:ea typeface="+mn-ea"/>
                <a:cs typeface="+mn-cs"/>
              </a:rPr>
              <a:t>Verify Your Attendance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Please type “present” into the chatbox on your screen and hit ENTER.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This is an important step which verifies your attendance and assures that your credit is received.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Thank you.</a:t>
            </a:r>
          </a:p>
        </p:txBody>
      </p:sp>
    </p:spTree>
    <p:extLst>
      <p:ext uri="{BB962C8B-B14F-4D97-AF65-F5344CB8AC3E}">
        <p14:creationId xmlns:p14="http://schemas.microsoft.com/office/powerpoint/2010/main" val="3427487139"/>
      </p:ext>
    </p:extLst>
  </p:cSld>
  <p:clrMapOvr>
    <a:masterClrMapping/>
  </p:clrMapOvr>
  <p:transition spd="slow">
    <p:cover/>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284A420-F50C-4C2C-B88E-E6F4EF504B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ierstadt"/>
              <a:ea typeface="+mn-ea"/>
              <a:cs typeface="+mn-cs"/>
            </a:endParaRPr>
          </a:p>
        </p:txBody>
      </p:sp>
      <p:sp useBgFill="1">
        <p:nvSpPr>
          <p:cNvPr id="9" name="Rectangle 8">
            <a:extLst>
              <a:ext uri="{FF2B5EF4-FFF2-40B4-BE49-F238E27FC236}">
                <a16:creationId xmlns:a16="http://schemas.microsoft.com/office/drawing/2014/main" id="{893A6D2E-5228-4998-9E24-EFCCA0246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3567547"/>
          </a:xfrm>
          <a:prstGeom prst="rect">
            <a:avLst/>
          </a:prstGeom>
          <a:ln>
            <a:noFill/>
          </a:ln>
          <a:effectLst>
            <a:outerShdw blurRad="228600" dist="152400" dir="5460000" sx="95000" sy="95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Bierstadt"/>
              <a:ea typeface="+mn-ea"/>
              <a:cs typeface="+mn-cs"/>
            </a:endParaRPr>
          </a:p>
        </p:txBody>
      </p:sp>
      <p:cxnSp>
        <p:nvCxnSpPr>
          <p:cNvPr id="11" name="Straight Connector 10">
            <a:extLst>
              <a:ext uri="{FF2B5EF4-FFF2-40B4-BE49-F238E27FC236}">
                <a16:creationId xmlns:a16="http://schemas.microsoft.com/office/drawing/2014/main" id="{3ADB48DB-8E25-4F2F-8C02-5B793937255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32BA7E3-7313-49C8-A245-A85BDEB13E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5" name="Slide Background">
            <a:extLst>
              <a:ext uri="{FF2B5EF4-FFF2-40B4-BE49-F238E27FC236}">
                <a16:creationId xmlns:a16="http://schemas.microsoft.com/office/drawing/2014/main" id="{39DEF503-AFED-40B5-99E5-87975B0D7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ierstadt"/>
              <a:ea typeface="+mn-ea"/>
              <a:cs typeface="+mn-cs"/>
            </a:endParaRPr>
          </a:p>
        </p:txBody>
      </p:sp>
      <p:sp>
        <p:nvSpPr>
          <p:cNvPr id="17" name="tint">
            <a:extLst>
              <a:ext uri="{FF2B5EF4-FFF2-40B4-BE49-F238E27FC236}">
                <a16:creationId xmlns:a16="http://schemas.microsoft.com/office/drawing/2014/main" id="{B38BFBE2-9AD8-4542-8FAC-02614711B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Bierstadt"/>
              <a:ea typeface="+mn-ea"/>
              <a:cs typeface="+mn-cs"/>
            </a:endParaRPr>
          </a:p>
        </p:txBody>
      </p:sp>
      <p:sp useBgFill="1">
        <p:nvSpPr>
          <p:cNvPr id="19" name="Rectangle 18">
            <a:extLst>
              <a:ext uri="{FF2B5EF4-FFF2-40B4-BE49-F238E27FC236}">
                <a16:creationId xmlns:a16="http://schemas.microsoft.com/office/drawing/2014/main" id="{8A8629BE-0179-4699-B176-6397C00434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191993" cy="3657602"/>
          </a:xfrm>
          <a:prstGeom prst="rect">
            <a:avLst/>
          </a:prstGeom>
          <a:ln>
            <a:noFill/>
          </a:ln>
          <a:effectLst>
            <a:outerShdw blurRad="228600" dist="1524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Bierstadt"/>
              <a:ea typeface="+mn-ea"/>
              <a:cs typeface="+mn-cs"/>
            </a:endParaRPr>
          </a:p>
        </p:txBody>
      </p:sp>
      <p:sp>
        <p:nvSpPr>
          <p:cNvPr id="2" name="Title 1">
            <a:extLst>
              <a:ext uri="{FF2B5EF4-FFF2-40B4-BE49-F238E27FC236}">
                <a16:creationId xmlns:a16="http://schemas.microsoft.com/office/drawing/2014/main" id="{33245CCC-3B3F-8BDC-CDA0-33A57909A7D6}"/>
              </a:ext>
            </a:extLst>
          </p:cNvPr>
          <p:cNvSpPr>
            <a:spLocks noGrp="1"/>
          </p:cNvSpPr>
          <p:nvPr>
            <p:ph type="title"/>
          </p:nvPr>
        </p:nvSpPr>
        <p:spPr>
          <a:xfrm>
            <a:off x="761802" y="738334"/>
            <a:ext cx="9296597" cy="2561984"/>
          </a:xfrm>
        </p:spPr>
        <p:txBody>
          <a:bodyPr vert="horz" lIns="91440" tIns="45720" rIns="91440" bIns="45720" rtlCol="0" anchor="b">
            <a:normAutofit/>
          </a:bodyPr>
          <a:lstStyle/>
          <a:p>
            <a:r>
              <a:rPr lang="en-US" sz="4800" dirty="0">
                <a:solidFill>
                  <a:srgbClr val="C00000"/>
                </a:solidFill>
                <a:effectLst>
                  <a:outerShdw blurRad="38100" dist="38100" dir="2700000" algn="tl">
                    <a:srgbClr val="000000">
                      <a:alpha val="43137"/>
                    </a:srgbClr>
                  </a:outerShdw>
                </a:effectLst>
              </a:rPr>
              <a:t>Operational Stage</a:t>
            </a:r>
          </a:p>
        </p:txBody>
      </p:sp>
      <p:cxnSp>
        <p:nvCxnSpPr>
          <p:cNvPr id="21" name="Straight Connector 20">
            <a:extLst>
              <a:ext uri="{FF2B5EF4-FFF2-40B4-BE49-F238E27FC236}">
                <a16:creationId xmlns:a16="http://schemas.microsoft.com/office/drawing/2014/main" id="{2E5D4690-002A-4B9A-A715-6B47306217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76369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284A420-F50C-4C2C-B88E-E6F4EF504B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ierstadt"/>
              <a:ea typeface="+mn-ea"/>
              <a:cs typeface="+mn-cs"/>
            </a:endParaRPr>
          </a:p>
        </p:txBody>
      </p:sp>
      <p:sp useBgFill="1">
        <p:nvSpPr>
          <p:cNvPr id="9" name="Rectangle 8">
            <a:extLst>
              <a:ext uri="{FF2B5EF4-FFF2-40B4-BE49-F238E27FC236}">
                <a16:creationId xmlns:a16="http://schemas.microsoft.com/office/drawing/2014/main" id="{893A6D2E-5228-4998-9E24-EFCCA0246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3567547"/>
          </a:xfrm>
          <a:prstGeom prst="rect">
            <a:avLst/>
          </a:prstGeom>
          <a:ln>
            <a:noFill/>
          </a:ln>
          <a:effectLst>
            <a:outerShdw blurRad="228600" dist="152400" dir="5460000" sx="95000" sy="95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Bierstadt"/>
              <a:ea typeface="+mn-ea"/>
              <a:cs typeface="+mn-cs"/>
            </a:endParaRPr>
          </a:p>
        </p:txBody>
      </p:sp>
      <p:cxnSp>
        <p:nvCxnSpPr>
          <p:cNvPr id="11" name="Straight Connector 10">
            <a:extLst>
              <a:ext uri="{FF2B5EF4-FFF2-40B4-BE49-F238E27FC236}">
                <a16:creationId xmlns:a16="http://schemas.microsoft.com/office/drawing/2014/main" id="{3ADB48DB-8E25-4F2F-8C02-5B793937255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32BA7E3-7313-49C8-A245-A85BDEB13E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5" name="Slide Background">
            <a:extLst>
              <a:ext uri="{FF2B5EF4-FFF2-40B4-BE49-F238E27FC236}">
                <a16:creationId xmlns:a16="http://schemas.microsoft.com/office/drawing/2014/main" id="{39DEF503-AFED-40B5-99E5-87975B0D7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ierstadt"/>
              <a:ea typeface="+mn-ea"/>
              <a:cs typeface="+mn-cs"/>
            </a:endParaRPr>
          </a:p>
        </p:txBody>
      </p:sp>
      <p:sp>
        <p:nvSpPr>
          <p:cNvPr id="17" name="tint">
            <a:extLst>
              <a:ext uri="{FF2B5EF4-FFF2-40B4-BE49-F238E27FC236}">
                <a16:creationId xmlns:a16="http://schemas.microsoft.com/office/drawing/2014/main" id="{B38BFBE2-9AD8-4542-8FAC-02614711B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Bierstadt"/>
              <a:ea typeface="+mn-ea"/>
              <a:cs typeface="+mn-cs"/>
            </a:endParaRPr>
          </a:p>
        </p:txBody>
      </p:sp>
      <p:sp useBgFill="1">
        <p:nvSpPr>
          <p:cNvPr id="19" name="Rectangle 18">
            <a:extLst>
              <a:ext uri="{FF2B5EF4-FFF2-40B4-BE49-F238E27FC236}">
                <a16:creationId xmlns:a16="http://schemas.microsoft.com/office/drawing/2014/main" id="{8A8629BE-0179-4699-B176-6397C00434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191993" cy="3657602"/>
          </a:xfrm>
          <a:prstGeom prst="rect">
            <a:avLst/>
          </a:prstGeom>
          <a:ln>
            <a:noFill/>
          </a:ln>
          <a:effectLst>
            <a:outerShdw blurRad="228600" dist="1524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Bierstadt"/>
              <a:ea typeface="+mn-ea"/>
              <a:cs typeface="+mn-cs"/>
            </a:endParaRPr>
          </a:p>
        </p:txBody>
      </p:sp>
      <p:sp>
        <p:nvSpPr>
          <p:cNvPr id="2" name="Title 1">
            <a:extLst>
              <a:ext uri="{FF2B5EF4-FFF2-40B4-BE49-F238E27FC236}">
                <a16:creationId xmlns:a16="http://schemas.microsoft.com/office/drawing/2014/main" id="{33245CCC-3B3F-8BDC-CDA0-33A57909A7D6}"/>
              </a:ext>
            </a:extLst>
          </p:cNvPr>
          <p:cNvSpPr>
            <a:spLocks noGrp="1"/>
          </p:cNvSpPr>
          <p:nvPr>
            <p:ph type="title"/>
          </p:nvPr>
        </p:nvSpPr>
        <p:spPr>
          <a:xfrm>
            <a:off x="761802" y="738334"/>
            <a:ext cx="9296597" cy="2561984"/>
          </a:xfrm>
        </p:spPr>
        <p:txBody>
          <a:bodyPr vert="horz" lIns="91440" tIns="45720" rIns="91440" bIns="45720" rtlCol="0" anchor="b">
            <a:normAutofit/>
          </a:bodyPr>
          <a:lstStyle/>
          <a:p>
            <a:r>
              <a:rPr lang="en-US" sz="4800" dirty="0">
                <a:solidFill>
                  <a:schemeClr val="bg1"/>
                </a:solidFill>
                <a:effectLst>
                  <a:outerShdw blurRad="38100" dist="38100" dir="2700000" algn="tl">
                    <a:srgbClr val="000000">
                      <a:alpha val="43137"/>
                    </a:srgbClr>
                  </a:outerShdw>
                </a:effectLst>
              </a:rPr>
              <a:t>Management of Operations</a:t>
            </a:r>
          </a:p>
        </p:txBody>
      </p:sp>
      <p:cxnSp>
        <p:nvCxnSpPr>
          <p:cNvPr id="21" name="Straight Connector 20">
            <a:extLst>
              <a:ext uri="{FF2B5EF4-FFF2-40B4-BE49-F238E27FC236}">
                <a16:creationId xmlns:a16="http://schemas.microsoft.com/office/drawing/2014/main" id="{2E5D4690-002A-4B9A-A715-6B47306217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499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TextBox 3"/>
          <p:cNvSpPr txBox="1">
            <a:spLocks noChangeArrowheads="1"/>
          </p:cNvSpPr>
          <p:nvPr/>
        </p:nvSpPr>
        <p:spPr bwMode="auto">
          <a:xfrm>
            <a:off x="2362200" y="990601"/>
            <a:ext cx="323850" cy="830263"/>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Calibri" pitchFamily="34" charset="0"/>
                <a:ea typeface="+mn-ea"/>
                <a:cs typeface="+mn-cs"/>
              </a:rPr>
              <a:t> </a:t>
            </a:r>
          </a:p>
        </p:txBody>
      </p:sp>
      <p:pic>
        <p:nvPicPr>
          <p:cNvPr id="18" name="Picture 17" descr="gibperknobackground.png"/>
          <p:cNvPicPr>
            <a:picLocks noChangeAspect="1"/>
          </p:cNvPicPr>
          <p:nvPr/>
        </p:nvPicPr>
        <p:blipFill>
          <a:blip r:embed="rId3" cstate="print"/>
          <a:srcRect/>
          <a:stretch>
            <a:fillRect/>
          </a:stretch>
        </p:blipFill>
        <p:spPr bwMode="auto">
          <a:xfrm>
            <a:off x="914400" y="514351"/>
            <a:ext cx="2895600" cy="701675"/>
          </a:xfrm>
          <a:prstGeom prst="rect">
            <a:avLst/>
          </a:prstGeom>
          <a:noFill/>
          <a:ln w="9525">
            <a:noFill/>
            <a:miter lim="800000"/>
            <a:headEnd/>
            <a:tailEnd/>
          </a:ln>
        </p:spPr>
      </p:pic>
      <p:sp>
        <p:nvSpPr>
          <p:cNvPr id="20" name="Rectangle 3"/>
          <p:cNvSpPr txBox="1">
            <a:spLocks noChangeArrowheads="1"/>
          </p:cNvSpPr>
          <p:nvPr/>
        </p:nvSpPr>
        <p:spPr bwMode="auto">
          <a:xfrm>
            <a:off x="819150" y="1458913"/>
            <a:ext cx="5715000" cy="4884735"/>
          </a:xfrm>
          <a:prstGeom prst="rect">
            <a:avLst/>
          </a:prstGeom>
          <a:noFill/>
          <a:ln w="9525">
            <a:noFill/>
            <a:miter lim="800000"/>
            <a:headEnd/>
            <a:tailEnd/>
          </a:ln>
        </p:spPr>
        <p:txBody>
          <a:bodyPr/>
          <a:lstStyle/>
          <a:p>
            <a:pPr marL="0" marR="0" lvl="0" indent="0" algn="l" defTabSz="914400" rtl="0" eaLnBrk="0" fontAlgn="auto" latinLnBrk="0" hangingPunct="0">
              <a:lnSpc>
                <a:spcPct val="100000"/>
              </a:lnSpc>
              <a:spcBef>
                <a:spcPct val="2000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Gill Sans MT" panose="020B0502020104020203" pitchFamily="34" charset="0"/>
                <a:ea typeface="+mn-ea"/>
                <a:cs typeface="Times New Roman" pitchFamily="18" charset="0"/>
              </a:rPr>
              <a:t>GIBSON&amp;PERKINS, PC</a:t>
            </a:r>
            <a:r>
              <a:rPr kumimoji="0" lang="en-US" sz="1800" b="0" i="0" u="none" strike="noStrike" kern="1200" cap="none" spc="0" normalizeH="0" baseline="0" noProof="0" dirty="0">
                <a:ln>
                  <a:noFill/>
                </a:ln>
                <a:solidFill>
                  <a:srgbClr val="000000"/>
                </a:solidFill>
                <a:effectLst/>
                <a:uLnTx/>
                <a:uFillTx/>
                <a:latin typeface="Gill Sans MT" panose="020B0502020104020203" pitchFamily="34" charset="0"/>
                <a:ea typeface="+mn-ea"/>
                <a:cs typeface="Times New Roman" pitchFamily="18" charset="0"/>
              </a:rPr>
              <a:t> </a:t>
            </a:r>
            <a:r>
              <a:rPr kumimoji="0" lang="en-US" sz="18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Times New Roman" pitchFamily="18" charset="0"/>
              </a:rPr>
              <a:t>is a multi-practice law firm with offices in Pennsylvania and Delaware.  Our firm has expanded from its founding in 2001, into a vibrant and growing law firm dedicated to serving an ever expanding and sophisticated client base.  </a:t>
            </a:r>
          </a:p>
          <a:p>
            <a:pPr marL="0" marR="0" lvl="0" indent="0" algn="l" defTabSz="914400" rtl="0" eaLnBrk="1" fontAlgn="auto" latinLnBrk="0" hangingPunct="1">
              <a:lnSpc>
                <a:spcPct val="100000"/>
              </a:lnSpc>
              <a:spcBef>
                <a:spcPts val="400"/>
              </a:spcBef>
              <a:spcAft>
                <a:spcPts val="40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badi Extra Light" panose="020B0204020104020204" pitchFamily="34" charset="0"/>
                <a:ea typeface="+mn-ea"/>
                <a:cs typeface="Times New Roman" pitchFamily="18" charset="0"/>
              </a:rPr>
              <a:t>We represent clients in matters pertaining to:</a:t>
            </a:r>
          </a:p>
          <a:p>
            <a:pPr marL="457200" marR="0" lvl="0" indent="-457200" algn="l" defTabSz="914400" rtl="0" eaLnBrk="1" fontAlgn="auto" latinLnBrk="0" hangingPunct="1">
              <a:lnSpc>
                <a:spcPct val="100000"/>
              </a:lnSpc>
              <a:spcBef>
                <a:spcPts val="400"/>
              </a:spcBef>
              <a:spcAft>
                <a:spcPts val="400"/>
              </a:spcAft>
              <a:buClrTx/>
              <a:buSzTx/>
              <a:buFont typeface="Arial" pitchFamily="34" charset="0"/>
              <a:buChar char="•"/>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badi Extra Light" panose="020B0204020104020204" pitchFamily="34" charset="0"/>
                <a:ea typeface="+mn-ea"/>
                <a:cs typeface="Times New Roman" pitchFamily="18" charset="0"/>
              </a:rPr>
              <a:t>Business Transactions</a:t>
            </a:r>
          </a:p>
          <a:p>
            <a:pPr marL="457200" marR="0" lvl="0" indent="-457200" algn="l" defTabSz="914400" rtl="0" eaLnBrk="1" fontAlgn="auto" latinLnBrk="0" hangingPunct="1">
              <a:lnSpc>
                <a:spcPct val="100000"/>
              </a:lnSpc>
              <a:spcBef>
                <a:spcPts val="400"/>
              </a:spcBef>
              <a:spcAft>
                <a:spcPts val="400"/>
              </a:spcAft>
              <a:buClrTx/>
              <a:buSzTx/>
              <a:buFont typeface="Arial" pitchFamily="34" charset="0"/>
              <a:buChar char="•"/>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badi Extra Light" panose="020B0204020104020204" pitchFamily="34" charset="0"/>
                <a:ea typeface="+mn-ea"/>
                <a:cs typeface="Times New Roman" pitchFamily="18" charset="0"/>
              </a:rPr>
              <a:t>Real Estate  </a:t>
            </a:r>
          </a:p>
          <a:p>
            <a:pPr marL="457200" marR="0" lvl="0" indent="-457200" algn="l" defTabSz="914400" rtl="0" eaLnBrk="1" fontAlgn="auto" latinLnBrk="0" hangingPunct="1">
              <a:lnSpc>
                <a:spcPct val="100000"/>
              </a:lnSpc>
              <a:spcBef>
                <a:spcPts val="400"/>
              </a:spcBef>
              <a:spcAft>
                <a:spcPts val="400"/>
              </a:spcAft>
              <a:buClrTx/>
              <a:buSzTx/>
              <a:buFont typeface="Arial" pitchFamily="34" charset="0"/>
              <a:buChar char="•"/>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badi Extra Light" panose="020B0204020104020204" pitchFamily="34" charset="0"/>
                <a:ea typeface="+mn-ea"/>
                <a:cs typeface="Times New Roman" pitchFamily="18" charset="0"/>
              </a:rPr>
              <a:t>Estate Planning  </a:t>
            </a:r>
          </a:p>
          <a:p>
            <a:pPr marL="457200" marR="0" lvl="0" indent="-457200" algn="l" defTabSz="914400" rtl="0" eaLnBrk="1" fontAlgn="auto" latinLnBrk="0" hangingPunct="1">
              <a:lnSpc>
                <a:spcPct val="100000"/>
              </a:lnSpc>
              <a:spcBef>
                <a:spcPts val="400"/>
              </a:spcBef>
              <a:spcAft>
                <a:spcPts val="400"/>
              </a:spcAft>
              <a:buClrTx/>
              <a:buSzTx/>
              <a:buFont typeface="Arial" pitchFamily="34" charset="0"/>
              <a:buChar char="•"/>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badi Extra Light" panose="020B0204020104020204" pitchFamily="34" charset="0"/>
                <a:ea typeface="+mn-ea"/>
                <a:cs typeface="Times New Roman" pitchFamily="18" charset="0"/>
              </a:rPr>
              <a:t>Estate Administration  </a:t>
            </a:r>
          </a:p>
          <a:p>
            <a:pPr marL="457200" marR="0" lvl="0" indent="-457200" algn="l" defTabSz="914400" rtl="0" eaLnBrk="1" fontAlgn="auto" latinLnBrk="0" hangingPunct="1">
              <a:lnSpc>
                <a:spcPct val="100000"/>
              </a:lnSpc>
              <a:spcBef>
                <a:spcPts val="400"/>
              </a:spcBef>
              <a:spcAft>
                <a:spcPts val="400"/>
              </a:spcAft>
              <a:buClrTx/>
              <a:buSzTx/>
              <a:buFont typeface="Arial" pitchFamily="34" charset="0"/>
              <a:buChar char="•"/>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badi Extra Light" panose="020B0204020104020204" pitchFamily="34" charset="0"/>
                <a:ea typeface="+mn-ea"/>
                <a:cs typeface="Times New Roman" pitchFamily="18" charset="0"/>
              </a:rPr>
              <a:t>Tax Problem Resolution  </a:t>
            </a:r>
          </a:p>
          <a:p>
            <a:pPr marL="457200" marR="0" lvl="0" indent="-457200" algn="l" defTabSz="914400" rtl="0" eaLnBrk="1" fontAlgn="auto" latinLnBrk="0" hangingPunct="1">
              <a:lnSpc>
                <a:spcPct val="100000"/>
              </a:lnSpc>
              <a:spcBef>
                <a:spcPts val="400"/>
              </a:spcBef>
              <a:spcAft>
                <a:spcPts val="400"/>
              </a:spcAft>
              <a:buClrTx/>
              <a:buSzTx/>
              <a:buFont typeface="Arial" pitchFamily="34" charset="0"/>
              <a:buChar char="•"/>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badi Extra Light" panose="020B0204020104020204" pitchFamily="34" charset="0"/>
                <a:ea typeface="+mn-ea"/>
                <a:cs typeface="Times New Roman" pitchFamily="18" charset="0"/>
              </a:rPr>
              <a:t>Emerging Businesses  </a:t>
            </a:r>
          </a:p>
          <a:p>
            <a:pPr marL="457200" marR="0" lvl="0" indent="-457200" algn="l" defTabSz="914400" rtl="0" eaLnBrk="1" fontAlgn="auto" latinLnBrk="0" hangingPunct="1">
              <a:lnSpc>
                <a:spcPct val="100000"/>
              </a:lnSpc>
              <a:spcBef>
                <a:spcPts val="400"/>
              </a:spcBef>
              <a:spcAft>
                <a:spcPts val="400"/>
              </a:spcAft>
              <a:buClrTx/>
              <a:buSzTx/>
              <a:buFont typeface="Arial" pitchFamily="34" charset="0"/>
              <a:buChar char="•"/>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badi Extra Light" panose="020B0204020104020204" pitchFamily="34" charset="0"/>
                <a:ea typeface="+mn-ea"/>
                <a:cs typeface="Times New Roman" pitchFamily="18" charset="0"/>
                <a:sym typeface="Wingdings" pitchFamily="2" charset="2"/>
              </a:rPr>
              <a:t>C</a:t>
            </a: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badi Extra Light" panose="020B0204020104020204" pitchFamily="34" charset="0"/>
                <a:ea typeface="+mn-ea"/>
                <a:cs typeface="Times New Roman" pitchFamily="18" charset="0"/>
              </a:rPr>
              <a:t>ommercial Litigation</a:t>
            </a:r>
          </a:p>
          <a:p>
            <a:pPr marL="0" marR="0" lvl="0" indent="0" algn="l" defTabSz="914400" rtl="0" eaLnBrk="0" fontAlgn="auto" latinLnBrk="0" hangingPunct="0">
              <a:lnSpc>
                <a:spcPct val="100000"/>
              </a:lnSpc>
              <a:spcBef>
                <a:spcPct val="20000"/>
              </a:spcBef>
              <a:spcAft>
                <a:spcPts val="0"/>
              </a:spcAft>
              <a:buClrTx/>
              <a:buSzTx/>
              <a:buFontTx/>
              <a:buNone/>
              <a:tabLst/>
              <a:defRPr/>
            </a:pPr>
            <a:br>
              <a:rPr kumimoji="0" lang="en-US" sz="2000" b="0" i="1" u="none" strike="noStrike" kern="1200" cap="none" spc="0" normalizeH="0" baseline="0" noProof="0" dirty="0">
                <a:ln>
                  <a:noFill/>
                </a:ln>
                <a:solidFill>
                  <a:prstClr val="black">
                    <a:lumMod val="50000"/>
                    <a:lumOff val="50000"/>
                  </a:prstClr>
                </a:solidFill>
                <a:effectLst/>
                <a:uLnTx/>
                <a:uFillTx/>
                <a:latin typeface="Abadi Extra Light" panose="020B0204020104020204" pitchFamily="34" charset="0"/>
                <a:ea typeface="+mn-ea"/>
                <a:cs typeface="Times New Roman" pitchFamily="18" charset="0"/>
              </a:rPr>
            </a:br>
            <a:br>
              <a:rPr kumimoji="0" lang="en-US" sz="20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br>
            <a:r>
              <a:rPr kumimoji="0" lang="en-US" sz="2400" b="0" i="0" u="none" strike="noStrike" kern="1200" cap="none" spc="0" normalizeH="0" baseline="0" noProof="0" dirty="0">
                <a:ln>
                  <a:noFill/>
                </a:ln>
                <a:solidFill>
                  <a:srgbClr val="000000"/>
                </a:solidFill>
                <a:effectLst/>
                <a:uLnTx/>
                <a:uFillTx/>
                <a:latin typeface="Calibri" pitchFamily="34" charset="0"/>
                <a:ea typeface="+mn-ea"/>
                <a:cs typeface="+mn-cs"/>
              </a:rPr>
              <a:t>	</a:t>
            </a:r>
          </a:p>
          <a:p>
            <a:pPr marL="0" marR="0" lvl="0" indent="0" algn="ctr" defTabSz="914400" rtl="0" eaLnBrk="0" fontAlgn="auto" latinLnBrk="0" hangingPunct="0">
              <a:lnSpc>
                <a:spcPct val="90000"/>
              </a:lnSpc>
              <a:spcBef>
                <a:spcPct val="2000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itchFamily="34" charset="0"/>
                <a:ea typeface="+mn-ea"/>
                <a:cs typeface="+mn-cs"/>
              </a:rPr>
              <a:t>	</a:t>
            </a:r>
          </a:p>
        </p:txBody>
      </p:sp>
      <p:pic>
        <p:nvPicPr>
          <p:cNvPr id="4" name="Picture 3">
            <a:extLst>
              <a:ext uri="{FF2B5EF4-FFF2-40B4-BE49-F238E27FC236}">
                <a16:creationId xmlns:a16="http://schemas.microsoft.com/office/drawing/2014/main" id="{9A57ED5E-C828-424A-AF4B-FF158160418A}"/>
              </a:ext>
            </a:extLst>
          </p:cNvPr>
          <p:cNvPicPr>
            <a:picLocks noChangeAspect="1"/>
          </p:cNvPicPr>
          <p:nvPr/>
        </p:nvPicPr>
        <p:blipFill>
          <a:blip r:embed="rId4"/>
          <a:stretch>
            <a:fillRect/>
          </a:stretch>
        </p:blipFill>
        <p:spPr>
          <a:xfrm>
            <a:off x="7605884" y="695239"/>
            <a:ext cx="3671716" cy="5514641"/>
          </a:xfrm>
          <a:prstGeom prst="rect">
            <a:avLst/>
          </a:prstGeom>
          <a:effectLst>
            <a:outerShdw blurRad="50800" dist="50800" dir="5400000" algn="ctr" rotWithShape="0">
              <a:srgbClr val="000000">
                <a:alpha val="99000"/>
              </a:srgbClr>
            </a:outerShdw>
          </a:effectLst>
        </p:spPr>
      </p:pic>
    </p:spTree>
    <p:extLst>
      <p:ext uri="{BB962C8B-B14F-4D97-AF65-F5344CB8AC3E}">
        <p14:creationId xmlns:p14="http://schemas.microsoft.com/office/powerpoint/2010/main" val="2740056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6A30C7-F9FB-10AC-D2CA-296E1363FE0F}"/>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4100" kern="1200" dirty="0">
                <a:solidFill>
                  <a:schemeClr val="tx1"/>
                </a:solidFill>
                <a:effectLst>
                  <a:outerShdw blurRad="38100" dist="38100" dir="2700000" algn="tl">
                    <a:srgbClr val="000000">
                      <a:alpha val="43137"/>
                    </a:srgbClr>
                  </a:outerShdw>
                </a:effectLst>
                <a:latin typeface="+mj-lt"/>
                <a:ea typeface="+mj-ea"/>
                <a:cs typeface="+mj-cs"/>
              </a:rPr>
              <a:t>Sole proprietorship</a:t>
            </a:r>
          </a:p>
        </p:txBody>
      </p:sp>
      <p:sp>
        <p:nvSpPr>
          <p:cNvPr id="3" name="Content Placeholder 2">
            <a:extLst>
              <a:ext uri="{FF2B5EF4-FFF2-40B4-BE49-F238E27FC236}">
                <a16:creationId xmlns:a16="http://schemas.microsoft.com/office/drawing/2014/main" id="{BABEC6DE-C49C-52E0-0605-63EA5EF6DBDA}"/>
              </a:ext>
            </a:extLst>
          </p:cNvPr>
          <p:cNvSpPr>
            <a:spLocks noGrp="1"/>
          </p:cNvSpPr>
          <p:nvPr>
            <p:ph idx="1"/>
          </p:nvPr>
        </p:nvSpPr>
        <p:spPr>
          <a:xfrm>
            <a:off x="638882" y="4631161"/>
            <a:ext cx="3571810" cy="1559327"/>
          </a:xfrm>
        </p:spPr>
        <p:txBody>
          <a:bodyPr vert="horz" lIns="91440" tIns="45720" rIns="91440" bIns="45720" rtlCol="0">
            <a:normAutofit/>
          </a:bodyPr>
          <a:lstStyle/>
          <a:p>
            <a:pPr marL="0" indent="0">
              <a:buNone/>
            </a:pPr>
            <a:r>
              <a:rPr lang="en-US" sz="3200" kern="1200" dirty="0">
                <a:solidFill>
                  <a:schemeClr val="tx1"/>
                </a:solidFill>
                <a:latin typeface="Abadi Extra Light" panose="020B0204020104020204" pitchFamily="34" charset="0"/>
              </a:rPr>
              <a:t>Management is vested solely in the proprietor. </a:t>
            </a:r>
          </a:p>
        </p:txBody>
      </p:sp>
      <p:sp>
        <p:nvSpPr>
          <p:cNvPr id="1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14EB6DA-36B1-0548-DCCA-A86791776C79}"/>
              </a:ext>
            </a:extLst>
          </p:cNvPr>
          <p:cNvPicPr>
            <a:picLocks noChangeAspect="1"/>
          </p:cNvPicPr>
          <p:nvPr/>
        </p:nvPicPr>
        <p:blipFill>
          <a:blip r:embed="rId2"/>
          <a:stretch>
            <a:fillRect/>
          </a:stretch>
        </p:blipFill>
        <p:spPr>
          <a:xfrm>
            <a:off x="4654296" y="674848"/>
            <a:ext cx="7214616" cy="5480871"/>
          </a:xfrm>
          <a:prstGeom prst="rect">
            <a:avLst/>
          </a:prstGeom>
          <a:effectLst>
            <a:outerShdw blurRad="50800" dist="50800" dir="5400000" algn="ctr" rotWithShape="0">
              <a:srgbClr val="000000">
                <a:alpha val="99000"/>
              </a:srgbClr>
            </a:outerShdw>
          </a:effectLst>
        </p:spPr>
      </p:pic>
    </p:spTree>
    <p:extLst>
      <p:ext uri="{BB962C8B-B14F-4D97-AF65-F5344CB8AC3E}">
        <p14:creationId xmlns:p14="http://schemas.microsoft.com/office/powerpoint/2010/main" val="8824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FB60E8C-7224-44A4-87A0-46A1711DD2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6A30C7-F9FB-10AC-D2CA-296E1363FE0F}"/>
              </a:ext>
            </a:extLst>
          </p:cNvPr>
          <p:cNvSpPr>
            <a:spLocks noGrp="1"/>
          </p:cNvSpPr>
          <p:nvPr>
            <p:ph type="title"/>
          </p:nvPr>
        </p:nvSpPr>
        <p:spPr>
          <a:xfrm>
            <a:off x="795528" y="386930"/>
            <a:ext cx="10141799" cy="1300554"/>
          </a:xfrm>
        </p:spPr>
        <p:txBody>
          <a:bodyPr anchor="b">
            <a:normAutofit/>
          </a:bodyPr>
          <a:lstStyle/>
          <a:p>
            <a:r>
              <a:rPr lang="en-US" sz="4800" dirty="0"/>
              <a:t>Corporations </a:t>
            </a:r>
          </a:p>
        </p:txBody>
      </p:sp>
      <p:sp>
        <p:nvSpPr>
          <p:cNvPr id="11" name="Rectangle 10">
            <a:extLst>
              <a:ext uri="{FF2B5EF4-FFF2-40B4-BE49-F238E27FC236}">
                <a16:creationId xmlns:a16="http://schemas.microsoft.com/office/drawing/2014/main" id="{5DA32751-37A2-45C0-BE94-63D375E27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8B71AF2-0F34-DE4F-6037-084685D4C7EB}"/>
              </a:ext>
            </a:extLst>
          </p:cNvPr>
          <p:cNvPicPr>
            <a:picLocks noChangeAspect="1"/>
          </p:cNvPicPr>
          <p:nvPr/>
        </p:nvPicPr>
        <p:blipFill>
          <a:blip r:embed="rId2"/>
          <a:stretch>
            <a:fillRect/>
          </a:stretch>
        </p:blipFill>
        <p:spPr>
          <a:xfrm>
            <a:off x="635295" y="2939759"/>
            <a:ext cx="5150277" cy="2884155"/>
          </a:xfrm>
          <a:prstGeom prst="rect">
            <a:avLst/>
          </a:prstGeom>
        </p:spPr>
      </p:pic>
      <p:sp>
        <p:nvSpPr>
          <p:cNvPr id="3" name="Content Placeholder 2">
            <a:extLst>
              <a:ext uri="{FF2B5EF4-FFF2-40B4-BE49-F238E27FC236}">
                <a16:creationId xmlns:a16="http://schemas.microsoft.com/office/drawing/2014/main" id="{BABEC6DE-C49C-52E0-0605-63EA5EF6DBDA}"/>
              </a:ext>
            </a:extLst>
          </p:cNvPr>
          <p:cNvSpPr>
            <a:spLocks noGrp="1"/>
          </p:cNvSpPr>
          <p:nvPr>
            <p:ph idx="1"/>
          </p:nvPr>
        </p:nvSpPr>
        <p:spPr>
          <a:xfrm>
            <a:off x="6661837" y="386930"/>
            <a:ext cx="4792756" cy="5831840"/>
          </a:xfrm>
          <a:solidFill>
            <a:schemeClr val="accent4"/>
          </a:solidFill>
          <a:effectLst>
            <a:outerShdw blurRad="50800" dist="50800" dir="5400000" algn="ctr" rotWithShape="0">
              <a:srgbClr val="000000">
                <a:alpha val="99000"/>
              </a:srgbClr>
            </a:outerShdw>
          </a:effectLst>
        </p:spPr>
        <p:txBody>
          <a:bodyPr lIns="182880" tIns="91440" rIns="274320" bIns="182880" anchor="ctr">
            <a:noAutofit/>
          </a:bodyPr>
          <a:lstStyle/>
          <a:p>
            <a:pPr marL="0" indent="0">
              <a:lnSpc>
                <a:spcPct val="100000"/>
              </a:lnSpc>
              <a:buNone/>
            </a:pPr>
            <a:r>
              <a:rPr lang="en-US" sz="2000" dirty="0">
                <a:latin typeface="Abadi Extra Light" panose="020B0204020104020204" pitchFamily="34" charset="0"/>
              </a:rPr>
              <a:t>The management of a corporation is conducted by its </a:t>
            </a:r>
            <a:r>
              <a:rPr lang="en-US" sz="2000" b="1" dirty="0">
                <a:latin typeface="Abadi Extra Light" panose="020B0204020104020204" pitchFamily="34" charset="0"/>
              </a:rPr>
              <a:t>Board of Directors </a:t>
            </a:r>
            <a:r>
              <a:rPr lang="en-US" sz="2000" dirty="0">
                <a:latin typeface="Abadi Extra Light" panose="020B0204020104020204" pitchFamily="34" charset="0"/>
              </a:rPr>
              <a:t>which is elected by the shareholders. </a:t>
            </a:r>
          </a:p>
          <a:p>
            <a:pPr marL="0" indent="0">
              <a:lnSpc>
                <a:spcPct val="100000"/>
              </a:lnSpc>
              <a:buNone/>
            </a:pPr>
            <a:r>
              <a:rPr lang="en-US" sz="2000" dirty="0">
                <a:latin typeface="Abadi Extra Light" panose="020B0204020104020204" pitchFamily="34" charset="0"/>
              </a:rPr>
              <a:t>In a sense the Board of Directors are the caretakers of the corporation for the benefit of the shareholders. </a:t>
            </a:r>
          </a:p>
          <a:p>
            <a:pPr marL="0" indent="0">
              <a:lnSpc>
                <a:spcPct val="100000"/>
              </a:lnSpc>
              <a:buNone/>
            </a:pPr>
            <a:r>
              <a:rPr lang="en-US" sz="2000" dirty="0">
                <a:latin typeface="Abadi Extra Light" panose="020B0204020104020204" pitchFamily="34" charset="0"/>
              </a:rPr>
              <a:t>In fulfilling this responsibility, </a:t>
            </a:r>
            <a:r>
              <a:rPr lang="en-US" sz="2000" b="1" dirty="0">
                <a:latin typeface="Abadi Extra Light" panose="020B0204020104020204" pitchFamily="34" charset="0"/>
              </a:rPr>
              <a:t>the Board appoints officers, sets corporate policy and approves significant corporate decisions</a:t>
            </a:r>
            <a:r>
              <a:rPr lang="en-US" sz="2000" dirty="0">
                <a:latin typeface="Abadi Extra Light" panose="020B0204020104020204" pitchFamily="34" charset="0"/>
              </a:rPr>
              <a:t>. </a:t>
            </a:r>
          </a:p>
          <a:p>
            <a:pPr marL="0" indent="0">
              <a:lnSpc>
                <a:spcPct val="100000"/>
              </a:lnSpc>
              <a:buNone/>
            </a:pPr>
            <a:r>
              <a:rPr lang="en-US" sz="2000" dirty="0">
                <a:latin typeface="Abadi Extra Light" panose="020B0204020104020204" pitchFamily="34" charset="0"/>
              </a:rPr>
              <a:t>However, most </a:t>
            </a:r>
            <a:r>
              <a:rPr lang="en-US" sz="2000" b="1" dirty="0">
                <a:latin typeface="Abadi Extra Light" panose="020B0204020104020204" pitchFamily="34" charset="0"/>
              </a:rPr>
              <a:t>major corporate transactions</a:t>
            </a:r>
            <a:r>
              <a:rPr lang="en-US" sz="2000" dirty="0">
                <a:latin typeface="Abadi Extra Light" panose="020B0204020104020204" pitchFamily="34" charset="0"/>
              </a:rPr>
              <a:t> may also require shareholder approval. such as: </a:t>
            </a:r>
          </a:p>
          <a:p>
            <a:pPr>
              <a:lnSpc>
                <a:spcPct val="100000"/>
              </a:lnSpc>
            </a:pPr>
            <a:r>
              <a:rPr lang="en-US" sz="2000" dirty="0">
                <a:latin typeface="Abadi Extra Light" panose="020B0204020104020204" pitchFamily="34" charset="0"/>
              </a:rPr>
              <a:t>Amendment to the Bylaws or the Articles, </a:t>
            </a:r>
          </a:p>
          <a:p>
            <a:pPr>
              <a:lnSpc>
                <a:spcPct val="100000"/>
              </a:lnSpc>
            </a:pPr>
            <a:r>
              <a:rPr lang="en-US" sz="2000" dirty="0">
                <a:latin typeface="Abadi Extra Light" panose="020B0204020104020204" pitchFamily="34" charset="0"/>
              </a:rPr>
              <a:t>Approval of the sale of the corporate assets, or </a:t>
            </a:r>
          </a:p>
          <a:p>
            <a:pPr>
              <a:lnSpc>
                <a:spcPct val="100000"/>
              </a:lnSpc>
            </a:pPr>
            <a:r>
              <a:rPr lang="en-US" sz="2000" dirty="0">
                <a:latin typeface="Abadi Extra Light" panose="020B0204020104020204" pitchFamily="34" charset="0"/>
              </a:rPr>
              <a:t>Merger or dissolution of the Corporation</a:t>
            </a:r>
          </a:p>
        </p:txBody>
      </p:sp>
      <p:sp>
        <p:nvSpPr>
          <p:cNvPr id="15" name="Rectangle 14">
            <a:extLst>
              <a:ext uri="{FF2B5EF4-FFF2-40B4-BE49-F238E27FC236}">
                <a16:creationId xmlns:a16="http://schemas.microsoft.com/office/drawing/2014/main" id="{5A55FBCD-CD42-40F5-8A1B-3203F9CAE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729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36A30C7-F9FB-10AC-D2CA-296E1363FE0F}"/>
              </a:ext>
            </a:extLst>
          </p:cNvPr>
          <p:cNvSpPr>
            <a:spLocks noGrp="1"/>
          </p:cNvSpPr>
          <p:nvPr>
            <p:ph type="title"/>
          </p:nvPr>
        </p:nvSpPr>
        <p:spPr>
          <a:xfrm>
            <a:off x="1115568" y="548640"/>
            <a:ext cx="10168128" cy="1179576"/>
          </a:xfrm>
        </p:spPr>
        <p:txBody>
          <a:bodyPr>
            <a:normAutofit/>
          </a:bodyPr>
          <a:lstStyle/>
          <a:p>
            <a:r>
              <a:rPr lang="en-US" sz="4000" dirty="0">
                <a:effectLst>
                  <a:outerShdw blurRad="38100" dist="38100" dir="2700000" algn="tl">
                    <a:srgbClr val="000000">
                      <a:alpha val="43137"/>
                    </a:srgbClr>
                  </a:outerShdw>
                </a:effectLst>
              </a:rPr>
              <a:t>Corporations </a:t>
            </a:r>
          </a:p>
        </p:txBody>
      </p:sp>
      <p:sp>
        <p:nvSpPr>
          <p:cNvPr id="15" name="Rectangle 14">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CF05F15-838B-9404-3FD1-247B453B9A91}"/>
              </a:ext>
            </a:extLst>
          </p:cNvPr>
          <p:cNvPicPr>
            <a:picLocks noChangeAspect="1"/>
          </p:cNvPicPr>
          <p:nvPr/>
        </p:nvPicPr>
        <p:blipFill rotWithShape="1">
          <a:blip r:embed="rId2"/>
          <a:srcRect t="30" r="-2" b="3319"/>
          <a:stretch/>
        </p:blipFill>
        <p:spPr>
          <a:xfrm>
            <a:off x="908305" y="2478024"/>
            <a:ext cx="4730496" cy="3694176"/>
          </a:xfrm>
          <a:prstGeom prst="rect">
            <a:avLst/>
          </a:prstGeom>
          <a:effectLst>
            <a:outerShdw blurRad="50800" dist="50800" dir="5400000" algn="ctr" rotWithShape="0">
              <a:srgbClr val="000000">
                <a:alpha val="99000"/>
              </a:srgbClr>
            </a:outerShdw>
          </a:effectLst>
        </p:spPr>
      </p:pic>
      <p:sp>
        <p:nvSpPr>
          <p:cNvPr id="3" name="Content Placeholder 2">
            <a:extLst>
              <a:ext uri="{FF2B5EF4-FFF2-40B4-BE49-F238E27FC236}">
                <a16:creationId xmlns:a16="http://schemas.microsoft.com/office/drawing/2014/main" id="{BABEC6DE-C49C-52E0-0605-63EA5EF6DBDA}"/>
              </a:ext>
            </a:extLst>
          </p:cNvPr>
          <p:cNvSpPr>
            <a:spLocks noGrp="1"/>
          </p:cNvSpPr>
          <p:nvPr>
            <p:ph idx="1"/>
          </p:nvPr>
        </p:nvSpPr>
        <p:spPr>
          <a:xfrm>
            <a:off x="6096000" y="2493264"/>
            <a:ext cx="5384799" cy="3678936"/>
          </a:xfrm>
        </p:spPr>
        <p:txBody>
          <a:bodyPr anchor="ctr">
            <a:noAutofit/>
          </a:bodyPr>
          <a:lstStyle/>
          <a:p>
            <a:pPr marL="0" indent="0">
              <a:lnSpc>
                <a:spcPct val="100000"/>
              </a:lnSpc>
              <a:buNone/>
            </a:pPr>
            <a:r>
              <a:rPr lang="en-US" sz="2200" dirty="0">
                <a:latin typeface="Abadi Extra Light" panose="020B0204020104020204" pitchFamily="34" charset="0"/>
              </a:rPr>
              <a:t>Even though the Board of Directors is vested with management responsibility for the corporation, it is the </a:t>
            </a:r>
            <a:r>
              <a:rPr lang="en-US" sz="2200" b="1" dirty="0">
                <a:latin typeface="Abadi Extra Light" panose="020B0204020104020204" pitchFamily="34" charset="0"/>
              </a:rPr>
              <a:t>officers who are charged with running the day to day affairs of the company. </a:t>
            </a:r>
          </a:p>
          <a:p>
            <a:pPr marL="0" indent="0">
              <a:lnSpc>
                <a:spcPct val="100000"/>
              </a:lnSpc>
              <a:buNone/>
            </a:pPr>
            <a:r>
              <a:rPr lang="en-US" sz="2200" dirty="0">
                <a:latin typeface="Abadi Extra Light" panose="020B0204020104020204" pitchFamily="34" charset="0"/>
              </a:rPr>
              <a:t>As a result, the </a:t>
            </a:r>
            <a:r>
              <a:rPr lang="en-US" sz="2200" b="1" dirty="0">
                <a:latin typeface="Abadi Extra Light" panose="020B0204020104020204" pitchFamily="34" charset="0"/>
              </a:rPr>
              <a:t>officers can act on behalf of the corporation and have the right to bind the corporation contractually </a:t>
            </a:r>
            <a:r>
              <a:rPr lang="en-US" sz="2200" dirty="0">
                <a:latin typeface="Abadi Extra Light" panose="020B0204020104020204" pitchFamily="34" charset="0"/>
              </a:rPr>
              <a:t>– in most cases without prior Board approval. </a:t>
            </a:r>
          </a:p>
          <a:p>
            <a:pPr marL="0" indent="0">
              <a:lnSpc>
                <a:spcPct val="100000"/>
              </a:lnSpc>
              <a:buNone/>
            </a:pPr>
            <a:r>
              <a:rPr lang="en-US" sz="2200" dirty="0">
                <a:latin typeface="Abadi Extra Light" panose="020B0204020104020204" pitchFamily="34" charset="0"/>
              </a:rPr>
              <a:t>The officers however </a:t>
            </a:r>
            <a:r>
              <a:rPr lang="en-US" sz="2200" b="1" dirty="0">
                <a:latin typeface="Abadi Extra Light" panose="020B0204020104020204" pitchFamily="34" charset="0"/>
              </a:rPr>
              <a:t>serve at the discretion of the Board of Directors.</a:t>
            </a:r>
          </a:p>
        </p:txBody>
      </p:sp>
    </p:spTree>
    <p:extLst>
      <p:ext uri="{BB962C8B-B14F-4D97-AF65-F5344CB8AC3E}">
        <p14:creationId xmlns:p14="http://schemas.microsoft.com/office/powerpoint/2010/main" val="419964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E8CF8-3C4A-0B46-F5B4-9115FC6CCA30}"/>
              </a:ext>
            </a:extLst>
          </p:cNvPr>
          <p:cNvSpPr>
            <a:spLocks noGrp="1"/>
          </p:cNvSpPr>
          <p:nvPr>
            <p:ph type="title"/>
          </p:nvPr>
        </p:nvSpPr>
        <p:spPr>
          <a:xfrm>
            <a:off x="838200" y="212725"/>
            <a:ext cx="10515600" cy="1325563"/>
          </a:xfrm>
        </p:spPr>
        <p:txBody>
          <a:bodyPr/>
          <a:lstStyle/>
          <a:p>
            <a:br>
              <a:rPr lang="en-US" sz="4400" dirty="0">
                <a:latin typeface="Arial Nova Light" panose="020B0304020202020204" pitchFamily="34" charset="0"/>
              </a:rPr>
            </a:br>
            <a:endParaRPr lang="en-US" dirty="0"/>
          </a:p>
        </p:txBody>
      </p:sp>
      <p:sp>
        <p:nvSpPr>
          <p:cNvPr id="3" name="Content Placeholder 2">
            <a:extLst>
              <a:ext uri="{FF2B5EF4-FFF2-40B4-BE49-F238E27FC236}">
                <a16:creationId xmlns:a16="http://schemas.microsoft.com/office/drawing/2014/main" id="{E4E2C1B8-01D0-D9E6-84BD-F3E6D7AC06E5}"/>
              </a:ext>
            </a:extLst>
          </p:cNvPr>
          <p:cNvSpPr>
            <a:spLocks noGrp="1"/>
          </p:cNvSpPr>
          <p:nvPr>
            <p:ph idx="1"/>
          </p:nvPr>
        </p:nvSpPr>
        <p:spPr>
          <a:xfrm>
            <a:off x="965522" y="1512134"/>
            <a:ext cx="10515600" cy="4351338"/>
          </a:xfrm>
        </p:spPr>
        <p:txBody>
          <a:bodyPr>
            <a:noAutofit/>
          </a:bodyPr>
          <a:lstStyle/>
          <a:p>
            <a:pPr marL="0" indent="0">
              <a:lnSpc>
                <a:spcPct val="100000"/>
              </a:lnSpc>
              <a:buNone/>
            </a:pPr>
            <a:r>
              <a:rPr lang="en-US" sz="2000" dirty="0">
                <a:solidFill>
                  <a:srgbClr val="C00000"/>
                </a:solidFill>
                <a:latin typeface="Abadi Extra Light" panose="020B0204020104020204" pitchFamily="34" charset="0"/>
              </a:rPr>
              <a:t>Governing Document</a:t>
            </a:r>
          </a:p>
          <a:p>
            <a:pPr marL="0" indent="0">
              <a:lnSpc>
                <a:spcPct val="100000"/>
              </a:lnSpc>
              <a:buNone/>
            </a:pPr>
            <a:r>
              <a:rPr lang="en-US" sz="2000" dirty="0">
                <a:latin typeface="Abadi Extra Light" panose="020B0204020104020204" pitchFamily="34" charset="0"/>
              </a:rPr>
              <a:t>The two documents which generally govern the formation and operation of a corporation are the Articles of Incorporation and the Bylaws.  </a:t>
            </a:r>
          </a:p>
          <a:p>
            <a:pPr marL="0" indent="0">
              <a:lnSpc>
                <a:spcPct val="100000"/>
              </a:lnSpc>
              <a:buNone/>
            </a:pPr>
            <a:r>
              <a:rPr lang="en-US" sz="2000" dirty="0">
                <a:latin typeface="Abadi Extra Light" panose="020B0204020104020204" pitchFamily="34" charset="0"/>
              </a:rPr>
              <a:t>The filing of the </a:t>
            </a:r>
            <a:r>
              <a:rPr lang="en-US" sz="2000" dirty="0">
                <a:solidFill>
                  <a:srgbClr val="C00000"/>
                </a:solidFill>
                <a:latin typeface="Abadi Extra Light" panose="020B0204020104020204" pitchFamily="34" charset="0"/>
              </a:rPr>
              <a:t>Articles of Incorporation </a:t>
            </a:r>
            <a:r>
              <a:rPr lang="en-US" sz="2000" dirty="0">
                <a:latin typeface="Abadi Extra Light" panose="020B0204020104020204" pitchFamily="34" charset="0"/>
              </a:rPr>
              <a:t>legally form the corporation. The Articles generally state the classes of stock and the rights accruing to a particular class of stock. </a:t>
            </a:r>
          </a:p>
          <a:p>
            <a:pPr marL="0" indent="0">
              <a:lnSpc>
                <a:spcPct val="100000"/>
              </a:lnSpc>
              <a:buNone/>
            </a:pPr>
            <a:r>
              <a:rPr lang="en-US" sz="2000" dirty="0">
                <a:latin typeface="Abadi Extra Light" panose="020B0204020104020204" pitchFamily="34" charset="0"/>
              </a:rPr>
              <a:t>The </a:t>
            </a:r>
            <a:r>
              <a:rPr lang="en-US" sz="2000" dirty="0">
                <a:solidFill>
                  <a:srgbClr val="C00000"/>
                </a:solidFill>
                <a:latin typeface="Abadi Extra Light" panose="020B0204020104020204" pitchFamily="34" charset="0"/>
              </a:rPr>
              <a:t>Bylaws </a:t>
            </a:r>
            <a:r>
              <a:rPr lang="en-US" sz="2000" dirty="0">
                <a:latin typeface="Abadi Extra Light" panose="020B0204020104020204" pitchFamily="34" charset="0"/>
              </a:rPr>
              <a:t>of the corporation in most cases set out how the corporation’s business will be conducted. </a:t>
            </a:r>
          </a:p>
          <a:p>
            <a:pPr marL="0" indent="0">
              <a:lnSpc>
                <a:spcPct val="100000"/>
              </a:lnSpc>
              <a:buNone/>
            </a:pPr>
            <a:r>
              <a:rPr lang="en-US" sz="2000" dirty="0">
                <a:latin typeface="Abadi Extra Light" panose="020B0204020104020204" pitchFamily="34" charset="0"/>
              </a:rPr>
              <a:t>The Bylaws generally provide when and how shareholder and Board of Directors meetings will be conducted, and the procedure for electing the Board. </a:t>
            </a:r>
          </a:p>
          <a:p>
            <a:pPr marL="0" indent="0">
              <a:lnSpc>
                <a:spcPct val="100000"/>
              </a:lnSpc>
              <a:buNone/>
            </a:pPr>
            <a:r>
              <a:rPr lang="en-US" sz="2000" dirty="0">
                <a:latin typeface="Abadi Extra Light" panose="020B0204020104020204" pitchFamily="34" charset="0"/>
              </a:rPr>
              <a:t>In addition, restrictions on the transfer of stock may be provided in the Bylaws as well as the procedure for amending the Bylaws as well. </a:t>
            </a:r>
          </a:p>
          <a:p>
            <a:pPr marL="0" indent="0">
              <a:lnSpc>
                <a:spcPct val="100000"/>
              </a:lnSpc>
              <a:buNone/>
            </a:pPr>
            <a:r>
              <a:rPr lang="en-US" sz="2000" dirty="0">
                <a:latin typeface="Abadi Extra Light" panose="020B0204020104020204" pitchFamily="34" charset="0"/>
              </a:rPr>
              <a:t>Also, the </a:t>
            </a:r>
            <a:r>
              <a:rPr lang="en-US" sz="2000" dirty="0">
                <a:solidFill>
                  <a:srgbClr val="C00000"/>
                </a:solidFill>
                <a:latin typeface="Abadi Extra Light" panose="020B0204020104020204" pitchFamily="34" charset="0"/>
              </a:rPr>
              <a:t>Pennsylvania Business Corporation Law </a:t>
            </a:r>
            <a:r>
              <a:rPr lang="en-US" sz="2000" dirty="0">
                <a:latin typeface="Abadi Extra Light" panose="020B0204020104020204" pitchFamily="34" charset="0"/>
              </a:rPr>
              <a:t>may also impact how the certain transactions are governed, and in some cases,  there will be a separate agreement between the shareholders, such as a Buy Sell Agreement or voting agreement, which deal with a particular corporate matter.</a:t>
            </a:r>
          </a:p>
          <a:p>
            <a:pPr marL="0" indent="0">
              <a:buNone/>
            </a:pPr>
            <a:endParaRPr lang="en-US" dirty="0">
              <a:latin typeface="Abadi Extra Light" panose="020B0204020104020204" pitchFamily="34" charset="0"/>
            </a:endParaRPr>
          </a:p>
        </p:txBody>
      </p:sp>
      <p:sp>
        <p:nvSpPr>
          <p:cNvPr id="4" name="Title 1">
            <a:extLst>
              <a:ext uri="{FF2B5EF4-FFF2-40B4-BE49-F238E27FC236}">
                <a16:creationId xmlns:a16="http://schemas.microsoft.com/office/drawing/2014/main" id="{2B980594-2445-41FD-CA03-2B686F2D691B}"/>
              </a:ext>
            </a:extLst>
          </p:cNvPr>
          <p:cNvSpPr txBox="1">
            <a:spLocks/>
          </p:cNvSpPr>
          <p:nvPr/>
        </p:nvSpPr>
        <p:spPr>
          <a:xfrm>
            <a:off x="838200" y="0"/>
            <a:ext cx="10141799" cy="130055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solidFill>
                  <a:srgbClr val="C00000"/>
                </a:solidFill>
                <a:effectLst>
                  <a:outerShdw blurRad="38100" dist="38100" dir="2700000" algn="tl">
                    <a:srgbClr val="000000">
                      <a:alpha val="43137"/>
                    </a:srgbClr>
                  </a:outerShdw>
                </a:effectLst>
              </a:rPr>
              <a:t>Corporations</a:t>
            </a:r>
            <a:r>
              <a:rPr lang="en-US" sz="4800" dirty="0"/>
              <a:t> </a:t>
            </a:r>
          </a:p>
        </p:txBody>
      </p:sp>
    </p:spTree>
    <p:extLst>
      <p:ext uri="{BB962C8B-B14F-4D97-AF65-F5344CB8AC3E}">
        <p14:creationId xmlns:p14="http://schemas.microsoft.com/office/powerpoint/2010/main" val="131022243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854"/>
            <a:ext cx="12192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6A30C7-F9FB-10AC-D2CA-296E1363FE0F}"/>
              </a:ext>
            </a:extLst>
          </p:cNvPr>
          <p:cNvSpPr>
            <a:spLocks noGrp="1"/>
          </p:cNvSpPr>
          <p:nvPr>
            <p:ph type="title"/>
          </p:nvPr>
        </p:nvSpPr>
        <p:spPr>
          <a:xfrm>
            <a:off x="4572001" y="601744"/>
            <a:ext cx="6781800" cy="1338696"/>
          </a:xfrm>
        </p:spPr>
        <p:txBody>
          <a:bodyPr>
            <a:normAutofit/>
          </a:bodyPr>
          <a:lstStyle/>
          <a:p>
            <a:r>
              <a:rPr lang="en-US" dirty="0">
                <a:effectLst>
                  <a:outerShdw blurRad="38100" dist="38100" dir="2700000" algn="tl">
                    <a:srgbClr val="000000">
                      <a:alpha val="43137"/>
                    </a:srgbClr>
                  </a:outerShdw>
                </a:effectLst>
              </a:rPr>
              <a:t>General Partnership</a:t>
            </a:r>
          </a:p>
        </p:txBody>
      </p:sp>
      <p:pic>
        <p:nvPicPr>
          <p:cNvPr id="5" name="Picture 4" descr="White puzzle with one red piece">
            <a:extLst>
              <a:ext uri="{FF2B5EF4-FFF2-40B4-BE49-F238E27FC236}">
                <a16:creationId xmlns:a16="http://schemas.microsoft.com/office/drawing/2014/main" id="{6246231C-2763-7A68-DECA-BA53257C3628}"/>
              </a:ext>
            </a:extLst>
          </p:cNvPr>
          <p:cNvPicPr>
            <a:picLocks noChangeAspect="1"/>
          </p:cNvPicPr>
          <p:nvPr/>
        </p:nvPicPr>
        <p:blipFill rotWithShape="1">
          <a:blip r:embed="rId2"/>
          <a:srcRect l="35404" r="33800"/>
          <a:stretch/>
        </p:blipFill>
        <p:spPr>
          <a:xfrm>
            <a:off x="2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a:effectLst>
            <a:outerShdw blurRad="50800" dist="50800" dir="5400000" algn="ctr" rotWithShape="0">
              <a:srgbClr val="000000">
                <a:alpha val="99000"/>
              </a:srgbClr>
            </a:outerShdw>
          </a:effectLst>
        </p:spPr>
      </p:pic>
      <p:sp>
        <p:nvSpPr>
          <p:cNvPr id="3" name="Content Placeholder 2">
            <a:extLst>
              <a:ext uri="{FF2B5EF4-FFF2-40B4-BE49-F238E27FC236}">
                <a16:creationId xmlns:a16="http://schemas.microsoft.com/office/drawing/2014/main" id="{BABEC6DE-C49C-52E0-0605-63EA5EF6DBDA}"/>
              </a:ext>
            </a:extLst>
          </p:cNvPr>
          <p:cNvSpPr>
            <a:spLocks noGrp="1"/>
          </p:cNvSpPr>
          <p:nvPr>
            <p:ph idx="1"/>
          </p:nvPr>
        </p:nvSpPr>
        <p:spPr>
          <a:xfrm>
            <a:off x="4734046" y="1819994"/>
            <a:ext cx="6781800" cy="3900730"/>
          </a:xfrm>
        </p:spPr>
        <p:txBody>
          <a:bodyPr anchor="t">
            <a:noAutofit/>
          </a:bodyPr>
          <a:lstStyle/>
          <a:p>
            <a:pPr marL="0" indent="0">
              <a:buNone/>
            </a:pPr>
            <a:r>
              <a:rPr lang="en-US" sz="2000" i="1" dirty="0">
                <a:solidFill>
                  <a:srgbClr val="C00000"/>
                </a:solidFill>
                <a:latin typeface="Abadi Extra Light" panose="020B0204020104020204" pitchFamily="34" charset="0"/>
              </a:rPr>
              <a:t>Governing Document</a:t>
            </a:r>
          </a:p>
          <a:p>
            <a:pPr marL="0" indent="0">
              <a:lnSpc>
                <a:spcPct val="100000"/>
              </a:lnSpc>
              <a:buNone/>
            </a:pPr>
            <a:r>
              <a:rPr lang="en-US" sz="2000" dirty="0">
                <a:latin typeface="Abadi Extra Light" panose="020B0204020104020204" pitchFamily="34" charset="0"/>
              </a:rPr>
              <a:t>The internal affairs of a partnership are generally governed by the </a:t>
            </a:r>
            <a:r>
              <a:rPr lang="en-US" sz="2000" b="1" dirty="0">
                <a:latin typeface="Abadi Extra Light" panose="020B0204020104020204" pitchFamily="34" charset="0"/>
              </a:rPr>
              <a:t>Partnership Agreement  </a:t>
            </a:r>
          </a:p>
          <a:p>
            <a:pPr marL="0" indent="0">
              <a:lnSpc>
                <a:spcPct val="100000"/>
              </a:lnSpc>
              <a:buNone/>
            </a:pPr>
            <a:r>
              <a:rPr lang="en-US" sz="2000" dirty="0">
                <a:latin typeface="Abadi Extra Light" panose="020B0204020104020204" pitchFamily="34" charset="0"/>
              </a:rPr>
              <a:t>The Partnership Agreement should  contain any provision for the regulation of the internal affairs of a Partnership. </a:t>
            </a:r>
          </a:p>
          <a:p>
            <a:pPr>
              <a:lnSpc>
                <a:spcPct val="100000"/>
              </a:lnSpc>
            </a:pPr>
            <a:r>
              <a:rPr lang="en-US" sz="2000" dirty="0">
                <a:latin typeface="Abadi Extra Light" panose="020B0204020104020204" pitchFamily="34" charset="0"/>
              </a:rPr>
              <a:t>The </a:t>
            </a:r>
            <a:r>
              <a:rPr lang="en-US" sz="2000" b="1" dirty="0">
                <a:latin typeface="Abadi Extra Light" panose="020B0204020104020204" pitchFamily="34" charset="0"/>
              </a:rPr>
              <a:t>purpose of the partnership</a:t>
            </a:r>
          </a:p>
          <a:p>
            <a:pPr>
              <a:lnSpc>
                <a:spcPct val="100000"/>
              </a:lnSpc>
            </a:pPr>
            <a:r>
              <a:rPr lang="en-US" sz="2000" b="1" dirty="0">
                <a:latin typeface="Abadi Extra Light" panose="020B0204020104020204" pitchFamily="34" charset="0"/>
              </a:rPr>
              <a:t>Required contributions </a:t>
            </a:r>
            <a:r>
              <a:rPr lang="en-US" sz="2000" dirty="0">
                <a:latin typeface="Abadi Extra Light" panose="020B0204020104020204" pitchFamily="34" charset="0"/>
              </a:rPr>
              <a:t>of the partners</a:t>
            </a:r>
          </a:p>
          <a:p>
            <a:pPr>
              <a:lnSpc>
                <a:spcPct val="100000"/>
              </a:lnSpc>
            </a:pPr>
            <a:r>
              <a:rPr lang="en-US" sz="2000" dirty="0">
                <a:latin typeface="Abadi Extra Light" panose="020B0204020104020204" pitchFamily="34" charset="0"/>
              </a:rPr>
              <a:t>The </a:t>
            </a:r>
            <a:r>
              <a:rPr lang="en-US" sz="2000" b="1" dirty="0">
                <a:latin typeface="Abadi Extra Light" panose="020B0204020104020204" pitchFamily="34" charset="0"/>
              </a:rPr>
              <a:t>partner’s right to distributions from the partnership</a:t>
            </a:r>
            <a:r>
              <a:rPr lang="en-US" sz="2000" dirty="0">
                <a:latin typeface="Abadi Extra Light" panose="020B0204020104020204" pitchFamily="34" charset="0"/>
              </a:rPr>
              <a:t>, and their right to </a:t>
            </a:r>
            <a:r>
              <a:rPr lang="en-US" sz="2000" b="1" dirty="0">
                <a:latin typeface="Abadi Extra Light" panose="020B0204020104020204" pitchFamily="34" charset="0"/>
              </a:rPr>
              <a:t>share in the taxable income and loss </a:t>
            </a:r>
            <a:r>
              <a:rPr lang="en-US" sz="2000" dirty="0">
                <a:latin typeface="Abadi Extra Light" panose="020B0204020104020204" pitchFamily="34" charset="0"/>
              </a:rPr>
              <a:t>of the partnership </a:t>
            </a:r>
          </a:p>
          <a:p>
            <a:pPr>
              <a:lnSpc>
                <a:spcPct val="100000"/>
              </a:lnSpc>
            </a:pPr>
            <a:r>
              <a:rPr lang="en-US" sz="2000" dirty="0">
                <a:latin typeface="Abadi Extra Light" panose="020B0204020104020204" pitchFamily="34" charset="0"/>
              </a:rPr>
              <a:t>The </a:t>
            </a:r>
            <a:r>
              <a:rPr lang="en-US" sz="2000" b="1" dirty="0">
                <a:latin typeface="Abadi Extra Light" panose="020B0204020104020204" pitchFamily="34" charset="0"/>
              </a:rPr>
              <a:t>partner’s rights in liquidation </a:t>
            </a:r>
            <a:r>
              <a:rPr lang="en-US" sz="2000" dirty="0">
                <a:latin typeface="Abadi Extra Light" panose="020B0204020104020204" pitchFamily="34" charset="0"/>
              </a:rPr>
              <a:t>of the partnership</a:t>
            </a:r>
          </a:p>
          <a:p>
            <a:pPr>
              <a:lnSpc>
                <a:spcPct val="100000"/>
              </a:lnSpc>
            </a:pPr>
            <a:r>
              <a:rPr lang="en-US" sz="2000" dirty="0">
                <a:latin typeface="Abadi Extra Light" panose="020B0204020104020204" pitchFamily="34" charset="0"/>
              </a:rPr>
              <a:t>Restrictions on the transfer of partnership interests</a:t>
            </a:r>
          </a:p>
          <a:p>
            <a:pPr marL="0" indent="0">
              <a:buNone/>
            </a:pPr>
            <a:endParaRPr lang="en-US" sz="2000" dirty="0">
              <a:latin typeface="Abadi Extra Light" panose="020B0204020104020204" pitchFamily="34" charset="0"/>
            </a:endParaRPr>
          </a:p>
        </p:txBody>
      </p:sp>
    </p:spTree>
    <p:extLst>
      <p:ext uri="{BB962C8B-B14F-4D97-AF65-F5344CB8AC3E}">
        <p14:creationId xmlns:p14="http://schemas.microsoft.com/office/powerpoint/2010/main" val="264908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left)">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6A30C7-F9FB-10AC-D2CA-296E1363FE0F}"/>
              </a:ext>
            </a:extLst>
          </p:cNvPr>
          <p:cNvSpPr>
            <a:spLocks noGrp="1"/>
          </p:cNvSpPr>
          <p:nvPr>
            <p:ph type="title"/>
          </p:nvPr>
        </p:nvSpPr>
        <p:spPr>
          <a:xfrm>
            <a:off x="709314" y="-376584"/>
            <a:ext cx="5754896" cy="1667569"/>
          </a:xfrm>
        </p:spPr>
        <p:txBody>
          <a:bodyPr anchor="b">
            <a:normAutofit/>
          </a:bodyPr>
          <a:lstStyle/>
          <a:p>
            <a:r>
              <a:rPr lang="en-US" sz="4000" dirty="0">
                <a:solidFill>
                  <a:schemeClr val="accent1">
                    <a:lumMod val="50000"/>
                  </a:schemeClr>
                </a:solidFill>
                <a:effectLst>
                  <a:outerShdw blurRad="38100" dist="38100" dir="2700000" algn="tl">
                    <a:srgbClr val="000000">
                      <a:alpha val="43137"/>
                    </a:srgbClr>
                  </a:outerShdw>
                </a:effectLst>
              </a:rPr>
              <a:t>General Partnership</a:t>
            </a:r>
          </a:p>
        </p:txBody>
      </p:sp>
      <p:pic>
        <p:nvPicPr>
          <p:cNvPr id="4" name="Picture 3">
            <a:extLst>
              <a:ext uri="{FF2B5EF4-FFF2-40B4-BE49-F238E27FC236}">
                <a16:creationId xmlns:a16="http://schemas.microsoft.com/office/drawing/2014/main" id="{BE2F1FF0-405C-2B13-A0AE-A154650AFC0F}"/>
              </a:ext>
            </a:extLst>
          </p:cNvPr>
          <p:cNvPicPr>
            <a:picLocks noChangeAspect="1"/>
          </p:cNvPicPr>
          <p:nvPr/>
        </p:nvPicPr>
        <p:blipFill>
          <a:blip r:embed="rId2"/>
          <a:stretch>
            <a:fillRect/>
          </a:stretch>
        </p:blipFill>
        <p:spPr>
          <a:xfrm>
            <a:off x="840603" y="1667569"/>
            <a:ext cx="3876165" cy="2846757"/>
          </a:xfrm>
          <a:prstGeom prst="rect">
            <a:avLst/>
          </a:prstGeom>
          <a:effectLst>
            <a:outerShdw blurRad="50800" dist="50800" dir="5400000" algn="ctr" rotWithShape="0">
              <a:srgbClr val="000000">
                <a:alpha val="99000"/>
              </a:srgbClr>
            </a:outerShdw>
          </a:effectLst>
        </p:spPr>
      </p:pic>
      <p:sp>
        <p:nvSpPr>
          <p:cNvPr id="3" name="Content Placeholder 2">
            <a:extLst>
              <a:ext uri="{FF2B5EF4-FFF2-40B4-BE49-F238E27FC236}">
                <a16:creationId xmlns:a16="http://schemas.microsoft.com/office/drawing/2014/main" id="{BABEC6DE-C49C-52E0-0605-63EA5EF6DBDA}"/>
              </a:ext>
            </a:extLst>
          </p:cNvPr>
          <p:cNvSpPr>
            <a:spLocks noGrp="1"/>
          </p:cNvSpPr>
          <p:nvPr>
            <p:ph idx="1"/>
          </p:nvPr>
        </p:nvSpPr>
        <p:spPr>
          <a:xfrm>
            <a:off x="5576935" y="825989"/>
            <a:ext cx="6194517" cy="3197464"/>
          </a:xfrm>
        </p:spPr>
        <p:txBody>
          <a:bodyPr anchor="t">
            <a:noAutofit/>
          </a:bodyPr>
          <a:lstStyle/>
          <a:p>
            <a:pPr marL="0" indent="0">
              <a:lnSpc>
                <a:spcPct val="114000"/>
              </a:lnSpc>
              <a:spcBef>
                <a:spcPts val="600"/>
              </a:spcBef>
              <a:spcAft>
                <a:spcPts val="600"/>
              </a:spcAft>
              <a:buNone/>
            </a:pPr>
            <a:r>
              <a:rPr lang="en-US" sz="2000" dirty="0">
                <a:latin typeface="Abadi Extra Light" panose="020B0204020104020204" pitchFamily="34" charset="0"/>
              </a:rPr>
              <a:t>Unless the </a:t>
            </a:r>
            <a:r>
              <a:rPr lang="en-US" sz="2000" b="1" dirty="0">
                <a:latin typeface="Abadi Extra Light" panose="020B0204020104020204" pitchFamily="34" charset="0"/>
              </a:rPr>
              <a:t>partnership agreement </a:t>
            </a:r>
            <a:r>
              <a:rPr lang="en-US" sz="2000" dirty="0">
                <a:latin typeface="Abadi Extra Light" panose="020B0204020104020204" pitchFamily="34" charset="0"/>
              </a:rPr>
              <a:t>provides </a:t>
            </a:r>
            <a:r>
              <a:rPr lang="en-US" sz="2000" b="1" dirty="0">
                <a:latin typeface="Abadi Extra Light" panose="020B0204020104020204" pitchFamily="34" charset="0"/>
              </a:rPr>
              <a:t>otherwise all partners of a general partnership have an equal right </a:t>
            </a:r>
            <a:r>
              <a:rPr lang="en-US" sz="2000" dirty="0">
                <a:latin typeface="Abadi Extra Light" panose="020B0204020104020204" pitchFamily="34" charset="0"/>
              </a:rPr>
              <a:t>in the management and conduct of the partnership business, and every partner has the right to bind the partnership. </a:t>
            </a:r>
          </a:p>
          <a:p>
            <a:pPr marL="0" indent="0">
              <a:lnSpc>
                <a:spcPct val="114000"/>
              </a:lnSpc>
              <a:spcBef>
                <a:spcPts val="600"/>
              </a:spcBef>
              <a:spcAft>
                <a:spcPts val="600"/>
              </a:spcAft>
              <a:buNone/>
            </a:pPr>
            <a:r>
              <a:rPr lang="en-US" sz="2000" dirty="0">
                <a:latin typeface="Abadi Extra Light" panose="020B0204020104020204" pitchFamily="34" charset="0"/>
              </a:rPr>
              <a:t>Generally, unless the partnership agreement provides otherwise any difference arising as to ordinary matters connected of the partnership business may be decided by a majority of the partners but no act contrary to the partnership agreement may be done without the consent of all the partners. </a:t>
            </a:r>
          </a:p>
          <a:p>
            <a:pPr marL="0" indent="0">
              <a:lnSpc>
                <a:spcPct val="114000"/>
              </a:lnSpc>
              <a:spcBef>
                <a:spcPts val="600"/>
              </a:spcBef>
              <a:spcAft>
                <a:spcPts val="600"/>
              </a:spcAft>
              <a:buNone/>
            </a:pPr>
            <a:r>
              <a:rPr lang="en-US" sz="2000" dirty="0">
                <a:latin typeface="Abadi Extra Light" panose="020B0204020104020204" pitchFamily="34" charset="0"/>
              </a:rPr>
              <a:t>In addition, unless the partnership agreement provides otherwise, no person can become a member of a partnership without the consent of all the partners.</a:t>
            </a:r>
          </a:p>
        </p:txBody>
      </p:sp>
      <p:sp>
        <p:nvSpPr>
          <p:cNvPr id="11" name="Rectangle 10">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627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uzzle pieces">
            <a:extLst>
              <a:ext uri="{FF2B5EF4-FFF2-40B4-BE49-F238E27FC236}">
                <a16:creationId xmlns:a16="http://schemas.microsoft.com/office/drawing/2014/main" id="{D43813EA-F591-AA2C-0CA2-6B35B02CDAD8}"/>
              </a:ext>
            </a:extLst>
          </p:cNvPr>
          <p:cNvPicPr>
            <a:picLocks noChangeAspect="1"/>
          </p:cNvPicPr>
          <p:nvPr/>
        </p:nvPicPr>
        <p:blipFill rotWithShape="1">
          <a:blip r:embed="rId2"/>
          <a:srcRect t="4793" b="10620"/>
          <a:stretch/>
        </p:blipFill>
        <p:spPr>
          <a:xfrm>
            <a:off x="1" y="1"/>
            <a:ext cx="12192000" cy="6857999"/>
          </a:xfrm>
          <a:prstGeom prst="rect">
            <a:avLst/>
          </a:prstGeom>
        </p:spPr>
      </p:pic>
      <p:sp useBgFill="1">
        <p:nvSpPr>
          <p:cNvPr id="11" name="Freeform: Shape 10">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36A30C7-F9FB-10AC-D2CA-296E1363FE0F}"/>
              </a:ext>
            </a:extLst>
          </p:cNvPr>
          <p:cNvSpPr>
            <a:spLocks noGrp="1"/>
          </p:cNvSpPr>
          <p:nvPr>
            <p:ph type="title"/>
          </p:nvPr>
        </p:nvSpPr>
        <p:spPr>
          <a:xfrm>
            <a:off x="1037809" y="1071350"/>
            <a:ext cx="4775162" cy="1339382"/>
          </a:xfrm>
        </p:spPr>
        <p:txBody>
          <a:bodyPr>
            <a:normAutofit/>
          </a:bodyPr>
          <a:lstStyle/>
          <a:p>
            <a:pPr algn="ctr"/>
            <a:r>
              <a:rPr lang="en-US" sz="3600" dirty="0">
                <a:solidFill>
                  <a:schemeClr val="accent1">
                    <a:lumMod val="50000"/>
                  </a:schemeClr>
                </a:solidFill>
                <a:effectLst>
                  <a:outerShdw blurRad="38100" dist="38100" dir="2700000" algn="tl">
                    <a:srgbClr val="000000">
                      <a:alpha val="43137"/>
                    </a:srgbClr>
                  </a:outerShdw>
                </a:effectLst>
              </a:rPr>
              <a:t>Limited Partnership </a:t>
            </a:r>
          </a:p>
        </p:txBody>
      </p:sp>
      <p:sp>
        <p:nvSpPr>
          <p:cNvPr id="13"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ABEC6DE-C49C-52E0-0605-63EA5EF6DBDA}"/>
              </a:ext>
            </a:extLst>
          </p:cNvPr>
          <p:cNvSpPr>
            <a:spLocks noGrp="1"/>
          </p:cNvSpPr>
          <p:nvPr>
            <p:ph idx="1"/>
          </p:nvPr>
        </p:nvSpPr>
        <p:spPr>
          <a:xfrm>
            <a:off x="1354526" y="2193391"/>
            <a:ext cx="4458446" cy="3109740"/>
          </a:xfrm>
        </p:spPr>
        <p:txBody>
          <a:bodyPr anchor="ctr">
            <a:noAutofit/>
          </a:bodyPr>
          <a:lstStyle/>
          <a:p>
            <a:pPr marL="0" indent="0">
              <a:lnSpc>
                <a:spcPct val="100000"/>
              </a:lnSpc>
              <a:buNone/>
            </a:pPr>
            <a:r>
              <a:rPr lang="en-US" sz="2000" dirty="0">
                <a:latin typeface="Abadi Extra Light" panose="020B0204020104020204" pitchFamily="34" charset="0"/>
              </a:rPr>
              <a:t>Except as otherwise provided in Statute or in the partnership agreement, </a:t>
            </a:r>
            <a:r>
              <a:rPr lang="en-US" sz="2000" b="1" dirty="0">
                <a:latin typeface="Abadi Extra Light" panose="020B0204020104020204" pitchFamily="34" charset="0"/>
              </a:rPr>
              <a:t>the general partner or general partners of a limited partnership </a:t>
            </a:r>
            <a:r>
              <a:rPr lang="en-US" sz="2000" dirty="0">
                <a:latin typeface="Abadi Extra Light" panose="020B0204020104020204" pitchFamily="34" charset="0"/>
              </a:rPr>
              <a:t>have the rights and powers and are subject to the restrictions of a partner in a general partnership. </a:t>
            </a:r>
          </a:p>
          <a:p>
            <a:pPr marL="0" indent="0">
              <a:lnSpc>
                <a:spcPct val="100000"/>
              </a:lnSpc>
              <a:buNone/>
            </a:pPr>
            <a:r>
              <a:rPr lang="en-US" sz="2000" b="1" dirty="0">
                <a:latin typeface="Abadi Extra Light" panose="020B0204020104020204" pitchFamily="34" charset="0"/>
              </a:rPr>
              <a:t>Limited partners </a:t>
            </a:r>
            <a:r>
              <a:rPr lang="en-US" sz="2000" dirty="0">
                <a:latin typeface="Abadi Extra Light" panose="020B0204020104020204" pitchFamily="34" charset="0"/>
              </a:rPr>
              <a:t>are with certain limited exceptions precluded from making management decisions on behalf of the partnership.</a:t>
            </a:r>
          </a:p>
        </p:txBody>
      </p:sp>
    </p:spTree>
    <p:extLst>
      <p:ext uri="{BB962C8B-B14F-4D97-AF65-F5344CB8AC3E}">
        <p14:creationId xmlns:p14="http://schemas.microsoft.com/office/powerpoint/2010/main" val="221361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6A30C7-F9FB-10AC-D2CA-296E1363FE0F}"/>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Limited Liability Company or LLC</a:t>
            </a:r>
          </a:p>
        </p:txBody>
      </p:sp>
      <p:sp>
        <p:nvSpPr>
          <p:cNvPr id="3" name="Content Placeholder 2">
            <a:extLst>
              <a:ext uri="{FF2B5EF4-FFF2-40B4-BE49-F238E27FC236}">
                <a16:creationId xmlns:a16="http://schemas.microsoft.com/office/drawing/2014/main" id="{BABEC6DE-C49C-52E0-0605-63EA5EF6DBDA}"/>
              </a:ext>
            </a:extLst>
          </p:cNvPr>
          <p:cNvSpPr>
            <a:spLocks noGrp="1"/>
          </p:cNvSpPr>
          <p:nvPr>
            <p:ph idx="1"/>
          </p:nvPr>
        </p:nvSpPr>
        <p:spPr>
          <a:xfrm>
            <a:off x="4810259" y="649480"/>
            <a:ext cx="6555347" cy="5546047"/>
          </a:xfrm>
        </p:spPr>
        <p:txBody>
          <a:bodyPr anchor="ctr">
            <a:normAutofit/>
          </a:bodyPr>
          <a:lstStyle/>
          <a:p>
            <a:pPr marL="0" indent="0">
              <a:buNone/>
            </a:pPr>
            <a:r>
              <a:rPr lang="en-US" dirty="0">
                <a:latin typeface="Abadi Extra Light" panose="020B0204020104020204" pitchFamily="34" charset="0"/>
              </a:rPr>
              <a:t>Management of the business and affairs of a limited liability company is </a:t>
            </a:r>
            <a:r>
              <a:rPr lang="en-US" dirty="0">
                <a:solidFill>
                  <a:schemeClr val="accent2">
                    <a:lumMod val="75000"/>
                  </a:schemeClr>
                </a:solidFill>
                <a:latin typeface="Abadi Extra Light" panose="020B0204020104020204" pitchFamily="34" charset="0"/>
              </a:rPr>
              <a:t>generally vested in its members. </a:t>
            </a:r>
          </a:p>
          <a:p>
            <a:pPr marL="0" indent="0">
              <a:buNone/>
            </a:pPr>
            <a:r>
              <a:rPr lang="en-US" dirty="0">
                <a:solidFill>
                  <a:schemeClr val="tx1">
                    <a:lumMod val="95000"/>
                    <a:lumOff val="5000"/>
                  </a:schemeClr>
                </a:solidFill>
                <a:latin typeface="Abadi Extra Light" panose="020B0204020104020204" pitchFamily="34" charset="0"/>
              </a:rPr>
              <a:t>However, the </a:t>
            </a:r>
            <a:r>
              <a:rPr lang="en-US" dirty="0">
                <a:solidFill>
                  <a:schemeClr val="accent2">
                    <a:lumMod val="75000"/>
                  </a:schemeClr>
                </a:solidFill>
                <a:latin typeface="Abadi Extra Light" panose="020B0204020104020204" pitchFamily="34" charset="0"/>
              </a:rPr>
              <a:t>Certificate of Organization </a:t>
            </a:r>
            <a:r>
              <a:rPr lang="en-US" dirty="0">
                <a:solidFill>
                  <a:schemeClr val="tx1">
                    <a:lumMod val="95000"/>
                    <a:lumOff val="5000"/>
                  </a:schemeClr>
                </a:solidFill>
                <a:latin typeface="Abadi Extra Light" panose="020B0204020104020204" pitchFamily="34" charset="0"/>
              </a:rPr>
              <a:t>may provide </a:t>
            </a:r>
            <a:r>
              <a:rPr lang="en-US" dirty="0">
                <a:solidFill>
                  <a:schemeClr val="accent2">
                    <a:lumMod val="75000"/>
                  </a:schemeClr>
                </a:solidFill>
                <a:latin typeface="Abadi Extra Light" panose="020B0204020104020204" pitchFamily="34" charset="0"/>
              </a:rPr>
              <a:t>that management of a company is to be vested in one or more managers. </a:t>
            </a:r>
          </a:p>
          <a:p>
            <a:pPr marL="0" indent="0">
              <a:buNone/>
            </a:pPr>
            <a:r>
              <a:rPr lang="en-US" dirty="0">
                <a:latin typeface="Abadi Extra Light" panose="020B0204020104020204" pitchFamily="34" charset="0"/>
              </a:rPr>
              <a:t>If the Certificate of Organization provides that management of a company is to be vested in one or more managers, they shall be named in or selected in the manner prescribed by the operating agreement. </a:t>
            </a:r>
          </a:p>
        </p:txBody>
      </p:sp>
    </p:spTree>
    <p:extLst>
      <p:ext uri="{BB962C8B-B14F-4D97-AF65-F5344CB8AC3E}">
        <p14:creationId xmlns:p14="http://schemas.microsoft.com/office/powerpoint/2010/main" val="543635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10EB215C-7839-4CEA-AA02-B8F7755F9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1011C6D-05BE-4D99-8C11-A0E478B129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0915134" cy="2251389"/>
          </a:xfrm>
          <a:custGeom>
            <a:avLst/>
            <a:gdLst>
              <a:gd name="connsiteX0" fmla="*/ 0 w 10915134"/>
              <a:gd name="connsiteY0" fmla="*/ 0 h 2251389"/>
              <a:gd name="connsiteX1" fmla="*/ 10915134 w 10915134"/>
              <a:gd name="connsiteY1" fmla="*/ 0 h 2251389"/>
              <a:gd name="connsiteX2" fmla="*/ 10882980 w 10915134"/>
              <a:gd name="connsiteY2" fmla="*/ 49990 h 2251389"/>
              <a:gd name="connsiteX3" fmla="*/ 10834795 w 10915134"/>
              <a:gd name="connsiteY3" fmla="*/ 110024 h 2251389"/>
              <a:gd name="connsiteX4" fmla="*/ 10738392 w 10915134"/>
              <a:gd name="connsiteY4" fmla="*/ 165813 h 2251389"/>
              <a:gd name="connsiteX5" fmla="*/ 10633692 w 10915134"/>
              <a:gd name="connsiteY5" fmla="*/ 209264 h 2251389"/>
              <a:gd name="connsiteX6" fmla="*/ 10586800 w 10915134"/>
              <a:gd name="connsiteY6" fmla="*/ 239716 h 2251389"/>
              <a:gd name="connsiteX7" fmla="*/ 10501658 w 10915134"/>
              <a:gd name="connsiteY7" fmla="*/ 307174 h 2251389"/>
              <a:gd name="connsiteX8" fmla="*/ 10404067 w 10915134"/>
              <a:gd name="connsiteY8" fmla="*/ 412395 h 2251389"/>
              <a:gd name="connsiteX9" fmla="*/ 10380953 w 10915134"/>
              <a:gd name="connsiteY9" fmla="*/ 472334 h 2251389"/>
              <a:gd name="connsiteX10" fmla="*/ 10341416 w 10915134"/>
              <a:gd name="connsiteY10" fmla="*/ 504774 h 2251389"/>
              <a:gd name="connsiteX11" fmla="*/ 10326329 w 10915134"/>
              <a:gd name="connsiteY11" fmla="*/ 523459 h 2251389"/>
              <a:gd name="connsiteX12" fmla="*/ 10298289 w 10915134"/>
              <a:gd name="connsiteY12" fmla="*/ 532173 h 2251389"/>
              <a:gd name="connsiteX13" fmla="*/ 10243127 w 10915134"/>
              <a:gd name="connsiteY13" fmla="*/ 540715 h 2251389"/>
              <a:gd name="connsiteX14" fmla="*/ 10141243 w 10915134"/>
              <a:gd name="connsiteY14" fmla="*/ 592343 h 2251389"/>
              <a:gd name="connsiteX15" fmla="*/ 9940352 w 10915134"/>
              <a:gd name="connsiteY15" fmla="*/ 631518 h 2251389"/>
              <a:gd name="connsiteX16" fmla="*/ 9836226 w 10915134"/>
              <a:gd name="connsiteY16" fmla="*/ 660496 h 2251389"/>
              <a:gd name="connsiteX17" fmla="*/ 9686899 w 10915134"/>
              <a:gd name="connsiteY17" fmla="*/ 683782 h 2251389"/>
              <a:gd name="connsiteX18" fmla="*/ 9578209 w 10915134"/>
              <a:gd name="connsiteY18" fmla="*/ 709781 h 2251389"/>
              <a:gd name="connsiteX19" fmla="*/ 9437298 w 10915134"/>
              <a:gd name="connsiteY19" fmla="*/ 757337 h 2251389"/>
              <a:gd name="connsiteX20" fmla="*/ 9435498 w 10915134"/>
              <a:gd name="connsiteY20" fmla="*/ 759689 h 2251389"/>
              <a:gd name="connsiteX21" fmla="*/ 9413910 w 10915134"/>
              <a:gd name="connsiteY21" fmla="*/ 764531 h 2251389"/>
              <a:gd name="connsiteX22" fmla="*/ 9361370 w 10915134"/>
              <a:gd name="connsiteY22" fmla="*/ 760593 h 2251389"/>
              <a:gd name="connsiteX23" fmla="*/ 9356626 w 10915134"/>
              <a:gd name="connsiteY23" fmla="*/ 764594 h 2251389"/>
              <a:gd name="connsiteX24" fmla="*/ 9311281 w 10915134"/>
              <a:gd name="connsiteY24" fmla="*/ 769260 h 2251389"/>
              <a:gd name="connsiteX25" fmla="*/ 9311173 w 10915134"/>
              <a:gd name="connsiteY25" fmla="*/ 771337 h 2251389"/>
              <a:gd name="connsiteX26" fmla="*/ 9300658 w 10915134"/>
              <a:gd name="connsiteY26" fmla="*/ 781452 h 2251389"/>
              <a:gd name="connsiteX27" fmla="*/ 9279376 w 10915134"/>
              <a:gd name="connsiteY27" fmla="*/ 796188 h 2251389"/>
              <a:gd name="connsiteX28" fmla="*/ 9189502 w 10915134"/>
              <a:gd name="connsiteY28" fmla="*/ 860175 h 2251389"/>
              <a:gd name="connsiteX29" fmla="*/ 9180260 w 10915134"/>
              <a:gd name="connsiteY29" fmla="*/ 862300 h 2251389"/>
              <a:gd name="connsiteX30" fmla="*/ 9180186 w 10915134"/>
              <a:gd name="connsiteY30" fmla="*/ 862799 h 2251389"/>
              <a:gd name="connsiteX31" fmla="*/ 9170652 w 10915134"/>
              <a:gd name="connsiteY31" fmla="*/ 865945 h 2251389"/>
              <a:gd name="connsiteX32" fmla="*/ 9145484 w 10915134"/>
              <a:gd name="connsiteY32" fmla="*/ 870300 h 2251389"/>
              <a:gd name="connsiteX33" fmla="*/ 9140031 w 10915134"/>
              <a:gd name="connsiteY33" fmla="*/ 874741 h 2251389"/>
              <a:gd name="connsiteX34" fmla="*/ 9138892 w 10915134"/>
              <a:gd name="connsiteY34" fmla="*/ 880860 h 2251389"/>
              <a:gd name="connsiteX35" fmla="*/ 9107257 w 10915134"/>
              <a:gd name="connsiteY35" fmla="*/ 903704 h 2251389"/>
              <a:gd name="connsiteX36" fmla="*/ 9034880 w 10915134"/>
              <a:gd name="connsiteY36" fmla="*/ 948837 h 2251389"/>
              <a:gd name="connsiteX37" fmla="*/ 8950600 w 10915134"/>
              <a:gd name="connsiteY37" fmla="*/ 994853 h 2251389"/>
              <a:gd name="connsiteX38" fmla="*/ 8753014 w 10915134"/>
              <a:gd name="connsiteY38" fmla="*/ 1118658 h 2251389"/>
              <a:gd name="connsiteX39" fmla="*/ 8581094 w 10915134"/>
              <a:gd name="connsiteY39" fmla="*/ 1153261 h 2251389"/>
              <a:gd name="connsiteX40" fmla="*/ 8498175 w 10915134"/>
              <a:gd name="connsiteY40" fmla="*/ 1187969 h 2251389"/>
              <a:gd name="connsiteX41" fmla="*/ 8448788 w 10915134"/>
              <a:gd name="connsiteY41" fmla="*/ 1206463 h 2251389"/>
              <a:gd name="connsiteX42" fmla="*/ 8367996 w 10915134"/>
              <a:gd name="connsiteY42" fmla="*/ 1232783 h 2251389"/>
              <a:gd name="connsiteX43" fmla="*/ 8367423 w 10915134"/>
              <a:gd name="connsiteY43" fmla="*/ 1238278 h 2251389"/>
              <a:gd name="connsiteX44" fmla="*/ 8359640 w 10915134"/>
              <a:gd name="connsiteY44" fmla="*/ 1246782 h 2251389"/>
              <a:gd name="connsiteX45" fmla="*/ 8346100 w 10915134"/>
              <a:gd name="connsiteY45" fmla="*/ 1266142 h 2251389"/>
              <a:gd name="connsiteX46" fmla="*/ 8318833 w 10915134"/>
              <a:gd name="connsiteY46" fmla="*/ 1292714 h 2251389"/>
              <a:gd name="connsiteX47" fmla="*/ 8317719 w 10915134"/>
              <a:gd name="connsiteY47" fmla="*/ 1291904 h 2251389"/>
              <a:gd name="connsiteX48" fmla="*/ 8307730 w 10915134"/>
              <a:gd name="connsiteY48" fmla="*/ 1293984 h 2251389"/>
              <a:gd name="connsiteX49" fmla="*/ 8240756 w 10915134"/>
              <a:gd name="connsiteY49" fmla="*/ 1301537 h 2251389"/>
              <a:gd name="connsiteX50" fmla="*/ 8216639 w 10915134"/>
              <a:gd name="connsiteY50" fmla="*/ 1327887 h 2251389"/>
              <a:gd name="connsiteX51" fmla="*/ 8211337 w 10915134"/>
              <a:gd name="connsiteY51" fmla="*/ 1332570 h 2251389"/>
              <a:gd name="connsiteX52" fmla="*/ 8211048 w 10915134"/>
              <a:gd name="connsiteY52" fmla="*/ 1332403 h 2251389"/>
              <a:gd name="connsiteX53" fmla="*/ 8205085 w 10915134"/>
              <a:gd name="connsiteY53" fmla="*/ 1336831 h 2251389"/>
              <a:gd name="connsiteX54" fmla="*/ 8137554 w 10915134"/>
              <a:gd name="connsiteY54" fmla="*/ 1342145 h 2251389"/>
              <a:gd name="connsiteX55" fmla="*/ 8054564 w 10915134"/>
              <a:gd name="connsiteY55" fmla="*/ 1367911 h 2251389"/>
              <a:gd name="connsiteX56" fmla="*/ 7973237 w 10915134"/>
              <a:gd name="connsiteY56" fmla="*/ 1397544 h 2251389"/>
              <a:gd name="connsiteX57" fmla="*/ 7944198 w 10915134"/>
              <a:gd name="connsiteY57" fmla="*/ 1410276 h 2251389"/>
              <a:gd name="connsiteX58" fmla="*/ 7890643 w 10915134"/>
              <a:gd name="connsiteY58" fmla="*/ 1424144 h 2251389"/>
              <a:gd name="connsiteX59" fmla="*/ 7864997 w 10915134"/>
              <a:gd name="connsiteY59" fmla="*/ 1425023 h 2251389"/>
              <a:gd name="connsiteX60" fmla="*/ 7864067 w 10915134"/>
              <a:gd name="connsiteY60" fmla="*/ 1426002 h 2251389"/>
              <a:gd name="connsiteX61" fmla="*/ 7861153 w 10915134"/>
              <a:gd name="connsiteY61" fmla="*/ 1423038 h 2251389"/>
              <a:gd name="connsiteX62" fmla="*/ 7844586 w 10915134"/>
              <a:gd name="connsiteY62" fmla="*/ 1429169 h 2251389"/>
              <a:gd name="connsiteX63" fmla="*/ 7840350 w 10915134"/>
              <a:gd name="connsiteY63" fmla="*/ 1432451 h 2251389"/>
              <a:gd name="connsiteX64" fmla="*/ 7833722 w 10915134"/>
              <a:gd name="connsiteY64" fmla="*/ 1435148 h 2251389"/>
              <a:gd name="connsiteX65" fmla="*/ 7833492 w 10915134"/>
              <a:gd name="connsiteY65" fmla="*/ 1434901 h 2251389"/>
              <a:gd name="connsiteX66" fmla="*/ 7827413 w 10915134"/>
              <a:gd name="connsiteY66" fmla="*/ 1438043 h 2251389"/>
              <a:gd name="connsiteX67" fmla="*/ 7798463 w 10915134"/>
              <a:gd name="connsiteY67" fmla="*/ 1457407 h 2251389"/>
              <a:gd name="connsiteX68" fmla="*/ 7759015 w 10915134"/>
              <a:gd name="connsiteY68" fmla="*/ 1458666 h 2251389"/>
              <a:gd name="connsiteX69" fmla="*/ 7752684 w 10915134"/>
              <a:gd name="connsiteY69" fmla="*/ 1444792 h 2251389"/>
              <a:gd name="connsiteX70" fmla="*/ 7747867 w 10915134"/>
              <a:gd name="connsiteY70" fmla="*/ 1447976 h 2251389"/>
              <a:gd name="connsiteX71" fmla="*/ 7738750 w 10915134"/>
              <a:gd name="connsiteY71" fmla="*/ 1456574 h 2251389"/>
              <a:gd name="connsiteX72" fmla="*/ 7735619 w 10915134"/>
              <a:gd name="connsiteY72" fmla="*/ 1456320 h 2251389"/>
              <a:gd name="connsiteX73" fmla="*/ 7705072 w 10915134"/>
              <a:gd name="connsiteY73" fmla="*/ 1465768 h 2251389"/>
              <a:gd name="connsiteX74" fmla="*/ 7696073 w 10915134"/>
              <a:gd name="connsiteY74" fmla="*/ 1462212 h 2251389"/>
              <a:gd name="connsiteX75" fmla="*/ 7692096 w 10915134"/>
              <a:gd name="connsiteY75" fmla="*/ 1462163 h 2251389"/>
              <a:gd name="connsiteX76" fmla="*/ 7674689 w 10915134"/>
              <a:gd name="connsiteY76" fmla="*/ 1477613 h 2251389"/>
              <a:gd name="connsiteX77" fmla="*/ 7665348 w 10915134"/>
              <a:gd name="connsiteY77" fmla="*/ 1483862 h 2251389"/>
              <a:gd name="connsiteX78" fmla="*/ 7606276 w 10915134"/>
              <a:gd name="connsiteY78" fmla="*/ 1538521 h 2251389"/>
              <a:gd name="connsiteX79" fmla="*/ 7504695 w 10915134"/>
              <a:gd name="connsiteY79" fmla="*/ 1566686 h 2251389"/>
              <a:gd name="connsiteX80" fmla="*/ 7401270 w 10915134"/>
              <a:gd name="connsiteY80" fmla="*/ 1597361 h 2251389"/>
              <a:gd name="connsiteX81" fmla="*/ 7320321 w 10915134"/>
              <a:gd name="connsiteY81" fmla="*/ 1619535 h 2251389"/>
              <a:gd name="connsiteX82" fmla="*/ 7149526 w 10915134"/>
              <a:gd name="connsiteY82" fmla="*/ 1743630 h 2251389"/>
              <a:gd name="connsiteX83" fmla="*/ 7105391 w 10915134"/>
              <a:gd name="connsiteY83" fmla="*/ 1752328 h 2251389"/>
              <a:gd name="connsiteX84" fmla="*/ 7071654 w 10915134"/>
              <a:gd name="connsiteY84" fmla="*/ 1785091 h 2251389"/>
              <a:gd name="connsiteX85" fmla="*/ 7054359 w 10915134"/>
              <a:gd name="connsiteY85" fmla="*/ 1782439 h 2251389"/>
              <a:gd name="connsiteX86" fmla="*/ 7051319 w 10915134"/>
              <a:gd name="connsiteY86" fmla="*/ 1781706 h 2251389"/>
              <a:gd name="connsiteX87" fmla="*/ 7040377 w 10915134"/>
              <a:gd name="connsiteY87" fmla="*/ 1784767 h 2251389"/>
              <a:gd name="connsiteX88" fmla="*/ 7035771 w 10915134"/>
              <a:gd name="connsiteY88" fmla="*/ 1778137 h 2251389"/>
              <a:gd name="connsiteX89" fmla="*/ 7018208 w 10915134"/>
              <a:gd name="connsiteY89" fmla="*/ 1777373 h 2251389"/>
              <a:gd name="connsiteX90" fmla="*/ 6998493 w 10915134"/>
              <a:gd name="connsiteY90" fmla="*/ 1785098 h 2251389"/>
              <a:gd name="connsiteX91" fmla="*/ 6928288 w 10915134"/>
              <a:gd name="connsiteY91" fmla="*/ 1811732 h 2251389"/>
              <a:gd name="connsiteX92" fmla="*/ 6917773 w 10915134"/>
              <a:gd name="connsiteY92" fmla="*/ 1820666 h 2251389"/>
              <a:gd name="connsiteX93" fmla="*/ 6881789 w 10915134"/>
              <a:gd name="connsiteY93" fmla="*/ 1828309 h 2251389"/>
              <a:gd name="connsiteX94" fmla="*/ 6879926 w 10915134"/>
              <a:gd name="connsiteY94" fmla="*/ 1830591 h 2251389"/>
              <a:gd name="connsiteX95" fmla="*/ 6845508 w 10915134"/>
              <a:gd name="connsiteY95" fmla="*/ 1841035 h 2251389"/>
              <a:gd name="connsiteX96" fmla="*/ 6786683 w 10915134"/>
              <a:gd name="connsiteY96" fmla="*/ 1868367 h 2251389"/>
              <a:gd name="connsiteX97" fmla="*/ 6773874 w 10915134"/>
              <a:gd name="connsiteY97" fmla="*/ 1863267 h 2251389"/>
              <a:gd name="connsiteX98" fmla="*/ 6771241 w 10915134"/>
              <a:gd name="connsiteY98" fmla="*/ 1859449 h 2251389"/>
              <a:gd name="connsiteX99" fmla="*/ 6755065 w 10915134"/>
              <a:gd name="connsiteY99" fmla="*/ 1866822 h 2251389"/>
              <a:gd name="connsiteX100" fmla="*/ 6740854 w 10915134"/>
              <a:gd name="connsiteY100" fmla="*/ 1865352 h 2251389"/>
              <a:gd name="connsiteX101" fmla="*/ 6730997 w 10915134"/>
              <a:gd name="connsiteY101" fmla="*/ 1874155 h 2251389"/>
              <a:gd name="connsiteX102" fmla="*/ 6714212 w 10915134"/>
              <a:gd name="connsiteY102" fmla="*/ 1876293 h 2251389"/>
              <a:gd name="connsiteX103" fmla="*/ 6693130 w 10915134"/>
              <a:gd name="connsiteY103" fmla="*/ 1876808 h 2251389"/>
              <a:gd name="connsiteX104" fmla="*/ 6674405 w 10915134"/>
              <a:gd name="connsiteY104" fmla="*/ 1873459 h 2251389"/>
              <a:gd name="connsiteX105" fmla="*/ 6647714 w 10915134"/>
              <a:gd name="connsiteY105" fmla="*/ 1878941 h 2251389"/>
              <a:gd name="connsiteX106" fmla="*/ 6586613 w 10915134"/>
              <a:gd name="connsiteY106" fmla="*/ 1887053 h 2251389"/>
              <a:gd name="connsiteX107" fmla="*/ 6540424 w 10915134"/>
              <a:gd name="connsiteY107" fmla="*/ 1893269 h 2251389"/>
              <a:gd name="connsiteX108" fmla="*/ 6460034 w 10915134"/>
              <a:gd name="connsiteY108" fmla="*/ 1911286 h 2251389"/>
              <a:gd name="connsiteX109" fmla="*/ 6445449 w 10915134"/>
              <a:gd name="connsiteY109" fmla="*/ 1926499 h 2251389"/>
              <a:gd name="connsiteX110" fmla="*/ 6407092 w 10915134"/>
              <a:gd name="connsiteY110" fmla="*/ 1921993 h 2251389"/>
              <a:gd name="connsiteX111" fmla="*/ 6396332 w 10915134"/>
              <a:gd name="connsiteY111" fmla="*/ 1907025 h 2251389"/>
              <a:gd name="connsiteX112" fmla="*/ 6347048 w 10915134"/>
              <a:gd name="connsiteY112" fmla="*/ 1912130 h 2251389"/>
              <a:gd name="connsiteX113" fmla="*/ 6302270 w 10915134"/>
              <a:gd name="connsiteY113" fmla="*/ 1933613 h 2251389"/>
              <a:gd name="connsiteX114" fmla="*/ 6243078 w 10915134"/>
              <a:gd name="connsiteY114" fmla="*/ 1945644 h 2251389"/>
              <a:gd name="connsiteX115" fmla="*/ 6207738 w 10915134"/>
              <a:gd name="connsiteY115" fmla="*/ 1953011 h 2251389"/>
              <a:gd name="connsiteX116" fmla="*/ 6108781 w 10915134"/>
              <a:gd name="connsiteY116" fmla="*/ 1959474 h 2251389"/>
              <a:gd name="connsiteX117" fmla="*/ 6103698 w 10915134"/>
              <a:gd name="connsiteY117" fmla="*/ 1959304 h 2251389"/>
              <a:gd name="connsiteX118" fmla="*/ 6087017 w 10915134"/>
              <a:gd name="connsiteY118" fmla="*/ 1969078 h 2251389"/>
              <a:gd name="connsiteX119" fmla="*/ 6086313 w 10915134"/>
              <a:gd name="connsiteY119" fmla="*/ 1971580 h 2251389"/>
              <a:gd name="connsiteX120" fmla="*/ 6024291 w 10915134"/>
              <a:gd name="connsiteY120" fmla="*/ 1966761 h 2251389"/>
              <a:gd name="connsiteX121" fmla="*/ 6016853 w 10915134"/>
              <a:gd name="connsiteY121" fmla="*/ 1970526 h 2251389"/>
              <a:gd name="connsiteX122" fmla="*/ 5975404 w 10915134"/>
              <a:gd name="connsiteY122" fmla="*/ 1961749 h 2251389"/>
              <a:gd name="connsiteX123" fmla="*/ 5954536 w 10915134"/>
              <a:gd name="connsiteY123" fmla="*/ 1960220 h 2251389"/>
              <a:gd name="connsiteX124" fmla="*/ 5917280 w 10915134"/>
              <a:gd name="connsiteY124" fmla="*/ 1954478 h 2251389"/>
              <a:gd name="connsiteX125" fmla="*/ 5914232 w 10915134"/>
              <a:gd name="connsiteY125" fmla="*/ 1956919 h 2251389"/>
              <a:gd name="connsiteX126" fmla="*/ 5906850 w 10915134"/>
              <a:gd name="connsiteY126" fmla="*/ 1954702 h 2251389"/>
              <a:gd name="connsiteX127" fmla="*/ 5901461 w 10915134"/>
              <a:gd name="connsiteY127" fmla="*/ 1957577 h 2251389"/>
              <a:gd name="connsiteX128" fmla="*/ 5895317 w 10915134"/>
              <a:gd name="connsiteY128" fmla="*/ 1956828 h 2251389"/>
              <a:gd name="connsiteX129" fmla="*/ 5831128 w 10915134"/>
              <a:gd name="connsiteY129" fmla="*/ 1968382 h 2251389"/>
              <a:gd name="connsiteX130" fmla="*/ 5817261 w 10915134"/>
              <a:gd name="connsiteY130" fmla="*/ 1966124 h 2251389"/>
              <a:gd name="connsiteX131" fmla="*/ 5806791 w 10915134"/>
              <a:gd name="connsiteY131" fmla="*/ 1974713 h 2251389"/>
              <a:gd name="connsiteX132" fmla="*/ 5762574 w 10915134"/>
              <a:gd name="connsiteY132" fmla="*/ 1976973 h 2251389"/>
              <a:gd name="connsiteX133" fmla="*/ 5747297 w 10915134"/>
              <a:gd name="connsiteY133" fmla="*/ 1970252 h 2251389"/>
              <a:gd name="connsiteX134" fmla="*/ 5733169 w 10915134"/>
              <a:gd name="connsiteY134" fmla="*/ 1965433 h 2251389"/>
              <a:gd name="connsiteX135" fmla="*/ 5731338 w 10915134"/>
              <a:gd name="connsiteY135" fmla="*/ 1965447 h 2251389"/>
              <a:gd name="connsiteX136" fmla="*/ 5712957 w 10915134"/>
              <a:gd name="connsiteY136" fmla="*/ 1965596 h 2251389"/>
              <a:gd name="connsiteX137" fmla="*/ 5678760 w 10915134"/>
              <a:gd name="connsiteY137" fmla="*/ 1965873 h 2251389"/>
              <a:gd name="connsiteX138" fmla="*/ 5612457 w 10915134"/>
              <a:gd name="connsiteY138" fmla="*/ 1972287 h 2251389"/>
              <a:gd name="connsiteX139" fmla="*/ 5462439 w 10915134"/>
              <a:gd name="connsiteY139" fmla="*/ 1941766 h 2251389"/>
              <a:gd name="connsiteX140" fmla="*/ 5249426 w 10915134"/>
              <a:gd name="connsiteY140" fmla="*/ 1957993 h 2251389"/>
              <a:gd name="connsiteX141" fmla="*/ 4795460 w 10915134"/>
              <a:gd name="connsiteY141" fmla="*/ 2018541 h 2251389"/>
              <a:gd name="connsiteX142" fmla="*/ 4698875 w 10915134"/>
              <a:gd name="connsiteY142" fmla="*/ 2031693 h 2251389"/>
              <a:gd name="connsiteX143" fmla="*/ 4635334 w 10915134"/>
              <a:gd name="connsiteY143" fmla="*/ 2035504 h 2251389"/>
              <a:gd name="connsiteX144" fmla="*/ 4529228 w 10915134"/>
              <a:gd name="connsiteY144" fmla="*/ 2076609 h 2251389"/>
              <a:gd name="connsiteX145" fmla="*/ 4408461 w 10915134"/>
              <a:gd name="connsiteY145" fmla="*/ 2090939 h 2251389"/>
              <a:gd name="connsiteX146" fmla="*/ 4254651 w 10915134"/>
              <a:gd name="connsiteY146" fmla="*/ 2101730 h 2251389"/>
              <a:gd name="connsiteX147" fmla="*/ 4213233 w 10915134"/>
              <a:gd name="connsiteY147" fmla="*/ 2120326 h 2251389"/>
              <a:gd name="connsiteX148" fmla="*/ 4153938 w 10915134"/>
              <a:gd name="connsiteY148" fmla="*/ 2137520 h 2251389"/>
              <a:gd name="connsiteX149" fmla="*/ 4050969 w 10915134"/>
              <a:gd name="connsiteY149" fmla="*/ 2177971 h 2251389"/>
              <a:gd name="connsiteX150" fmla="*/ 3933162 w 10915134"/>
              <a:gd name="connsiteY150" fmla="*/ 2199509 h 2251389"/>
              <a:gd name="connsiteX151" fmla="*/ 3797609 w 10915134"/>
              <a:gd name="connsiteY151" fmla="*/ 2185813 h 2251389"/>
              <a:gd name="connsiteX152" fmla="*/ 3723511 w 10915134"/>
              <a:gd name="connsiteY152" fmla="*/ 2185401 h 2251389"/>
              <a:gd name="connsiteX153" fmla="*/ 3478465 w 10915134"/>
              <a:gd name="connsiteY153" fmla="*/ 2181087 h 2251389"/>
              <a:gd name="connsiteX154" fmla="*/ 3308996 w 10915134"/>
              <a:gd name="connsiteY154" fmla="*/ 2177978 h 2251389"/>
              <a:gd name="connsiteX155" fmla="*/ 3260282 w 10915134"/>
              <a:gd name="connsiteY155" fmla="*/ 2194479 h 2251389"/>
              <a:gd name="connsiteX156" fmla="*/ 3178557 w 10915134"/>
              <a:gd name="connsiteY156" fmla="*/ 2221451 h 2251389"/>
              <a:gd name="connsiteX157" fmla="*/ 3097074 w 10915134"/>
              <a:gd name="connsiteY157" fmla="*/ 2229837 h 2251389"/>
              <a:gd name="connsiteX158" fmla="*/ 3029944 w 10915134"/>
              <a:gd name="connsiteY158" fmla="*/ 2248531 h 2251389"/>
              <a:gd name="connsiteX159" fmla="*/ 2964870 w 10915134"/>
              <a:gd name="connsiteY159" fmla="*/ 2251389 h 2251389"/>
              <a:gd name="connsiteX160" fmla="*/ 2931496 w 10915134"/>
              <a:gd name="connsiteY160" fmla="*/ 2243024 h 2251389"/>
              <a:gd name="connsiteX161" fmla="*/ 2892959 w 10915134"/>
              <a:gd name="connsiteY161" fmla="*/ 2233969 h 2251389"/>
              <a:gd name="connsiteX162" fmla="*/ 2839074 w 10915134"/>
              <a:gd name="connsiteY162" fmla="*/ 2225008 h 2251389"/>
              <a:gd name="connsiteX163" fmla="*/ 2693779 w 10915134"/>
              <a:gd name="connsiteY163" fmla="*/ 2231570 h 2251389"/>
              <a:gd name="connsiteX164" fmla="*/ 2523799 w 10915134"/>
              <a:gd name="connsiteY164" fmla="*/ 2236547 h 2251389"/>
              <a:gd name="connsiteX165" fmla="*/ 2340069 w 10915134"/>
              <a:gd name="connsiteY165" fmla="*/ 2220699 h 2251389"/>
              <a:gd name="connsiteX166" fmla="*/ 2076408 w 10915134"/>
              <a:gd name="connsiteY166" fmla="*/ 2194398 h 2251389"/>
              <a:gd name="connsiteX167" fmla="*/ 1983593 w 10915134"/>
              <a:gd name="connsiteY167" fmla="*/ 2219360 h 2251389"/>
              <a:gd name="connsiteX168" fmla="*/ 1853105 w 10915134"/>
              <a:gd name="connsiteY168" fmla="*/ 2214141 h 2251389"/>
              <a:gd name="connsiteX169" fmla="*/ 1748511 w 10915134"/>
              <a:gd name="connsiteY169" fmla="*/ 2178472 h 2251389"/>
              <a:gd name="connsiteX170" fmla="*/ 1633422 w 10915134"/>
              <a:gd name="connsiteY170" fmla="*/ 2143415 h 2251389"/>
              <a:gd name="connsiteX171" fmla="*/ 1558946 w 10915134"/>
              <a:gd name="connsiteY171" fmla="*/ 2128843 h 2251389"/>
              <a:gd name="connsiteX172" fmla="*/ 1385344 w 10915134"/>
              <a:gd name="connsiteY172" fmla="*/ 2124817 h 2251389"/>
              <a:gd name="connsiteX173" fmla="*/ 1227473 w 10915134"/>
              <a:gd name="connsiteY173" fmla="*/ 2113291 h 2251389"/>
              <a:gd name="connsiteX174" fmla="*/ 1088711 w 10915134"/>
              <a:gd name="connsiteY174" fmla="*/ 2097947 h 2251389"/>
              <a:gd name="connsiteX175" fmla="*/ 939259 w 10915134"/>
              <a:gd name="connsiteY175" fmla="*/ 2073411 h 2251389"/>
              <a:gd name="connsiteX176" fmla="*/ 914345 w 10915134"/>
              <a:gd name="connsiteY176" fmla="*/ 2063135 h 2251389"/>
              <a:gd name="connsiteX177" fmla="*/ 879393 w 10915134"/>
              <a:gd name="connsiteY177" fmla="*/ 2068419 h 2251389"/>
              <a:gd name="connsiteX178" fmla="*/ 739242 w 10915134"/>
              <a:gd name="connsiteY178" fmla="*/ 2091539 h 2251389"/>
              <a:gd name="connsiteX179" fmla="*/ 628509 w 10915134"/>
              <a:gd name="connsiteY179" fmla="*/ 2108134 h 2251389"/>
              <a:gd name="connsiteX180" fmla="*/ 508046 w 10915134"/>
              <a:gd name="connsiteY180" fmla="*/ 2109851 h 2251389"/>
              <a:gd name="connsiteX181" fmla="*/ 408793 w 10915134"/>
              <a:gd name="connsiteY181" fmla="*/ 2105335 h 2251389"/>
              <a:gd name="connsiteX182" fmla="*/ 259142 w 10915134"/>
              <a:gd name="connsiteY182" fmla="*/ 2115883 h 2251389"/>
              <a:gd name="connsiteX183" fmla="*/ 91266 w 10915134"/>
              <a:gd name="connsiteY183" fmla="*/ 2135533 h 2251389"/>
              <a:gd name="connsiteX184" fmla="*/ 12251 w 10915134"/>
              <a:gd name="connsiteY184" fmla="*/ 2121489 h 2251389"/>
              <a:gd name="connsiteX185" fmla="*/ 0 w 10915134"/>
              <a:gd name="connsiteY185" fmla="*/ 2122164 h 225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10915134" h="2251389">
                <a:moveTo>
                  <a:pt x="0" y="0"/>
                </a:moveTo>
                <a:lnTo>
                  <a:pt x="10915134" y="0"/>
                </a:lnTo>
                <a:lnTo>
                  <a:pt x="10882980" y="49990"/>
                </a:lnTo>
                <a:cubicBezTo>
                  <a:pt x="10880871" y="52147"/>
                  <a:pt x="10836905" y="107867"/>
                  <a:pt x="10834795" y="110024"/>
                </a:cubicBezTo>
                <a:cubicBezTo>
                  <a:pt x="10820319" y="128194"/>
                  <a:pt x="10762503" y="175620"/>
                  <a:pt x="10738392" y="165813"/>
                </a:cubicBezTo>
                <a:cubicBezTo>
                  <a:pt x="10748670" y="186392"/>
                  <a:pt x="10638347" y="188684"/>
                  <a:pt x="10633692" y="209264"/>
                </a:cubicBezTo>
                <a:cubicBezTo>
                  <a:pt x="10631767" y="225908"/>
                  <a:pt x="10597419" y="233945"/>
                  <a:pt x="10586800" y="239716"/>
                </a:cubicBezTo>
                <a:cubicBezTo>
                  <a:pt x="10579628" y="256520"/>
                  <a:pt x="10520682" y="224915"/>
                  <a:pt x="10501658" y="307174"/>
                </a:cubicBezTo>
                <a:cubicBezTo>
                  <a:pt x="10447727" y="313339"/>
                  <a:pt x="10447126" y="425780"/>
                  <a:pt x="10404067" y="412395"/>
                </a:cubicBezTo>
                <a:cubicBezTo>
                  <a:pt x="10392937" y="413598"/>
                  <a:pt x="10388815" y="467371"/>
                  <a:pt x="10380953" y="472334"/>
                </a:cubicBezTo>
                <a:lnTo>
                  <a:pt x="10341416" y="504774"/>
                </a:lnTo>
                <a:lnTo>
                  <a:pt x="10326329" y="523459"/>
                </a:lnTo>
                <a:lnTo>
                  <a:pt x="10298289" y="532173"/>
                </a:lnTo>
                <a:cubicBezTo>
                  <a:pt x="10284422" y="535049"/>
                  <a:pt x="10265952" y="533199"/>
                  <a:pt x="10243127" y="540715"/>
                </a:cubicBezTo>
                <a:cubicBezTo>
                  <a:pt x="10203910" y="562831"/>
                  <a:pt x="10165274" y="534580"/>
                  <a:pt x="10141243" y="592343"/>
                </a:cubicBezTo>
                <a:cubicBezTo>
                  <a:pt x="10059374" y="598371"/>
                  <a:pt x="10021953" y="650378"/>
                  <a:pt x="9940352" y="631518"/>
                </a:cubicBezTo>
                <a:cubicBezTo>
                  <a:pt x="9959797" y="646419"/>
                  <a:pt x="9860152" y="623282"/>
                  <a:pt x="9836226" y="660496"/>
                </a:cubicBezTo>
                <a:cubicBezTo>
                  <a:pt x="9788121" y="672556"/>
                  <a:pt x="9760988" y="668531"/>
                  <a:pt x="9686899" y="683782"/>
                </a:cubicBezTo>
                <a:cubicBezTo>
                  <a:pt x="9623800" y="700369"/>
                  <a:pt x="9613948" y="700871"/>
                  <a:pt x="9578209" y="709781"/>
                </a:cubicBezTo>
                <a:lnTo>
                  <a:pt x="9437298" y="757337"/>
                </a:lnTo>
                <a:lnTo>
                  <a:pt x="9435498" y="759689"/>
                </a:lnTo>
                <a:cubicBezTo>
                  <a:pt x="9426240" y="765982"/>
                  <a:pt x="9419508" y="766527"/>
                  <a:pt x="9413910" y="764531"/>
                </a:cubicBezTo>
                <a:lnTo>
                  <a:pt x="9361370" y="760593"/>
                </a:lnTo>
                <a:lnTo>
                  <a:pt x="9356626" y="764594"/>
                </a:lnTo>
                <a:lnTo>
                  <a:pt x="9311281" y="769260"/>
                </a:lnTo>
                <a:cubicBezTo>
                  <a:pt x="9311245" y="769953"/>
                  <a:pt x="9311210" y="770644"/>
                  <a:pt x="9311173" y="771337"/>
                </a:cubicBezTo>
                <a:cubicBezTo>
                  <a:pt x="9309900" y="776105"/>
                  <a:pt x="9307010" y="779823"/>
                  <a:pt x="9300658" y="781452"/>
                </a:cubicBezTo>
                <a:cubicBezTo>
                  <a:pt x="9318003" y="808459"/>
                  <a:pt x="9299643" y="793767"/>
                  <a:pt x="9279376" y="796188"/>
                </a:cubicBezTo>
                <a:cubicBezTo>
                  <a:pt x="9260850" y="809309"/>
                  <a:pt x="9206021" y="849156"/>
                  <a:pt x="9189502" y="860175"/>
                </a:cubicBezTo>
                <a:lnTo>
                  <a:pt x="9180260" y="862300"/>
                </a:lnTo>
                <a:cubicBezTo>
                  <a:pt x="9180236" y="862466"/>
                  <a:pt x="9180211" y="862633"/>
                  <a:pt x="9180186" y="862799"/>
                </a:cubicBezTo>
                <a:cubicBezTo>
                  <a:pt x="9178407" y="864232"/>
                  <a:pt x="9175456" y="865295"/>
                  <a:pt x="9170652" y="865945"/>
                </a:cubicBezTo>
                <a:lnTo>
                  <a:pt x="9145484" y="870300"/>
                </a:lnTo>
                <a:lnTo>
                  <a:pt x="9140031" y="874741"/>
                </a:lnTo>
                <a:lnTo>
                  <a:pt x="9138892" y="880860"/>
                </a:lnTo>
                <a:lnTo>
                  <a:pt x="9107257" y="903704"/>
                </a:lnTo>
                <a:cubicBezTo>
                  <a:pt x="9091321" y="899193"/>
                  <a:pt x="9043942" y="941365"/>
                  <a:pt x="9034880" y="948837"/>
                </a:cubicBezTo>
                <a:lnTo>
                  <a:pt x="8950600" y="994853"/>
                </a:lnTo>
                <a:cubicBezTo>
                  <a:pt x="8865196" y="1081843"/>
                  <a:pt x="8818875" y="1077389"/>
                  <a:pt x="8753014" y="1118658"/>
                </a:cubicBezTo>
                <a:cubicBezTo>
                  <a:pt x="8692981" y="1124704"/>
                  <a:pt x="8636332" y="1128410"/>
                  <a:pt x="8581094" y="1153261"/>
                </a:cubicBezTo>
                <a:cubicBezTo>
                  <a:pt x="8538621" y="1164812"/>
                  <a:pt x="8511758" y="1169577"/>
                  <a:pt x="8498175" y="1187969"/>
                </a:cubicBezTo>
                <a:lnTo>
                  <a:pt x="8448788" y="1206463"/>
                </a:lnTo>
                <a:lnTo>
                  <a:pt x="8367996" y="1232783"/>
                </a:lnTo>
                <a:cubicBezTo>
                  <a:pt x="8367806" y="1234615"/>
                  <a:pt x="8367614" y="1236446"/>
                  <a:pt x="8367423" y="1238278"/>
                </a:cubicBezTo>
                <a:lnTo>
                  <a:pt x="8359640" y="1246782"/>
                </a:lnTo>
                <a:lnTo>
                  <a:pt x="8346100" y="1266142"/>
                </a:lnTo>
                <a:lnTo>
                  <a:pt x="8318833" y="1292714"/>
                </a:lnTo>
                <a:lnTo>
                  <a:pt x="8317719" y="1291904"/>
                </a:lnTo>
                <a:cubicBezTo>
                  <a:pt x="8314688" y="1290662"/>
                  <a:pt x="8311461" y="1290840"/>
                  <a:pt x="8307730" y="1293984"/>
                </a:cubicBezTo>
                <a:cubicBezTo>
                  <a:pt x="8294903" y="1295590"/>
                  <a:pt x="8255937" y="1295887"/>
                  <a:pt x="8240756" y="1301537"/>
                </a:cubicBezTo>
                <a:cubicBezTo>
                  <a:pt x="8233324" y="1310481"/>
                  <a:pt x="8225256" y="1319366"/>
                  <a:pt x="8216639" y="1327887"/>
                </a:cubicBezTo>
                <a:lnTo>
                  <a:pt x="8211337" y="1332570"/>
                </a:lnTo>
                <a:lnTo>
                  <a:pt x="8211048" y="1332403"/>
                </a:lnTo>
                <a:cubicBezTo>
                  <a:pt x="8209501" y="1332874"/>
                  <a:pt x="8207607" y="1334206"/>
                  <a:pt x="8205085" y="1336831"/>
                </a:cubicBezTo>
                <a:lnTo>
                  <a:pt x="8137554" y="1342145"/>
                </a:lnTo>
                <a:cubicBezTo>
                  <a:pt x="8105705" y="1354688"/>
                  <a:pt x="8080446" y="1339423"/>
                  <a:pt x="8054564" y="1367911"/>
                </a:cubicBezTo>
                <a:cubicBezTo>
                  <a:pt x="8024726" y="1379555"/>
                  <a:pt x="7996957" y="1380148"/>
                  <a:pt x="7973237" y="1397544"/>
                </a:cubicBezTo>
                <a:cubicBezTo>
                  <a:pt x="7961439" y="1393972"/>
                  <a:pt x="7951168" y="1394796"/>
                  <a:pt x="7944198" y="1410276"/>
                </a:cubicBezTo>
                <a:cubicBezTo>
                  <a:pt x="7915673" y="1417804"/>
                  <a:pt x="7905583" y="1403950"/>
                  <a:pt x="7890643" y="1424144"/>
                </a:cubicBezTo>
                <a:cubicBezTo>
                  <a:pt x="7869590" y="1403678"/>
                  <a:pt x="7870757" y="1414314"/>
                  <a:pt x="7864997" y="1425023"/>
                </a:cubicBezTo>
                <a:lnTo>
                  <a:pt x="7864067" y="1426002"/>
                </a:lnTo>
                <a:lnTo>
                  <a:pt x="7861153" y="1423038"/>
                </a:lnTo>
                <a:lnTo>
                  <a:pt x="7844586" y="1429169"/>
                </a:lnTo>
                <a:lnTo>
                  <a:pt x="7840350" y="1432451"/>
                </a:lnTo>
                <a:cubicBezTo>
                  <a:pt x="7837357" y="1434345"/>
                  <a:pt x="7835272" y="1435129"/>
                  <a:pt x="7833722" y="1435148"/>
                </a:cubicBezTo>
                <a:lnTo>
                  <a:pt x="7833492" y="1434901"/>
                </a:lnTo>
                <a:lnTo>
                  <a:pt x="7827413" y="1438043"/>
                </a:lnTo>
                <a:cubicBezTo>
                  <a:pt x="7817294" y="1444069"/>
                  <a:pt x="7807591" y="1450613"/>
                  <a:pt x="7798463" y="1457407"/>
                </a:cubicBezTo>
                <a:cubicBezTo>
                  <a:pt x="7789625" y="1446704"/>
                  <a:pt x="7769649" y="1464040"/>
                  <a:pt x="7759015" y="1458666"/>
                </a:cubicBezTo>
                <a:lnTo>
                  <a:pt x="7752684" y="1444792"/>
                </a:lnTo>
                <a:lnTo>
                  <a:pt x="7747867" y="1447976"/>
                </a:lnTo>
                <a:lnTo>
                  <a:pt x="7738750" y="1456574"/>
                </a:lnTo>
                <a:cubicBezTo>
                  <a:pt x="7737328" y="1457741"/>
                  <a:pt x="7736297" y="1457914"/>
                  <a:pt x="7735619" y="1456320"/>
                </a:cubicBezTo>
                <a:cubicBezTo>
                  <a:pt x="7730006" y="1457852"/>
                  <a:pt x="7711662" y="1464787"/>
                  <a:pt x="7705072" y="1465768"/>
                </a:cubicBezTo>
                <a:lnTo>
                  <a:pt x="7696073" y="1462212"/>
                </a:lnTo>
                <a:lnTo>
                  <a:pt x="7692096" y="1462163"/>
                </a:lnTo>
                <a:lnTo>
                  <a:pt x="7674689" y="1477613"/>
                </a:lnTo>
                <a:lnTo>
                  <a:pt x="7665348" y="1483862"/>
                </a:lnTo>
                <a:lnTo>
                  <a:pt x="7606276" y="1538521"/>
                </a:lnTo>
                <a:lnTo>
                  <a:pt x="7504695" y="1566686"/>
                </a:lnTo>
                <a:cubicBezTo>
                  <a:pt x="7473718" y="1603709"/>
                  <a:pt x="7404436" y="1554658"/>
                  <a:pt x="7401270" y="1597361"/>
                </a:cubicBezTo>
                <a:cubicBezTo>
                  <a:pt x="7369238" y="1613154"/>
                  <a:pt x="7363418" y="1605164"/>
                  <a:pt x="7320321" y="1619535"/>
                </a:cubicBezTo>
                <a:cubicBezTo>
                  <a:pt x="7280514" y="1668809"/>
                  <a:pt x="7198683" y="1708462"/>
                  <a:pt x="7149526" y="1743630"/>
                </a:cubicBezTo>
                <a:cubicBezTo>
                  <a:pt x="7114410" y="1721934"/>
                  <a:pt x="7136043" y="1746476"/>
                  <a:pt x="7105391" y="1752328"/>
                </a:cubicBezTo>
                <a:cubicBezTo>
                  <a:pt x="7119677" y="1779725"/>
                  <a:pt x="7066212" y="1749779"/>
                  <a:pt x="7071654" y="1785091"/>
                </a:cubicBezTo>
                <a:cubicBezTo>
                  <a:pt x="7065905" y="1785038"/>
                  <a:pt x="7060161" y="1783873"/>
                  <a:pt x="7054359" y="1782439"/>
                </a:cubicBezTo>
                <a:lnTo>
                  <a:pt x="7051319" y="1781706"/>
                </a:lnTo>
                <a:lnTo>
                  <a:pt x="7040377" y="1784767"/>
                </a:lnTo>
                <a:lnTo>
                  <a:pt x="7035771" y="1778137"/>
                </a:lnTo>
                <a:lnTo>
                  <a:pt x="7018208" y="1777373"/>
                </a:lnTo>
                <a:cubicBezTo>
                  <a:pt x="7011866" y="1778247"/>
                  <a:pt x="7005318" y="1780539"/>
                  <a:pt x="6998493" y="1785098"/>
                </a:cubicBezTo>
                <a:cubicBezTo>
                  <a:pt x="6983689" y="1806072"/>
                  <a:pt x="6952865" y="1800516"/>
                  <a:pt x="6928288" y="1811732"/>
                </a:cubicBezTo>
                <a:lnTo>
                  <a:pt x="6917773" y="1820666"/>
                </a:lnTo>
                <a:lnTo>
                  <a:pt x="6881789" y="1828309"/>
                </a:lnTo>
                <a:lnTo>
                  <a:pt x="6879926" y="1830591"/>
                </a:lnTo>
                <a:cubicBezTo>
                  <a:pt x="6873880" y="1832712"/>
                  <a:pt x="6861049" y="1834739"/>
                  <a:pt x="6845508" y="1841035"/>
                </a:cubicBezTo>
                <a:lnTo>
                  <a:pt x="6786683" y="1868367"/>
                </a:lnTo>
                <a:lnTo>
                  <a:pt x="6773874" y="1863267"/>
                </a:lnTo>
                <a:lnTo>
                  <a:pt x="6771241" y="1859449"/>
                </a:lnTo>
                <a:lnTo>
                  <a:pt x="6755065" y="1866822"/>
                </a:lnTo>
                <a:lnTo>
                  <a:pt x="6740854" y="1865352"/>
                </a:lnTo>
                <a:lnTo>
                  <a:pt x="6730997" y="1874155"/>
                </a:lnTo>
                <a:lnTo>
                  <a:pt x="6714212" y="1876293"/>
                </a:lnTo>
                <a:cubicBezTo>
                  <a:pt x="6707919" y="1876308"/>
                  <a:pt x="6700834" y="1876122"/>
                  <a:pt x="6693130" y="1876808"/>
                </a:cubicBezTo>
                <a:lnTo>
                  <a:pt x="6674405" y="1873459"/>
                </a:lnTo>
                <a:lnTo>
                  <a:pt x="6647714" y="1878941"/>
                </a:lnTo>
                <a:cubicBezTo>
                  <a:pt x="6627122" y="1883360"/>
                  <a:pt x="6607220" y="1886896"/>
                  <a:pt x="6586613" y="1887053"/>
                </a:cubicBezTo>
                <a:cubicBezTo>
                  <a:pt x="6572205" y="1895536"/>
                  <a:pt x="6557706" y="1900239"/>
                  <a:pt x="6540424" y="1893269"/>
                </a:cubicBezTo>
                <a:cubicBezTo>
                  <a:pt x="6497538" y="1902769"/>
                  <a:pt x="6490601" y="1917381"/>
                  <a:pt x="6460034" y="1911286"/>
                </a:cubicBezTo>
                <a:cubicBezTo>
                  <a:pt x="6453811" y="1919532"/>
                  <a:pt x="6449254" y="1924158"/>
                  <a:pt x="6445449" y="1926499"/>
                </a:cubicBezTo>
                <a:cubicBezTo>
                  <a:pt x="6434030" y="1933525"/>
                  <a:pt x="6429411" y="1919994"/>
                  <a:pt x="6407092" y="1921993"/>
                </a:cubicBezTo>
                <a:cubicBezTo>
                  <a:pt x="6382682" y="1922166"/>
                  <a:pt x="6418607" y="1903450"/>
                  <a:pt x="6396332" y="1907025"/>
                </a:cubicBezTo>
                <a:cubicBezTo>
                  <a:pt x="6376015" y="1918727"/>
                  <a:pt x="6367614" y="1898795"/>
                  <a:pt x="6347048" y="1912130"/>
                </a:cubicBezTo>
                <a:cubicBezTo>
                  <a:pt x="6360109" y="1925598"/>
                  <a:pt x="6297691" y="1920276"/>
                  <a:pt x="6302270" y="1933613"/>
                </a:cubicBezTo>
                <a:cubicBezTo>
                  <a:pt x="6272680" y="1919839"/>
                  <a:pt x="6273323" y="1945036"/>
                  <a:pt x="6243078" y="1945644"/>
                </a:cubicBezTo>
                <a:cubicBezTo>
                  <a:pt x="6226744" y="1941607"/>
                  <a:pt x="6216828" y="1942552"/>
                  <a:pt x="6207738" y="1953011"/>
                </a:cubicBezTo>
                <a:cubicBezTo>
                  <a:pt x="6131633" y="1932600"/>
                  <a:pt x="6170923" y="1959774"/>
                  <a:pt x="6108781" y="1959474"/>
                </a:cubicBezTo>
                <a:lnTo>
                  <a:pt x="6103698" y="1959304"/>
                </a:lnTo>
                <a:lnTo>
                  <a:pt x="6087017" y="1969078"/>
                </a:lnTo>
                <a:cubicBezTo>
                  <a:pt x="6086783" y="1969912"/>
                  <a:pt x="6086547" y="1970745"/>
                  <a:pt x="6086313" y="1971580"/>
                </a:cubicBezTo>
                <a:lnTo>
                  <a:pt x="6024291" y="1966761"/>
                </a:lnTo>
                <a:lnTo>
                  <a:pt x="6016853" y="1970526"/>
                </a:lnTo>
                <a:lnTo>
                  <a:pt x="5975404" y="1961749"/>
                </a:lnTo>
                <a:lnTo>
                  <a:pt x="5954536" y="1960220"/>
                </a:lnTo>
                <a:lnTo>
                  <a:pt x="5917280" y="1954478"/>
                </a:lnTo>
                <a:lnTo>
                  <a:pt x="5914232" y="1956919"/>
                </a:lnTo>
                <a:lnTo>
                  <a:pt x="5906850" y="1954702"/>
                </a:lnTo>
                <a:lnTo>
                  <a:pt x="5901461" y="1957577"/>
                </a:lnTo>
                <a:lnTo>
                  <a:pt x="5895317" y="1956828"/>
                </a:lnTo>
                <a:cubicBezTo>
                  <a:pt x="5883595" y="1958629"/>
                  <a:pt x="5844137" y="1966833"/>
                  <a:pt x="5831128" y="1968382"/>
                </a:cubicBezTo>
                <a:lnTo>
                  <a:pt x="5817261" y="1966124"/>
                </a:lnTo>
                <a:lnTo>
                  <a:pt x="5806791" y="1974713"/>
                </a:lnTo>
                <a:lnTo>
                  <a:pt x="5762574" y="1976973"/>
                </a:lnTo>
                <a:lnTo>
                  <a:pt x="5747297" y="1970252"/>
                </a:lnTo>
                <a:lnTo>
                  <a:pt x="5733169" y="1965433"/>
                </a:lnTo>
                <a:lnTo>
                  <a:pt x="5731338" y="1965447"/>
                </a:lnTo>
                <a:lnTo>
                  <a:pt x="5712957" y="1965596"/>
                </a:lnTo>
                <a:lnTo>
                  <a:pt x="5678760" y="1965873"/>
                </a:lnTo>
                <a:cubicBezTo>
                  <a:pt x="5656934" y="1966331"/>
                  <a:pt x="5634795" y="1967772"/>
                  <a:pt x="5612457" y="1972287"/>
                </a:cubicBezTo>
                <a:cubicBezTo>
                  <a:pt x="5527023" y="1949966"/>
                  <a:pt x="5534401" y="1947926"/>
                  <a:pt x="5462439" y="1941766"/>
                </a:cubicBezTo>
                <a:cubicBezTo>
                  <a:pt x="5427425" y="1917624"/>
                  <a:pt x="5291183" y="1960519"/>
                  <a:pt x="5249426" y="1957993"/>
                </a:cubicBezTo>
                <a:cubicBezTo>
                  <a:pt x="5146406" y="1973328"/>
                  <a:pt x="4927624" y="2044719"/>
                  <a:pt x="4795460" y="2018541"/>
                </a:cubicBezTo>
                <a:cubicBezTo>
                  <a:pt x="4762844" y="2022395"/>
                  <a:pt x="4718233" y="2031407"/>
                  <a:pt x="4698875" y="2031693"/>
                </a:cubicBezTo>
                <a:lnTo>
                  <a:pt x="4635334" y="2035504"/>
                </a:lnTo>
                <a:lnTo>
                  <a:pt x="4529228" y="2076609"/>
                </a:lnTo>
                <a:cubicBezTo>
                  <a:pt x="4475152" y="2050383"/>
                  <a:pt x="4475600" y="2080729"/>
                  <a:pt x="4408461" y="2090939"/>
                </a:cubicBezTo>
                <a:cubicBezTo>
                  <a:pt x="4383821" y="2082708"/>
                  <a:pt x="4268804" y="2082966"/>
                  <a:pt x="4254651" y="2101730"/>
                </a:cubicBezTo>
                <a:cubicBezTo>
                  <a:pt x="4238862" y="2106286"/>
                  <a:pt x="4220313" y="2100544"/>
                  <a:pt x="4213233" y="2120326"/>
                </a:cubicBezTo>
                <a:cubicBezTo>
                  <a:pt x="4201430" y="2144259"/>
                  <a:pt x="4145731" y="2110137"/>
                  <a:pt x="4153938" y="2137520"/>
                </a:cubicBezTo>
                <a:cubicBezTo>
                  <a:pt x="4114396" y="2114195"/>
                  <a:pt x="4083806" y="2164553"/>
                  <a:pt x="4050969" y="2177971"/>
                </a:cubicBezTo>
                <a:cubicBezTo>
                  <a:pt x="4019767" y="2177378"/>
                  <a:pt x="4005088" y="2190554"/>
                  <a:pt x="3933162" y="2199509"/>
                </a:cubicBezTo>
                <a:cubicBezTo>
                  <a:pt x="3898830" y="2172322"/>
                  <a:pt x="3861284" y="2221170"/>
                  <a:pt x="3797609" y="2185813"/>
                </a:cubicBezTo>
                <a:cubicBezTo>
                  <a:pt x="3795667" y="2189772"/>
                  <a:pt x="3776702" y="2186188"/>
                  <a:pt x="3723511" y="2185401"/>
                </a:cubicBezTo>
                <a:cubicBezTo>
                  <a:pt x="3670320" y="2184613"/>
                  <a:pt x="3558625" y="2184230"/>
                  <a:pt x="3478465" y="2181087"/>
                </a:cubicBezTo>
                <a:cubicBezTo>
                  <a:pt x="3387474" y="2181789"/>
                  <a:pt x="3428499" y="2219948"/>
                  <a:pt x="3308996" y="2177978"/>
                </a:cubicBezTo>
                <a:cubicBezTo>
                  <a:pt x="3299910" y="2200517"/>
                  <a:pt x="3285785" y="2202748"/>
                  <a:pt x="3260282" y="2194479"/>
                </a:cubicBezTo>
                <a:cubicBezTo>
                  <a:pt x="3216295" y="2196427"/>
                  <a:pt x="3227371" y="2250251"/>
                  <a:pt x="3178557" y="2221451"/>
                </a:cubicBezTo>
                <a:cubicBezTo>
                  <a:pt x="3146795" y="2234329"/>
                  <a:pt x="3117401" y="2220418"/>
                  <a:pt x="3097074" y="2229837"/>
                </a:cubicBezTo>
                <a:lnTo>
                  <a:pt x="3029944" y="2248531"/>
                </a:lnTo>
                <a:cubicBezTo>
                  <a:pt x="2992804" y="2254069"/>
                  <a:pt x="2982389" y="2213943"/>
                  <a:pt x="2964870" y="2251389"/>
                </a:cubicBezTo>
                <a:lnTo>
                  <a:pt x="2931496" y="2243024"/>
                </a:lnTo>
                <a:lnTo>
                  <a:pt x="2892959" y="2233969"/>
                </a:lnTo>
                <a:cubicBezTo>
                  <a:pt x="2872669" y="2227791"/>
                  <a:pt x="2882203" y="2234774"/>
                  <a:pt x="2839074" y="2225008"/>
                </a:cubicBezTo>
                <a:cubicBezTo>
                  <a:pt x="2811442" y="2251884"/>
                  <a:pt x="2766379" y="2232117"/>
                  <a:pt x="2693779" y="2231570"/>
                </a:cubicBezTo>
                <a:lnTo>
                  <a:pt x="2523799" y="2236547"/>
                </a:lnTo>
                <a:cubicBezTo>
                  <a:pt x="2466172" y="2242686"/>
                  <a:pt x="2414634" y="2227724"/>
                  <a:pt x="2340069" y="2220699"/>
                </a:cubicBezTo>
                <a:cubicBezTo>
                  <a:pt x="2265503" y="2213674"/>
                  <a:pt x="2139796" y="2191971"/>
                  <a:pt x="2076408" y="2194398"/>
                </a:cubicBezTo>
                <a:cubicBezTo>
                  <a:pt x="2032508" y="2197562"/>
                  <a:pt x="2027933" y="2185141"/>
                  <a:pt x="1983593" y="2219360"/>
                </a:cubicBezTo>
                <a:cubicBezTo>
                  <a:pt x="1947094" y="2209205"/>
                  <a:pt x="1890960" y="2218305"/>
                  <a:pt x="1853105" y="2214141"/>
                </a:cubicBezTo>
                <a:cubicBezTo>
                  <a:pt x="1825748" y="2216625"/>
                  <a:pt x="1783192" y="2179879"/>
                  <a:pt x="1748511" y="2178472"/>
                </a:cubicBezTo>
                <a:cubicBezTo>
                  <a:pt x="1703498" y="2196202"/>
                  <a:pt x="1694831" y="2157630"/>
                  <a:pt x="1633422" y="2143415"/>
                </a:cubicBezTo>
                <a:cubicBezTo>
                  <a:pt x="1607630" y="2161065"/>
                  <a:pt x="1579060" y="2145077"/>
                  <a:pt x="1558946" y="2128843"/>
                </a:cubicBezTo>
                <a:cubicBezTo>
                  <a:pt x="1499069" y="2134267"/>
                  <a:pt x="1452565" y="2133855"/>
                  <a:pt x="1385344" y="2124817"/>
                </a:cubicBezTo>
                <a:cubicBezTo>
                  <a:pt x="1312492" y="2145463"/>
                  <a:pt x="1299315" y="2122756"/>
                  <a:pt x="1227473" y="2113291"/>
                </a:cubicBezTo>
                <a:cubicBezTo>
                  <a:pt x="1199075" y="2120045"/>
                  <a:pt x="1149241" y="2095660"/>
                  <a:pt x="1088711" y="2097947"/>
                </a:cubicBezTo>
                <a:cubicBezTo>
                  <a:pt x="1048569" y="2095382"/>
                  <a:pt x="1091396" y="2061344"/>
                  <a:pt x="939259" y="2073411"/>
                </a:cubicBezTo>
                <a:cubicBezTo>
                  <a:pt x="930603" y="2080267"/>
                  <a:pt x="912274" y="2072716"/>
                  <a:pt x="914345" y="2063135"/>
                </a:cubicBezTo>
                <a:cubicBezTo>
                  <a:pt x="904674" y="2065915"/>
                  <a:pt x="881392" y="2083881"/>
                  <a:pt x="879393" y="2068419"/>
                </a:cubicBezTo>
                <a:cubicBezTo>
                  <a:pt x="831068" y="2065554"/>
                  <a:pt x="782797" y="2073516"/>
                  <a:pt x="739242" y="2091539"/>
                </a:cubicBezTo>
                <a:cubicBezTo>
                  <a:pt x="713063" y="2085924"/>
                  <a:pt x="685973" y="2097939"/>
                  <a:pt x="628509" y="2108134"/>
                </a:cubicBezTo>
                <a:cubicBezTo>
                  <a:pt x="575136" y="2076613"/>
                  <a:pt x="570057" y="2131408"/>
                  <a:pt x="508046" y="2109851"/>
                </a:cubicBezTo>
                <a:cubicBezTo>
                  <a:pt x="473420" y="2105939"/>
                  <a:pt x="433697" y="2091842"/>
                  <a:pt x="408793" y="2105335"/>
                </a:cubicBezTo>
                <a:cubicBezTo>
                  <a:pt x="383633" y="2099507"/>
                  <a:pt x="299763" y="2118030"/>
                  <a:pt x="259142" y="2115883"/>
                </a:cubicBezTo>
                <a:cubicBezTo>
                  <a:pt x="191085" y="2103328"/>
                  <a:pt x="127146" y="2128850"/>
                  <a:pt x="91266" y="2135533"/>
                </a:cubicBezTo>
                <a:cubicBezTo>
                  <a:pt x="55346" y="2131669"/>
                  <a:pt x="37547" y="2122850"/>
                  <a:pt x="12251" y="2121489"/>
                </a:cubicBezTo>
                <a:lnTo>
                  <a:pt x="0" y="2122164"/>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36A30C7-F9FB-10AC-D2CA-296E1363FE0F}"/>
              </a:ext>
            </a:extLst>
          </p:cNvPr>
          <p:cNvSpPr>
            <a:spLocks noGrp="1"/>
          </p:cNvSpPr>
          <p:nvPr>
            <p:ph type="title"/>
          </p:nvPr>
        </p:nvSpPr>
        <p:spPr>
          <a:xfrm>
            <a:off x="1137037" y="609600"/>
            <a:ext cx="5915197" cy="1330519"/>
          </a:xfrm>
        </p:spPr>
        <p:txBody>
          <a:bodyPr>
            <a:normAutofit/>
          </a:bodyPr>
          <a:lstStyle/>
          <a:p>
            <a:r>
              <a:rPr lang="en-US" dirty="0">
                <a:solidFill>
                  <a:schemeClr val="accent2"/>
                </a:solidFill>
                <a:effectLst>
                  <a:outerShdw blurRad="38100" dist="38100" dir="2700000" algn="tl">
                    <a:srgbClr val="000000">
                      <a:alpha val="43137"/>
                    </a:srgbClr>
                  </a:outerShdw>
                </a:effectLst>
              </a:rPr>
              <a:t>Limited Liability Company or LLC</a:t>
            </a:r>
          </a:p>
        </p:txBody>
      </p:sp>
      <p:sp>
        <p:nvSpPr>
          <p:cNvPr id="3" name="Content Placeholder 2">
            <a:extLst>
              <a:ext uri="{FF2B5EF4-FFF2-40B4-BE49-F238E27FC236}">
                <a16:creationId xmlns:a16="http://schemas.microsoft.com/office/drawing/2014/main" id="{BABEC6DE-C49C-52E0-0605-63EA5EF6DBDA}"/>
              </a:ext>
            </a:extLst>
          </p:cNvPr>
          <p:cNvSpPr>
            <a:spLocks noGrp="1"/>
          </p:cNvSpPr>
          <p:nvPr>
            <p:ph idx="1"/>
          </p:nvPr>
        </p:nvSpPr>
        <p:spPr>
          <a:xfrm>
            <a:off x="416689" y="2549718"/>
            <a:ext cx="7142097" cy="3552969"/>
          </a:xfrm>
        </p:spPr>
        <p:txBody>
          <a:bodyPr>
            <a:noAutofit/>
          </a:bodyPr>
          <a:lstStyle/>
          <a:p>
            <a:pPr marL="0" indent="0">
              <a:buNone/>
            </a:pPr>
            <a:r>
              <a:rPr lang="en-US" sz="1800" i="1" dirty="0">
                <a:solidFill>
                  <a:schemeClr val="accent2">
                    <a:lumMod val="75000"/>
                  </a:schemeClr>
                </a:solidFill>
                <a:latin typeface="Abadi Extra Light" panose="020B0204020104020204" pitchFamily="34" charset="0"/>
              </a:rPr>
              <a:t>Governing Document</a:t>
            </a:r>
          </a:p>
          <a:p>
            <a:pPr marL="0" indent="0">
              <a:lnSpc>
                <a:spcPct val="100000"/>
              </a:lnSpc>
              <a:buNone/>
            </a:pPr>
            <a:r>
              <a:rPr lang="en-US" sz="1800" dirty="0">
                <a:latin typeface="Abadi Extra Light" panose="020B0204020104020204" pitchFamily="34" charset="0"/>
              </a:rPr>
              <a:t>The internal affairs of the limited liability company are generally governed by an </a:t>
            </a:r>
            <a:r>
              <a:rPr lang="en-US" sz="1800" dirty="0">
                <a:solidFill>
                  <a:schemeClr val="accent2"/>
                </a:solidFill>
                <a:latin typeface="Abadi Extra Light" panose="020B0204020104020204" pitchFamily="34" charset="0"/>
              </a:rPr>
              <a:t>operating agreement </a:t>
            </a:r>
            <a:r>
              <a:rPr lang="en-US" sz="1800" dirty="0">
                <a:latin typeface="Abadi Extra Light" panose="020B0204020104020204" pitchFamily="34" charset="0"/>
              </a:rPr>
              <a:t>executed by the Members, and the Certificate of Organization. </a:t>
            </a:r>
          </a:p>
          <a:p>
            <a:pPr marL="0" indent="0">
              <a:lnSpc>
                <a:spcPct val="100000"/>
              </a:lnSpc>
              <a:buNone/>
            </a:pPr>
            <a:r>
              <a:rPr lang="en-US" sz="1800" dirty="0">
                <a:latin typeface="Abadi Extra Light" panose="020B0204020104020204" pitchFamily="34" charset="0"/>
              </a:rPr>
              <a:t>The operating agreement may contain any provision for the regulation of the internal affairs of a limited liability company adopted by the members, and often covers the same matters as contained in a partnership agreement. </a:t>
            </a:r>
          </a:p>
          <a:p>
            <a:pPr marL="0" indent="0">
              <a:lnSpc>
                <a:spcPct val="100000"/>
              </a:lnSpc>
              <a:buNone/>
            </a:pPr>
            <a:r>
              <a:rPr lang="en-US" sz="1800" dirty="0">
                <a:latin typeface="Abadi Extra Light" panose="020B0204020104020204" pitchFamily="34" charset="0"/>
              </a:rPr>
              <a:t>The operating agreement of a limited liability company </a:t>
            </a:r>
            <a:r>
              <a:rPr lang="en-US" sz="1800" dirty="0">
                <a:solidFill>
                  <a:schemeClr val="accent2"/>
                </a:solidFill>
                <a:latin typeface="Abadi Extra Light" panose="020B0204020104020204" pitchFamily="34" charset="0"/>
              </a:rPr>
              <a:t>need not be in writing</a:t>
            </a:r>
            <a:r>
              <a:rPr lang="en-US" sz="1800" dirty="0">
                <a:latin typeface="Abadi Extra Light" panose="020B0204020104020204" pitchFamily="34" charset="0"/>
              </a:rPr>
              <a:t>. </a:t>
            </a:r>
          </a:p>
          <a:p>
            <a:pPr marL="0" indent="0">
              <a:lnSpc>
                <a:spcPct val="100000"/>
              </a:lnSpc>
              <a:buNone/>
            </a:pPr>
            <a:r>
              <a:rPr lang="en-US" sz="1800" dirty="0">
                <a:latin typeface="Abadi Extra Light" panose="020B0204020104020204" pitchFamily="34" charset="0"/>
              </a:rPr>
              <a:t>However, under Pennsylvania law certain areas of concern such as the right to amend the Certificate of Organization with less than unanimous consent of the Members must be in writing to be effective. </a:t>
            </a:r>
          </a:p>
        </p:txBody>
      </p:sp>
      <p:sp>
        <p:nvSpPr>
          <p:cNvPr id="24" name="Freeform: Shape 23">
            <a:extLst>
              <a:ext uri="{FF2B5EF4-FFF2-40B4-BE49-F238E27FC236}">
                <a16:creationId xmlns:a16="http://schemas.microsoft.com/office/drawing/2014/main" id="{6BFFEA99-E831-4C3B-8D16-0EA4AB33F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95584" y="610517"/>
            <a:ext cx="4010943" cy="5636963"/>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hand holding a pen and shading circles on a sheet">
            <a:extLst>
              <a:ext uri="{FF2B5EF4-FFF2-40B4-BE49-F238E27FC236}">
                <a16:creationId xmlns:a16="http://schemas.microsoft.com/office/drawing/2014/main" id="{91A9EC7C-2269-56A3-B79E-C0E55C2667FF}"/>
              </a:ext>
            </a:extLst>
          </p:cNvPr>
          <p:cNvPicPr>
            <a:picLocks noChangeAspect="1"/>
          </p:cNvPicPr>
          <p:nvPr/>
        </p:nvPicPr>
        <p:blipFill rotWithShape="1">
          <a:blip r:embed="rId2"/>
          <a:srcRect l="41452" r="18143"/>
          <a:stretch/>
        </p:blipFill>
        <p:spPr>
          <a:xfrm>
            <a:off x="7719654" y="771383"/>
            <a:ext cx="3726005" cy="5311922"/>
          </a:xfrm>
          <a:prstGeom prst="rect">
            <a:avLst/>
          </a:prstGeom>
          <a:effectLst>
            <a:outerShdw blurRad="50800" dist="50800" dir="5400000" algn="ctr" rotWithShape="0">
              <a:srgbClr val="000000">
                <a:alpha val="99000"/>
              </a:srgbClr>
            </a:outerShdw>
          </a:effectLst>
        </p:spPr>
      </p:pic>
      <p:sp>
        <p:nvSpPr>
          <p:cNvPr id="26" name="Freeform: Shape 25">
            <a:extLst>
              <a:ext uri="{FF2B5EF4-FFF2-40B4-BE49-F238E27FC236}">
                <a16:creationId xmlns:a16="http://schemas.microsoft.com/office/drawing/2014/main" id="{3B9FD11D-7561-43C8-BE54-00D7DCF0E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5391" y="5800300"/>
            <a:ext cx="5736610" cy="1057702"/>
          </a:xfrm>
          <a:custGeom>
            <a:avLst/>
            <a:gdLst>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791651 w 5741575"/>
              <a:gd name="connsiteY38" fmla="*/ 567019 h 955271"/>
              <a:gd name="connsiteX39" fmla="*/ 1873778 w 5741575"/>
              <a:gd name="connsiteY39" fmla="*/ 530130 h 955271"/>
              <a:gd name="connsiteX40" fmla="*/ 1988411 w 5741575"/>
              <a:gd name="connsiteY40" fmla="*/ 491599 h 955271"/>
              <a:gd name="connsiteX41" fmla="*/ 2085507 w 5741575"/>
              <a:gd name="connsiteY41" fmla="*/ 498527 h 955271"/>
              <a:gd name="connsiteX42" fmla="*/ 2090767 w 5741575"/>
              <a:gd name="connsiteY42" fmla="*/ 490616 h 955271"/>
              <a:gd name="connsiteX43" fmla="*/ 2151143 w 5741575"/>
              <a:gd name="connsiteY43" fmla="*/ 478332 h 955271"/>
              <a:gd name="connsiteX44" fmla="*/ 2378710 w 5741575"/>
              <a:gd name="connsiteY44" fmla="*/ 477570 h 955271"/>
              <a:gd name="connsiteX45" fmla="*/ 2496256 w 5741575"/>
              <a:gd name="connsiteY45" fmla="*/ 452396 h 955271"/>
              <a:gd name="connsiteX46" fmla="*/ 2535387 w 5741575"/>
              <a:gd name="connsiteY46" fmla="*/ 436645 h 955271"/>
              <a:gd name="connsiteX47" fmla="*/ 2601109 w 5741575"/>
              <a:gd name="connsiteY47" fmla="*/ 410678 h 955271"/>
              <a:gd name="connsiteX48" fmla="*/ 2643855 w 5741575"/>
              <a:gd name="connsiteY48" fmla="*/ 374482 h 955271"/>
              <a:gd name="connsiteX49" fmla="*/ 2657726 w 5741575"/>
              <a:gd name="connsiteY49" fmla="*/ 365841 h 955271"/>
              <a:gd name="connsiteX50" fmla="*/ 2687125 w 5741575"/>
              <a:gd name="connsiteY50" fmla="*/ 366820 h 955271"/>
              <a:gd name="connsiteX51" fmla="*/ 2697479 w 5741575"/>
              <a:gd name="connsiteY51" fmla="*/ 361430 h 955271"/>
              <a:gd name="connsiteX52" fmla="*/ 2701547 w 5741575"/>
              <a:gd name="connsiteY52" fmla="*/ 361545 h 955271"/>
              <a:gd name="connsiteX53" fmla="*/ 2711054 w 5741575"/>
              <a:gd name="connsiteY53" fmla="*/ 360597 h 955271"/>
              <a:gd name="connsiteX54" fmla="*/ 2710438 w 5741575"/>
              <a:gd name="connsiteY54" fmla="*/ 366958 h 955271"/>
              <a:gd name="connsiteX55" fmla="*/ 2722936 w 5741575"/>
              <a:gd name="connsiteY55" fmla="*/ 377633 h 955271"/>
              <a:gd name="connsiteX56" fmla="*/ 2777227 w 5741575"/>
              <a:gd name="connsiteY56" fmla="*/ 368972 h 955271"/>
              <a:gd name="connsiteX57" fmla="*/ 2779510 w 5741575"/>
              <a:gd name="connsiteY57" fmla="*/ 361652 h 955271"/>
              <a:gd name="connsiteX58" fmla="*/ 2786278 w 5741575"/>
              <a:gd name="connsiteY58" fmla="*/ 359869 h 955271"/>
              <a:gd name="connsiteX59" fmla="*/ 2792101 w 5741575"/>
              <a:gd name="connsiteY59" fmla="*/ 365927 h 955271"/>
              <a:gd name="connsiteX60" fmla="*/ 2885545 w 5741575"/>
              <a:gd name="connsiteY60" fmla="*/ 372818 h 955271"/>
              <a:gd name="connsiteX61" fmla="*/ 3009558 w 5741575"/>
              <a:gd name="connsiteY61" fmla="*/ 370573 h 955271"/>
              <a:gd name="connsiteX62" fmla="*/ 3095010 w 5741575"/>
              <a:gd name="connsiteY62" fmla="*/ 332454 h 955271"/>
              <a:gd name="connsiteX63" fmla="*/ 3103742 w 5741575"/>
              <a:gd name="connsiteY63" fmla="*/ 337974 h 955271"/>
              <a:gd name="connsiteX64" fmla="*/ 3165093 w 5741575"/>
              <a:gd name="connsiteY64" fmla="*/ 329459 h 955271"/>
              <a:gd name="connsiteX65" fmla="*/ 3373785 w 5741575"/>
              <a:gd name="connsiteY65" fmla="*/ 255680 h 955271"/>
              <a:gd name="connsiteX66" fmla="*/ 3493851 w 5741575"/>
              <a:gd name="connsiteY66" fmla="*/ 240255 h 955271"/>
              <a:gd name="connsiteX67" fmla="*/ 3537470 w 5741575"/>
              <a:gd name="connsiteY67" fmla="*/ 241867 h 955271"/>
              <a:gd name="connsiteX68" fmla="*/ 3610489 w 5741575"/>
              <a:gd name="connsiteY68" fmla="*/ 244128 h 955271"/>
              <a:gd name="connsiteX69" fmla="*/ 3667539 w 5741575"/>
              <a:gd name="connsiteY69" fmla="*/ 263271 h 955271"/>
              <a:gd name="connsiteX70" fmla="*/ 3727614 w 5741575"/>
              <a:gd name="connsiteY70" fmla="*/ 258245 h 955271"/>
              <a:gd name="connsiteX71" fmla="*/ 3738369 w 5741575"/>
              <a:gd name="connsiteY71" fmla="*/ 234506 h 955271"/>
              <a:gd name="connsiteX72" fmla="*/ 3803670 w 5741575"/>
              <a:gd name="connsiteY72" fmla="*/ 236457 h 955271"/>
              <a:gd name="connsiteX73" fmla="*/ 3903080 w 5741575"/>
              <a:gd name="connsiteY73" fmla="*/ 241890 h 955271"/>
              <a:gd name="connsiteX74" fmla="*/ 3959588 w 5741575"/>
              <a:gd name="connsiteY74" fmla="*/ 239195 h 955271"/>
              <a:gd name="connsiteX75" fmla="*/ 4114838 w 5741575"/>
              <a:gd name="connsiteY75" fmla="*/ 238165 h 955271"/>
              <a:gd name="connsiteX76" fmla="*/ 4271023 w 5741575"/>
              <a:gd name="connsiteY76" fmla="*/ 241959 h 955271"/>
              <a:gd name="connsiteX77" fmla="*/ 4367397 w 5741575"/>
              <a:gd name="connsiteY77" fmla="*/ 271442 h 955271"/>
              <a:gd name="connsiteX78" fmla="*/ 4495366 w 5741575"/>
              <a:gd name="connsiteY78" fmla="*/ 271618 h 955271"/>
              <a:gd name="connsiteX79" fmla="*/ 4517347 w 5741575"/>
              <a:gd name="connsiteY79" fmla="*/ 275639 h 955271"/>
              <a:gd name="connsiteX80" fmla="*/ 4546116 w 5741575"/>
              <a:gd name="connsiteY80" fmla="*/ 268568 h 955271"/>
              <a:gd name="connsiteX81" fmla="*/ 4661259 w 5741575"/>
              <a:gd name="connsiteY81" fmla="*/ 238966 h 955271"/>
              <a:gd name="connsiteX82" fmla="*/ 4750403 w 5741575"/>
              <a:gd name="connsiteY82" fmla="*/ 204364 h 955271"/>
              <a:gd name="connsiteX83" fmla="*/ 4867614 w 5741575"/>
              <a:gd name="connsiteY83" fmla="*/ 208668 h 955271"/>
              <a:gd name="connsiteX84" fmla="*/ 4937036 w 5741575"/>
              <a:gd name="connsiteY84" fmla="*/ 195446 h 955271"/>
              <a:gd name="connsiteX85" fmla="*/ 5047626 w 5741575"/>
              <a:gd name="connsiteY85" fmla="*/ 149604 h 955271"/>
              <a:gd name="connsiteX86" fmla="*/ 5200247 w 5741575"/>
              <a:gd name="connsiteY86" fmla="*/ 142695 h 955271"/>
              <a:gd name="connsiteX87" fmla="*/ 5235691 w 5741575"/>
              <a:gd name="connsiteY87" fmla="*/ 173330 h 955271"/>
              <a:gd name="connsiteX88" fmla="*/ 5280133 w 5741575"/>
              <a:gd name="connsiteY88" fmla="*/ 189342 h 955271"/>
              <a:gd name="connsiteX89" fmla="*/ 5291963 w 5741575"/>
              <a:gd name="connsiteY89" fmla="*/ 139446 h 955271"/>
              <a:gd name="connsiteX90" fmla="*/ 5418472 w 5741575"/>
              <a:gd name="connsiteY90" fmla="*/ 89163 h 955271"/>
              <a:gd name="connsiteX91" fmla="*/ 5482354 w 5741575"/>
              <a:gd name="connsiteY91" fmla="*/ 69470 h 955271"/>
              <a:gd name="connsiteX92" fmla="*/ 5583280 w 5741575"/>
              <a:gd name="connsiteY92" fmla="*/ 49787 h 955271"/>
              <a:gd name="connsiteX93" fmla="*/ 5613766 w 5741575"/>
              <a:gd name="connsiteY93" fmla="*/ 41855 h 955271"/>
              <a:gd name="connsiteX94" fmla="*/ 5684952 w 5741575"/>
              <a:gd name="connsiteY94" fmla="*/ 26088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791651 w 5741575"/>
              <a:gd name="connsiteY38" fmla="*/ 567019 h 955271"/>
              <a:gd name="connsiteX39" fmla="*/ 1873778 w 5741575"/>
              <a:gd name="connsiteY39" fmla="*/ 530130 h 955271"/>
              <a:gd name="connsiteX40" fmla="*/ 1988411 w 5741575"/>
              <a:gd name="connsiteY40" fmla="*/ 491599 h 955271"/>
              <a:gd name="connsiteX41" fmla="*/ 2085507 w 5741575"/>
              <a:gd name="connsiteY41" fmla="*/ 498527 h 955271"/>
              <a:gd name="connsiteX42" fmla="*/ 2090767 w 5741575"/>
              <a:gd name="connsiteY42" fmla="*/ 490616 h 955271"/>
              <a:gd name="connsiteX43" fmla="*/ 2151143 w 5741575"/>
              <a:gd name="connsiteY43" fmla="*/ 478332 h 955271"/>
              <a:gd name="connsiteX44" fmla="*/ 2378710 w 5741575"/>
              <a:gd name="connsiteY44" fmla="*/ 477570 h 955271"/>
              <a:gd name="connsiteX45" fmla="*/ 2496256 w 5741575"/>
              <a:gd name="connsiteY45" fmla="*/ 452396 h 955271"/>
              <a:gd name="connsiteX46" fmla="*/ 2535387 w 5741575"/>
              <a:gd name="connsiteY46" fmla="*/ 436645 h 955271"/>
              <a:gd name="connsiteX47" fmla="*/ 2601109 w 5741575"/>
              <a:gd name="connsiteY47" fmla="*/ 410678 h 955271"/>
              <a:gd name="connsiteX48" fmla="*/ 2643855 w 5741575"/>
              <a:gd name="connsiteY48" fmla="*/ 374482 h 955271"/>
              <a:gd name="connsiteX49" fmla="*/ 2657726 w 5741575"/>
              <a:gd name="connsiteY49" fmla="*/ 365841 h 955271"/>
              <a:gd name="connsiteX50" fmla="*/ 2687125 w 5741575"/>
              <a:gd name="connsiteY50" fmla="*/ 366820 h 955271"/>
              <a:gd name="connsiteX51" fmla="*/ 2697479 w 5741575"/>
              <a:gd name="connsiteY51" fmla="*/ 361430 h 955271"/>
              <a:gd name="connsiteX52" fmla="*/ 2701547 w 5741575"/>
              <a:gd name="connsiteY52" fmla="*/ 361545 h 955271"/>
              <a:gd name="connsiteX53" fmla="*/ 2711054 w 5741575"/>
              <a:gd name="connsiteY53" fmla="*/ 360597 h 955271"/>
              <a:gd name="connsiteX54" fmla="*/ 2710438 w 5741575"/>
              <a:gd name="connsiteY54" fmla="*/ 366958 h 955271"/>
              <a:gd name="connsiteX55" fmla="*/ 2722936 w 5741575"/>
              <a:gd name="connsiteY55" fmla="*/ 377633 h 955271"/>
              <a:gd name="connsiteX56" fmla="*/ 2777227 w 5741575"/>
              <a:gd name="connsiteY56" fmla="*/ 368972 h 955271"/>
              <a:gd name="connsiteX57" fmla="*/ 2779510 w 5741575"/>
              <a:gd name="connsiteY57" fmla="*/ 361652 h 955271"/>
              <a:gd name="connsiteX58" fmla="*/ 2786278 w 5741575"/>
              <a:gd name="connsiteY58" fmla="*/ 359869 h 955271"/>
              <a:gd name="connsiteX59" fmla="*/ 2792101 w 5741575"/>
              <a:gd name="connsiteY59" fmla="*/ 365927 h 955271"/>
              <a:gd name="connsiteX60" fmla="*/ 2885545 w 5741575"/>
              <a:gd name="connsiteY60" fmla="*/ 372818 h 955271"/>
              <a:gd name="connsiteX61" fmla="*/ 3009558 w 5741575"/>
              <a:gd name="connsiteY61" fmla="*/ 370573 h 955271"/>
              <a:gd name="connsiteX62" fmla="*/ 3095010 w 5741575"/>
              <a:gd name="connsiteY62" fmla="*/ 332454 h 955271"/>
              <a:gd name="connsiteX63" fmla="*/ 3103742 w 5741575"/>
              <a:gd name="connsiteY63" fmla="*/ 337974 h 955271"/>
              <a:gd name="connsiteX64" fmla="*/ 3165093 w 5741575"/>
              <a:gd name="connsiteY64" fmla="*/ 329459 h 955271"/>
              <a:gd name="connsiteX65" fmla="*/ 3373785 w 5741575"/>
              <a:gd name="connsiteY65" fmla="*/ 255680 h 955271"/>
              <a:gd name="connsiteX66" fmla="*/ 3493851 w 5741575"/>
              <a:gd name="connsiteY66" fmla="*/ 240255 h 955271"/>
              <a:gd name="connsiteX67" fmla="*/ 3537470 w 5741575"/>
              <a:gd name="connsiteY67" fmla="*/ 241867 h 955271"/>
              <a:gd name="connsiteX68" fmla="*/ 3610489 w 5741575"/>
              <a:gd name="connsiteY68" fmla="*/ 244128 h 955271"/>
              <a:gd name="connsiteX69" fmla="*/ 3667539 w 5741575"/>
              <a:gd name="connsiteY69" fmla="*/ 263271 h 955271"/>
              <a:gd name="connsiteX70" fmla="*/ 3727614 w 5741575"/>
              <a:gd name="connsiteY70" fmla="*/ 258245 h 955271"/>
              <a:gd name="connsiteX71" fmla="*/ 3738369 w 5741575"/>
              <a:gd name="connsiteY71" fmla="*/ 234506 h 955271"/>
              <a:gd name="connsiteX72" fmla="*/ 3803670 w 5741575"/>
              <a:gd name="connsiteY72" fmla="*/ 236457 h 955271"/>
              <a:gd name="connsiteX73" fmla="*/ 3903080 w 5741575"/>
              <a:gd name="connsiteY73" fmla="*/ 241890 h 955271"/>
              <a:gd name="connsiteX74" fmla="*/ 4114838 w 5741575"/>
              <a:gd name="connsiteY74" fmla="*/ 238165 h 955271"/>
              <a:gd name="connsiteX75" fmla="*/ 4271023 w 5741575"/>
              <a:gd name="connsiteY75" fmla="*/ 241959 h 955271"/>
              <a:gd name="connsiteX76" fmla="*/ 4367397 w 5741575"/>
              <a:gd name="connsiteY76" fmla="*/ 271442 h 955271"/>
              <a:gd name="connsiteX77" fmla="*/ 4495366 w 5741575"/>
              <a:gd name="connsiteY77" fmla="*/ 271618 h 955271"/>
              <a:gd name="connsiteX78" fmla="*/ 4517347 w 5741575"/>
              <a:gd name="connsiteY78" fmla="*/ 275639 h 955271"/>
              <a:gd name="connsiteX79" fmla="*/ 4546116 w 5741575"/>
              <a:gd name="connsiteY79" fmla="*/ 268568 h 955271"/>
              <a:gd name="connsiteX80" fmla="*/ 4661259 w 5741575"/>
              <a:gd name="connsiteY80" fmla="*/ 238966 h 955271"/>
              <a:gd name="connsiteX81" fmla="*/ 4750403 w 5741575"/>
              <a:gd name="connsiteY81" fmla="*/ 204364 h 955271"/>
              <a:gd name="connsiteX82" fmla="*/ 4867614 w 5741575"/>
              <a:gd name="connsiteY82" fmla="*/ 208668 h 955271"/>
              <a:gd name="connsiteX83" fmla="*/ 4937036 w 5741575"/>
              <a:gd name="connsiteY83" fmla="*/ 195446 h 955271"/>
              <a:gd name="connsiteX84" fmla="*/ 5047626 w 5741575"/>
              <a:gd name="connsiteY84" fmla="*/ 149604 h 955271"/>
              <a:gd name="connsiteX85" fmla="*/ 5200247 w 5741575"/>
              <a:gd name="connsiteY85" fmla="*/ 142695 h 955271"/>
              <a:gd name="connsiteX86" fmla="*/ 5235691 w 5741575"/>
              <a:gd name="connsiteY86" fmla="*/ 173330 h 955271"/>
              <a:gd name="connsiteX87" fmla="*/ 5280133 w 5741575"/>
              <a:gd name="connsiteY87" fmla="*/ 189342 h 955271"/>
              <a:gd name="connsiteX88" fmla="*/ 5291963 w 5741575"/>
              <a:gd name="connsiteY88" fmla="*/ 139446 h 955271"/>
              <a:gd name="connsiteX89" fmla="*/ 5418472 w 5741575"/>
              <a:gd name="connsiteY89" fmla="*/ 89163 h 955271"/>
              <a:gd name="connsiteX90" fmla="*/ 5482354 w 5741575"/>
              <a:gd name="connsiteY90" fmla="*/ 69470 h 955271"/>
              <a:gd name="connsiteX91" fmla="*/ 5583280 w 5741575"/>
              <a:gd name="connsiteY91" fmla="*/ 49787 h 955271"/>
              <a:gd name="connsiteX92" fmla="*/ 5613766 w 5741575"/>
              <a:gd name="connsiteY92" fmla="*/ 41855 h 955271"/>
              <a:gd name="connsiteX93" fmla="*/ 5684952 w 5741575"/>
              <a:gd name="connsiteY93" fmla="*/ 26088 h 955271"/>
              <a:gd name="connsiteX94" fmla="*/ 5741575 w 5741575"/>
              <a:gd name="connsiteY94"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873778 w 5741575"/>
              <a:gd name="connsiteY38" fmla="*/ 530130 h 955271"/>
              <a:gd name="connsiteX39" fmla="*/ 1988411 w 5741575"/>
              <a:gd name="connsiteY39" fmla="*/ 491599 h 955271"/>
              <a:gd name="connsiteX40" fmla="*/ 2085507 w 5741575"/>
              <a:gd name="connsiteY40" fmla="*/ 498527 h 955271"/>
              <a:gd name="connsiteX41" fmla="*/ 2090767 w 5741575"/>
              <a:gd name="connsiteY41" fmla="*/ 490616 h 955271"/>
              <a:gd name="connsiteX42" fmla="*/ 2151143 w 5741575"/>
              <a:gd name="connsiteY42" fmla="*/ 478332 h 955271"/>
              <a:gd name="connsiteX43" fmla="*/ 2378710 w 5741575"/>
              <a:gd name="connsiteY43" fmla="*/ 477570 h 955271"/>
              <a:gd name="connsiteX44" fmla="*/ 2496256 w 5741575"/>
              <a:gd name="connsiteY44" fmla="*/ 452396 h 955271"/>
              <a:gd name="connsiteX45" fmla="*/ 2535387 w 5741575"/>
              <a:gd name="connsiteY45" fmla="*/ 436645 h 955271"/>
              <a:gd name="connsiteX46" fmla="*/ 2601109 w 5741575"/>
              <a:gd name="connsiteY46" fmla="*/ 410678 h 955271"/>
              <a:gd name="connsiteX47" fmla="*/ 2643855 w 5741575"/>
              <a:gd name="connsiteY47" fmla="*/ 374482 h 955271"/>
              <a:gd name="connsiteX48" fmla="*/ 2657726 w 5741575"/>
              <a:gd name="connsiteY48" fmla="*/ 365841 h 955271"/>
              <a:gd name="connsiteX49" fmla="*/ 2687125 w 5741575"/>
              <a:gd name="connsiteY49" fmla="*/ 366820 h 955271"/>
              <a:gd name="connsiteX50" fmla="*/ 2697479 w 5741575"/>
              <a:gd name="connsiteY50" fmla="*/ 361430 h 955271"/>
              <a:gd name="connsiteX51" fmla="*/ 2701547 w 5741575"/>
              <a:gd name="connsiteY51" fmla="*/ 361545 h 955271"/>
              <a:gd name="connsiteX52" fmla="*/ 2711054 w 5741575"/>
              <a:gd name="connsiteY52" fmla="*/ 360597 h 955271"/>
              <a:gd name="connsiteX53" fmla="*/ 2710438 w 5741575"/>
              <a:gd name="connsiteY53" fmla="*/ 366958 h 955271"/>
              <a:gd name="connsiteX54" fmla="*/ 2722936 w 5741575"/>
              <a:gd name="connsiteY54" fmla="*/ 377633 h 955271"/>
              <a:gd name="connsiteX55" fmla="*/ 2777227 w 5741575"/>
              <a:gd name="connsiteY55" fmla="*/ 368972 h 955271"/>
              <a:gd name="connsiteX56" fmla="*/ 2779510 w 5741575"/>
              <a:gd name="connsiteY56" fmla="*/ 361652 h 955271"/>
              <a:gd name="connsiteX57" fmla="*/ 2786278 w 5741575"/>
              <a:gd name="connsiteY57" fmla="*/ 359869 h 955271"/>
              <a:gd name="connsiteX58" fmla="*/ 2792101 w 5741575"/>
              <a:gd name="connsiteY58" fmla="*/ 365927 h 955271"/>
              <a:gd name="connsiteX59" fmla="*/ 2885545 w 5741575"/>
              <a:gd name="connsiteY59" fmla="*/ 372818 h 955271"/>
              <a:gd name="connsiteX60" fmla="*/ 3009558 w 5741575"/>
              <a:gd name="connsiteY60" fmla="*/ 370573 h 955271"/>
              <a:gd name="connsiteX61" fmla="*/ 3095010 w 5741575"/>
              <a:gd name="connsiteY61" fmla="*/ 332454 h 955271"/>
              <a:gd name="connsiteX62" fmla="*/ 3103742 w 5741575"/>
              <a:gd name="connsiteY62" fmla="*/ 337974 h 955271"/>
              <a:gd name="connsiteX63" fmla="*/ 3165093 w 5741575"/>
              <a:gd name="connsiteY63" fmla="*/ 329459 h 955271"/>
              <a:gd name="connsiteX64" fmla="*/ 3373785 w 5741575"/>
              <a:gd name="connsiteY64" fmla="*/ 255680 h 955271"/>
              <a:gd name="connsiteX65" fmla="*/ 3493851 w 5741575"/>
              <a:gd name="connsiteY65" fmla="*/ 240255 h 955271"/>
              <a:gd name="connsiteX66" fmla="*/ 3537470 w 5741575"/>
              <a:gd name="connsiteY66" fmla="*/ 241867 h 955271"/>
              <a:gd name="connsiteX67" fmla="*/ 3610489 w 5741575"/>
              <a:gd name="connsiteY67" fmla="*/ 244128 h 955271"/>
              <a:gd name="connsiteX68" fmla="*/ 3667539 w 5741575"/>
              <a:gd name="connsiteY68" fmla="*/ 263271 h 955271"/>
              <a:gd name="connsiteX69" fmla="*/ 3727614 w 5741575"/>
              <a:gd name="connsiteY69" fmla="*/ 258245 h 955271"/>
              <a:gd name="connsiteX70" fmla="*/ 3738369 w 5741575"/>
              <a:gd name="connsiteY70" fmla="*/ 234506 h 955271"/>
              <a:gd name="connsiteX71" fmla="*/ 3803670 w 5741575"/>
              <a:gd name="connsiteY71" fmla="*/ 236457 h 955271"/>
              <a:gd name="connsiteX72" fmla="*/ 3903080 w 5741575"/>
              <a:gd name="connsiteY72" fmla="*/ 241890 h 955271"/>
              <a:gd name="connsiteX73" fmla="*/ 4114838 w 5741575"/>
              <a:gd name="connsiteY73" fmla="*/ 238165 h 955271"/>
              <a:gd name="connsiteX74" fmla="*/ 4271023 w 5741575"/>
              <a:gd name="connsiteY74" fmla="*/ 241959 h 955271"/>
              <a:gd name="connsiteX75" fmla="*/ 4367397 w 5741575"/>
              <a:gd name="connsiteY75" fmla="*/ 271442 h 955271"/>
              <a:gd name="connsiteX76" fmla="*/ 4495366 w 5741575"/>
              <a:gd name="connsiteY76" fmla="*/ 271618 h 955271"/>
              <a:gd name="connsiteX77" fmla="*/ 4517347 w 5741575"/>
              <a:gd name="connsiteY77" fmla="*/ 275639 h 955271"/>
              <a:gd name="connsiteX78" fmla="*/ 4546116 w 5741575"/>
              <a:gd name="connsiteY78" fmla="*/ 268568 h 955271"/>
              <a:gd name="connsiteX79" fmla="*/ 4661259 w 5741575"/>
              <a:gd name="connsiteY79" fmla="*/ 238966 h 955271"/>
              <a:gd name="connsiteX80" fmla="*/ 4750403 w 5741575"/>
              <a:gd name="connsiteY80" fmla="*/ 204364 h 955271"/>
              <a:gd name="connsiteX81" fmla="*/ 4867614 w 5741575"/>
              <a:gd name="connsiteY81" fmla="*/ 208668 h 955271"/>
              <a:gd name="connsiteX82" fmla="*/ 4937036 w 5741575"/>
              <a:gd name="connsiteY82" fmla="*/ 195446 h 955271"/>
              <a:gd name="connsiteX83" fmla="*/ 5047626 w 5741575"/>
              <a:gd name="connsiteY83" fmla="*/ 149604 h 955271"/>
              <a:gd name="connsiteX84" fmla="*/ 5200247 w 5741575"/>
              <a:gd name="connsiteY84" fmla="*/ 142695 h 955271"/>
              <a:gd name="connsiteX85" fmla="*/ 5235691 w 5741575"/>
              <a:gd name="connsiteY85" fmla="*/ 173330 h 955271"/>
              <a:gd name="connsiteX86" fmla="*/ 5280133 w 5741575"/>
              <a:gd name="connsiteY86" fmla="*/ 189342 h 955271"/>
              <a:gd name="connsiteX87" fmla="*/ 5291963 w 5741575"/>
              <a:gd name="connsiteY87" fmla="*/ 139446 h 955271"/>
              <a:gd name="connsiteX88" fmla="*/ 5418472 w 5741575"/>
              <a:gd name="connsiteY88" fmla="*/ 89163 h 955271"/>
              <a:gd name="connsiteX89" fmla="*/ 5482354 w 5741575"/>
              <a:gd name="connsiteY89" fmla="*/ 69470 h 955271"/>
              <a:gd name="connsiteX90" fmla="*/ 5583280 w 5741575"/>
              <a:gd name="connsiteY90" fmla="*/ 49787 h 955271"/>
              <a:gd name="connsiteX91" fmla="*/ 5613766 w 5741575"/>
              <a:gd name="connsiteY91" fmla="*/ 41855 h 955271"/>
              <a:gd name="connsiteX92" fmla="*/ 5684952 w 5741575"/>
              <a:gd name="connsiteY92" fmla="*/ 26088 h 955271"/>
              <a:gd name="connsiteX93" fmla="*/ 5741575 w 5741575"/>
              <a:gd name="connsiteY93"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787156 w 5741575"/>
              <a:gd name="connsiteY22" fmla="*/ 838447 h 955271"/>
              <a:gd name="connsiteX23" fmla="*/ 898586 w 5741575"/>
              <a:gd name="connsiteY23" fmla="*/ 808502 h 955271"/>
              <a:gd name="connsiteX24" fmla="*/ 924063 w 5741575"/>
              <a:gd name="connsiteY24" fmla="*/ 770210 h 955271"/>
              <a:gd name="connsiteX25" fmla="*/ 1212574 w 5741575"/>
              <a:gd name="connsiteY25" fmla="*/ 724238 h 955271"/>
              <a:gd name="connsiteX26" fmla="*/ 1280768 w 5741575"/>
              <a:gd name="connsiteY26" fmla="*/ 699122 h 955271"/>
              <a:gd name="connsiteX27" fmla="*/ 1352027 w 5741575"/>
              <a:gd name="connsiteY27" fmla="*/ 704323 h 955271"/>
              <a:gd name="connsiteX28" fmla="*/ 1374314 w 5741575"/>
              <a:gd name="connsiteY28" fmla="*/ 688815 h 955271"/>
              <a:gd name="connsiteX29" fmla="*/ 1378034 w 5741575"/>
              <a:gd name="connsiteY29" fmla="*/ 685842 h 955271"/>
              <a:gd name="connsiteX30" fmla="*/ 1395604 w 5741575"/>
              <a:gd name="connsiteY30" fmla="*/ 680460 h 955271"/>
              <a:gd name="connsiteX31" fmla="*/ 1397206 w 5741575"/>
              <a:gd name="connsiteY31" fmla="*/ 670793 h 955271"/>
              <a:gd name="connsiteX32" fmla="*/ 1421250 w 5741575"/>
              <a:gd name="connsiteY32" fmla="*/ 656855 h 955271"/>
              <a:gd name="connsiteX33" fmla="*/ 1454524 w 5741575"/>
              <a:gd name="connsiteY33" fmla="*/ 649224 h 955271"/>
              <a:gd name="connsiteX34" fmla="*/ 1616217 w 5741575"/>
              <a:gd name="connsiteY34" fmla="*/ 622107 h 955271"/>
              <a:gd name="connsiteX35" fmla="*/ 1710928 w 5741575"/>
              <a:gd name="connsiteY35" fmla="*/ 600666 h 955271"/>
              <a:gd name="connsiteX36" fmla="*/ 1743718 w 5741575"/>
              <a:gd name="connsiteY36" fmla="*/ 584327 h 955271"/>
              <a:gd name="connsiteX37" fmla="*/ 1873778 w 5741575"/>
              <a:gd name="connsiteY37" fmla="*/ 530130 h 955271"/>
              <a:gd name="connsiteX38" fmla="*/ 1988411 w 5741575"/>
              <a:gd name="connsiteY38" fmla="*/ 491599 h 955271"/>
              <a:gd name="connsiteX39" fmla="*/ 2085507 w 5741575"/>
              <a:gd name="connsiteY39" fmla="*/ 498527 h 955271"/>
              <a:gd name="connsiteX40" fmla="*/ 2090767 w 5741575"/>
              <a:gd name="connsiteY40" fmla="*/ 490616 h 955271"/>
              <a:gd name="connsiteX41" fmla="*/ 2151143 w 5741575"/>
              <a:gd name="connsiteY41" fmla="*/ 478332 h 955271"/>
              <a:gd name="connsiteX42" fmla="*/ 2378710 w 5741575"/>
              <a:gd name="connsiteY42" fmla="*/ 477570 h 955271"/>
              <a:gd name="connsiteX43" fmla="*/ 2496256 w 5741575"/>
              <a:gd name="connsiteY43" fmla="*/ 452396 h 955271"/>
              <a:gd name="connsiteX44" fmla="*/ 2535387 w 5741575"/>
              <a:gd name="connsiteY44" fmla="*/ 436645 h 955271"/>
              <a:gd name="connsiteX45" fmla="*/ 2601109 w 5741575"/>
              <a:gd name="connsiteY45" fmla="*/ 410678 h 955271"/>
              <a:gd name="connsiteX46" fmla="*/ 2643855 w 5741575"/>
              <a:gd name="connsiteY46" fmla="*/ 374482 h 955271"/>
              <a:gd name="connsiteX47" fmla="*/ 2657726 w 5741575"/>
              <a:gd name="connsiteY47" fmla="*/ 365841 h 955271"/>
              <a:gd name="connsiteX48" fmla="*/ 2687125 w 5741575"/>
              <a:gd name="connsiteY48" fmla="*/ 366820 h 955271"/>
              <a:gd name="connsiteX49" fmla="*/ 2697479 w 5741575"/>
              <a:gd name="connsiteY49" fmla="*/ 361430 h 955271"/>
              <a:gd name="connsiteX50" fmla="*/ 2701547 w 5741575"/>
              <a:gd name="connsiteY50" fmla="*/ 361545 h 955271"/>
              <a:gd name="connsiteX51" fmla="*/ 2711054 w 5741575"/>
              <a:gd name="connsiteY51" fmla="*/ 360597 h 955271"/>
              <a:gd name="connsiteX52" fmla="*/ 2710438 w 5741575"/>
              <a:gd name="connsiteY52" fmla="*/ 366958 h 955271"/>
              <a:gd name="connsiteX53" fmla="*/ 2722936 w 5741575"/>
              <a:gd name="connsiteY53" fmla="*/ 377633 h 955271"/>
              <a:gd name="connsiteX54" fmla="*/ 2777227 w 5741575"/>
              <a:gd name="connsiteY54" fmla="*/ 368972 h 955271"/>
              <a:gd name="connsiteX55" fmla="*/ 2779510 w 5741575"/>
              <a:gd name="connsiteY55" fmla="*/ 361652 h 955271"/>
              <a:gd name="connsiteX56" fmla="*/ 2786278 w 5741575"/>
              <a:gd name="connsiteY56" fmla="*/ 359869 h 955271"/>
              <a:gd name="connsiteX57" fmla="*/ 2792101 w 5741575"/>
              <a:gd name="connsiteY57" fmla="*/ 365927 h 955271"/>
              <a:gd name="connsiteX58" fmla="*/ 2885545 w 5741575"/>
              <a:gd name="connsiteY58" fmla="*/ 372818 h 955271"/>
              <a:gd name="connsiteX59" fmla="*/ 3009558 w 5741575"/>
              <a:gd name="connsiteY59" fmla="*/ 370573 h 955271"/>
              <a:gd name="connsiteX60" fmla="*/ 3095010 w 5741575"/>
              <a:gd name="connsiteY60" fmla="*/ 332454 h 955271"/>
              <a:gd name="connsiteX61" fmla="*/ 3103742 w 5741575"/>
              <a:gd name="connsiteY61" fmla="*/ 337974 h 955271"/>
              <a:gd name="connsiteX62" fmla="*/ 3165093 w 5741575"/>
              <a:gd name="connsiteY62" fmla="*/ 329459 h 955271"/>
              <a:gd name="connsiteX63" fmla="*/ 3373785 w 5741575"/>
              <a:gd name="connsiteY63" fmla="*/ 255680 h 955271"/>
              <a:gd name="connsiteX64" fmla="*/ 3493851 w 5741575"/>
              <a:gd name="connsiteY64" fmla="*/ 240255 h 955271"/>
              <a:gd name="connsiteX65" fmla="*/ 3537470 w 5741575"/>
              <a:gd name="connsiteY65" fmla="*/ 241867 h 955271"/>
              <a:gd name="connsiteX66" fmla="*/ 3610489 w 5741575"/>
              <a:gd name="connsiteY66" fmla="*/ 244128 h 955271"/>
              <a:gd name="connsiteX67" fmla="*/ 3667539 w 5741575"/>
              <a:gd name="connsiteY67" fmla="*/ 263271 h 955271"/>
              <a:gd name="connsiteX68" fmla="*/ 3727614 w 5741575"/>
              <a:gd name="connsiteY68" fmla="*/ 258245 h 955271"/>
              <a:gd name="connsiteX69" fmla="*/ 3738369 w 5741575"/>
              <a:gd name="connsiteY69" fmla="*/ 234506 h 955271"/>
              <a:gd name="connsiteX70" fmla="*/ 3803670 w 5741575"/>
              <a:gd name="connsiteY70" fmla="*/ 236457 h 955271"/>
              <a:gd name="connsiteX71" fmla="*/ 3903080 w 5741575"/>
              <a:gd name="connsiteY71" fmla="*/ 241890 h 955271"/>
              <a:gd name="connsiteX72" fmla="*/ 4114838 w 5741575"/>
              <a:gd name="connsiteY72" fmla="*/ 238165 h 955271"/>
              <a:gd name="connsiteX73" fmla="*/ 4271023 w 5741575"/>
              <a:gd name="connsiteY73" fmla="*/ 241959 h 955271"/>
              <a:gd name="connsiteX74" fmla="*/ 4367397 w 5741575"/>
              <a:gd name="connsiteY74" fmla="*/ 271442 h 955271"/>
              <a:gd name="connsiteX75" fmla="*/ 4495366 w 5741575"/>
              <a:gd name="connsiteY75" fmla="*/ 271618 h 955271"/>
              <a:gd name="connsiteX76" fmla="*/ 4517347 w 5741575"/>
              <a:gd name="connsiteY76" fmla="*/ 275639 h 955271"/>
              <a:gd name="connsiteX77" fmla="*/ 4546116 w 5741575"/>
              <a:gd name="connsiteY77" fmla="*/ 268568 h 955271"/>
              <a:gd name="connsiteX78" fmla="*/ 4661259 w 5741575"/>
              <a:gd name="connsiteY78" fmla="*/ 238966 h 955271"/>
              <a:gd name="connsiteX79" fmla="*/ 4750403 w 5741575"/>
              <a:gd name="connsiteY79" fmla="*/ 204364 h 955271"/>
              <a:gd name="connsiteX80" fmla="*/ 4867614 w 5741575"/>
              <a:gd name="connsiteY80" fmla="*/ 208668 h 955271"/>
              <a:gd name="connsiteX81" fmla="*/ 4937036 w 5741575"/>
              <a:gd name="connsiteY81" fmla="*/ 195446 h 955271"/>
              <a:gd name="connsiteX82" fmla="*/ 5047626 w 5741575"/>
              <a:gd name="connsiteY82" fmla="*/ 149604 h 955271"/>
              <a:gd name="connsiteX83" fmla="*/ 5200247 w 5741575"/>
              <a:gd name="connsiteY83" fmla="*/ 142695 h 955271"/>
              <a:gd name="connsiteX84" fmla="*/ 5235691 w 5741575"/>
              <a:gd name="connsiteY84" fmla="*/ 173330 h 955271"/>
              <a:gd name="connsiteX85" fmla="*/ 5280133 w 5741575"/>
              <a:gd name="connsiteY85" fmla="*/ 189342 h 955271"/>
              <a:gd name="connsiteX86" fmla="*/ 5291963 w 5741575"/>
              <a:gd name="connsiteY86" fmla="*/ 139446 h 955271"/>
              <a:gd name="connsiteX87" fmla="*/ 5418472 w 5741575"/>
              <a:gd name="connsiteY87" fmla="*/ 89163 h 955271"/>
              <a:gd name="connsiteX88" fmla="*/ 5482354 w 5741575"/>
              <a:gd name="connsiteY88" fmla="*/ 69470 h 955271"/>
              <a:gd name="connsiteX89" fmla="*/ 5583280 w 5741575"/>
              <a:gd name="connsiteY89" fmla="*/ 49787 h 955271"/>
              <a:gd name="connsiteX90" fmla="*/ 5613766 w 5741575"/>
              <a:gd name="connsiteY90" fmla="*/ 41855 h 955271"/>
              <a:gd name="connsiteX91" fmla="*/ 5684952 w 5741575"/>
              <a:gd name="connsiteY91" fmla="*/ 26088 h 955271"/>
              <a:gd name="connsiteX92" fmla="*/ 5741575 w 5741575"/>
              <a:gd name="connsiteY9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898586 w 5741575"/>
              <a:gd name="connsiteY23" fmla="*/ 808502 h 955271"/>
              <a:gd name="connsiteX24" fmla="*/ 924063 w 5741575"/>
              <a:gd name="connsiteY24" fmla="*/ 770210 h 955271"/>
              <a:gd name="connsiteX25" fmla="*/ 1212574 w 5741575"/>
              <a:gd name="connsiteY25" fmla="*/ 724238 h 955271"/>
              <a:gd name="connsiteX26" fmla="*/ 1280768 w 5741575"/>
              <a:gd name="connsiteY26" fmla="*/ 699122 h 955271"/>
              <a:gd name="connsiteX27" fmla="*/ 1352027 w 5741575"/>
              <a:gd name="connsiteY27" fmla="*/ 704323 h 955271"/>
              <a:gd name="connsiteX28" fmla="*/ 1374314 w 5741575"/>
              <a:gd name="connsiteY28" fmla="*/ 688815 h 955271"/>
              <a:gd name="connsiteX29" fmla="*/ 1378034 w 5741575"/>
              <a:gd name="connsiteY29" fmla="*/ 685842 h 955271"/>
              <a:gd name="connsiteX30" fmla="*/ 1395604 w 5741575"/>
              <a:gd name="connsiteY30" fmla="*/ 680460 h 955271"/>
              <a:gd name="connsiteX31" fmla="*/ 1397206 w 5741575"/>
              <a:gd name="connsiteY31" fmla="*/ 670793 h 955271"/>
              <a:gd name="connsiteX32" fmla="*/ 1421250 w 5741575"/>
              <a:gd name="connsiteY32" fmla="*/ 656855 h 955271"/>
              <a:gd name="connsiteX33" fmla="*/ 1454524 w 5741575"/>
              <a:gd name="connsiteY33" fmla="*/ 649224 h 955271"/>
              <a:gd name="connsiteX34" fmla="*/ 1616217 w 5741575"/>
              <a:gd name="connsiteY34" fmla="*/ 622107 h 955271"/>
              <a:gd name="connsiteX35" fmla="*/ 1710928 w 5741575"/>
              <a:gd name="connsiteY35" fmla="*/ 600666 h 955271"/>
              <a:gd name="connsiteX36" fmla="*/ 1743718 w 5741575"/>
              <a:gd name="connsiteY36" fmla="*/ 584327 h 955271"/>
              <a:gd name="connsiteX37" fmla="*/ 1873778 w 5741575"/>
              <a:gd name="connsiteY37" fmla="*/ 530130 h 955271"/>
              <a:gd name="connsiteX38" fmla="*/ 1988411 w 5741575"/>
              <a:gd name="connsiteY38" fmla="*/ 491599 h 955271"/>
              <a:gd name="connsiteX39" fmla="*/ 2085507 w 5741575"/>
              <a:gd name="connsiteY39" fmla="*/ 498527 h 955271"/>
              <a:gd name="connsiteX40" fmla="*/ 2090767 w 5741575"/>
              <a:gd name="connsiteY40" fmla="*/ 490616 h 955271"/>
              <a:gd name="connsiteX41" fmla="*/ 2151143 w 5741575"/>
              <a:gd name="connsiteY41" fmla="*/ 478332 h 955271"/>
              <a:gd name="connsiteX42" fmla="*/ 2378710 w 5741575"/>
              <a:gd name="connsiteY42" fmla="*/ 477570 h 955271"/>
              <a:gd name="connsiteX43" fmla="*/ 2496256 w 5741575"/>
              <a:gd name="connsiteY43" fmla="*/ 452396 h 955271"/>
              <a:gd name="connsiteX44" fmla="*/ 2535387 w 5741575"/>
              <a:gd name="connsiteY44" fmla="*/ 436645 h 955271"/>
              <a:gd name="connsiteX45" fmla="*/ 2601109 w 5741575"/>
              <a:gd name="connsiteY45" fmla="*/ 410678 h 955271"/>
              <a:gd name="connsiteX46" fmla="*/ 2643855 w 5741575"/>
              <a:gd name="connsiteY46" fmla="*/ 374482 h 955271"/>
              <a:gd name="connsiteX47" fmla="*/ 2657726 w 5741575"/>
              <a:gd name="connsiteY47" fmla="*/ 365841 h 955271"/>
              <a:gd name="connsiteX48" fmla="*/ 2687125 w 5741575"/>
              <a:gd name="connsiteY48" fmla="*/ 366820 h 955271"/>
              <a:gd name="connsiteX49" fmla="*/ 2697479 w 5741575"/>
              <a:gd name="connsiteY49" fmla="*/ 361430 h 955271"/>
              <a:gd name="connsiteX50" fmla="*/ 2701547 w 5741575"/>
              <a:gd name="connsiteY50" fmla="*/ 361545 h 955271"/>
              <a:gd name="connsiteX51" fmla="*/ 2711054 w 5741575"/>
              <a:gd name="connsiteY51" fmla="*/ 360597 h 955271"/>
              <a:gd name="connsiteX52" fmla="*/ 2710438 w 5741575"/>
              <a:gd name="connsiteY52" fmla="*/ 366958 h 955271"/>
              <a:gd name="connsiteX53" fmla="*/ 2722936 w 5741575"/>
              <a:gd name="connsiteY53" fmla="*/ 377633 h 955271"/>
              <a:gd name="connsiteX54" fmla="*/ 2777227 w 5741575"/>
              <a:gd name="connsiteY54" fmla="*/ 368972 h 955271"/>
              <a:gd name="connsiteX55" fmla="*/ 2779510 w 5741575"/>
              <a:gd name="connsiteY55" fmla="*/ 361652 h 955271"/>
              <a:gd name="connsiteX56" fmla="*/ 2786278 w 5741575"/>
              <a:gd name="connsiteY56" fmla="*/ 359869 h 955271"/>
              <a:gd name="connsiteX57" fmla="*/ 2792101 w 5741575"/>
              <a:gd name="connsiteY57" fmla="*/ 365927 h 955271"/>
              <a:gd name="connsiteX58" fmla="*/ 2885545 w 5741575"/>
              <a:gd name="connsiteY58" fmla="*/ 372818 h 955271"/>
              <a:gd name="connsiteX59" fmla="*/ 3009558 w 5741575"/>
              <a:gd name="connsiteY59" fmla="*/ 370573 h 955271"/>
              <a:gd name="connsiteX60" fmla="*/ 3095010 w 5741575"/>
              <a:gd name="connsiteY60" fmla="*/ 332454 h 955271"/>
              <a:gd name="connsiteX61" fmla="*/ 3103742 w 5741575"/>
              <a:gd name="connsiteY61" fmla="*/ 337974 h 955271"/>
              <a:gd name="connsiteX62" fmla="*/ 3165093 w 5741575"/>
              <a:gd name="connsiteY62" fmla="*/ 329459 h 955271"/>
              <a:gd name="connsiteX63" fmla="*/ 3373785 w 5741575"/>
              <a:gd name="connsiteY63" fmla="*/ 255680 h 955271"/>
              <a:gd name="connsiteX64" fmla="*/ 3493851 w 5741575"/>
              <a:gd name="connsiteY64" fmla="*/ 240255 h 955271"/>
              <a:gd name="connsiteX65" fmla="*/ 3537470 w 5741575"/>
              <a:gd name="connsiteY65" fmla="*/ 241867 h 955271"/>
              <a:gd name="connsiteX66" fmla="*/ 3610489 w 5741575"/>
              <a:gd name="connsiteY66" fmla="*/ 244128 h 955271"/>
              <a:gd name="connsiteX67" fmla="*/ 3667539 w 5741575"/>
              <a:gd name="connsiteY67" fmla="*/ 263271 h 955271"/>
              <a:gd name="connsiteX68" fmla="*/ 3727614 w 5741575"/>
              <a:gd name="connsiteY68" fmla="*/ 258245 h 955271"/>
              <a:gd name="connsiteX69" fmla="*/ 3738369 w 5741575"/>
              <a:gd name="connsiteY69" fmla="*/ 234506 h 955271"/>
              <a:gd name="connsiteX70" fmla="*/ 3803670 w 5741575"/>
              <a:gd name="connsiteY70" fmla="*/ 236457 h 955271"/>
              <a:gd name="connsiteX71" fmla="*/ 3903080 w 5741575"/>
              <a:gd name="connsiteY71" fmla="*/ 241890 h 955271"/>
              <a:gd name="connsiteX72" fmla="*/ 4114838 w 5741575"/>
              <a:gd name="connsiteY72" fmla="*/ 238165 h 955271"/>
              <a:gd name="connsiteX73" fmla="*/ 4271023 w 5741575"/>
              <a:gd name="connsiteY73" fmla="*/ 241959 h 955271"/>
              <a:gd name="connsiteX74" fmla="*/ 4367397 w 5741575"/>
              <a:gd name="connsiteY74" fmla="*/ 271442 h 955271"/>
              <a:gd name="connsiteX75" fmla="*/ 4495366 w 5741575"/>
              <a:gd name="connsiteY75" fmla="*/ 271618 h 955271"/>
              <a:gd name="connsiteX76" fmla="*/ 4517347 w 5741575"/>
              <a:gd name="connsiteY76" fmla="*/ 275639 h 955271"/>
              <a:gd name="connsiteX77" fmla="*/ 4546116 w 5741575"/>
              <a:gd name="connsiteY77" fmla="*/ 268568 h 955271"/>
              <a:gd name="connsiteX78" fmla="*/ 4661259 w 5741575"/>
              <a:gd name="connsiteY78" fmla="*/ 238966 h 955271"/>
              <a:gd name="connsiteX79" fmla="*/ 4750403 w 5741575"/>
              <a:gd name="connsiteY79" fmla="*/ 204364 h 955271"/>
              <a:gd name="connsiteX80" fmla="*/ 4867614 w 5741575"/>
              <a:gd name="connsiteY80" fmla="*/ 208668 h 955271"/>
              <a:gd name="connsiteX81" fmla="*/ 4937036 w 5741575"/>
              <a:gd name="connsiteY81" fmla="*/ 195446 h 955271"/>
              <a:gd name="connsiteX82" fmla="*/ 5047626 w 5741575"/>
              <a:gd name="connsiteY82" fmla="*/ 149604 h 955271"/>
              <a:gd name="connsiteX83" fmla="*/ 5200247 w 5741575"/>
              <a:gd name="connsiteY83" fmla="*/ 142695 h 955271"/>
              <a:gd name="connsiteX84" fmla="*/ 5235691 w 5741575"/>
              <a:gd name="connsiteY84" fmla="*/ 173330 h 955271"/>
              <a:gd name="connsiteX85" fmla="*/ 5280133 w 5741575"/>
              <a:gd name="connsiteY85" fmla="*/ 189342 h 955271"/>
              <a:gd name="connsiteX86" fmla="*/ 5291963 w 5741575"/>
              <a:gd name="connsiteY86" fmla="*/ 139446 h 955271"/>
              <a:gd name="connsiteX87" fmla="*/ 5418472 w 5741575"/>
              <a:gd name="connsiteY87" fmla="*/ 89163 h 955271"/>
              <a:gd name="connsiteX88" fmla="*/ 5482354 w 5741575"/>
              <a:gd name="connsiteY88" fmla="*/ 69470 h 955271"/>
              <a:gd name="connsiteX89" fmla="*/ 5583280 w 5741575"/>
              <a:gd name="connsiteY89" fmla="*/ 49787 h 955271"/>
              <a:gd name="connsiteX90" fmla="*/ 5613766 w 5741575"/>
              <a:gd name="connsiteY90" fmla="*/ 41855 h 955271"/>
              <a:gd name="connsiteX91" fmla="*/ 5684952 w 5741575"/>
              <a:gd name="connsiteY91" fmla="*/ 26088 h 955271"/>
              <a:gd name="connsiteX92" fmla="*/ 5741575 w 5741575"/>
              <a:gd name="connsiteY9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898586 w 5741575"/>
              <a:gd name="connsiteY23" fmla="*/ 808502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477637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84157 w 5741575"/>
              <a:gd name="connsiteY19" fmla="*/ 867971 h 955271"/>
              <a:gd name="connsiteX20" fmla="*/ 477637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306299 w 5741575"/>
              <a:gd name="connsiteY16" fmla="*/ 873609 h 955271"/>
              <a:gd name="connsiteX17" fmla="*/ 331571 w 5741575"/>
              <a:gd name="connsiteY17" fmla="*/ 869866 h 955271"/>
              <a:gd name="connsiteX18" fmla="*/ 384157 w 5741575"/>
              <a:gd name="connsiteY18" fmla="*/ 867971 h 955271"/>
              <a:gd name="connsiteX19" fmla="*/ 477637 w 5741575"/>
              <a:gd name="connsiteY19" fmla="*/ 870334 h 955271"/>
              <a:gd name="connsiteX20" fmla="*/ 570239 w 5741575"/>
              <a:gd name="connsiteY20" fmla="*/ 829596 h 955271"/>
              <a:gd name="connsiteX21" fmla="*/ 787156 w 5741575"/>
              <a:gd name="connsiteY21" fmla="*/ 838447 h 955271"/>
              <a:gd name="connsiteX22" fmla="*/ 948872 w 5741575"/>
              <a:gd name="connsiteY22" fmla="*/ 772201 h 955271"/>
              <a:gd name="connsiteX23" fmla="*/ 1127089 w 5741575"/>
              <a:gd name="connsiteY23" fmla="*/ 746926 h 955271"/>
              <a:gd name="connsiteX24" fmla="*/ 1220426 w 5741575"/>
              <a:gd name="connsiteY24" fmla="*/ 721810 h 955271"/>
              <a:gd name="connsiteX25" fmla="*/ 1306771 w 5741575"/>
              <a:gd name="connsiteY25" fmla="*/ 717936 h 955271"/>
              <a:gd name="connsiteX26" fmla="*/ 1374314 w 5741575"/>
              <a:gd name="connsiteY26" fmla="*/ 688815 h 955271"/>
              <a:gd name="connsiteX27" fmla="*/ 1378034 w 5741575"/>
              <a:gd name="connsiteY27" fmla="*/ 685842 h 955271"/>
              <a:gd name="connsiteX28" fmla="*/ 1395604 w 5741575"/>
              <a:gd name="connsiteY28" fmla="*/ 680460 h 955271"/>
              <a:gd name="connsiteX29" fmla="*/ 1397206 w 5741575"/>
              <a:gd name="connsiteY29" fmla="*/ 670793 h 955271"/>
              <a:gd name="connsiteX30" fmla="*/ 1421250 w 5741575"/>
              <a:gd name="connsiteY30" fmla="*/ 656855 h 955271"/>
              <a:gd name="connsiteX31" fmla="*/ 1454524 w 5741575"/>
              <a:gd name="connsiteY31" fmla="*/ 649224 h 955271"/>
              <a:gd name="connsiteX32" fmla="*/ 1616217 w 5741575"/>
              <a:gd name="connsiteY32" fmla="*/ 622107 h 955271"/>
              <a:gd name="connsiteX33" fmla="*/ 1710928 w 5741575"/>
              <a:gd name="connsiteY33" fmla="*/ 600666 h 955271"/>
              <a:gd name="connsiteX34" fmla="*/ 1743718 w 5741575"/>
              <a:gd name="connsiteY34" fmla="*/ 584327 h 955271"/>
              <a:gd name="connsiteX35" fmla="*/ 1873778 w 5741575"/>
              <a:gd name="connsiteY35" fmla="*/ 530130 h 955271"/>
              <a:gd name="connsiteX36" fmla="*/ 1988411 w 5741575"/>
              <a:gd name="connsiteY36" fmla="*/ 491599 h 955271"/>
              <a:gd name="connsiteX37" fmla="*/ 2085507 w 5741575"/>
              <a:gd name="connsiteY37" fmla="*/ 498527 h 955271"/>
              <a:gd name="connsiteX38" fmla="*/ 2090767 w 5741575"/>
              <a:gd name="connsiteY38" fmla="*/ 490616 h 955271"/>
              <a:gd name="connsiteX39" fmla="*/ 2151143 w 5741575"/>
              <a:gd name="connsiteY39" fmla="*/ 478332 h 955271"/>
              <a:gd name="connsiteX40" fmla="*/ 2378710 w 5741575"/>
              <a:gd name="connsiteY40" fmla="*/ 477570 h 955271"/>
              <a:gd name="connsiteX41" fmla="*/ 2496256 w 5741575"/>
              <a:gd name="connsiteY41" fmla="*/ 452396 h 955271"/>
              <a:gd name="connsiteX42" fmla="*/ 2535387 w 5741575"/>
              <a:gd name="connsiteY42" fmla="*/ 436645 h 955271"/>
              <a:gd name="connsiteX43" fmla="*/ 2601109 w 5741575"/>
              <a:gd name="connsiteY43" fmla="*/ 410678 h 955271"/>
              <a:gd name="connsiteX44" fmla="*/ 2643855 w 5741575"/>
              <a:gd name="connsiteY44" fmla="*/ 374482 h 955271"/>
              <a:gd name="connsiteX45" fmla="*/ 2657726 w 5741575"/>
              <a:gd name="connsiteY45" fmla="*/ 365841 h 955271"/>
              <a:gd name="connsiteX46" fmla="*/ 2687125 w 5741575"/>
              <a:gd name="connsiteY46" fmla="*/ 366820 h 955271"/>
              <a:gd name="connsiteX47" fmla="*/ 2697479 w 5741575"/>
              <a:gd name="connsiteY47" fmla="*/ 361430 h 955271"/>
              <a:gd name="connsiteX48" fmla="*/ 2701547 w 5741575"/>
              <a:gd name="connsiteY48" fmla="*/ 361545 h 955271"/>
              <a:gd name="connsiteX49" fmla="*/ 2711054 w 5741575"/>
              <a:gd name="connsiteY49" fmla="*/ 360597 h 955271"/>
              <a:gd name="connsiteX50" fmla="*/ 2710438 w 5741575"/>
              <a:gd name="connsiteY50" fmla="*/ 366958 h 955271"/>
              <a:gd name="connsiteX51" fmla="*/ 2722936 w 5741575"/>
              <a:gd name="connsiteY51" fmla="*/ 377633 h 955271"/>
              <a:gd name="connsiteX52" fmla="*/ 2777227 w 5741575"/>
              <a:gd name="connsiteY52" fmla="*/ 368972 h 955271"/>
              <a:gd name="connsiteX53" fmla="*/ 2779510 w 5741575"/>
              <a:gd name="connsiteY53" fmla="*/ 361652 h 955271"/>
              <a:gd name="connsiteX54" fmla="*/ 2786278 w 5741575"/>
              <a:gd name="connsiteY54" fmla="*/ 359869 h 955271"/>
              <a:gd name="connsiteX55" fmla="*/ 2792101 w 5741575"/>
              <a:gd name="connsiteY55" fmla="*/ 365927 h 955271"/>
              <a:gd name="connsiteX56" fmla="*/ 2885545 w 5741575"/>
              <a:gd name="connsiteY56" fmla="*/ 372818 h 955271"/>
              <a:gd name="connsiteX57" fmla="*/ 3009558 w 5741575"/>
              <a:gd name="connsiteY57" fmla="*/ 370573 h 955271"/>
              <a:gd name="connsiteX58" fmla="*/ 3095010 w 5741575"/>
              <a:gd name="connsiteY58" fmla="*/ 332454 h 955271"/>
              <a:gd name="connsiteX59" fmla="*/ 3103742 w 5741575"/>
              <a:gd name="connsiteY59" fmla="*/ 337974 h 955271"/>
              <a:gd name="connsiteX60" fmla="*/ 3165093 w 5741575"/>
              <a:gd name="connsiteY60" fmla="*/ 329459 h 955271"/>
              <a:gd name="connsiteX61" fmla="*/ 3373785 w 5741575"/>
              <a:gd name="connsiteY61" fmla="*/ 255680 h 955271"/>
              <a:gd name="connsiteX62" fmla="*/ 3493851 w 5741575"/>
              <a:gd name="connsiteY62" fmla="*/ 240255 h 955271"/>
              <a:gd name="connsiteX63" fmla="*/ 3537470 w 5741575"/>
              <a:gd name="connsiteY63" fmla="*/ 241867 h 955271"/>
              <a:gd name="connsiteX64" fmla="*/ 3610489 w 5741575"/>
              <a:gd name="connsiteY64" fmla="*/ 244128 h 955271"/>
              <a:gd name="connsiteX65" fmla="*/ 3667539 w 5741575"/>
              <a:gd name="connsiteY65" fmla="*/ 263271 h 955271"/>
              <a:gd name="connsiteX66" fmla="*/ 3727614 w 5741575"/>
              <a:gd name="connsiteY66" fmla="*/ 258245 h 955271"/>
              <a:gd name="connsiteX67" fmla="*/ 3738369 w 5741575"/>
              <a:gd name="connsiteY67" fmla="*/ 234506 h 955271"/>
              <a:gd name="connsiteX68" fmla="*/ 3803670 w 5741575"/>
              <a:gd name="connsiteY68" fmla="*/ 236457 h 955271"/>
              <a:gd name="connsiteX69" fmla="*/ 3903080 w 5741575"/>
              <a:gd name="connsiteY69" fmla="*/ 241890 h 955271"/>
              <a:gd name="connsiteX70" fmla="*/ 4114838 w 5741575"/>
              <a:gd name="connsiteY70" fmla="*/ 238165 h 955271"/>
              <a:gd name="connsiteX71" fmla="*/ 4271023 w 5741575"/>
              <a:gd name="connsiteY71" fmla="*/ 241959 h 955271"/>
              <a:gd name="connsiteX72" fmla="*/ 4367397 w 5741575"/>
              <a:gd name="connsiteY72" fmla="*/ 271442 h 955271"/>
              <a:gd name="connsiteX73" fmla="*/ 4495366 w 5741575"/>
              <a:gd name="connsiteY73" fmla="*/ 271618 h 955271"/>
              <a:gd name="connsiteX74" fmla="*/ 4517347 w 5741575"/>
              <a:gd name="connsiteY74" fmla="*/ 275639 h 955271"/>
              <a:gd name="connsiteX75" fmla="*/ 4546116 w 5741575"/>
              <a:gd name="connsiteY75" fmla="*/ 268568 h 955271"/>
              <a:gd name="connsiteX76" fmla="*/ 4661259 w 5741575"/>
              <a:gd name="connsiteY76" fmla="*/ 238966 h 955271"/>
              <a:gd name="connsiteX77" fmla="*/ 4750403 w 5741575"/>
              <a:gd name="connsiteY77" fmla="*/ 204364 h 955271"/>
              <a:gd name="connsiteX78" fmla="*/ 4867614 w 5741575"/>
              <a:gd name="connsiteY78" fmla="*/ 208668 h 955271"/>
              <a:gd name="connsiteX79" fmla="*/ 4937036 w 5741575"/>
              <a:gd name="connsiteY79" fmla="*/ 195446 h 955271"/>
              <a:gd name="connsiteX80" fmla="*/ 5047626 w 5741575"/>
              <a:gd name="connsiteY80" fmla="*/ 149604 h 955271"/>
              <a:gd name="connsiteX81" fmla="*/ 5200247 w 5741575"/>
              <a:gd name="connsiteY81" fmla="*/ 142695 h 955271"/>
              <a:gd name="connsiteX82" fmla="*/ 5235691 w 5741575"/>
              <a:gd name="connsiteY82" fmla="*/ 173330 h 955271"/>
              <a:gd name="connsiteX83" fmla="*/ 5280133 w 5741575"/>
              <a:gd name="connsiteY83" fmla="*/ 189342 h 955271"/>
              <a:gd name="connsiteX84" fmla="*/ 5291963 w 5741575"/>
              <a:gd name="connsiteY84" fmla="*/ 139446 h 955271"/>
              <a:gd name="connsiteX85" fmla="*/ 5418472 w 5741575"/>
              <a:gd name="connsiteY85" fmla="*/ 89163 h 955271"/>
              <a:gd name="connsiteX86" fmla="*/ 5482354 w 5741575"/>
              <a:gd name="connsiteY86" fmla="*/ 69470 h 955271"/>
              <a:gd name="connsiteX87" fmla="*/ 5583280 w 5741575"/>
              <a:gd name="connsiteY87" fmla="*/ 49787 h 955271"/>
              <a:gd name="connsiteX88" fmla="*/ 5613766 w 5741575"/>
              <a:gd name="connsiteY88" fmla="*/ 41855 h 955271"/>
              <a:gd name="connsiteX89" fmla="*/ 5684952 w 5741575"/>
              <a:gd name="connsiteY89" fmla="*/ 26088 h 955271"/>
              <a:gd name="connsiteX90" fmla="*/ 5741575 w 5741575"/>
              <a:gd name="connsiteY90"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306299 w 5741575"/>
              <a:gd name="connsiteY15" fmla="*/ 873609 h 955271"/>
              <a:gd name="connsiteX16" fmla="*/ 331571 w 5741575"/>
              <a:gd name="connsiteY16" fmla="*/ 869866 h 955271"/>
              <a:gd name="connsiteX17" fmla="*/ 384157 w 5741575"/>
              <a:gd name="connsiteY17" fmla="*/ 867971 h 955271"/>
              <a:gd name="connsiteX18" fmla="*/ 477637 w 5741575"/>
              <a:gd name="connsiteY18" fmla="*/ 870334 h 955271"/>
              <a:gd name="connsiteX19" fmla="*/ 570239 w 5741575"/>
              <a:gd name="connsiteY19" fmla="*/ 829596 h 955271"/>
              <a:gd name="connsiteX20" fmla="*/ 787156 w 5741575"/>
              <a:gd name="connsiteY20" fmla="*/ 838447 h 955271"/>
              <a:gd name="connsiteX21" fmla="*/ 948872 w 5741575"/>
              <a:gd name="connsiteY21" fmla="*/ 772201 h 955271"/>
              <a:gd name="connsiteX22" fmla="*/ 1127089 w 5741575"/>
              <a:gd name="connsiteY22" fmla="*/ 746926 h 955271"/>
              <a:gd name="connsiteX23" fmla="*/ 1220426 w 5741575"/>
              <a:gd name="connsiteY23" fmla="*/ 721810 h 955271"/>
              <a:gd name="connsiteX24" fmla="*/ 1306771 w 5741575"/>
              <a:gd name="connsiteY24" fmla="*/ 717936 h 955271"/>
              <a:gd name="connsiteX25" fmla="*/ 1374314 w 5741575"/>
              <a:gd name="connsiteY25" fmla="*/ 688815 h 955271"/>
              <a:gd name="connsiteX26" fmla="*/ 1378034 w 5741575"/>
              <a:gd name="connsiteY26" fmla="*/ 685842 h 955271"/>
              <a:gd name="connsiteX27" fmla="*/ 1395604 w 5741575"/>
              <a:gd name="connsiteY27" fmla="*/ 680460 h 955271"/>
              <a:gd name="connsiteX28" fmla="*/ 1397206 w 5741575"/>
              <a:gd name="connsiteY28" fmla="*/ 670793 h 955271"/>
              <a:gd name="connsiteX29" fmla="*/ 1421250 w 5741575"/>
              <a:gd name="connsiteY29" fmla="*/ 656855 h 955271"/>
              <a:gd name="connsiteX30" fmla="*/ 1454524 w 5741575"/>
              <a:gd name="connsiteY30" fmla="*/ 649224 h 955271"/>
              <a:gd name="connsiteX31" fmla="*/ 1616217 w 5741575"/>
              <a:gd name="connsiteY31" fmla="*/ 622107 h 955271"/>
              <a:gd name="connsiteX32" fmla="*/ 1710928 w 5741575"/>
              <a:gd name="connsiteY32" fmla="*/ 600666 h 955271"/>
              <a:gd name="connsiteX33" fmla="*/ 1743718 w 5741575"/>
              <a:gd name="connsiteY33" fmla="*/ 584327 h 955271"/>
              <a:gd name="connsiteX34" fmla="*/ 1873778 w 5741575"/>
              <a:gd name="connsiteY34" fmla="*/ 530130 h 955271"/>
              <a:gd name="connsiteX35" fmla="*/ 1988411 w 5741575"/>
              <a:gd name="connsiteY35" fmla="*/ 491599 h 955271"/>
              <a:gd name="connsiteX36" fmla="*/ 2085507 w 5741575"/>
              <a:gd name="connsiteY36" fmla="*/ 498527 h 955271"/>
              <a:gd name="connsiteX37" fmla="*/ 2090767 w 5741575"/>
              <a:gd name="connsiteY37" fmla="*/ 490616 h 955271"/>
              <a:gd name="connsiteX38" fmla="*/ 2151143 w 5741575"/>
              <a:gd name="connsiteY38" fmla="*/ 478332 h 955271"/>
              <a:gd name="connsiteX39" fmla="*/ 2378710 w 5741575"/>
              <a:gd name="connsiteY39" fmla="*/ 477570 h 955271"/>
              <a:gd name="connsiteX40" fmla="*/ 2496256 w 5741575"/>
              <a:gd name="connsiteY40" fmla="*/ 452396 h 955271"/>
              <a:gd name="connsiteX41" fmla="*/ 2535387 w 5741575"/>
              <a:gd name="connsiteY41" fmla="*/ 436645 h 955271"/>
              <a:gd name="connsiteX42" fmla="*/ 2601109 w 5741575"/>
              <a:gd name="connsiteY42" fmla="*/ 410678 h 955271"/>
              <a:gd name="connsiteX43" fmla="*/ 2643855 w 5741575"/>
              <a:gd name="connsiteY43" fmla="*/ 374482 h 955271"/>
              <a:gd name="connsiteX44" fmla="*/ 2657726 w 5741575"/>
              <a:gd name="connsiteY44" fmla="*/ 365841 h 955271"/>
              <a:gd name="connsiteX45" fmla="*/ 2687125 w 5741575"/>
              <a:gd name="connsiteY45" fmla="*/ 366820 h 955271"/>
              <a:gd name="connsiteX46" fmla="*/ 2697479 w 5741575"/>
              <a:gd name="connsiteY46" fmla="*/ 361430 h 955271"/>
              <a:gd name="connsiteX47" fmla="*/ 2701547 w 5741575"/>
              <a:gd name="connsiteY47" fmla="*/ 361545 h 955271"/>
              <a:gd name="connsiteX48" fmla="*/ 2711054 w 5741575"/>
              <a:gd name="connsiteY48" fmla="*/ 360597 h 955271"/>
              <a:gd name="connsiteX49" fmla="*/ 2710438 w 5741575"/>
              <a:gd name="connsiteY49" fmla="*/ 366958 h 955271"/>
              <a:gd name="connsiteX50" fmla="*/ 2722936 w 5741575"/>
              <a:gd name="connsiteY50" fmla="*/ 377633 h 955271"/>
              <a:gd name="connsiteX51" fmla="*/ 2777227 w 5741575"/>
              <a:gd name="connsiteY51" fmla="*/ 368972 h 955271"/>
              <a:gd name="connsiteX52" fmla="*/ 2779510 w 5741575"/>
              <a:gd name="connsiteY52" fmla="*/ 361652 h 955271"/>
              <a:gd name="connsiteX53" fmla="*/ 2786278 w 5741575"/>
              <a:gd name="connsiteY53" fmla="*/ 359869 h 955271"/>
              <a:gd name="connsiteX54" fmla="*/ 2792101 w 5741575"/>
              <a:gd name="connsiteY54" fmla="*/ 365927 h 955271"/>
              <a:gd name="connsiteX55" fmla="*/ 2885545 w 5741575"/>
              <a:gd name="connsiteY55" fmla="*/ 372818 h 955271"/>
              <a:gd name="connsiteX56" fmla="*/ 3009558 w 5741575"/>
              <a:gd name="connsiteY56" fmla="*/ 370573 h 955271"/>
              <a:gd name="connsiteX57" fmla="*/ 3095010 w 5741575"/>
              <a:gd name="connsiteY57" fmla="*/ 332454 h 955271"/>
              <a:gd name="connsiteX58" fmla="*/ 3103742 w 5741575"/>
              <a:gd name="connsiteY58" fmla="*/ 337974 h 955271"/>
              <a:gd name="connsiteX59" fmla="*/ 3165093 w 5741575"/>
              <a:gd name="connsiteY59" fmla="*/ 329459 h 955271"/>
              <a:gd name="connsiteX60" fmla="*/ 3373785 w 5741575"/>
              <a:gd name="connsiteY60" fmla="*/ 255680 h 955271"/>
              <a:gd name="connsiteX61" fmla="*/ 3493851 w 5741575"/>
              <a:gd name="connsiteY61" fmla="*/ 240255 h 955271"/>
              <a:gd name="connsiteX62" fmla="*/ 3537470 w 5741575"/>
              <a:gd name="connsiteY62" fmla="*/ 241867 h 955271"/>
              <a:gd name="connsiteX63" fmla="*/ 3610489 w 5741575"/>
              <a:gd name="connsiteY63" fmla="*/ 244128 h 955271"/>
              <a:gd name="connsiteX64" fmla="*/ 3667539 w 5741575"/>
              <a:gd name="connsiteY64" fmla="*/ 263271 h 955271"/>
              <a:gd name="connsiteX65" fmla="*/ 3727614 w 5741575"/>
              <a:gd name="connsiteY65" fmla="*/ 258245 h 955271"/>
              <a:gd name="connsiteX66" fmla="*/ 3738369 w 5741575"/>
              <a:gd name="connsiteY66" fmla="*/ 234506 h 955271"/>
              <a:gd name="connsiteX67" fmla="*/ 3803670 w 5741575"/>
              <a:gd name="connsiteY67" fmla="*/ 236457 h 955271"/>
              <a:gd name="connsiteX68" fmla="*/ 3903080 w 5741575"/>
              <a:gd name="connsiteY68" fmla="*/ 241890 h 955271"/>
              <a:gd name="connsiteX69" fmla="*/ 4114838 w 5741575"/>
              <a:gd name="connsiteY69" fmla="*/ 238165 h 955271"/>
              <a:gd name="connsiteX70" fmla="*/ 4271023 w 5741575"/>
              <a:gd name="connsiteY70" fmla="*/ 241959 h 955271"/>
              <a:gd name="connsiteX71" fmla="*/ 4367397 w 5741575"/>
              <a:gd name="connsiteY71" fmla="*/ 271442 h 955271"/>
              <a:gd name="connsiteX72" fmla="*/ 4495366 w 5741575"/>
              <a:gd name="connsiteY72" fmla="*/ 271618 h 955271"/>
              <a:gd name="connsiteX73" fmla="*/ 4517347 w 5741575"/>
              <a:gd name="connsiteY73" fmla="*/ 275639 h 955271"/>
              <a:gd name="connsiteX74" fmla="*/ 4546116 w 5741575"/>
              <a:gd name="connsiteY74" fmla="*/ 268568 h 955271"/>
              <a:gd name="connsiteX75" fmla="*/ 4661259 w 5741575"/>
              <a:gd name="connsiteY75" fmla="*/ 238966 h 955271"/>
              <a:gd name="connsiteX76" fmla="*/ 4750403 w 5741575"/>
              <a:gd name="connsiteY76" fmla="*/ 204364 h 955271"/>
              <a:gd name="connsiteX77" fmla="*/ 4867614 w 5741575"/>
              <a:gd name="connsiteY77" fmla="*/ 208668 h 955271"/>
              <a:gd name="connsiteX78" fmla="*/ 4937036 w 5741575"/>
              <a:gd name="connsiteY78" fmla="*/ 195446 h 955271"/>
              <a:gd name="connsiteX79" fmla="*/ 5047626 w 5741575"/>
              <a:gd name="connsiteY79" fmla="*/ 149604 h 955271"/>
              <a:gd name="connsiteX80" fmla="*/ 5200247 w 5741575"/>
              <a:gd name="connsiteY80" fmla="*/ 142695 h 955271"/>
              <a:gd name="connsiteX81" fmla="*/ 5235691 w 5741575"/>
              <a:gd name="connsiteY81" fmla="*/ 173330 h 955271"/>
              <a:gd name="connsiteX82" fmla="*/ 5280133 w 5741575"/>
              <a:gd name="connsiteY82" fmla="*/ 189342 h 955271"/>
              <a:gd name="connsiteX83" fmla="*/ 5291963 w 5741575"/>
              <a:gd name="connsiteY83" fmla="*/ 139446 h 955271"/>
              <a:gd name="connsiteX84" fmla="*/ 5418472 w 5741575"/>
              <a:gd name="connsiteY84" fmla="*/ 89163 h 955271"/>
              <a:gd name="connsiteX85" fmla="*/ 5482354 w 5741575"/>
              <a:gd name="connsiteY85" fmla="*/ 69470 h 955271"/>
              <a:gd name="connsiteX86" fmla="*/ 5583280 w 5741575"/>
              <a:gd name="connsiteY86" fmla="*/ 49787 h 955271"/>
              <a:gd name="connsiteX87" fmla="*/ 5613766 w 5741575"/>
              <a:gd name="connsiteY87" fmla="*/ 41855 h 955271"/>
              <a:gd name="connsiteX88" fmla="*/ 5684952 w 5741575"/>
              <a:gd name="connsiteY88" fmla="*/ 26088 h 955271"/>
              <a:gd name="connsiteX89" fmla="*/ 5741575 w 5741575"/>
              <a:gd name="connsiteY8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22923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306299 w 5741575"/>
              <a:gd name="connsiteY15" fmla="*/ 873609 h 955271"/>
              <a:gd name="connsiteX16" fmla="*/ 331571 w 5741575"/>
              <a:gd name="connsiteY16" fmla="*/ 869866 h 955271"/>
              <a:gd name="connsiteX17" fmla="*/ 384157 w 5741575"/>
              <a:gd name="connsiteY17" fmla="*/ 867971 h 955271"/>
              <a:gd name="connsiteX18" fmla="*/ 477637 w 5741575"/>
              <a:gd name="connsiteY18" fmla="*/ 870334 h 955271"/>
              <a:gd name="connsiteX19" fmla="*/ 570239 w 5741575"/>
              <a:gd name="connsiteY19" fmla="*/ 829596 h 955271"/>
              <a:gd name="connsiteX20" fmla="*/ 787156 w 5741575"/>
              <a:gd name="connsiteY20" fmla="*/ 838447 h 955271"/>
              <a:gd name="connsiteX21" fmla="*/ 948872 w 5741575"/>
              <a:gd name="connsiteY21" fmla="*/ 772201 h 955271"/>
              <a:gd name="connsiteX22" fmla="*/ 1127089 w 5741575"/>
              <a:gd name="connsiteY22" fmla="*/ 746926 h 955271"/>
              <a:gd name="connsiteX23" fmla="*/ 1220426 w 5741575"/>
              <a:gd name="connsiteY23" fmla="*/ 721810 h 955271"/>
              <a:gd name="connsiteX24" fmla="*/ 1306771 w 5741575"/>
              <a:gd name="connsiteY24" fmla="*/ 717936 h 955271"/>
              <a:gd name="connsiteX25" fmla="*/ 1374314 w 5741575"/>
              <a:gd name="connsiteY25" fmla="*/ 688815 h 955271"/>
              <a:gd name="connsiteX26" fmla="*/ 1378034 w 5741575"/>
              <a:gd name="connsiteY26" fmla="*/ 685842 h 955271"/>
              <a:gd name="connsiteX27" fmla="*/ 1395604 w 5741575"/>
              <a:gd name="connsiteY27" fmla="*/ 680460 h 955271"/>
              <a:gd name="connsiteX28" fmla="*/ 1397206 w 5741575"/>
              <a:gd name="connsiteY28" fmla="*/ 670793 h 955271"/>
              <a:gd name="connsiteX29" fmla="*/ 1421250 w 5741575"/>
              <a:gd name="connsiteY29" fmla="*/ 656855 h 955271"/>
              <a:gd name="connsiteX30" fmla="*/ 1454524 w 5741575"/>
              <a:gd name="connsiteY30" fmla="*/ 649224 h 955271"/>
              <a:gd name="connsiteX31" fmla="*/ 1616217 w 5741575"/>
              <a:gd name="connsiteY31" fmla="*/ 622107 h 955271"/>
              <a:gd name="connsiteX32" fmla="*/ 1710928 w 5741575"/>
              <a:gd name="connsiteY32" fmla="*/ 600666 h 955271"/>
              <a:gd name="connsiteX33" fmla="*/ 1743718 w 5741575"/>
              <a:gd name="connsiteY33" fmla="*/ 584327 h 955271"/>
              <a:gd name="connsiteX34" fmla="*/ 1873778 w 5741575"/>
              <a:gd name="connsiteY34" fmla="*/ 530130 h 955271"/>
              <a:gd name="connsiteX35" fmla="*/ 1988411 w 5741575"/>
              <a:gd name="connsiteY35" fmla="*/ 491599 h 955271"/>
              <a:gd name="connsiteX36" fmla="*/ 2085507 w 5741575"/>
              <a:gd name="connsiteY36" fmla="*/ 498527 h 955271"/>
              <a:gd name="connsiteX37" fmla="*/ 2090767 w 5741575"/>
              <a:gd name="connsiteY37" fmla="*/ 490616 h 955271"/>
              <a:gd name="connsiteX38" fmla="*/ 2151143 w 5741575"/>
              <a:gd name="connsiteY38" fmla="*/ 478332 h 955271"/>
              <a:gd name="connsiteX39" fmla="*/ 2378710 w 5741575"/>
              <a:gd name="connsiteY39" fmla="*/ 477570 h 955271"/>
              <a:gd name="connsiteX40" fmla="*/ 2496256 w 5741575"/>
              <a:gd name="connsiteY40" fmla="*/ 452396 h 955271"/>
              <a:gd name="connsiteX41" fmla="*/ 2535387 w 5741575"/>
              <a:gd name="connsiteY41" fmla="*/ 436645 h 955271"/>
              <a:gd name="connsiteX42" fmla="*/ 2601109 w 5741575"/>
              <a:gd name="connsiteY42" fmla="*/ 410678 h 955271"/>
              <a:gd name="connsiteX43" fmla="*/ 2643855 w 5741575"/>
              <a:gd name="connsiteY43" fmla="*/ 374482 h 955271"/>
              <a:gd name="connsiteX44" fmla="*/ 2657726 w 5741575"/>
              <a:gd name="connsiteY44" fmla="*/ 365841 h 955271"/>
              <a:gd name="connsiteX45" fmla="*/ 2687125 w 5741575"/>
              <a:gd name="connsiteY45" fmla="*/ 366820 h 955271"/>
              <a:gd name="connsiteX46" fmla="*/ 2697479 w 5741575"/>
              <a:gd name="connsiteY46" fmla="*/ 361430 h 955271"/>
              <a:gd name="connsiteX47" fmla="*/ 2701547 w 5741575"/>
              <a:gd name="connsiteY47" fmla="*/ 361545 h 955271"/>
              <a:gd name="connsiteX48" fmla="*/ 2711054 w 5741575"/>
              <a:gd name="connsiteY48" fmla="*/ 360597 h 955271"/>
              <a:gd name="connsiteX49" fmla="*/ 2710438 w 5741575"/>
              <a:gd name="connsiteY49" fmla="*/ 366958 h 955271"/>
              <a:gd name="connsiteX50" fmla="*/ 2722936 w 5741575"/>
              <a:gd name="connsiteY50" fmla="*/ 377633 h 955271"/>
              <a:gd name="connsiteX51" fmla="*/ 2777227 w 5741575"/>
              <a:gd name="connsiteY51" fmla="*/ 368972 h 955271"/>
              <a:gd name="connsiteX52" fmla="*/ 2779510 w 5741575"/>
              <a:gd name="connsiteY52" fmla="*/ 361652 h 955271"/>
              <a:gd name="connsiteX53" fmla="*/ 2786278 w 5741575"/>
              <a:gd name="connsiteY53" fmla="*/ 359869 h 955271"/>
              <a:gd name="connsiteX54" fmla="*/ 2792101 w 5741575"/>
              <a:gd name="connsiteY54" fmla="*/ 365927 h 955271"/>
              <a:gd name="connsiteX55" fmla="*/ 2885545 w 5741575"/>
              <a:gd name="connsiteY55" fmla="*/ 372818 h 955271"/>
              <a:gd name="connsiteX56" fmla="*/ 3009558 w 5741575"/>
              <a:gd name="connsiteY56" fmla="*/ 370573 h 955271"/>
              <a:gd name="connsiteX57" fmla="*/ 3095010 w 5741575"/>
              <a:gd name="connsiteY57" fmla="*/ 332454 h 955271"/>
              <a:gd name="connsiteX58" fmla="*/ 3103742 w 5741575"/>
              <a:gd name="connsiteY58" fmla="*/ 337974 h 955271"/>
              <a:gd name="connsiteX59" fmla="*/ 3165093 w 5741575"/>
              <a:gd name="connsiteY59" fmla="*/ 329459 h 955271"/>
              <a:gd name="connsiteX60" fmla="*/ 3373785 w 5741575"/>
              <a:gd name="connsiteY60" fmla="*/ 255680 h 955271"/>
              <a:gd name="connsiteX61" fmla="*/ 3493851 w 5741575"/>
              <a:gd name="connsiteY61" fmla="*/ 240255 h 955271"/>
              <a:gd name="connsiteX62" fmla="*/ 3537470 w 5741575"/>
              <a:gd name="connsiteY62" fmla="*/ 241867 h 955271"/>
              <a:gd name="connsiteX63" fmla="*/ 3610489 w 5741575"/>
              <a:gd name="connsiteY63" fmla="*/ 244128 h 955271"/>
              <a:gd name="connsiteX64" fmla="*/ 3667539 w 5741575"/>
              <a:gd name="connsiteY64" fmla="*/ 263271 h 955271"/>
              <a:gd name="connsiteX65" fmla="*/ 3727614 w 5741575"/>
              <a:gd name="connsiteY65" fmla="*/ 258245 h 955271"/>
              <a:gd name="connsiteX66" fmla="*/ 3738369 w 5741575"/>
              <a:gd name="connsiteY66" fmla="*/ 234506 h 955271"/>
              <a:gd name="connsiteX67" fmla="*/ 3803670 w 5741575"/>
              <a:gd name="connsiteY67" fmla="*/ 236457 h 955271"/>
              <a:gd name="connsiteX68" fmla="*/ 3903080 w 5741575"/>
              <a:gd name="connsiteY68" fmla="*/ 241890 h 955271"/>
              <a:gd name="connsiteX69" fmla="*/ 4114838 w 5741575"/>
              <a:gd name="connsiteY69" fmla="*/ 238165 h 955271"/>
              <a:gd name="connsiteX70" fmla="*/ 4271023 w 5741575"/>
              <a:gd name="connsiteY70" fmla="*/ 241959 h 955271"/>
              <a:gd name="connsiteX71" fmla="*/ 4367397 w 5741575"/>
              <a:gd name="connsiteY71" fmla="*/ 271442 h 955271"/>
              <a:gd name="connsiteX72" fmla="*/ 4495366 w 5741575"/>
              <a:gd name="connsiteY72" fmla="*/ 271618 h 955271"/>
              <a:gd name="connsiteX73" fmla="*/ 4517347 w 5741575"/>
              <a:gd name="connsiteY73" fmla="*/ 275639 h 955271"/>
              <a:gd name="connsiteX74" fmla="*/ 4546116 w 5741575"/>
              <a:gd name="connsiteY74" fmla="*/ 268568 h 955271"/>
              <a:gd name="connsiteX75" fmla="*/ 4661259 w 5741575"/>
              <a:gd name="connsiteY75" fmla="*/ 238966 h 955271"/>
              <a:gd name="connsiteX76" fmla="*/ 4750403 w 5741575"/>
              <a:gd name="connsiteY76" fmla="*/ 204364 h 955271"/>
              <a:gd name="connsiteX77" fmla="*/ 4867614 w 5741575"/>
              <a:gd name="connsiteY77" fmla="*/ 208668 h 955271"/>
              <a:gd name="connsiteX78" fmla="*/ 4937036 w 5741575"/>
              <a:gd name="connsiteY78" fmla="*/ 195446 h 955271"/>
              <a:gd name="connsiteX79" fmla="*/ 5047626 w 5741575"/>
              <a:gd name="connsiteY79" fmla="*/ 149604 h 955271"/>
              <a:gd name="connsiteX80" fmla="*/ 5200247 w 5741575"/>
              <a:gd name="connsiteY80" fmla="*/ 142695 h 955271"/>
              <a:gd name="connsiteX81" fmla="*/ 5235691 w 5741575"/>
              <a:gd name="connsiteY81" fmla="*/ 173330 h 955271"/>
              <a:gd name="connsiteX82" fmla="*/ 5280133 w 5741575"/>
              <a:gd name="connsiteY82" fmla="*/ 189342 h 955271"/>
              <a:gd name="connsiteX83" fmla="*/ 5291963 w 5741575"/>
              <a:gd name="connsiteY83" fmla="*/ 139446 h 955271"/>
              <a:gd name="connsiteX84" fmla="*/ 5418472 w 5741575"/>
              <a:gd name="connsiteY84" fmla="*/ 89163 h 955271"/>
              <a:gd name="connsiteX85" fmla="*/ 5482354 w 5741575"/>
              <a:gd name="connsiteY85" fmla="*/ 69470 h 955271"/>
              <a:gd name="connsiteX86" fmla="*/ 5583280 w 5741575"/>
              <a:gd name="connsiteY86" fmla="*/ 49787 h 955271"/>
              <a:gd name="connsiteX87" fmla="*/ 5613766 w 5741575"/>
              <a:gd name="connsiteY87" fmla="*/ 41855 h 955271"/>
              <a:gd name="connsiteX88" fmla="*/ 5684952 w 5741575"/>
              <a:gd name="connsiteY88" fmla="*/ 26088 h 955271"/>
              <a:gd name="connsiteX89" fmla="*/ 5741575 w 5741575"/>
              <a:gd name="connsiteY8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87156 w 5741575"/>
              <a:gd name="connsiteY19" fmla="*/ 838447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87156 w 5741575"/>
              <a:gd name="connsiteY19" fmla="*/ 838447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94753 w 5741575"/>
              <a:gd name="connsiteY29" fmla="*/ 644686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41364 w 5741575"/>
              <a:gd name="connsiteY28" fmla="*/ 661393 h 955271"/>
              <a:gd name="connsiteX29" fmla="*/ 1494753 w 5741575"/>
              <a:gd name="connsiteY29" fmla="*/ 644686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94753 w 5741575"/>
              <a:gd name="connsiteY28" fmla="*/ 644686 h 955271"/>
              <a:gd name="connsiteX29" fmla="*/ 1616217 w 5741575"/>
              <a:gd name="connsiteY29" fmla="*/ 622107 h 955271"/>
              <a:gd name="connsiteX30" fmla="*/ 1710928 w 5741575"/>
              <a:gd name="connsiteY30" fmla="*/ 600666 h 955271"/>
              <a:gd name="connsiteX31" fmla="*/ 1743718 w 5741575"/>
              <a:gd name="connsiteY31" fmla="*/ 584327 h 955271"/>
              <a:gd name="connsiteX32" fmla="*/ 1873778 w 5741575"/>
              <a:gd name="connsiteY32" fmla="*/ 530130 h 955271"/>
              <a:gd name="connsiteX33" fmla="*/ 1988411 w 5741575"/>
              <a:gd name="connsiteY33" fmla="*/ 491599 h 955271"/>
              <a:gd name="connsiteX34" fmla="*/ 2085507 w 5741575"/>
              <a:gd name="connsiteY34" fmla="*/ 498527 h 955271"/>
              <a:gd name="connsiteX35" fmla="*/ 2090767 w 5741575"/>
              <a:gd name="connsiteY35" fmla="*/ 490616 h 955271"/>
              <a:gd name="connsiteX36" fmla="*/ 2151143 w 5741575"/>
              <a:gd name="connsiteY36" fmla="*/ 478332 h 955271"/>
              <a:gd name="connsiteX37" fmla="*/ 2378710 w 5741575"/>
              <a:gd name="connsiteY37" fmla="*/ 477570 h 955271"/>
              <a:gd name="connsiteX38" fmla="*/ 2496256 w 5741575"/>
              <a:gd name="connsiteY38" fmla="*/ 452396 h 955271"/>
              <a:gd name="connsiteX39" fmla="*/ 2535387 w 5741575"/>
              <a:gd name="connsiteY39" fmla="*/ 436645 h 955271"/>
              <a:gd name="connsiteX40" fmla="*/ 2601109 w 5741575"/>
              <a:gd name="connsiteY40" fmla="*/ 410678 h 955271"/>
              <a:gd name="connsiteX41" fmla="*/ 2643855 w 5741575"/>
              <a:gd name="connsiteY41" fmla="*/ 374482 h 955271"/>
              <a:gd name="connsiteX42" fmla="*/ 2657726 w 5741575"/>
              <a:gd name="connsiteY42" fmla="*/ 365841 h 955271"/>
              <a:gd name="connsiteX43" fmla="*/ 2687125 w 5741575"/>
              <a:gd name="connsiteY43" fmla="*/ 366820 h 955271"/>
              <a:gd name="connsiteX44" fmla="*/ 2697479 w 5741575"/>
              <a:gd name="connsiteY44" fmla="*/ 361430 h 955271"/>
              <a:gd name="connsiteX45" fmla="*/ 2701547 w 5741575"/>
              <a:gd name="connsiteY45" fmla="*/ 361545 h 955271"/>
              <a:gd name="connsiteX46" fmla="*/ 2711054 w 5741575"/>
              <a:gd name="connsiteY46" fmla="*/ 360597 h 955271"/>
              <a:gd name="connsiteX47" fmla="*/ 2710438 w 5741575"/>
              <a:gd name="connsiteY47" fmla="*/ 366958 h 955271"/>
              <a:gd name="connsiteX48" fmla="*/ 2722936 w 5741575"/>
              <a:gd name="connsiteY48" fmla="*/ 377633 h 955271"/>
              <a:gd name="connsiteX49" fmla="*/ 2777227 w 5741575"/>
              <a:gd name="connsiteY49" fmla="*/ 368972 h 955271"/>
              <a:gd name="connsiteX50" fmla="*/ 2779510 w 5741575"/>
              <a:gd name="connsiteY50" fmla="*/ 361652 h 955271"/>
              <a:gd name="connsiteX51" fmla="*/ 2786278 w 5741575"/>
              <a:gd name="connsiteY51" fmla="*/ 359869 h 955271"/>
              <a:gd name="connsiteX52" fmla="*/ 2792101 w 5741575"/>
              <a:gd name="connsiteY52" fmla="*/ 365927 h 955271"/>
              <a:gd name="connsiteX53" fmla="*/ 2885545 w 5741575"/>
              <a:gd name="connsiteY53" fmla="*/ 372818 h 955271"/>
              <a:gd name="connsiteX54" fmla="*/ 3009558 w 5741575"/>
              <a:gd name="connsiteY54" fmla="*/ 370573 h 955271"/>
              <a:gd name="connsiteX55" fmla="*/ 3095010 w 5741575"/>
              <a:gd name="connsiteY55" fmla="*/ 332454 h 955271"/>
              <a:gd name="connsiteX56" fmla="*/ 3103742 w 5741575"/>
              <a:gd name="connsiteY56" fmla="*/ 337974 h 955271"/>
              <a:gd name="connsiteX57" fmla="*/ 3165093 w 5741575"/>
              <a:gd name="connsiteY57" fmla="*/ 329459 h 955271"/>
              <a:gd name="connsiteX58" fmla="*/ 3373785 w 5741575"/>
              <a:gd name="connsiteY58" fmla="*/ 255680 h 955271"/>
              <a:gd name="connsiteX59" fmla="*/ 3493851 w 5741575"/>
              <a:gd name="connsiteY59" fmla="*/ 240255 h 955271"/>
              <a:gd name="connsiteX60" fmla="*/ 3537470 w 5741575"/>
              <a:gd name="connsiteY60" fmla="*/ 241867 h 955271"/>
              <a:gd name="connsiteX61" fmla="*/ 3610489 w 5741575"/>
              <a:gd name="connsiteY61" fmla="*/ 244128 h 955271"/>
              <a:gd name="connsiteX62" fmla="*/ 3667539 w 5741575"/>
              <a:gd name="connsiteY62" fmla="*/ 263271 h 955271"/>
              <a:gd name="connsiteX63" fmla="*/ 3727614 w 5741575"/>
              <a:gd name="connsiteY63" fmla="*/ 258245 h 955271"/>
              <a:gd name="connsiteX64" fmla="*/ 3738369 w 5741575"/>
              <a:gd name="connsiteY64" fmla="*/ 234506 h 955271"/>
              <a:gd name="connsiteX65" fmla="*/ 3803670 w 5741575"/>
              <a:gd name="connsiteY65" fmla="*/ 236457 h 955271"/>
              <a:gd name="connsiteX66" fmla="*/ 3903080 w 5741575"/>
              <a:gd name="connsiteY66" fmla="*/ 241890 h 955271"/>
              <a:gd name="connsiteX67" fmla="*/ 4114838 w 5741575"/>
              <a:gd name="connsiteY67" fmla="*/ 238165 h 955271"/>
              <a:gd name="connsiteX68" fmla="*/ 4271023 w 5741575"/>
              <a:gd name="connsiteY68" fmla="*/ 241959 h 955271"/>
              <a:gd name="connsiteX69" fmla="*/ 4367397 w 5741575"/>
              <a:gd name="connsiteY69" fmla="*/ 271442 h 955271"/>
              <a:gd name="connsiteX70" fmla="*/ 4495366 w 5741575"/>
              <a:gd name="connsiteY70" fmla="*/ 271618 h 955271"/>
              <a:gd name="connsiteX71" fmla="*/ 4517347 w 5741575"/>
              <a:gd name="connsiteY71" fmla="*/ 275639 h 955271"/>
              <a:gd name="connsiteX72" fmla="*/ 4546116 w 5741575"/>
              <a:gd name="connsiteY72" fmla="*/ 268568 h 955271"/>
              <a:gd name="connsiteX73" fmla="*/ 4661259 w 5741575"/>
              <a:gd name="connsiteY73" fmla="*/ 238966 h 955271"/>
              <a:gd name="connsiteX74" fmla="*/ 4750403 w 5741575"/>
              <a:gd name="connsiteY74" fmla="*/ 204364 h 955271"/>
              <a:gd name="connsiteX75" fmla="*/ 4867614 w 5741575"/>
              <a:gd name="connsiteY75" fmla="*/ 208668 h 955271"/>
              <a:gd name="connsiteX76" fmla="*/ 4937036 w 5741575"/>
              <a:gd name="connsiteY76" fmla="*/ 195446 h 955271"/>
              <a:gd name="connsiteX77" fmla="*/ 5047626 w 5741575"/>
              <a:gd name="connsiteY77" fmla="*/ 149604 h 955271"/>
              <a:gd name="connsiteX78" fmla="*/ 5200247 w 5741575"/>
              <a:gd name="connsiteY78" fmla="*/ 142695 h 955271"/>
              <a:gd name="connsiteX79" fmla="*/ 5235691 w 5741575"/>
              <a:gd name="connsiteY79" fmla="*/ 173330 h 955271"/>
              <a:gd name="connsiteX80" fmla="*/ 5280133 w 5741575"/>
              <a:gd name="connsiteY80" fmla="*/ 189342 h 955271"/>
              <a:gd name="connsiteX81" fmla="*/ 5291963 w 5741575"/>
              <a:gd name="connsiteY81" fmla="*/ 139446 h 955271"/>
              <a:gd name="connsiteX82" fmla="*/ 5418472 w 5741575"/>
              <a:gd name="connsiteY82" fmla="*/ 89163 h 955271"/>
              <a:gd name="connsiteX83" fmla="*/ 5482354 w 5741575"/>
              <a:gd name="connsiteY83" fmla="*/ 69470 h 955271"/>
              <a:gd name="connsiteX84" fmla="*/ 5583280 w 5741575"/>
              <a:gd name="connsiteY84" fmla="*/ 49787 h 955271"/>
              <a:gd name="connsiteX85" fmla="*/ 5613766 w 5741575"/>
              <a:gd name="connsiteY85" fmla="*/ 41855 h 955271"/>
              <a:gd name="connsiteX86" fmla="*/ 5684952 w 5741575"/>
              <a:gd name="connsiteY86" fmla="*/ 26088 h 955271"/>
              <a:gd name="connsiteX87" fmla="*/ 5741575 w 5741575"/>
              <a:gd name="connsiteY8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306771 w 5741575"/>
              <a:gd name="connsiteY22" fmla="*/ 717936 h 955271"/>
              <a:gd name="connsiteX23" fmla="*/ 1374314 w 5741575"/>
              <a:gd name="connsiteY23" fmla="*/ 688815 h 955271"/>
              <a:gd name="connsiteX24" fmla="*/ 1378034 w 5741575"/>
              <a:gd name="connsiteY24" fmla="*/ 685842 h 955271"/>
              <a:gd name="connsiteX25" fmla="*/ 1395604 w 5741575"/>
              <a:gd name="connsiteY25" fmla="*/ 680460 h 955271"/>
              <a:gd name="connsiteX26" fmla="*/ 1397206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78034 w 5741575"/>
              <a:gd name="connsiteY24" fmla="*/ 685842 h 955271"/>
              <a:gd name="connsiteX25" fmla="*/ 1395604 w 5741575"/>
              <a:gd name="connsiteY25" fmla="*/ 680460 h 955271"/>
              <a:gd name="connsiteX26" fmla="*/ 1397206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78034 w 5741575"/>
              <a:gd name="connsiteY24" fmla="*/ 685842 h 955271"/>
              <a:gd name="connsiteX25" fmla="*/ 1395604 w 5741575"/>
              <a:gd name="connsiteY25" fmla="*/ 680460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78034 w 5741575"/>
              <a:gd name="connsiteY24" fmla="*/ 685842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42834 w 5741575"/>
              <a:gd name="connsiteY24" fmla="*/ 753906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42834 w 5741575"/>
              <a:gd name="connsiteY24" fmla="*/ 753906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77227 w 5741575"/>
              <a:gd name="connsiteY47" fmla="*/ 368972 h 955271"/>
              <a:gd name="connsiteX48" fmla="*/ 2779510 w 5741575"/>
              <a:gd name="connsiteY48" fmla="*/ 361652 h 955271"/>
              <a:gd name="connsiteX49" fmla="*/ 2786278 w 5741575"/>
              <a:gd name="connsiteY49" fmla="*/ 359869 h 955271"/>
              <a:gd name="connsiteX50" fmla="*/ 2792101 w 5741575"/>
              <a:gd name="connsiteY50" fmla="*/ 365927 h 955271"/>
              <a:gd name="connsiteX51" fmla="*/ 2885545 w 5741575"/>
              <a:gd name="connsiteY51" fmla="*/ 372818 h 955271"/>
              <a:gd name="connsiteX52" fmla="*/ 3009558 w 5741575"/>
              <a:gd name="connsiteY52" fmla="*/ 370573 h 955271"/>
              <a:gd name="connsiteX53" fmla="*/ 3095010 w 5741575"/>
              <a:gd name="connsiteY53" fmla="*/ 332454 h 955271"/>
              <a:gd name="connsiteX54" fmla="*/ 3103742 w 5741575"/>
              <a:gd name="connsiteY54" fmla="*/ 337974 h 955271"/>
              <a:gd name="connsiteX55" fmla="*/ 3165093 w 5741575"/>
              <a:gd name="connsiteY55" fmla="*/ 329459 h 955271"/>
              <a:gd name="connsiteX56" fmla="*/ 3373785 w 5741575"/>
              <a:gd name="connsiteY56" fmla="*/ 255680 h 955271"/>
              <a:gd name="connsiteX57" fmla="*/ 3493851 w 5741575"/>
              <a:gd name="connsiteY57" fmla="*/ 240255 h 955271"/>
              <a:gd name="connsiteX58" fmla="*/ 3537470 w 5741575"/>
              <a:gd name="connsiteY58" fmla="*/ 241867 h 955271"/>
              <a:gd name="connsiteX59" fmla="*/ 3610489 w 5741575"/>
              <a:gd name="connsiteY59" fmla="*/ 244128 h 955271"/>
              <a:gd name="connsiteX60" fmla="*/ 3667539 w 5741575"/>
              <a:gd name="connsiteY60" fmla="*/ 263271 h 955271"/>
              <a:gd name="connsiteX61" fmla="*/ 3727614 w 5741575"/>
              <a:gd name="connsiteY61" fmla="*/ 258245 h 955271"/>
              <a:gd name="connsiteX62" fmla="*/ 3738369 w 5741575"/>
              <a:gd name="connsiteY62" fmla="*/ 234506 h 955271"/>
              <a:gd name="connsiteX63" fmla="*/ 3803670 w 5741575"/>
              <a:gd name="connsiteY63" fmla="*/ 236457 h 955271"/>
              <a:gd name="connsiteX64" fmla="*/ 3903080 w 5741575"/>
              <a:gd name="connsiteY64" fmla="*/ 241890 h 955271"/>
              <a:gd name="connsiteX65" fmla="*/ 4114838 w 5741575"/>
              <a:gd name="connsiteY65" fmla="*/ 238165 h 955271"/>
              <a:gd name="connsiteX66" fmla="*/ 4271023 w 5741575"/>
              <a:gd name="connsiteY66" fmla="*/ 241959 h 955271"/>
              <a:gd name="connsiteX67" fmla="*/ 4367397 w 5741575"/>
              <a:gd name="connsiteY67" fmla="*/ 271442 h 955271"/>
              <a:gd name="connsiteX68" fmla="*/ 4495366 w 5741575"/>
              <a:gd name="connsiteY68" fmla="*/ 271618 h 955271"/>
              <a:gd name="connsiteX69" fmla="*/ 4517347 w 5741575"/>
              <a:gd name="connsiteY69" fmla="*/ 275639 h 955271"/>
              <a:gd name="connsiteX70" fmla="*/ 4546116 w 5741575"/>
              <a:gd name="connsiteY70" fmla="*/ 268568 h 955271"/>
              <a:gd name="connsiteX71" fmla="*/ 4661259 w 5741575"/>
              <a:gd name="connsiteY71" fmla="*/ 238966 h 955271"/>
              <a:gd name="connsiteX72" fmla="*/ 4750403 w 5741575"/>
              <a:gd name="connsiteY72" fmla="*/ 204364 h 955271"/>
              <a:gd name="connsiteX73" fmla="*/ 4867614 w 5741575"/>
              <a:gd name="connsiteY73" fmla="*/ 208668 h 955271"/>
              <a:gd name="connsiteX74" fmla="*/ 4937036 w 5741575"/>
              <a:gd name="connsiteY74" fmla="*/ 195446 h 955271"/>
              <a:gd name="connsiteX75" fmla="*/ 5047626 w 5741575"/>
              <a:gd name="connsiteY75" fmla="*/ 149604 h 955271"/>
              <a:gd name="connsiteX76" fmla="*/ 5200247 w 5741575"/>
              <a:gd name="connsiteY76" fmla="*/ 142695 h 955271"/>
              <a:gd name="connsiteX77" fmla="*/ 5235691 w 5741575"/>
              <a:gd name="connsiteY77" fmla="*/ 173330 h 955271"/>
              <a:gd name="connsiteX78" fmla="*/ 5280133 w 5741575"/>
              <a:gd name="connsiteY78" fmla="*/ 189342 h 955271"/>
              <a:gd name="connsiteX79" fmla="*/ 5291963 w 5741575"/>
              <a:gd name="connsiteY79" fmla="*/ 139446 h 955271"/>
              <a:gd name="connsiteX80" fmla="*/ 5418472 w 5741575"/>
              <a:gd name="connsiteY80" fmla="*/ 89163 h 955271"/>
              <a:gd name="connsiteX81" fmla="*/ 5482354 w 5741575"/>
              <a:gd name="connsiteY81" fmla="*/ 69470 h 955271"/>
              <a:gd name="connsiteX82" fmla="*/ 5583280 w 5741575"/>
              <a:gd name="connsiteY82" fmla="*/ 49787 h 955271"/>
              <a:gd name="connsiteX83" fmla="*/ 5613766 w 5741575"/>
              <a:gd name="connsiteY83" fmla="*/ 41855 h 955271"/>
              <a:gd name="connsiteX84" fmla="*/ 5684952 w 5741575"/>
              <a:gd name="connsiteY84" fmla="*/ 26088 h 955271"/>
              <a:gd name="connsiteX85" fmla="*/ 5741575 w 5741575"/>
              <a:gd name="connsiteY85"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11050 w 5741575"/>
              <a:gd name="connsiteY47" fmla="*/ 358572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77227 w 5741575"/>
              <a:gd name="connsiteY47" fmla="*/ 368972 h 955271"/>
              <a:gd name="connsiteX48" fmla="*/ 2779510 w 5741575"/>
              <a:gd name="connsiteY48" fmla="*/ 361652 h 955271"/>
              <a:gd name="connsiteX49" fmla="*/ 2786278 w 5741575"/>
              <a:gd name="connsiteY49" fmla="*/ 359869 h 955271"/>
              <a:gd name="connsiteX50" fmla="*/ 2792101 w 5741575"/>
              <a:gd name="connsiteY50" fmla="*/ 365927 h 955271"/>
              <a:gd name="connsiteX51" fmla="*/ 2885545 w 5741575"/>
              <a:gd name="connsiteY51" fmla="*/ 372818 h 955271"/>
              <a:gd name="connsiteX52" fmla="*/ 3009558 w 5741575"/>
              <a:gd name="connsiteY52" fmla="*/ 370573 h 955271"/>
              <a:gd name="connsiteX53" fmla="*/ 3095010 w 5741575"/>
              <a:gd name="connsiteY53" fmla="*/ 332454 h 955271"/>
              <a:gd name="connsiteX54" fmla="*/ 3103742 w 5741575"/>
              <a:gd name="connsiteY54" fmla="*/ 337974 h 955271"/>
              <a:gd name="connsiteX55" fmla="*/ 3165093 w 5741575"/>
              <a:gd name="connsiteY55" fmla="*/ 329459 h 955271"/>
              <a:gd name="connsiteX56" fmla="*/ 3373785 w 5741575"/>
              <a:gd name="connsiteY56" fmla="*/ 255680 h 955271"/>
              <a:gd name="connsiteX57" fmla="*/ 3493851 w 5741575"/>
              <a:gd name="connsiteY57" fmla="*/ 240255 h 955271"/>
              <a:gd name="connsiteX58" fmla="*/ 3537470 w 5741575"/>
              <a:gd name="connsiteY58" fmla="*/ 241867 h 955271"/>
              <a:gd name="connsiteX59" fmla="*/ 3610489 w 5741575"/>
              <a:gd name="connsiteY59" fmla="*/ 244128 h 955271"/>
              <a:gd name="connsiteX60" fmla="*/ 3667539 w 5741575"/>
              <a:gd name="connsiteY60" fmla="*/ 263271 h 955271"/>
              <a:gd name="connsiteX61" fmla="*/ 3727614 w 5741575"/>
              <a:gd name="connsiteY61" fmla="*/ 258245 h 955271"/>
              <a:gd name="connsiteX62" fmla="*/ 3738369 w 5741575"/>
              <a:gd name="connsiteY62" fmla="*/ 234506 h 955271"/>
              <a:gd name="connsiteX63" fmla="*/ 3803670 w 5741575"/>
              <a:gd name="connsiteY63" fmla="*/ 236457 h 955271"/>
              <a:gd name="connsiteX64" fmla="*/ 3903080 w 5741575"/>
              <a:gd name="connsiteY64" fmla="*/ 241890 h 955271"/>
              <a:gd name="connsiteX65" fmla="*/ 4114838 w 5741575"/>
              <a:gd name="connsiteY65" fmla="*/ 238165 h 955271"/>
              <a:gd name="connsiteX66" fmla="*/ 4271023 w 5741575"/>
              <a:gd name="connsiteY66" fmla="*/ 241959 h 955271"/>
              <a:gd name="connsiteX67" fmla="*/ 4367397 w 5741575"/>
              <a:gd name="connsiteY67" fmla="*/ 271442 h 955271"/>
              <a:gd name="connsiteX68" fmla="*/ 4495366 w 5741575"/>
              <a:gd name="connsiteY68" fmla="*/ 271618 h 955271"/>
              <a:gd name="connsiteX69" fmla="*/ 4517347 w 5741575"/>
              <a:gd name="connsiteY69" fmla="*/ 275639 h 955271"/>
              <a:gd name="connsiteX70" fmla="*/ 4546116 w 5741575"/>
              <a:gd name="connsiteY70" fmla="*/ 268568 h 955271"/>
              <a:gd name="connsiteX71" fmla="*/ 4661259 w 5741575"/>
              <a:gd name="connsiteY71" fmla="*/ 238966 h 955271"/>
              <a:gd name="connsiteX72" fmla="*/ 4750403 w 5741575"/>
              <a:gd name="connsiteY72" fmla="*/ 204364 h 955271"/>
              <a:gd name="connsiteX73" fmla="*/ 4867614 w 5741575"/>
              <a:gd name="connsiteY73" fmla="*/ 208668 h 955271"/>
              <a:gd name="connsiteX74" fmla="*/ 4937036 w 5741575"/>
              <a:gd name="connsiteY74" fmla="*/ 195446 h 955271"/>
              <a:gd name="connsiteX75" fmla="*/ 5047626 w 5741575"/>
              <a:gd name="connsiteY75" fmla="*/ 149604 h 955271"/>
              <a:gd name="connsiteX76" fmla="*/ 5200247 w 5741575"/>
              <a:gd name="connsiteY76" fmla="*/ 142695 h 955271"/>
              <a:gd name="connsiteX77" fmla="*/ 5235691 w 5741575"/>
              <a:gd name="connsiteY77" fmla="*/ 173330 h 955271"/>
              <a:gd name="connsiteX78" fmla="*/ 5280133 w 5741575"/>
              <a:gd name="connsiteY78" fmla="*/ 189342 h 955271"/>
              <a:gd name="connsiteX79" fmla="*/ 5291963 w 5741575"/>
              <a:gd name="connsiteY79" fmla="*/ 139446 h 955271"/>
              <a:gd name="connsiteX80" fmla="*/ 5418472 w 5741575"/>
              <a:gd name="connsiteY80" fmla="*/ 89163 h 955271"/>
              <a:gd name="connsiteX81" fmla="*/ 5482354 w 5741575"/>
              <a:gd name="connsiteY81" fmla="*/ 69470 h 955271"/>
              <a:gd name="connsiteX82" fmla="*/ 5583280 w 5741575"/>
              <a:gd name="connsiteY82" fmla="*/ 49787 h 955271"/>
              <a:gd name="connsiteX83" fmla="*/ 5613766 w 5741575"/>
              <a:gd name="connsiteY83" fmla="*/ 41855 h 955271"/>
              <a:gd name="connsiteX84" fmla="*/ 5684952 w 5741575"/>
              <a:gd name="connsiteY84" fmla="*/ 26088 h 955271"/>
              <a:gd name="connsiteX85" fmla="*/ 5741575 w 5741575"/>
              <a:gd name="connsiteY85"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779510 w 5741575"/>
              <a:gd name="connsiteY47" fmla="*/ 361652 h 955271"/>
              <a:gd name="connsiteX48" fmla="*/ 2786278 w 5741575"/>
              <a:gd name="connsiteY48" fmla="*/ 359869 h 955271"/>
              <a:gd name="connsiteX49" fmla="*/ 2792101 w 5741575"/>
              <a:gd name="connsiteY49" fmla="*/ 365927 h 955271"/>
              <a:gd name="connsiteX50" fmla="*/ 2885545 w 5741575"/>
              <a:gd name="connsiteY50" fmla="*/ 372818 h 955271"/>
              <a:gd name="connsiteX51" fmla="*/ 3009558 w 5741575"/>
              <a:gd name="connsiteY51" fmla="*/ 370573 h 955271"/>
              <a:gd name="connsiteX52" fmla="*/ 3095010 w 5741575"/>
              <a:gd name="connsiteY52" fmla="*/ 332454 h 955271"/>
              <a:gd name="connsiteX53" fmla="*/ 3103742 w 5741575"/>
              <a:gd name="connsiteY53" fmla="*/ 337974 h 955271"/>
              <a:gd name="connsiteX54" fmla="*/ 3165093 w 5741575"/>
              <a:gd name="connsiteY54" fmla="*/ 329459 h 955271"/>
              <a:gd name="connsiteX55" fmla="*/ 3373785 w 5741575"/>
              <a:gd name="connsiteY55" fmla="*/ 255680 h 955271"/>
              <a:gd name="connsiteX56" fmla="*/ 3493851 w 5741575"/>
              <a:gd name="connsiteY56" fmla="*/ 240255 h 955271"/>
              <a:gd name="connsiteX57" fmla="*/ 3537470 w 5741575"/>
              <a:gd name="connsiteY57" fmla="*/ 241867 h 955271"/>
              <a:gd name="connsiteX58" fmla="*/ 3610489 w 5741575"/>
              <a:gd name="connsiteY58" fmla="*/ 244128 h 955271"/>
              <a:gd name="connsiteX59" fmla="*/ 3667539 w 5741575"/>
              <a:gd name="connsiteY59" fmla="*/ 263271 h 955271"/>
              <a:gd name="connsiteX60" fmla="*/ 3727614 w 5741575"/>
              <a:gd name="connsiteY60" fmla="*/ 258245 h 955271"/>
              <a:gd name="connsiteX61" fmla="*/ 3738369 w 5741575"/>
              <a:gd name="connsiteY61" fmla="*/ 234506 h 955271"/>
              <a:gd name="connsiteX62" fmla="*/ 3803670 w 5741575"/>
              <a:gd name="connsiteY62" fmla="*/ 236457 h 955271"/>
              <a:gd name="connsiteX63" fmla="*/ 3903080 w 5741575"/>
              <a:gd name="connsiteY63" fmla="*/ 241890 h 955271"/>
              <a:gd name="connsiteX64" fmla="*/ 4114838 w 5741575"/>
              <a:gd name="connsiteY64" fmla="*/ 238165 h 955271"/>
              <a:gd name="connsiteX65" fmla="*/ 4271023 w 5741575"/>
              <a:gd name="connsiteY65" fmla="*/ 241959 h 955271"/>
              <a:gd name="connsiteX66" fmla="*/ 4367397 w 5741575"/>
              <a:gd name="connsiteY66" fmla="*/ 271442 h 955271"/>
              <a:gd name="connsiteX67" fmla="*/ 4495366 w 5741575"/>
              <a:gd name="connsiteY67" fmla="*/ 271618 h 955271"/>
              <a:gd name="connsiteX68" fmla="*/ 4517347 w 5741575"/>
              <a:gd name="connsiteY68" fmla="*/ 275639 h 955271"/>
              <a:gd name="connsiteX69" fmla="*/ 4546116 w 5741575"/>
              <a:gd name="connsiteY69" fmla="*/ 268568 h 955271"/>
              <a:gd name="connsiteX70" fmla="*/ 4661259 w 5741575"/>
              <a:gd name="connsiteY70" fmla="*/ 238966 h 955271"/>
              <a:gd name="connsiteX71" fmla="*/ 4750403 w 5741575"/>
              <a:gd name="connsiteY71" fmla="*/ 204364 h 955271"/>
              <a:gd name="connsiteX72" fmla="*/ 4867614 w 5741575"/>
              <a:gd name="connsiteY72" fmla="*/ 208668 h 955271"/>
              <a:gd name="connsiteX73" fmla="*/ 4937036 w 5741575"/>
              <a:gd name="connsiteY73" fmla="*/ 195446 h 955271"/>
              <a:gd name="connsiteX74" fmla="*/ 5047626 w 5741575"/>
              <a:gd name="connsiteY74" fmla="*/ 149604 h 955271"/>
              <a:gd name="connsiteX75" fmla="*/ 5200247 w 5741575"/>
              <a:gd name="connsiteY75" fmla="*/ 142695 h 955271"/>
              <a:gd name="connsiteX76" fmla="*/ 5235691 w 5741575"/>
              <a:gd name="connsiteY76" fmla="*/ 173330 h 955271"/>
              <a:gd name="connsiteX77" fmla="*/ 5280133 w 5741575"/>
              <a:gd name="connsiteY77" fmla="*/ 189342 h 955271"/>
              <a:gd name="connsiteX78" fmla="*/ 5291963 w 5741575"/>
              <a:gd name="connsiteY78" fmla="*/ 139446 h 955271"/>
              <a:gd name="connsiteX79" fmla="*/ 5418472 w 5741575"/>
              <a:gd name="connsiteY79" fmla="*/ 89163 h 955271"/>
              <a:gd name="connsiteX80" fmla="*/ 5482354 w 5741575"/>
              <a:gd name="connsiteY80" fmla="*/ 69470 h 955271"/>
              <a:gd name="connsiteX81" fmla="*/ 5583280 w 5741575"/>
              <a:gd name="connsiteY81" fmla="*/ 49787 h 955271"/>
              <a:gd name="connsiteX82" fmla="*/ 5613766 w 5741575"/>
              <a:gd name="connsiteY82" fmla="*/ 41855 h 955271"/>
              <a:gd name="connsiteX83" fmla="*/ 5684952 w 5741575"/>
              <a:gd name="connsiteY83" fmla="*/ 26088 h 955271"/>
              <a:gd name="connsiteX84" fmla="*/ 5741575 w 5741575"/>
              <a:gd name="connsiteY84"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779510 w 5741575"/>
              <a:gd name="connsiteY47" fmla="*/ 361652 h 955271"/>
              <a:gd name="connsiteX48" fmla="*/ 2786278 w 5741575"/>
              <a:gd name="connsiteY48" fmla="*/ 359869 h 955271"/>
              <a:gd name="connsiteX49" fmla="*/ 2885545 w 5741575"/>
              <a:gd name="connsiteY49" fmla="*/ 372818 h 955271"/>
              <a:gd name="connsiteX50" fmla="*/ 3009558 w 5741575"/>
              <a:gd name="connsiteY50" fmla="*/ 370573 h 955271"/>
              <a:gd name="connsiteX51" fmla="*/ 3095010 w 5741575"/>
              <a:gd name="connsiteY51" fmla="*/ 332454 h 955271"/>
              <a:gd name="connsiteX52" fmla="*/ 3103742 w 5741575"/>
              <a:gd name="connsiteY52" fmla="*/ 337974 h 955271"/>
              <a:gd name="connsiteX53" fmla="*/ 3165093 w 5741575"/>
              <a:gd name="connsiteY53" fmla="*/ 329459 h 955271"/>
              <a:gd name="connsiteX54" fmla="*/ 3373785 w 5741575"/>
              <a:gd name="connsiteY54" fmla="*/ 255680 h 955271"/>
              <a:gd name="connsiteX55" fmla="*/ 3493851 w 5741575"/>
              <a:gd name="connsiteY55" fmla="*/ 240255 h 955271"/>
              <a:gd name="connsiteX56" fmla="*/ 3537470 w 5741575"/>
              <a:gd name="connsiteY56" fmla="*/ 241867 h 955271"/>
              <a:gd name="connsiteX57" fmla="*/ 3610489 w 5741575"/>
              <a:gd name="connsiteY57" fmla="*/ 244128 h 955271"/>
              <a:gd name="connsiteX58" fmla="*/ 3667539 w 5741575"/>
              <a:gd name="connsiteY58" fmla="*/ 263271 h 955271"/>
              <a:gd name="connsiteX59" fmla="*/ 3727614 w 5741575"/>
              <a:gd name="connsiteY59" fmla="*/ 258245 h 955271"/>
              <a:gd name="connsiteX60" fmla="*/ 3738369 w 5741575"/>
              <a:gd name="connsiteY60" fmla="*/ 234506 h 955271"/>
              <a:gd name="connsiteX61" fmla="*/ 3803670 w 5741575"/>
              <a:gd name="connsiteY61" fmla="*/ 236457 h 955271"/>
              <a:gd name="connsiteX62" fmla="*/ 3903080 w 5741575"/>
              <a:gd name="connsiteY62" fmla="*/ 241890 h 955271"/>
              <a:gd name="connsiteX63" fmla="*/ 4114838 w 5741575"/>
              <a:gd name="connsiteY63" fmla="*/ 238165 h 955271"/>
              <a:gd name="connsiteX64" fmla="*/ 4271023 w 5741575"/>
              <a:gd name="connsiteY64" fmla="*/ 241959 h 955271"/>
              <a:gd name="connsiteX65" fmla="*/ 4367397 w 5741575"/>
              <a:gd name="connsiteY65" fmla="*/ 271442 h 955271"/>
              <a:gd name="connsiteX66" fmla="*/ 4495366 w 5741575"/>
              <a:gd name="connsiteY66" fmla="*/ 271618 h 955271"/>
              <a:gd name="connsiteX67" fmla="*/ 4517347 w 5741575"/>
              <a:gd name="connsiteY67" fmla="*/ 275639 h 955271"/>
              <a:gd name="connsiteX68" fmla="*/ 4546116 w 5741575"/>
              <a:gd name="connsiteY68" fmla="*/ 268568 h 955271"/>
              <a:gd name="connsiteX69" fmla="*/ 4661259 w 5741575"/>
              <a:gd name="connsiteY69" fmla="*/ 238966 h 955271"/>
              <a:gd name="connsiteX70" fmla="*/ 4750403 w 5741575"/>
              <a:gd name="connsiteY70" fmla="*/ 204364 h 955271"/>
              <a:gd name="connsiteX71" fmla="*/ 4867614 w 5741575"/>
              <a:gd name="connsiteY71" fmla="*/ 208668 h 955271"/>
              <a:gd name="connsiteX72" fmla="*/ 4937036 w 5741575"/>
              <a:gd name="connsiteY72" fmla="*/ 195446 h 955271"/>
              <a:gd name="connsiteX73" fmla="*/ 5047626 w 5741575"/>
              <a:gd name="connsiteY73" fmla="*/ 149604 h 955271"/>
              <a:gd name="connsiteX74" fmla="*/ 5200247 w 5741575"/>
              <a:gd name="connsiteY74" fmla="*/ 142695 h 955271"/>
              <a:gd name="connsiteX75" fmla="*/ 5235691 w 5741575"/>
              <a:gd name="connsiteY75" fmla="*/ 173330 h 955271"/>
              <a:gd name="connsiteX76" fmla="*/ 5280133 w 5741575"/>
              <a:gd name="connsiteY76" fmla="*/ 189342 h 955271"/>
              <a:gd name="connsiteX77" fmla="*/ 5291963 w 5741575"/>
              <a:gd name="connsiteY77" fmla="*/ 139446 h 955271"/>
              <a:gd name="connsiteX78" fmla="*/ 5418472 w 5741575"/>
              <a:gd name="connsiteY78" fmla="*/ 89163 h 955271"/>
              <a:gd name="connsiteX79" fmla="*/ 5482354 w 5741575"/>
              <a:gd name="connsiteY79" fmla="*/ 69470 h 955271"/>
              <a:gd name="connsiteX80" fmla="*/ 5583280 w 5741575"/>
              <a:gd name="connsiteY80" fmla="*/ 49787 h 955271"/>
              <a:gd name="connsiteX81" fmla="*/ 5613766 w 5741575"/>
              <a:gd name="connsiteY81" fmla="*/ 41855 h 955271"/>
              <a:gd name="connsiteX82" fmla="*/ 5684952 w 5741575"/>
              <a:gd name="connsiteY82" fmla="*/ 26088 h 955271"/>
              <a:gd name="connsiteX83" fmla="*/ 5741575 w 5741575"/>
              <a:gd name="connsiteY83"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779510 w 5741575"/>
              <a:gd name="connsiteY47" fmla="*/ 361652 h 955271"/>
              <a:gd name="connsiteX48" fmla="*/ 2885545 w 5741575"/>
              <a:gd name="connsiteY48" fmla="*/ 372818 h 955271"/>
              <a:gd name="connsiteX49" fmla="*/ 3009558 w 5741575"/>
              <a:gd name="connsiteY49" fmla="*/ 370573 h 955271"/>
              <a:gd name="connsiteX50" fmla="*/ 3095010 w 5741575"/>
              <a:gd name="connsiteY50" fmla="*/ 332454 h 955271"/>
              <a:gd name="connsiteX51" fmla="*/ 3103742 w 5741575"/>
              <a:gd name="connsiteY51" fmla="*/ 337974 h 955271"/>
              <a:gd name="connsiteX52" fmla="*/ 3165093 w 5741575"/>
              <a:gd name="connsiteY52" fmla="*/ 329459 h 955271"/>
              <a:gd name="connsiteX53" fmla="*/ 3373785 w 5741575"/>
              <a:gd name="connsiteY53" fmla="*/ 255680 h 955271"/>
              <a:gd name="connsiteX54" fmla="*/ 3493851 w 5741575"/>
              <a:gd name="connsiteY54" fmla="*/ 240255 h 955271"/>
              <a:gd name="connsiteX55" fmla="*/ 3537470 w 5741575"/>
              <a:gd name="connsiteY55" fmla="*/ 241867 h 955271"/>
              <a:gd name="connsiteX56" fmla="*/ 3610489 w 5741575"/>
              <a:gd name="connsiteY56" fmla="*/ 244128 h 955271"/>
              <a:gd name="connsiteX57" fmla="*/ 3667539 w 5741575"/>
              <a:gd name="connsiteY57" fmla="*/ 263271 h 955271"/>
              <a:gd name="connsiteX58" fmla="*/ 3727614 w 5741575"/>
              <a:gd name="connsiteY58" fmla="*/ 258245 h 955271"/>
              <a:gd name="connsiteX59" fmla="*/ 3738369 w 5741575"/>
              <a:gd name="connsiteY59" fmla="*/ 234506 h 955271"/>
              <a:gd name="connsiteX60" fmla="*/ 3803670 w 5741575"/>
              <a:gd name="connsiteY60" fmla="*/ 236457 h 955271"/>
              <a:gd name="connsiteX61" fmla="*/ 3903080 w 5741575"/>
              <a:gd name="connsiteY61" fmla="*/ 241890 h 955271"/>
              <a:gd name="connsiteX62" fmla="*/ 4114838 w 5741575"/>
              <a:gd name="connsiteY62" fmla="*/ 238165 h 955271"/>
              <a:gd name="connsiteX63" fmla="*/ 4271023 w 5741575"/>
              <a:gd name="connsiteY63" fmla="*/ 241959 h 955271"/>
              <a:gd name="connsiteX64" fmla="*/ 4367397 w 5741575"/>
              <a:gd name="connsiteY64" fmla="*/ 271442 h 955271"/>
              <a:gd name="connsiteX65" fmla="*/ 4495366 w 5741575"/>
              <a:gd name="connsiteY65" fmla="*/ 271618 h 955271"/>
              <a:gd name="connsiteX66" fmla="*/ 4517347 w 5741575"/>
              <a:gd name="connsiteY66" fmla="*/ 275639 h 955271"/>
              <a:gd name="connsiteX67" fmla="*/ 4546116 w 5741575"/>
              <a:gd name="connsiteY67" fmla="*/ 268568 h 955271"/>
              <a:gd name="connsiteX68" fmla="*/ 4661259 w 5741575"/>
              <a:gd name="connsiteY68" fmla="*/ 238966 h 955271"/>
              <a:gd name="connsiteX69" fmla="*/ 4750403 w 5741575"/>
              <a:gd name="connsiteY69" fmla="*/ 204364 h 955271"/>
              <a:gd name="connsiteX70" fmla="*/ 4867614 w 5741575"/>
              <a:gd name="connsiteY70" fmla="*/ 208668 h 955271"/>
              <a:gd name="connsiteX71" fmla="*/ 4937036 w 5741575"/>
              <a:gd name="connsiteY71" fmla="*/ 195446 h 955271"/>
              <a:gd name="connsiteX72" fmla="*/ 5047626 w 5741575"/>
              <a:gd name="connsiteY72" fmla="*/ 149604 h 955271"/>
              <a:gd name="connsiteX73" fmla="*/ 5200247 w 5741575"/>
              <a:gd name="connsiteY73" fmla="*/ 142695 h 955271"/>
              <a:gd name="connsiteX74" fmla="*/ 5235691 w 5741575"/>
              <a:gd name="connsiteY74" fmla="*/ 173330 h 955271"/>
              <a:gd name="connsiteX75" fmla="*/ 5280133 w 5741575"/>
              <a:gd name="connsiteY75" fmla="*/ 189342 h 955271"/>
              <a:gd name="connsiteX76" fmla="*/ 5291963 w 5741575"/>
              <a:gd name="connsiteY76" fmla="*/ 139446 h 955271"/>
              <a:gd name="connsiteX77" fmla="*/ 5418472 w 5741575"/>
              <a:gd name="connsiteY77" fmla="*/ 89163 h 955271"/>
              <a:gd name="connsiteX78" fmla="*/ 5482354 w 5741575"/>
              <a:gd name="connsiteY78" fmla="*/ 69470 h 955271"/>
              <a:gd name="connsiteX79" fmla="*/ 5583280 w 5741575"/>
              <a:gd name="connsiteY79" fmla="*/ 49787 h 955271"/>
              <a:gd name="connsiteX80" fmla="*/ 5613766 w 5741575"/>
              <a:gd name="connsiteY80" fmla="*/ 41855 h 955271"/>
              <a:gd name="connsiteX81" fmla="*/ 5684952 w 5741575"/>
              <a:gd name="connsiteY81" fmla="*/ 26088 h 955271"/>
              <a:gd name="connsiteX82" fmla="*/ 5741575 w 5741575"/>
              <a:gd name="connsiteY8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824768 w 5741575"/>
              <a:gd name="connsiteY47" fmla="*/ 361652 h 955271"/>
              <a:gd name="connsiteX48" fmla="*/ 2885545 w 5741575"/>
              <a:gd name="connsiteY48" fmla="*/ 372818 h 955271"/>
              <a:gd name="connsiteX49" fmla="*/ 3009558 w 5741575"/>
              <a:gd name="connsiteY49" fmla="*/ 370573 h 955271"/>
              <a:gd name="connsiteX50" fmla="*/ 3095010 w 5741575"/>
              <a:gd name="connsiteY50" fmla="*/ 332454 h 955271"/>
              <a:gd name="connsiteX51" fmla="*/ 3103742 w 5741575"/>
              <a:gd name="connsiteY51" fmla="*/ 337974 h 955271"/>
              <a:gd name="connsiteX52" fmla="*/ 3165093 w 5741575"/>
              <a:gd name="connsiteY52" fmla="*/ 329459 h 955271"/>
              <a:gd name="connsiteX53" fmla="*/ 3373785 w 5741575"/>
              <a:gd name="connsiteY53" fmla="*/ 255680 h 955271"/>
              <a:gd name="connsiteX54" fmla="*/ 3493851 w 5741575"/>
              <a:gd name="connsiteY54" fmla="*/ 240255 h 955271"/>
              <a:gd name="connsiteX55" fmla="*/ 3537470 w 5741575"/>
              <a:gd name="connsiteY55" fmla="*/ 241867 h 955271"/>
              <a:gd name="connsiteX56" fmla="*/ 3610489 w 5741575"/>
              <a:gd name="connsiteY56" fmla="*/ 244128 h 955271"/>
              <a:gd name="connsiteX57" fmla="*/ 3667539 w 5741575"/>
              <a:gd name="connsiteY57" fmla="*/ 263271 h 955271"/>
              <a:gd name="connsiteX58" fmla="*/ 3727614 w 5741575"/>
              <a:gd name="connsiteY58" fmla="*/ 258245 h 955271"/>
              <a:gd name="connsiteX59" fmla="*/ 3738369 w 5741575"/>
              <a:gd name="connsiteY59" fmla="*/ 234506 h 955271"/>
              <a:gd name="connsiteX60" fmla="*/ 3803670 w 5741575"/>
              <a:gd name="connsiteY60" fmla="*/ 236457 h 955271"/>
              <a:gd name="connsiteX61" fmla="*/ 3903080 w 5741575"/>
              <a:gd name="connsiteY61" fmla="*/ 241890 h 955271"/>
              <a:gd name="connsiteX62" fmla="*/ 4114838 w 5741575"/>
              <a:gd name="connsiteY62" fmla="*/ 238165 h 955271"/>
              <a:gd name="connsiteX63" fmla="*/ 4271023 w 5741575"/>
              <a:gd name="connsiteY63" fmla="*/ 241959 h 955271"/>
              <a:gd name="connsiteX64" fmla="*/ 4367397 w 5741575"/>
              <a:gd name="connsiteY64" fmla="*/ 271442 h 955271"/>
              <a:gd name="connsiteX65" fmla="*/ 4495366 w 5741575"/>
              <a:gd name="connsiteY65" fmla="*/ 271618 h 955271"/>
              <a:gd name="connsiteX66" fmla="*/ 4517347 w 5741575"/>
              <a:gd name="connsiteY66" fmla="*/ 275639 h 955271"/>
              <a:gd name="connsiteX67" fmla="*/ 4546116 w 5741575"/>
              <a:gd name="connsiteY67" fmla="*/ 268568 h 955271"/>
              <a:gd name="connsiteX68" fmla="*/ 4661259 w 5741575"/>
              <a:gd name="connsiteY68" fmla="*/ 238966 h 955271"/>
              <a:gd name="connsiteX69" fmla="*/ 4750403 w 5741575"/>
              <a:gd name="connsiteY69" fmla="*/ 204364 h 955271"/>
              <a:gd name="connsiteX70" fmla="*/ 4867614 w 5741575"/>
              <a:gd name="connsiteY70" fmla="*/ 208668 h 955271"/>
              <a:gd name="connsiteX71" fmla="*/ 4937036 w 5741575"/>
              <a:gd name="connsiteY71" fmla="*/ 195446 h 955271"/>
              <a:gd name="connsiteX72" fmla="*/ 5047626 w 5741575"/>
              <a:gd name="connsiteY72" fmla="*/ 149604 h 955271"/>
              <a:gd name="connsiteX73" fmla="*/ 5200247 w 5741575"/>
              <a:gd name="connsiteY73" fmla="*/ 142695 h 955271"/>
              <a:gd name="connsiteX74" fmla="*/ 5235691 w 5741575"/>
              <a:gd name="connsiteY74" fmla="*/ 173330 h 955271"/>
              <a:gd name="connsiteX75" fmla="*/ 5280133 w 5741575"/>
              <a:gd name="connsiteY75" fmla="*/ 189342 h 955271"/>
              <a:gd name="connsiteX76" fmla="*/ 5291963 w 5741575"/>
              <a:gd name="connsiteY76" fmla="*/ 139446 h 955271"/>
              <a:gd name="connsiteX77" fmla="*/ 5418472 w 5741575"/>
              <a:gd name="connsiteY77" fmla="*/ 89163 h 955271"/>
              <a:gd name="connsiteX78" fmla="*/ 5482354 w 5741575"/>
              <a:gd name="connsiteY78" fmla="*/ 69470 h 955271"/>
              <a:gd name="connsiteX79" fmla="*/ 5583280 w 5741575"/>
              <a:gd name="connsiteY79" fmla="*/ 49787 h 955271"/>
              <a:gd name="connsiteX80" fmla="*/ 5613766 w 5741575"/>
              <a:gd name="connsiteY80" fmla="*/ 41855 h 955271"/>
              <a:gd name="connsiteX81" fmla="*/ 5684952 w 5741575"/>
              <a:gd name="connsiteY81" fmla="*/ 26088 h 955271"/>
              <a:gd name="connsiteX82" fmla="*/ 5741575 w 5741575"/>
              <a:gd name="connsiteY8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35691 w 5741575"/>
              <a:gd name="connsiteY73" fmla="*/ 173330 h 955271"/>
              <a:gd name="connsiteX74" fmla="*/ 5280133 w 5741575"/>
              <a:gd name="connsiteY74" fmla="*/ 189342 h 955271"/>
              <a:gd name="connsiteX75" fmla="*/ 5291963 w 5741575"/>
              <a:gd name="connsiteY75" fmla="*/ 139446 h 955271"/>
              <a:gd name="connsiteX76" fmla="*/ 5418472 w 5741575"/>
              <a:gd name="connsiteY76" fmla="*/ 89163 h 955271"/>
              <a:gd name="connsiteX77" fmla="*/ 5482354 w 5741575"/>
              <a:gd name="connsiteY77" fmla="*/ 69470 h 955271"/>
              <a:gd name="connsiteX78" fmla="*/ 5583280 w 5741575"/>
              <a:gd name="connsiteY78" fmla="*/ 49787 h 955271"/>
              <a:gd name="connsiteX79" fmla="*/ 5613766 w 5741575"/>
              <a:gd name="connsiteY79" fmla="*/ 41855 h 955271"/>
              <a:gd name="connsiteX80" fmla="*/ 5684952 w 5741575"/>
              <a:gd name="connsiteY80" fmla="*/ 26088 h 955271"/>
              <a:gd name="connsiteX81" fmla="*/ 5741575 w 5741575"/>
              <a:gd name="connsiteY8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35691 w 5741575"/>
              <a:gd name="connsiteY73" fmla="*/ 173330 h 955271"/>
              <a:gd name="connsiteX74" fmla="*/ 5280133 w 5741575"/>
              <a:gd name="connsiteY74" fmla="*/ 189342 h 955271"/>
              <a:gd name="connsiteX75" fmla="*/ 5291963 w 5741575"/>
              <a:gd name="connsiteY75" fmla="*/ 139446 h 955271"/>
              <a:gd name="connsiteX76" fmla="*/ 5418472 w 5741575"/>
              <a:gd name="connsiteY76" fmla="*/ 89163 h 955271"/>
              <a:gd name="connsiteX77" fmla="*/ 5482354 w 5741575"/>
              <a:gd name="connsiteY77" fmla="*/ 69470 h 955271"/>
              <a:gd name="connsiteX78" fmla="*/ 5583280 w 5741575"/>
              <a:gd name="connsiteY78" fmla="*/ 49787 h 955271"/>
              <a:gd name="connsiteX79" fmla="*/ 5613766 w 5741575"/>
              <a:gd name="connsiteY79" fmla="*/ 41855 h 955271"/>
              <a:gd name="connsiteX80" fmla="*/ 5684952 w 5741575"/>
              <a:gd name="connsiteY80" fmla="*/ 26088 h 955271"/>
              <a:gd name="connsiteX81" fmla="*/ 5741575 w 5741575"/>
              <a:gd name="connsiteY8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35691 w 5741575"/>
              <a:gd name="connsiteY73" fmla="*/ 173330 h 955271"/>
              <a:gd name="connsiteX74" fmla="*/ 5291963 w 5741575"/>
              <a:gd name="connsiteY74" fmla="*/ 139446 h 955271"/>
              <a:gd name="connsiteX75" fmla="*/ 5418472 w 5741575"/>
              <a:gd name="connsiteY75" fmla="*/ 89163 h 955271"/>
              <a:gd name="connsiteX76" fmla="*/ 5482354 w 5741575"/>
              <a:gd name="connsiteY76" fmla="*/ 69470 h 955271"/>
              <a:gd name="connsiteX77" fmla="*/ 5583280 w 5741575"/>
              <a:gd name="connsiteY77" fmla="*/ 49787 h 955271"/>
              <a:gd name="connsiteX78" fmla="*/ 5613766 w 5741575"/>
              <a:gd name="connsiteY78" fmla="*/ 41855 h 955271"/>
              <a:gd name="connsiteX79" fmla="*/ 5684952 w 5741575"/>
              <a:gd name="connsiteY79" fmla="*/ 26088 h 955271"/>
              <a:gd name="connsiteX80" fmla="*/ 5741575 w 5741575"/>
              <a:gd name="connsiteY80"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95264 w 5741575"/>
              <a:gd name="connsiteY51" fmla="*/ 293158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48998 w 5741575"/>
              <a:gd name="connsiteY50" fmla="*/ 315286 h 955271"/>
              <a:gd name="connsiteX51" fmla="*/ 3195264 w 5741575"/>
              <a:gd name="connsiteY51" fmla="*/ 293158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77227 w 5741575"/>
              <a:gd name="connsiteY44" fmla="*/ 368972 h 955271"/>
              <a:gd name="connsiteX45" fmla="*/ 2824768 w 5741575"/>
              <a:gd name="connsiteY45" fmla="*/ 361652 h 955271"/>
              <a:gd name="connsiteX46" fmla="*/ 2885545 w 5741575"/>
              <a:gd name="connsiteY46" fmla="*/ 372818 h 955271"/>
              <a:gd name="connsiteX47" fmla="*/ 3009558 w 5741575"/>
              <a:gd name="connsiteY47" fmla="*/ 370573 h 955271"/>
              <a:gd name="connsiteX48" fmla="*/ 3095010 w 5741575"/>
              <a:gd name="connsiteY48" fmla="*/ 332454 h 955271"/>
              <a:gd name="connsiteX49" fmla="*/ 3148998 w 5741575"/>
              <a:gd name="connsiteY49" fmla="*/ 315286 h 955271"/>
              <a:gd name="connsiteX50" fmla="*/ 3195264 w 5741575"/>
              <a:gd name="connsiteY50" fmla="*/ 293158 h 955271"/>
              <a:gd name="connsiteX51" fmla="*/ 3373785 w 5741575"/>
              <a:gd name="connsiteY51" fmla="*/ 255680 h 955271"/>
              <a:gd name="connsiteX52" fmla="*/ 3493851 w 5741575"/>
              <a:gd name="connsiteY52" fmla="*/ 240255 h 955271"/>
              <a:gd name="connsiteX53" fmla="*/ 3537470 w 5741575"/>
              <a:gd name="connsiteY53" fmla="*/ 241867 h 955271"/>
              <a:gd name="connsiteX54" fmla="*/ 3610489 w 5741575"/>
              <a:gd name="connsiteY54" fmla="*/ 244128 h 955271"/>
              <a:gd name="connsiteX55" fmla="*/ 3667539 w 5741575"/>
              <a:gd name="connsiteY55" fmla="*/ 263271 h 955271"/>
              <a:gd name="connsiteX56" fmla="*/ 3727614 w 5741575"/>
              <a:gd name="connsiteY56" fmla="*/ 258245 h 955271"/>
              <a:gd name="connsiteX57" fmla="*/ 3738369 w 5741575"/>
              <a:gd name="connsiteY57" fmla="*/ 234506 h 955271"/>
              <a:gd name="connsiteX58" fmla="*/ 3803670 w 5741575"/>
              <a:gd name="connsiteY58" fmla="*/ 236457 h 955271"/>
              <a:gd name="connsiteX59" fmla="*/ 3903080 w 5741575"/>
              <a:gd name="connsiteY59" fmla="*/ 241890 h 955271"/>
              <a:gd name="connsiteX60" fmla="*/ 4114838 w 5741575"/>
              <a:gd name="connsiteY60" fmla="*/ 238165 h 955271"/>
              <a:gd name="connsiteX61" fmla="*/ 4271023 w 5741575"/>
              <a:gd name="connsiteY61" fmla="*/ 241959 h 955271"/>
              <a:gd name="connsiteX62" fmla="*/ 4367397 w 5741575"/>
              <a:gd name="connsiteY62" fmla="*/ 271442 h 955271"/>
              <a:gd name="connsiteX63" fmla="*/ 4495366 w 5741575"/>
              <a:gd name="connsiteY63" fmla="*/ 271618 h 955271"/>
              <a:gd name="connsiteX64" fmla="*/ 4517347 w 5741575"/>
              <a:gd name="connsiteY64" fmla="*/ 275639 h 955271"/>
              <a:gd name="connsiteX65" fmla="*/ 4546116 w 5741575"/>
              <a:gd name="connsiteY65" fmla="*/ 268568 h 955271"/>
              <a:gd name="connsiteX66" fmla="*/ 4661259 w 5741575"/>
              <a:gd name="connsiteY66" fmla="*/ 238966 h 955271"/>
              <a:gd name="connsiteX67" fmla="*/ 4750403 w 5741575"/>
              <a:gd name="connsiteY67" fmla="*/ 204364 h 955271"/>
              <a:gd name="connsiteX68" fmla="*/ 4867614 w 5741575"/>
              <a:gd name="connsiteY68" fmla="*/ 208668 h 955271"/>
              <a:gd name="connsiteX69" fmla="*/ 4937036 w 5741575"/>
              <a:gd name="connsiteY69" fmla="*/ 195446 h 955271"/>
              <a:gd name="connsiteX70" fmla="*/ 5067740 w 5741575"/>
              <a:gd name="connsiteY70" fmla="*/ 172293 h 955271"/>
              <a:gd name="connsiteX71" fmla="*/ 5200247 w 5741575"/>
              <a:gd name="connsiteY71" fmla="*/ 142695 h 955271"/>
              <a:gd name="connsiteX72" fmla="*/ 5291963 w 5741575"/>
              <a:gd name="connsiteY72" fmla="*/ 139446 h 955271"/>
              <a:gd name="connsiteX73" fmla="*/ 5418472 w 5741575"/>
              <a:gd name="connsiteY73" fmla="*/ 89163 h 955271"/>
              <a:gd name="connsiteX74" fmla="*/ 5482354 w 5741575"/>
              <a:gd name="connsiteY74" fmla="*/ 69470 h 955271"/>
              <a:gd name="connsiteX75" fmla="*/ 5583280 w 5741575"/>
              <a:gd name="connsiteY75" fmla="*/ 49787 h 955271"/>
              <a:gd name="connsiteX76" fmla="*/ 5613766 w 5741575"/>
              <a:gd name="connsiteY76" fmla="*/ 41855 h 955271"/>
              <a:gd name="connsiteX77" fmla="*/ 5684952 w 5741575"/>
              <a:gd name="connsiteY77" fmla="*/ 26088 h 955271"/>
              <a:gd name="connsiteX78" fmla="*/ 5741575 w 5741575"/>
              <a:gd name="connsiteY7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91963 w 5741575"/>
              <a:gd name="connsiteY71" fmla="*/ 139446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91963 w 5741575"/>
              <a:gd name="connsiteY71" fmla="*/ 139446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373216 w 5741575"/>
              <a:gd name="connsiteY72" fmla="*/ 102777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373216 w 5741575"/>
              <a:gd name="connsiteY72" fmla="*/ 111851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373216 w 5741575"/>
              <a:gd name="connsiteY72" fmla="*/ 111851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741575" h="955271">
                <a:moveTo>
                  <a:pt x="5741575" y="0"/>
                </a:moveTo>
                <a:lnTo>
                  <a:pt x="5741575" y="955271"/>
                </a:lnTo>
                <a:lnTo>
                  <a:pt x="0" y="955271"/>
                </a:lnTo>
                <a:lnTo>
                  <a:pt x="8558" y="953971"/>
                </a:lnTo>
                <a:lnTo>
                  <a:pt x="16894" y="953847"/>
                </a:lnTo>
                <a:cubicBezTo>
                  <a:pt x="22474" y="953361"/>
                  <a:pt x="25973" y="952524"/>
                  <a:pt x="28156" y="951374"/>
                </a:cubicBezTo>
                <a:cubicBezTo>
                  <a:pt x="28201" y="951240"/>
                  <a:pt x="28247" y="951105"/>
                  <a:pt x="28293" y="950971"/>
                </a:cubicBezTo>
                <a:lnTo>
                  <a:pt x="59229" y="903950"/>
                </a:lnTo>
                <a:cubicBezTo>
                  <a:pt x="79290" y="895144"/>
                  <a:pt x="126084" y="908630"/>
                  <a:pt x="148657" y="898134"/>
                </a:cubicBezTo>
                <a:cubicBezTo>
                  <a:pt x="172173" y="896348"/>
                  <a:pt x="191809" y="908449"/>
                  <a:pt x="174554" y="886351"/>
                </a:cubicBezTo>
                <a:cubicBezTo>
                  <a:pt x="182014" y="885083"/>
                  <a:pt x="185699" y="882087"/>
                  <a:pt x="187633" y="878226"/>
                </a:cubicBezTo>
                <a:cubicBezTo>
                  <a:pt x="187742" y="877663"/>
                  <a:pt x="187852" y="877101"/>
                  <a:pt x="187961" y="876538"/>
                </a:cubicBezTo>
                <a:lnTo>
                  <a:pt x="240501" y="873150"/>
                </a:lnTo>
                <a:lnTo>
                  <a:pt x="246345" y="869942"/>
                </a:lnTo>
                <a:lnTo>
                  <a:pt x="306299" y="873609"/>
                </a:lnTo>
                <a:cubicBezTo>
                  <a:pt x="312531" y="875279"/>
                  <a:pt x="320316" y="874896"/>
                  <a:pt x="331571" y="869866"/>
                </a:cubicBezTo>
                <a:lnTo>
                  <a:pt x="384157" y="867971"/>
                </a:lnTo>
                <a:lnTo>
                  <a:pt x="477637" y="870334"/>
                </a:lnTo>
                <a:cubicBezTo>
                  <a:pt x="485456" y="872042"/>
                  <a:pt x="563433" y="825458"/>
                  <a:pt x="570239" y="829596"/>
                </a:cubicBezTo>
                <a:cubicBezTo>
                  <a:pt x="641939" y="824282"/>
                  <a:pt x="685473" y="832029"/>
                  <a:pt x="772070" y="820296"/>
                </a:cubicBezTo>
                <a:cubicBezTo>
                  <a:pt x="833120" y="817018"/>
                  <a:pt x="871984" y="794388"/>
                  <a:pt x="948872" y="772201"/>
                </a:cubicBezTo>
                <a:cubicBezTo>
                  <a:pt x="1011630" y="801590"/>
                  <a:pt x="1039188" y="762914"/>
                  <a:pt x="1127089" y="746926"/>
                </a:cubicBezTo>
                <a:cubicBezTo>
                  <a:pt x="1186739" y="737882"/>
                  <a:pt x="1185110" y="732158"/>
                  <a:pt x="1226314" y="722473"/>
                </a:cubicBezTo>
                <a:cubicBezTo>
                  <a:pt x="1234331" y="718091"/>
                  <a:pt x="1271693" y="717214"/>
                  <a:pt x="1278773" y="711503"/>
                </a:cubicBezTo>
                <a:lnTo>
                  <a:pt x="1317691" y="708529"/>
                </a:lnTo>
                <a:lnTo>
                  <a:pt x="1360404" y="675922"/>
                </a:lnTo>
                <a:lnTo>
                  <a:pt x="1412292" y="670793"/>
                </a:lnTo>
                <a:lnTo>
                  <a:pt x="1494753" y="644686"/>
                </a:lnTo>
                <a:cubicBezTo>
                  <a:pt x="1542884" y="655944"/>
                  <a:pt x="1556151" y="606226"/>
                  <a:pt x="1616217" y="622107"/>
                </a:cubicBezTo>
                <a:cubicBezTo>
                  <a:pt x="1637755" y="624837"/>
                  <a:pt x="1701030" y="614257"/>
                  <a:pt x="1710928" y="600666"/>
                </a:cubicBezTo>
                <a:cubicBezTo>
                  <a:pt x="1723693" y="596072"/>
                  <a:pt x="1739861" y="597834"/>
                  <a:pt x="1743718" y="584327"/>
                </a:cubicBezTo>
                <a:cubicBezTo>
                  <a:pt x="1770860" y="572571"/>
                  <a:pt x="1832996" y="545585"/>
                  <a:pt x="1873778" y="530130"/>
                </a:cubicBezTo>
                <a:cubicBezTo>
                  <a:pt x="1902425" y="541995"/>
                  <a:pt x="1929013" y="504913"/>
                  <a:pt x="1988411" y="491599"/>
                </a:cubicBezTo>
                <a:cubicBezTo>
                  <a:pt x="2020077" y="505546"/>
                  <a:pt x="2028363" y="482381"/>
                  <a:pt x="2085507" y="498527"/>
                </a:cubicBezTo>
                <a:cubicBezTo>
                  <a:pt x="2086719" y="495769"/>
                  <a:pt x="2088490" y="493104"/>
                  <a:pt x="2090767" y="490616"/>
                </a:cubicBezTo>
                <a:cubicBezTo>
                  <a:pt x="2103992" y="476161"/>
                  <a:pt x="2131025" y="470659"/>
                  <a:pt x="2151143" y="478332"/>
                </a:cubicBezTo>
                <a:cubicBezTo>
                  <a:pt x="2240088" y="497642"/>
                  <a:pt x="2310118" y="483043"/>
                  <a:pt x="2378710" y="477570"/>
                </a:cubicBezTo>
                <a:cubicBezTo>
                  <a:pt x="2454975" y="467585"/>
                  <a:pt x="2391576" y="437831"/>
                  <a:pt x="2496256" y="452396"/>
                </a:cubicBezTo>
                <a:cubicBezTo>
                  <a:pt x="2501503" y="436899"/>
                  <a:pt x="2513119" y="433980"/>
                  <a:pt x="2535387" y="436645"/>
                </a:cubicBezTo>
                <a:cubicBezTo>
                  <a:pt x="2572084" y="430778"/>
                  <a:pt x="2557124" y="397207"/>
                  <a:pt x="2601109" y="410678"/>
                </a:cubicBezTo>
                <a:cubicBezTo>
                  <a:pt x="2588000" y="393616"/>
                  <a:pt x="2667428" y="390302"/>
                  <a:pt x="2643855" y="374482"/>
                </a:cubicBezTo>
                <a:cubicBezTo>
                  <a:pt x="2648277" y="369169"/>
                  <a:pt x="2645486" y="367874"/>
                  <a:pt x="2657726" y="365841"/>
                </a:cubicBezTo>
                <a:cubicBezTo>
                  <a:pt x="2669966" y="363808"/>
                  <a:pt x="2707566" y="363569"/>
                  <a:pt x="2717296" y="362282"/>
                </a:cubicBezTo>
                <a:lnTo>
                  <a:pt x="2777227" y="368972"/>
                </a:lnTo>
                <a:lnTo>
                  <a:pt x="2824768" y="361652"/>
                </a:lnTo>
                <a:lnTo>
                  <a:pt x="2885545" y="372818"/>
                </a:lnTo>
                <a:cubicBezTo>
                  <a:pt x="2905895" y="352581"/>
                  <a:pt x="2948591" y="377825"/>
                  <a:pt x="3009558" y="370573"/>
                </a:cubicBezTo>
                <a:cubicBezTo>
                  <a:pt x="3031640" y="347442"/>
                  <a:pt x="3050695" y="365935"/>
                  <a:pt x="3095010" y="332454"/>
                </a:cubicBezTo>
                <a:cubicBezTo>
                  <a:pt x="3097485" y="334582"/>
                  <a:pt x="3132289" y="321835"/>
                  <a:pt x="3148998" y="315286"/>
                </a:cubicBezTo>
                <a:cubicBezTo>
                  <a:pt x="3165707" y="308737"/>
                  <a:pt x="3180646" y="306766"/>
                  <a:pt x="3195264" y="293158"/>
                </a:cubicBezTo>
                <a:cubicBezTo>
                  <a:pt x="3267122" y="246372"/>
                  <a:pt x="3308286" y="273118"/>
                  <a:pt x="3373785" y="255680"/>
                </a:cubicBezTo>
                <a:cubicBezTo>
                  <a:pt x="3448540" y="239861"/>
                  <a:pt x="3405238" y="287846"/>
                  <a:pt x="3493851" y="240255"/>
                </a:cubicBezTo>
                <a:cubicBezTo>
                  <a:pt x="3506326" y="252723"/>
                  <a:pt x="3518405" y="251593"/>
                  <a:pt x="3537470" y="241867"/>
                </a:cubicBezTo>
                <a:cubicBezTo>
                  <a:pt x="3573967" y="235226"/>
                  <a:pt x="3576893" y="270855"/>
                  <a:pt x="3610489" y="244128"/>
                </a:cubicBezTo>
                <a:cubicBezTo>
                  <a:pt x="3606935" y="264036"/>
                  <a:pt x="3681284" y="241075"/>
                  <a:pt x="3667539" y="263271"/>
                </a:cubicBezTo>
                <a:cubicBezTo>
                  <a:pt x="3694251" y="276940"/>
                  <a:pt x="3701441" y="246803"/>
                  <a:pt x="3727614" y="258245"/>
                </a:cubicBezTo>
                <a:cubicBezTo>
                  <a:pt x="3754952" y="257751"/>
                  <a:pt x="3708960" y="240314"/>
                  <a:pt x="3738369" y="234506"/>
                </a:cubicBezTo>
                <a:cubicBezTo>
                  <a:pt x="3774580" y="230879"/>
                  <a:pt x="3768868" y="196201"/>
                  <a:pt x="3803670" y="236457"/>
                </a:cubicBezTo>
                <a:cubicBezTo>
                  <a:pt x="3839567" y="220301"/>
                  <a:pt x="3850064" y="239151"/>
                  <a:pt x="3903080" y="241890"/>
                </a:cubicBezTo>
                <a:cubicBezTo>
                  <a:pt x="3954941" y="242175"/>
                  <a:pt x="4053514" y="238154"/>
                  <a:pt x="4114838" y="238165"/>
                </a:cubicBezTo>
                <a:cubicBezTo>
                  <a:pt x="4173784" y="217210"/>
                  <a:pt x="4209756" y="243378"/>
                  <a:pt x="4271023" y="241959"/>
                </a:cubicBezTo>
                <a:cubicBezTo>
                  <a:pt x="4326191" y="205535"/>
                  <a:pt x="4316856" y="279258"/>
                  <a:pt x="4367397" y="271442"/>
                </a:cubicBezTo>
                <a:cubicBezTo>
                  <a:pt x="4420874" y="271391"/>
                  <a:pt x="4369000" y="295343"/>
                  <a:pt x="4495366" y="271618"/>
                </a:cubicBezTo>
                <a:cubicBezTo>
                  <a:pt x="4501905" y="266287"/>
                  <a:pt x="4518077" y="269240"/>
                  <a:pt x="4517347" y="275639"/>
                </a:cubicBezTo>
                <a:cubicBezTo>
                  <a:pt x="4525170" y="272832"/>
                  <a:pt x="4542809" y="258800"/>
                  <a:pt x="4546116" y="268568"/>
                </a:cubicBezTo>
                <a:cubicBezTo>
                  <a:pt x="4586961" y="265354"/>
                  <a:pt x="4626617" y="255160"/>
                  <a:pt x="4661259" y="238966"/>
                </a:cubicBezTo>
                <a:cubicBezTo>
                  <a:pt x="4741966" y="247639"/>
                  <a:pt x="4693066" y="205693"/>
                  <a:pt x="4750403" y="204364"/>
                </a:cubicBezTo>
                <a:cubicBezTo>
                  <a:pt x="4798501" y="219113"/>
                  <a:pt x="4813319" y="201253"/>
                  <a:pt x="4867614" y="208668"/>
                </a:cubicBezTo>
                <a:cubicBezTo>
                  <a:pt x="4881621" y="174373"/>
                  <a:pt x="4917566" y="206761"/>
                  <a:pt x="4937036" y="195446"/>
                </a:cubicBezTo>
                <a:cubicBezTo>
                  <a:pt x="4974214" y="229763"/>
                  <a:pt x="5033435" y="175163"/>
                  <a:pt x="5067740" y="172293"/>
                </a:cubicBezTo>
                <a:cubicBezTo>
                  <a:pt x="5126160" y="173265"/>
                  <a:pt x="5172786" y="183138"/>
                  <a:pt x="5200247" y="142695"/>
                </a:cubicBezTo>
                <a:cubicBezTo>
                  <a:pt x="5240970" y="141002"/>
                  <a:pt x="5240507" y="134755"/>
                  <a:pt x="5276878" y="125833"/>
                </a:cubicBezTo>
                <a:cubicBezTo>
                  <a:pt x="5316470" y="106736"/>
                  <a:pt x="5327221" y="110178"/>
                  <a:pt x="5373216" y="111851"/>
                </a:cubicBezTo>
                <a:cubicBezTo>
                  <a:pt x="5382801" y="84741"/>
                  <a:pt x="5419294" y="93078"/>
                  <a:pt x="5482354" y="69470"/>
                </a:cubicBezTo>
                <a:cubicBezTo>
                  <a:pt x="5507119" y="85574"/>
                  <a:pt x="5545363" y="52240"/>
                  <a:pt x="5583280" y="49787"/>
                </a:cubicBezTo>
                <a:cubicBezTo>
                  <a:pt x="5589344" y="36484"/>
                  <a:pt x="5598103" y="36349"/>
                  <a:pt x="5613766" y="41855"/>
                </a:cubicBezTo>
                <a:cubicBezTo>
                  <a:pt x="5636621" y="41086"/>
                  <a:pt x="5660728" y="35034"/>
                  <a:pt x="5684952" y="26088"/>
                </a:cubicBezTo>
                <a:lnTo>
                  <a:pt x="5741575"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
            <a:extLst>
              <a:ext uri="{FF2B5EF4-FFF2-40B4-BE49-F238E27FC236}">
                <a16:creationId xmlns:a16="http://schemas.microsoft.com/office/drawing/2014/main" id="{8D91DE60-2C2D-4D7E-A6B4-C9499017D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82623" y="6128773"/>
            <a:ext cx="1201506" cy="365125"/>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9565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FBCF16F5-E0AF-4144-B7AF-BDDCDF8D59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95584" y="610517"/>
            <a:ext cx="4010943" cy="5636963"/>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7085843F-A255-4AE2-BD1C-10954E1A6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0"/>
            <a:ext cx="7918980" cy="6858000"/>
          </a:xfrm>
          <a:custGeom>
            <a:avLst/>
            <a:gdLst>
              <a:gd name="connsiteX0" fmla="*/ 0 w 7918980"/>
              <a:gd name="connsiteY0" fmla="*/ 0 h 6858000"/>
              <a:gd name="connsiteX1" fmla="*/ 504457 w 7918980"/>
              <a:gd name="connsiteY1" fmla="*/ 0 h 6858000"/>
              <a:gd name="connsiteX2" fmla="*/ 727500 w 7918980"/>
              <a:gd name="connsiteY2" fmla="*/ 0 h 6858000"/>
              <a:gd name="connsiteX3" fmla="*/ 1822980 w 7918980"/>
              <a:gd name="connsiteY3" fmla="*/ 0 h 6858000"/>
              <a:gd name="connsiteX4" fmla="*/ 2092387 w 7918980"/>
              <a:gd name="connsiteY4" fmla="*/ 0 h 6858000"/>
              <a:gd name="connsiteX5" fmla="*/ 7076514 w 7918980"/>
              <a:gd name="connsiteY5" fmla="*/ 0 h 6858000"/>
              <a:gd name="connsiteX6" fmla="*/ 7264525 w 7918980"/>
              <a:gd name="connsiteY6" fmla="*/ 0 h 6858000"/>
              <a:gd name="connsiteX7" fmla="*/ 7390497 w 7918980"/>
              <a:gd name="connsiteY7" fmla="*/ 0 h 6858000"/>
              <a:gd name="connsiteX8" fmla="*/ 7389918 w 7918980"/>
              <a:gd name="connsiteY8" fmla="*/ 1705 h 6858000"/>
              <a:gd name="connsiteX9" fmla="*/ 7374574 w 7918980"/>
              <a:gd name="connsiteY9" fmla="*/ 17287 h 6858000"/>
              <a:gd name="connsiteX10" fmla="*/ 7368621 w 7918980"/>
              <a:gd name="connsiteY10" fmla="*/ 130336 h 6858000"/>
              <a:gd name="connsiteX11" fmla="*/ 7361269 w 7918980"/>
              <a:gd name="connsiteY11" fmla="*/ 187093 h 6858000"/>
              <a:gd name="connsiteX12" fmla="*/ 7368770 w 7918980"/>
              <a:gd name="connsiteY12" fmla="*/ 265704 h 6858000"/>
              <a:gd name="connsiteX13" fmla="*/ 7365293 w 7918980"/>
              <a:gd name="connsiteY13" fmla="*/ 354566 h 6858000"/>
              <a:gd name="connsiteX14" fmla="*/ 7347106 w 7918980"/>
              <a:gd name="connsiteY14" fmla="*/ 472000 h 6858000"/>
              <a:gd name="connsiteX15" fmla="*/ 7345150 w 7918980"/>
              <a:gd name="connsiteY15" fmla="*/ 473782 h 6858000"/>
              <a:gd name="connsiteX16" fmla="*/ 7344778 w 7918980"/>
              <a:gd name="connsiteY16" fmla="*/ 491380 h 6858000"/>
              <a:gd name="connsiteX17" fmla="*/ 7359399 w 7918980"/>
              <a:gd name="connsiteY17" fmla="*/ 531675 h 6858000"/>
              <a:gd name="connsiteX18" fmla="*/ 7356415 w 7918980"/>
              <a:gd name="connsiteY18" fmla="*/ 536015 h 6858000"/>
              <a:gd name="connsiteX19" fmla="*/ 7361068 w 7918980"/>
              <a:gd name="connsiteY19" fmla="*/ 572092 h 6858000"/>
              <a:gd name="connsiteX20" fmla="*/ 7359041 w 7918980"/>
              <a:gd name="connsiteY20" fmla="*/ 572511 h 6858000"/>
              <a:gd name="connsiteX21" fmla="*/ 7351198 w 7918980"/>
              <a:gd name="connsiteY21" fmla="*/ 582332 h 6858000"/>
              <a:gd name="connsiteX22" fmla="*/ 7340991 w 7918980"/>
              <a:gd name="connsiteY22" fmla="*/ 601285 h 6858000"/>
              <a:gd name="connsiteX23" fmla="*/ 7296154 w 7918980"/>
              <a:gd name="connsiteY23" fmla="*/ 681608 h 6858000"/>
              <a:gd name="connsiteX24" fmla="*/ 7295943 w 7918980"/>
              <a:gd name="connsiteY24" fmla="*/ 689151 h 6858000"/>
              <a:gd name="connsiteX25" fmla="*/ 7295465 w 7918980"/>
              <a:gd name="connsiteY25" fmla="*/ 689289 h 6858000"/>
              <a:gd name="connsiteX26" fmla="*/ 7294306 w 7918980"/>
              <a:gd name="connsiteY26" fmla="*/ 697222 h 6858000"/>
              <a:gd name="connsiteX27" fmla="*/ 7295144 w 7918980"/>
              <a:gd name="connsiteY27" fmla="*/ 717531 h 6858000"/>
              <a:gd name="connsiteX28" fmla="*/ 7291871 w 7918980"/>
              <a:gd name="connsiteY28" fmla="*/ 722494 h 6858000"/>
              <a:gd name="connsiteX29" fmla="*/ 7286061 w 7918980"/>
              <a:gd name="connsiteY29" fmla="*/ 724368 h 6858000"/>
              <a:gd name="connsiteX30" fmla="*/ 7269961 w 7918980"/>
              <a:gd name="connsiteY30" fmla="*/ 752692 h 6858000"/>
              <a:gd name="connsiteX31" fmla="*/ 7240170 w 7918980"/>
              <a:gd name="connsiteY31" fmla="*/ 816346 h 6858000"/>
              <a:gd name="connsiteX32" fmla="*/ 7211938 w 7918980"/>
              <a:gd name="connsiteY32" fmla="*/ 889417 h 6858000"/>
              <a:gd name="connsiteX33" fmla="*/ 7130024 w 7918980"/>
              <a:gd name="connsiteY33" fmla="*/ 1063288 h 6858000"/>
              <a:gd name="connsiteX34" fmla="*/ 7126817 w 7918980"/>
              <a:gd name="connsiteY34" fmla="*/ 1157176 h 6858000"/>
              <a:gd name="connsiteX35" fmla="*/ 7109474 w 7918980"/>
              <a:gd name="connsiteY35" fmla="*/ 1210776 h 6858000"/>
              <a:gd name="connsiteX36" fmla="*/ 7105443 w 7918980"/>
              <a:gd name="connsiteY36" fmla="*/ 1301993 h 6858000"/>
              <a:gd name="connsiteX37" fmla="*/ 7075215 w 7918980"/>
              <a:gd name="connsiteY37" fmla="*/ 1360879 h 6858000"/>
              <a:gd name="connsiteX38" fmla="*/ 7067477 w 7918980"/>
              <a:gd name="connsiteY38" fmla="*/ 1404045 h 6858000"/>
              <a:gd name="connsiteX39" fmla="*/ 7046803 w 7918980"/>
              <a:gd name="connsiteY39" fmla="*/ 1429568 h 6858000"/>
              <a:gd name="connsiteX40" fmla="*/ 7047831 w 7918980"/>
              <a:gd name="connsiteY40" fmla="*/ 1430305 h 6858000"/>
              <a:gd name="connsiteX41" fmla="*/ 7035374 w 7918980"/>
              <a:gd name="connsiteY41" fmla="*/ 1463304 h 6858000"/>
              <a:gd name="connsiteX42" fmla="*/ 7032938 w 7918980"/>
              <a:gd name="connsiteY42" fmla="*/ 1514846 h 6858000"/>
              <a:gd name="connsiteX43" fmla="*/ 7029397 w 7918980"/>
              <a:gd name="connsiteY43" fmla="*/ 1519731 h 6858000"/>
              <a:gd name="connsiteX44" fmla="*/ 7029620 w 7918980"/>
              <a:gd name="connsiteY44" fmla="*/ 1519929 h 6858000"/>
              <a:gd name="connsiteX45" fmla="*/ 7030612 w 7918980"/>
              <a:gd name="connsiteY45" fmla="*/ 1546022 h 6858000"/>
              <a:gd name="connsiteX46" fmla="*/ 7035010 w 7918980"/>
              <a:gd name="connsiteY46" fmla="*/ 1578752 h 6858000"/>
              <a:gd name="connsiteX47" fmla="*/ 7026513 w 7918980"/>
              <a:gd name="connsiteY47" fmla="*/ 1647555 h 6858000"/>
              <a:gd name="connsiteX48" fmla="*/ 7013857 w 7918980"/>
              <a:gd name="connsiteY48" fmla="*/ 1715685 h 6858000"/>
              <a:gd name="connsiteX49" fmla="*/ 7007215 w 7918980"/>
              <a:gd name="connsiteY49" fmla="*/ 1740358 h 6858000"/>
              <a:gd name="connsiteX50" fmla="*/ 7004455 w 7918980"/>
              <a:gd name="connsiteY50" fmla="*/ 1784314 h 6858000"/>
              <a:gd name="connsiteX51" fmla="*/ 7008825 w 7918980"/>
              <a:gd name="connsiteY51" fmla="*/ 1804434 h 6858000"/>
              <a:gd name="connsiteX52" fmla="*/ 7008048 w 7918980"/>
              <a:gd name="connsiteY52" fmla="*/ 1805316 h 6858000"/>
              <a:gd name="connsiteX53" fmla="*/ 7011573 w 7918980"/>
              <a:gd name="connsiteY53" fmla="*/ 1807109 h 6858000"/>
              <a:gd name="connsiteX54" fmla="*/ 7008900 w 7918980"/>
              <a:gd name="connsiteY54" fmla="*/ 1821003 h 6858000"/>
              <a:gd name="connsiteX55" fmla="*/ 7006523 w 7918980"/>
              <a:gd name="connsiteY55" fmla="*/ 1824832 h 6858000"/>
              <a:gd name="connsiteX56" fmla="*/ 7005215 w 7918980"/>
              <a:gd name="connsiteY56" fmla="*/ 1830429 h 6858000"/>
              <a:gd name="connsiteX57" fmla="*/ 7005505 w 7918980"/>
              <a:gd name="connsiteY57" fmla="*/ 1830569 h 6858000"/>
              <a:gd name="connsiteX58" fmla="*/ 7003643 w 7918980"/>
              <a:gd name="connsiteY58" fmla="*/ 1835810 h 6858000"/>
              <a:gd name="connsiteX59" fmla="*/ 6990432 w 7918980"/>
              <a:gd name="connsiteY59" fmla="*/ 1861483 h 6858000"/>
              <a:gd name="connsiteX60" fmla="*/ 6997246 w 7918980"/>
              <a:gd name="connsiteY60" fmla="*/ 1892417 h 6858000"/>
              <a:gd name="connsiteX61" fmla="*/ 7012242 w 7918980"/>
              <a:gd name="connsiteY61" fmla="*/ 1895114 h 6858000"/>
              <a:gd name="connsiteX62" fmla="*/ 7010080 w 7918980"/>
              <a:gd name="connsiteY62" fmla="*/ 1899379 h 6858000"/>
              <a:gd name="connsiteX63" fmla="*/ 7003451 w 7918980"/>
              <a:gd name="connsiteY63" fmla="*/ 1907867 h 6858000"/>
              <a:gd name="connsiteX64" fmla="*/ 7004341 w 7918980"/>
              <a:gd name="connsiteY64" fmla="*/ 1910265 h 6858000"/>
              <a:gd name="connsiteX65" fmla="*/ 7001248 w 7918980"/>
              <a:gd name="connsiteY65" fmla="*/ 1935584 h 6858000"/>
              <a:gd name="connsiteX66" fmla="*/ 7006599 w 7918980"/>
              <a:gd name="connsiteY66" fmla="*/ 1942021 h 6858000"/>
              <a:gd name="connsiteX67" fmla="*/ 7007460 w 7918980"/>
              <a:gd name="connsiteY67" fmla="*/ 1945112 h 6858000"/>
              <a:gd name="connsiteX68" fmla="*/ 6995756 w 7918980"/>
              <a:gd name="connsiteY68" fmla="*/ 1961162 h 6858000"/>
              <a:gd name="connsiteX69" fmla="*/ 6991493 w 7918980"/>
              <a:gd name="connsiteY69" fmla="*/ 1969445 h 6858000"/>
              <a:gd name="connsiteX70" fmla="*/ 6949577 w 7918980"/>
              <a:gd name="connsiteY70" fmla="*/ 2024270 h 6858000"/>
              <a:gd name="connsiteX71" fmla="*/ 6942508 w 7918980"/>
              <a:gd name="connsiteY71" fmla="*/ 2107942 h 6858000"/>
              <a:gd name="connsiteX72" fmla="*/ 6933336 w 7918980"/>
              <a:gd name="connsiteY72" fmla="*/ 2193455 h 6858000"/>
              <a:gd name="connsiteX73" fmla="*/ 6927972 w 7918980"/>
              <a:gd name="connsiteY73" fmla="*/ 2260088 h 6858000"/>
              <a:gd name="connsiteX74" fmla="*/ 6909058 w 7918980"/>
              <a:gd name="connsiteY74" fmla="*/ 2296008 h 6858000"/>
              <a:gd name="connsiteX75" fmla="*/ 6901810 w 7918980"/>
              <a:gd name="connsiteY75" fmla="*/ 2305564 h 6858000"/>
              <a:gd name="connsiteX76" fmla="*/ 6904482 w 7918980"/>
              <a:gd name="connsiteY76" fmla="*/ 2320214 h 6858000"/>
              <a:gd name="connsiteX77" fmla="*/ 6891885 w 7918980"/>
              <a:gd name="connsiteY77" fmla="*/ 2417011 h 6858000"/>
              <a:gd name="connsiteX78" fmla="*/ 6884970 w 7918980"/>
              <a:gd name="connsiteY78" fmla="*/ 2454207 h 6858000"/>
              <a:gd name="connsiteX79" fmla="*/ 6882954 w 7918980"/>
              <a:gd name="connsiteY79" fmla="*/ 2487203 h 6858000"/>
              <a:gd name="connsiteX80" fmla="*/ 6871484 w 7918980"/>
              <a:gd name="connsiteY80" fmla="*/ 2512282 h 6858000"/>
              <a:gd name="connsiteX81" fmla="*/ 6872496 w 7918980"/>
              <a:gd name="connsiteY81" fmla="*/ 2514318 h 6858000"/>
              <a:gd name="connsiteX82" fmla="*/ 6898111 w 7918980"/>
              <a:gd name="connsiteY82" fmla="*/ 2574334 h 6858000"/>
              <a:gd name="connsiteX83" fmla="*/ 6897017 w 7918980"/>
              <a:gd name="connsiteY83" fmla="*/ 2579877 h 6858000"/>
              <a:gd name="connsiteX84" fmla="*/ 6897171 w 7918980"/>
              <a:gd name="connsiteY84" fmla="*/ 2608928 h 6858000"/>
              <a:gd name="connsiteX85" fmla="*/ 6896584 w 7918980"/>
              <a:gd name="connsiteY85" fmla="*/ 2613111 h 6858000"/>
              <a:gd name="connsiteX86" fmla="*/ 6888164 w 7918980"/>
              <a:gd name="connsiteY86" fmla="*/ 2621996 h 6858000"/>
              <a:gd name="connsiteX87" fmla="*/ 6890652 w 7918980"/>
              <a:gd name="connsiteY87" fmla="*/ 2634265 h 6858000"/>
              <a:gd name="connsiteX88" fmla="*/ 6882034 w 7918980"/>
              <a:gd name="connsiteY88" fmla="*/ 2647237 h 6858000"/>
              <a:gd name="connsiteX89" fmla="*/ 6888195 w 7918980"/>
              <a:gd name="connsiteY89" fmla="*/ 2650786 h 6858000"/>
              <a:gd name="connsiteX90" fmla="*/ 6894052 w 7918980"/>
              <a:gd name="connsiteY90" fmla="*/ 2661993 h 6858000"/>
              <a:gd name="connsiteX91" fmla="*/ 6885953 w 7918980"/>
              <a:gd name="connsiteY91" fmla="*/ 2670949 h 6858000"/>
              <a:gd name="connsiteX92" fmla="*/ 6880156 w 7918980"/>
              <a:gd name="connsiteY92" fmla="*/ 2690255 h 6858000"/>
              <a:gd name="connsiteX93" fmla="*/ 6881009 w 7918980"/>
              <a:gd name="connsiteY93" fmla="*/ 2695683 h 6858000"/>
              <a:gd name="connsiteX94" fmla="*/ 6870001 w 7918980"/>
              <a:gd name="connsiteY94" fmla="*/ 2713964 h 6858000"/>
              <a:gd name="connsiteX95" fmla="*/ 6864441 w 7918980"/>
              <a:gd name="connsiteY95" fmla="*/ 2730175 h 6858000"/>
              <a:gd name="connsiteX96" fmla="*/ 6875107 w 7918980"/>
              <a:gd name="connsiteY96" fmla="*/ 2763497 h 6858000"/>
              <a:gd name="connsiteX97" fmla="*/ 6837349 w 7918980"/>
              <a:gd name="connsiteY97" fmla="*/ 3051539 h 6858000"/>
              <a:gd name="connsiteX98" fmla="*/ 6835698 w 7918980"/>
              <a:gd name="connsiteY98" fmla="*/ 3060333 h 6858000"/>
              <a:gd name="connsiteX99" fmla="*/ 6837785 w 7918980"/>
              <a:gd name="connsiteY99" fmla="*/ 3065434 h 6858000"/>
              <a:gd name="connsiteX100" fmla="*/ 6834476 w 7918980"/>
              <a:gd name="connsiteY100" fmla="*/ 3066836 h 6858000"/>
              <a:gd name="connsiteX101" fmla="*/ 6831096 w 7918980"/>
              <a:gd name="connsiteY101" fmla="*/ 3084834 h 6858000"/>
              <a:gd name="connsiteX102" fmla="*/ 6831305 w 7918980"/>
              <a:gd name="connsiteY102" fmla="*/ 3097259 h 6858000"/>
              <a:gd name="connsiteX103" fmla="*/ 6828050 w 7918980"/>
              <a:gd name="connsiteY103" fmla="*/ 3101053 h 6858000"/>
              <a:gd name="connsiteX104" fmla="*/ 6827093 w 7918980"/>
              <a:gd name="connsiteY104" fmla="*/ 3106151 h 6858000"/>
              <a:gd name="connsiteX105" fmla="*/ 6833251 w 7918980"/>
              <a:gd name="connsiteY105" fmla="*/ 3116747 h 6858000"/>
              <a:gd name="connsiteX106" fmla="*/ 6825921 w 7918980"/>
              <a:gd name="connsiteY106" fmla="*/ 3151828 h 6858000"/>
              <a:gd name="connsiteX107" fmla="*/ 6825863 w 7918980"/>
              <a:gd name="connsiteY107" fmla="*/ 3180546 h 6858000"/>
              <a:gd name="connsiteX108" fmla="*/ 6839691 w 7918980"/>
              <a:gd name="connsiteY108" fmla="*/ 3258677 h 6858000"/>
              <a:gd name="connsiteX109" fmla="*/ 6840898 w 7918980"/>
              <a:gd name="connsiteY109" fmla="*/ 3262610 h 6858000"/>
              <a:gd name="connsiteX110" fmla="*/ 6834652 w 7918980"/>
              <a:gd name="connsiteY110" fmla="*/ 3277179 h 6858000"/>
              <a:gd name="connsiteX111" fmla="*/ 6832324 w 7918980"/>
              <a:gd name="connsiteY111" fmla="*/ 3278130 h 6858000"/>
              <a:gd name="connsiteX112" fmla="*/ 6849750 w 7918980"/>
              <a:gd name="connsiteY112" fmla="*/ 3325671 h 6858000"/>
              <a:gd name="connsiteX113" fmla="*/ 6847551 w 7918980"/>
              <a:gd name="connsiteY113" fmla="*/ 3332072 h 6858000"/>
              <a:gd name="connsiteX114" fmla="*/ 6864685 w 7918980"/>
              <a:gd name="connsiteY114" fmla="*/ 3362948 h 6858000"/>
              <a:gd name="connsiteX115" fmla="*/ 6870457 w 7918980"/>
              <a:gd name="connsiteY115" fmla="*/ 3378959 h 6858000"/>
              <a:gd name="connsiteX116" fmla="*/ 6883738 w 7918980"/>
              <a:gd name="connsiteY116" fmla="*/ 3407057 h 6858000"/>
              <a:gd name="connsiteX117" fmla="*/ 6881948 w 7918980"/>
              <a:gd name="connsiteY117" fmla="*/ 3409825 h 6858000"/>
              <a:gd name="connsiteX118" fmla="*/ 6885647 w 7918980"/>
              <a:gd name="connsiteY118" fmla="*/ 3415218 h 6858000"/>
              <a:gd name="connsiteX119" fmla="*/ 6883908 w 7918980"/>
              <a:gd name="connsiteY119" fmla="*/ 3419880 h 6858000"/>
              <a:gd name="connsiteX120" fmla="*/ 6885903 w 7918980"/>
              <a:gd name="connsiteY120" fmla="*/ 3424545 h 6858000"/>
              <a:gd name="connsiteX121" fmla="*/ 6887603 w 7918980"/>
              <a:gd name="connsiteY121" fmla="*/ 3476412 h 6858000"/>
              <a:gd name="connsiteX122" fmla="*/ 6892664 w 7918980"/>
              <a:gd name="connsiteY122" fmla="*/ 3486850 h 6858000"/>
              <a:gd name="connsiteX123" fmla="*/ 6886319 w 7918980"/>
              <a:gd name="connsiteY123" fmla="*/ 3496391 h 6858000"/>
              <a:gd name="connsiteX124" fmla="*/ 6893119 w 7918980"/>
              <a:gd name="connsiteY124" fmla="*/ 3531201 h 6858000"/>
              <a:gd name="connsiteX125" fmla="*/ 6902876 w 7918980"/>
              <a:gd name="connsiteY125" fmla="*/ 3542019 h 6858000"/>
              <a:gd name="connsiteX126" fmla="*/ 6910520 w 7918980"/>
              <a:gd name="connsiteY126" fmla="*/ 3552249 h 6858000"/>
              <a:gd name="connsiteX127" fmla="*/ 6910882 w 7918980"/>
              <a:gd name="connsiteY127" fmla="*/ 3553678 h 6858000"/>
              <a:gd name="connsiteX128" fmla="*/ 6914489 w 7918980"/>
              <a:gd name="connsiteY128" fmla="*/ 3568021 h 6858000"/>
              <a:gd name="connsiteX129" fmla="*/ 6914914 w 7918980"/>
              <a:gd name="connsiteY129" fmla="*/ 3569719 h 6858000"/>
              <a:gd name="connsiteX130" fmla="*/ 6912342 w 7918980"/>
              <a:gd name="connsiteY130" fmla="*/ 3586412 h 6858000"/>
              <a:gd name="connsiteX131" fmla="*/ 6915338 w 7918980"/>
              <a:gd name="connsiteY131" fmla="*/ 3597336 h 6858000"/>
              <a:gd name="connsiteX132" fmla="*/ 6907234 w 7918980"/>
              <a:gd name="connsiteY132" fmla="*/ 3606007 h 6858000"/>
              <a:gd name="connsiteX133" fmla="*/ 6907261 w 7918980"/>
              <a:gd name="connsiteY133" fmla="*/ 3641228 h 6858000"/>
              <a:gd name="connsiteX134" fmla="*/ 6914828 w 7918980"/>
              <a:gd name="connsiteY134" fmla="*/ 3653088 h 6858000"/>
              <a:gd name="connsiteX135" fmla="*/ 6920416 w 7918980"/>
              <a:gd name="connsiteY135" fmla="*/ 3664114 h 6858000"/>
              <a:gd name="connsiteX136" fmla="*/ 6920498 w 7918980"/>
              <a:gd name="connsiteY136" fmla="*/ 3665569 h 6858000"/>
              <a:gd name="connsiteX137" fmla="*/ 6922809 w 7918980"/>
              <a:gd name="connsiteY137" fmla="*/ 3707357 h 6858000"/>
              <a:gd name="connsiteX138" fmla="*/ 6937676 w 7918980"/>
              <a:gd name="connsiteY138" fmla="*/ 3778166 h 6858000"/>
              <a:gd name="connsiteX139" fmla="*/ 6958359 w 7918980"/>
              <a:gd name="connsiteY139" fmla="*/ 3878222 h 6858000"/>
              <a:gd name="connsiteX140" fmla="*/ 6953118 w 7918980"/>
              <a:gd name="connsiteY140" fmla="*/ 4048117 h 6858000"/>
              <a:gd name="connsiteX141" fmla="*/ 6913020 w 7918980"/>
              <a:gd name="connsiteY141" fmla="*/ 4219510 h 6858000"/>
              <a:gd name="connsiteX142" fmla="*/ 6915792 w 7918980"/>
              <a:gd name="connsiteY142" fmla="*/ 4411258 h 6858000"/>
              <a:gd name="connsiteX143" fmla="*/ 6907579 w 7918980"/>
              <a:gd name="connsiteY143" fmla="*/ 4488531 h 6858000"/>
              <a:gd name="connsiteX144" fmla="*/ 6907052 w 7918980"/>
              <a:gd name="connsiteY144" fmla="*/ 4539168 h 6858000"/>
              <a:gd name="connsiteX145" fmla="*/ 6891916 w 7918980"/>
              <a:gd name="connsiteY145" fmla="*/ 4625153 h 6858000"/>
              <a:gd name="connsiteX146" fmla="*/ 6882094 w 7918980"/>
              <a:gd name="connsiteY146" fmla="*/ 4733115 h 6858000"/>
              <a:gd name="connsiteX147" fmla="*/ 6860189 w 7918980"/>
              <a:gd name="connsiteY147" fmla="*/ 4844323 h 6858000"/>
              <a:gd name="connsiteX148" fmla="*/ 6843618 w 7918980"/>
              <a:gd name="connsiteY148" fmla="*/ 4877992 h 6858000"/>
              <a:gd name="connsiteX149" fmla="*/ 6829393 w 7918980"/>
              <a:gd name="connsiteY149" fmla="*/ 4925805 h 6858000"/>
              <a:gd name="connsiteX150" fmla="*/ 6794017 w 7918980"/>
              <a:gd name="connsiteY150" fmla="*/ 5009272 h 6858000"/>
              <a:gd name="connsiteX151" fmla="*/ 6786085 w 7918980"/>
              <a:gd name="connsiteY151" fmla="*/ 5111369 h 6858000"/>
              <a:gd name="connsiteX152" fmla="*/ 6799321 w 7918980"/>
              <a:gd name="connsiteY152" fmla="*/ 5210876 h 6858000"/>
              <a:gd name="connsiteX153" fmla="*/ 6803597 w 7918980"/>
              <a:gd name="connsiteY153" fmla="*/ 5269726 h 6858000"/>
              <a:gd name="connsiteX154" fmla="*/ 6820713 w 7918980"/>
              <a:gd name="connsiteY154" fmla="*/ 5464225 h 6858000"/>
              <a:gd name="connsiteX155" fmla="*/ 6824380 w 7918980"/>
              <a:gd name="connsiteY155" fmla="*/ 5594585 h 6858000"/>
              <a:gd name="connsiteX156" fmla="*/ 6806680 w 7918980"/>
              <a:gd name="connsiteY156" fmla="*/ 5667896 h 6858000"/>
              <a:gd name="connsiteX157" fmla="*/ 6791486 w 7918980"/>
              <a:gd name="connsiteY157" fmla="*/ 5769225 h 6858000"/>
              <a:gd name="connsiteX158" fmla="*/ 6792745 w 7918980"/>
              <a:gd name="connsiteY158" fmla="*/ 5823324 h 6858000"/>
              <a:gd name="connsiteX159" fmla="*/ 6789109 w 7918980"/>
              <a:gd name="connsiteY159" fmla="*/ 5862699 h 6858000"/>
              <a:gd name="connsiteX160" fmla="*/ 6793675 w 7918980"/>
              <a:gd name="connsiteY160" fmla="*/ 5906467 h 6858000"/>
              <a:gd name="connsiteX161" fmla="*/ 6814548 w 7918980"/>
              <a:gd name="connsiteY161" fmla="*/ 5939847 h 6858000"/>
              <a:gd name="connsiteX162" fmla="*/ 6809795 w 7918980"/>
              <a:gd name="connsiteY162" fmla="*/ 5973994 h 6858000"/>
              <a:gd name="connsiteX163" fmla="*/ 6810756 w 7918980"/>
              <a:gd name="connsiteY163" fmla="*/ 6089693 h 6858000"/>
              <a:gd name="connsiteX164" fmla="*/ 6814601 w 7918980"/>
              <a:gd name="connsiteY164" fmla="*/ 6224938 h 6858000"/>
              <a:gd name="connsiteX165" fmla="*/ 6840137 w 7918980"/>
              <a:gd name="connsiteY165" fmla="*/ 6370251 h 6858000"/>
              <a:gd name="connsiteX166" fmla="*/ 6863777 w 7918980"/>
              <a:gd name="connsiteY166" fmla="*/ 6541313 h 6858000"/>
              <a:gd name="connsiteX167" fmla="*/ 6868355 w 7918980"/>
              <a:gd name="connsiteY167" fmla="*/ 6640957 h 6858000"/>
              <a:gd name="connsiteX168" fmla="*/ 6881422 w 7918980"/>
              <a:gd name="connsiteY168" fmla="*/ 6705297 h 6858000"/>
              <a:gd name="connsiteX169" fmla="*/ 6894105 w 7918980"/>
              <a:gd name="connsiteY169" fmla="*/ 6759582 h 6858000"/>
              <a:gd name="connsiteX170" fmla="*/ 6892152 w 7918980"/>
              <a:gd name="connsiteY170" fmla="*/ 6817746 h 6858000"/>
              <a:gd name="connsiteX171" fmla="*/ 6895302 w 7918980"/>
              <a:gd name="connsiteY171" fmla="*/ 6843646 h 6858000"/>
              <a:gd name="connsiteX172" fmla="*/ 6914368 w 7918980"/>
              <a:gd name="connsiteY172" fmla="*/ 6857998 h 6858000"/>
              <a:gd name="connsiteX173" fmla="*/ 7549620 w 7918980"/>
              <a:gd name="connsiteY173" fmla="*/ 6857998 h 6858000"/>
              <a:gd name="connsiteX174" fmla="*/ 7918980 w 7918980"/>
              <a:gd name="connsiteY174" fmla="*/ 6857998 h 6858000"/>
              <a:gd name="connsiteX175" fmla="*/ 7918980 w 7918980"/>
              <a:gd name="connsiteY175" fmla="*/ 6858000 h 6858000"/>
              <a:gd name="connsiteX176" fmla="*/ 7549620 w 7918980"/>
              <a:gd name="connsiteY176" fmla="*/ 6858000 h 6858000"/>
              <a:gd name="connsiteX177" fmla="*/ 6658851 w 7918980"/>
              <a:gd name="connsiteY177" fmla="*/ 6858000 h 6858000"/>
              <a:gd name="connsiteX178" fmla="*/ 2092387 w 7918980"/>
              <a:gd name="connsiteY178" fmla="*/ 6858000 h 6858000"/>
              <a:gd name="connsiteX179" fmla="*/ 1822980 w 7918980"/>
              <a:gd name="connsiteY179" fmla="*/ 6858000 h 6858000"/>
              <a:gd name="connsiteX180" fmla="*/ 727500 w 7918980"/>
              <a:gd name="connsiteY180" fmla="*/ 6858000 h 6858000"/>
              <a:gd name="connsiteX181" fmla="*/ 504457 w 7918980"/>
              <a:gd name="connsiteY181" fmla="*/ 6858000 h 6858000"/>
              <a:gd name="connsiteX182" fmla="*/ 0 w 7918980"/>
              <a:gd name="connsiteY182" fmla="*/ 6858000 h 6858000"/>
              <a:gd name="connsiteX0" fmla="*/ 0 w 7918980"/>
              <a:gd name="connsiteY0" fmla="*/ 0 h 6858000"/>
              <a:gd name="connsiteX1" fmla="*/ 504457 w 7918980"/>
              <a:gd name="connsiteY1" fmla="*/ 0 h 6858000"/>
              <a:gd name="connsiteX2" fmla="*/ 727500 w 7918980"/>
              <a:gd name="connsiteY2" fmla="*/ 0 h 6858000"/>
              <a:gd name="connsiteX3" fmla="*/ 1822980 w 7918980"/>
              <a:gd name="connsiteY3" fmla="*/ 0 h 6858000"/>
              <a:gd name="connsiteX4" fmla="*/ 2092387 w 7918980"/>
              <a:gd name="connsiteY4" fmla="*/ 0 h 6858000"/>
              <a:gd name="connsiteX5" fmla="*/ 7076514 w 7918980"/>
              <a:gd name="connsiteY5" fmla="*/ 0 h 6858000"/>
              <a:gd name="connsiteX6" fmla="*/ 7264525 w 7918980"/>
              <a:gd name="connsiteY6" fmla="*/ 0 h 6858000"/>
              <a:gd name="connsiteX7" fmla="*/ 7390497 w 7918980"/>
              <a:gd name="connsiteY7" fmla="*/ 0 h 6858000"/>
              <a:gd name="connsiteX8" fmla="*/ 7389918 w 7918980"/>
              <a:gd name="connsiteY8" fmla="*/ 1705 h 6858000"/>
              <a:gd name="connsiteX9" fmla="*/ 7374574 w 7918980"/>
              <a:gd name="connsiteY9" fmla="*/ 17287 h 6858000"/>
              <a:gd name="connsiteX10" fmla="*/ 7368621 w 7918980"/>
              <a:gd name="connsiteY10" fmla="*/ 130336 h 6858000"/>
              <a:gd name="connsiteX11" fmla="*/ 7361269 w 7918980"/>
              <a:gd name="connsiteY11" fmla="*/ 187093 h 6858000"/>
              <a:gd name="connsiteX12" fmla="*/ 7368770 w 7918980"/>
              <a:gd name="connsiteY12" fmla="*/ 265704 h 6858000"/>
              <a:gd name="connsiteX13" fmla="*/ 7365293 w 7918980"/>
              <a:gd name="connsiteY13" fmla="*/ 354566 h 6858000"/>
              <a:gd name="connsiteX14" fmla="*/ 7347106 w 7918980"/>
              <a:gd name="connsiteY14" fmla="*/ 472000 h 6858000"/>
              <a:gd name="connsiteX15" fmla="*/ 7345150 w 7918980"/>
              <a:gd name="connsiteY15" fmla="*/ 473782 h 6858000"/>
              <a:gd name="connsiteX16" fmla="*/ 7344778 w 7918980"/>
              <a:gd name="connsiteY16" fmla="*/ 491380 h 6858000"/>
              <a:gd name="connsiteX17" fmla="*/ 7359399 w 7918980"/>
              <a:gd name="connsiteY17" fmla="*/ 531675 h 6858000"/>
              <a:gd name="connsiteX18" fmla="*/ 7356415 w 7918980"/>
              <a:gd name="connsiteY18" fmla="*/ 536015 h 6858000"/>
              <a:gd name="connsiteX19" fmla="*/ 7361068 w 7918980"/>
              <a:gd name="connsiteY19" fmla="*/ 572092 h 6858000"/>
              <a:gd name="connsiteX20" fmla="*/ 7359041 w 7918980"/>
              <a:gd name="connsiteY20" fmla="*/ 572511 h 6858000"/>
              <a:gd name="connsiteX21" fmla="*/ 7351198 w 7918980"/>
              <a:gd name="connsiteY21" fmla="*/ 582332 h 6858000"/>
              <a:gd name="connsiteX22" fmla="*/ 7340991 w 7918980"/>
              <a:gd name="connsiteY22" fmla="*/ 601285 h 6858000"/>
              <a:gd name="connsiteX23" fmla="*/ 7296154 w 7918980"/>
              <a:gd name="connsiteY23" fmla="*/ 681608 h 6858000"/>
              <a:gd name="connsiteX24" fmla="*/ 7295943 w 7918980"/>
              <a:gd name="connsiteY24" fmla="*/ 689151 h 6858000"/>
              <a:gd name="connsiteX25" fmla="*/ 7295465 w 7918980"/>
              <a:gd name="connsiteY25" fmla="*/ 689289 h 6858000"/>
              <a:gd name="connsiteX26" fmla="*/ 7294306 w 7918980"/>
              <a:gd name="connsiteY26" fmla="*/ 697222 h 6858000"/>
              <a:gd name="connsiteX27" fmla="*/ 7295144 w 7918980"/>
              <a:gd name="connsiteY27" fmla="*/ 717531 h 6858000"/>
              <a:gd name="connsiteX28" fmla="*/ 7291871 w 7918980"/>
              <a:gd name="connsiteY28" fmla="*/ 722494 h 6858000"/>
              <a:gd name="connsiteX29" fmla="*/ 7286061 w 7918980"/>
              <a:gd name="connsiteY29" fmla="*/ 724368 h 6858000"/>
              <a:gd name="connsiteX30" fmla="*/ 7269961 w 7918980"/>
              <a:gd name="connsiteY30" fmla="*/ 752692 h 6858000"/>
              <a:gd name="connsiteX31" fmla="*/ 7240170 w 7918980"/>
              <a:gd name="connsiteY31" fmla="*/ 816346 h 6858000"/>
              <a:gd name="connsiteX32" fmla="*/ 7211938 w 7918980"/>
              <a:gd name="connsiteY32" fmla="*/ 889417 h 6858000"/>
              <a:gd name="connsiteX33" fmla="*/ 7130024 w 7918980"/>
              <a:gd name="connsiteY33" fmla="*/ 1063288 h 6858000"/>
              <a:gd name="connsiteX34" fmla="*/ 7126817 w 7918980"/>
              <a:gd name="connsiteY34" fmla="*/ 1157176 h 6858000"/>
              <a:gd name="connsiteX35" fmla="*/ 7109474 w 7918980"/>
              <a:gd name="connsiteY35" fmla="*/ 1210776 h 6858000"/>
              <a:gd name="connsiteX36" fmla="*/ 7105443 w 7918980"/>
              <a:gd name="connsiteY36" fmla="*/ 1301993 h 6858000"/>
              <a:gd name="connsiteX37" fmla="*/ 7075215 w 7918980"/>
              <a:gd name="connsiteY37" fmla="*/ 1360879 h 6858000"/>
              <a:gd name="connsiteX38" fmla="*/ 7067477 w 7918980"/>
              <a:gd name="connsiteY38" fmla="*/ 1404045 h 6858000"/>
              <a:gd name="connsiteX39" fmla="*/ 7046803 w 7918980"/>
              <a:gd name="connsiteY39" fmla="*/ 1429568 h 6858000"/>
              <a:gd name="connsiteX40" fmla="*/ 7047831 w 7918980"/>
              <a:gd name="connsiteY40" fmla="*/ 1430305 h 6858000"/>
              <a:gd name="connsiteX41" fmla="*/ 7035374 w 7918980"/>
              <a:gd name="connsiteY41" fmla="*/ 1463304 h 6858000"/>
              <a:gd name="connsiteX42" fmla="*/ 7032938 w 7918980"/>
              <a:gd name="connsiteY42" fmla="*/ 1514846 h 6858000"/>
              <a:gd name="connsiteX43" fmla="*/ 7029397 w 7918980"/>
              <a:gd name="connsiteY43" fmla="*/ 1519731 h 6858000"/>
              <a:gd name="connsiteX44" fmla="*/ 7029620 w 7918980"/>
              <a:gd name="connsiteY44" fmla="*/ 1519929 h 6858000"/>
              <a:gd name="connsiteX45" fmla="*/ 7030612 w 7918980"/>
              <a:gd name="connsiteY45" fmla="*/ 1546022 h 6858000"/>
              <a:gd name="connsiteX46" fmla="*/ 7035010 w 7918980"/>
              <a:gd name="connsiteY46" fmla="*/ 1578752 h 6858000"/>
              <a:gd name="connsiteX47" fmla="*/ 7026513 w 7918980"/>
              <a:gd name="connsiteY47" fmla="*/ 1647555 h 6858000"/>
              <a:gd name="connsiteX48" fmla="*/ 7013857 w 7918980"/>
              <a:gd name="connsiteY48" fmla="*/ 1715685 h 6858000"/>
              <a:gd name="connsiteX49" fmla="*/ 7007215 w 7918980"/>
              <a:gd name="connsiteY49" fmla="*/ 1740358 h 6858000"/>
              <a:gd name="connsiteX50" fmla="*/ 7004455 w 7918980"/>
              <a:gd name="connsiteY50" fmla="*/ 1784314 h 6858000"/>
              <a:gd name="connsiteX51" fmla="*/ 7008825 w 7918980"/>
              <a:gd name="connsiteY51" fmla="*/ 1804434 h 6858000"/>
              <a:gd name="connsiteX52" fmla="*/ 7008048 w 7918980"/>
              <a:gd name="connsiteY52" fmla="*/ 1805316 h 6858000"/>
              <a:gd name="connsiteX53" fmla="*/ 7011573 w 7918980"/>
              <a:gd name="connsiteY53" fmla="*/ 1807109 h 6858000"/>
              <a:gd name="connsiteX54" fmla="*/ 7008900 w 7918980"/>
              <a:gd name="connsiteY54" fmla="*/ 1821003 h 6858000"/>
              <a:gd name="connsiteX55" fmla="*/ 7006523 w 7918980"/>
              <a:gd name="connsiteY55" fmla="*/ 1824832 h 6858000"/>
              <a:gd name="connsiteX56" fmla="*/ 7005215 w 7918980"/>
              <a:gd name="connsiteY56" fmla="*/ 1830429 h 6858000"/>
              <a:gd name="connsiteX57" fmla="*/ 7005505 w 7918980"/>
              <a:gd name="connsiteY57" fmla="*/ 1830569 h 6858000"/>
              <a:gd name="connsiteX58" fmla="*/ 7003643 w 7918980"/>
              <a:gd name="connsiteY58" fmla="*/ 1835810 h 6858000"/>
              <a:gd name="connsiteX59" fmla="*/ 6990432 w 7918980"/>
              <a:gd name="connsiteY59" fmla="*/ 1861483 h 6858000"/>
              <a:gd name="connsiteX60" fmla="*/ 6997246 w 7918980"/>
              <a:gd name="connsiteY60" fmla="*/ 1892417 h 6858000"/>
              <a:gd name="connsiteX61" fmla="*/ 7012242 w 7918980"/>
              <a:gd name="connsiteY61" fmla="*/ 1895114 h 6858000"/>
              <a:gd name="connsiteX62" fmla="*/ 7010080 w 7918980"/>
              <a:gd name="connsiteY62" fmla="*/ 1899379 h 6858000"/>
              <a:gd name="connsiteX63" fmla="*/ 7003451 w 7918980"/>
              <a:gd name="connsiteY63" fmla="*/ 1907867 h 6858000"/>
              <a:gd name="connsiteX64" fmla="*/ 7004341 w 7918980"/>
              <a:gd name="connsiteY64" fmla="*/ 1910265 h 6858000"/>
              <a:gd name="connsiteX65" fmla="*/ 7001248 w 7918980"/>
              <a:gd name="connsiteY65" fmla="*/ 1935584 h 6858000"/>
              <a:gd name="connsiteX66" fmla="*/ 7006599 w 7918980"/>
              <a:gd name="connsiteY66" fmla="*/ 1942021 h 6858000"/>
              <a:gd name="connsiteX67" fmla="*/ 7007460 w 7918980"/>
              <a:gd name="connsiteY67" fmla="*/ 1945112 h 6858000"/>
              <a:gd name="connsiteX68" fmla="*/ 6995756 w 7918980"/>
              <a:gd name="connsiteY68" fmla="*/ 1961162 h 6858000"/>
              <a:gd name="connsiteX69" fmla="*/ 6949577 w 7918980"/>
              <a:gd name="connsiteY69" fmla="*/ 2024270 h 6858000"/>
              <a:gd name="connsiteX70" fmla="*/ 6942508 w 7918980"/>
              <a:gd name="connsiteY70" fmla="*/ 2107942 h 6858000"/>
              <a:gd name="connsiteX71" fmla="*/ 6933336 w 7918980"/>
              <a:gd name="connsiteY71" fmla="*/ 2193455 h 6858000"/>
              <a:gd name="connsiteX72" fmla="*/ 6927972 w 7918980"/>
              <a:gd name="connsiteY72" fmla="*/ 2260088 h 6858000"/>
              <a:gd name="connsiteX73" fmla="*/ 6909058 w 7918980"/>
              <a:gd name="connsiteY73" fmla="*/ 2296008 h 6858000"/>
              <a:gd name="connsiteX74" fmla="*/ 6901810 w 7918980"/>
              <a:gd name="connsiteY74" fmla="*/ 2305564 h 6858000"/>
              <a:gd name="connsiteX75" fmla="*/ 6904482 w 7918980"/>
              <a:gd name="connsiteY75" fmla="*/ 2320214 h 6858000"/>
              <a:gd name="connsiteX76" fmla="*/ 6891885 w 7918980"/>
              <a:gd name="connsiteY76" fmla="*/ 2417011 h 6858000"/>
              <a:gd name="connsiteX77" fmla="*/ 6884970 w 7918980"/>
              <a:gd name="connsiteY77" fmla="*/ 2454207 h 6858000"/>
              <a:gd name="connsiteX78" fmla="*/ 6882954 w 7918980"/>
              <a:gd name="connsiteY78" fmla="*/ 2487203 h 6858000"/>
              <a:gd name="connsiteX79" fmla="*/ 6871484 w 7918980"/>
              <a:gd name="connsiteY79" fmla="*/ 2512282 h 6858000"/>
              <a:gd name="connsiteX80" fmla="*/ 6872496 w 7918980"/>
              <a:gd name="connsiteY80" fmla="*/ 2514318 h 6858000"/>
              <a:gd name="connsiteX81" fmla="*/ 6898111 w 7918980"/>
              <a:gd name="connsiteY81" fmla="*/ 2574334 h 6858000"/>
              <a:gd name="connsiteX82" fmla="*/ 6897017 w 7918980"/>
              <a:gd name="connsiteY82" fmla="*/ 2579877 h 6858000"/>
              <a:gd name="connsiteX83" fmla="*/ 6897171 w 7918980"/>
              <a:gd name="connsiteY83" fmla="*/ 2608928 h 6858000"/>
              <a:gd name="connsiteX84" fmla="*/ 6896584 w 7918980"/>
              <a:gd name="connsiteY84" fmla="*/ 2613111 h 6858000"/>
              <a:gd name="connsiteX85" fmla="*/ 6888164 w 7918980"/>
              <a:gd name="connsiteY85" fmla="*/ 2621996 h 6858000"/>
              <a:gd name="connsiteX86" fmla="*/ 6890652 w 7918980"/>
              <a:gd name="connsiteY86" fmla="*/ 2634265 h 6858000"/>
              <a:gd name="connsiteX87" fmla="*/ 6882034 w 7918980"/>
              <a:gd name="connsiteY87" fmla="*/ 2647237 h 6858000"/>
              <a:gd name="connsiteX88" fmla="*/ 6888195 w 7918980"/>
              <a:gd name="connsiteY88" fmla="*/ 2650786 h 6858000"/>
              <a:gd name="connsiteX89" fmla="*/ 6894052 w 7918980"/>
              <a:gd name="connsiteY89" fmla="*/ 2661993 h 6858000"/>
              <a:gd name="connsiteX90" fmla="*/ 6885953 w 7918980"/>
              <a:gd name="connsiteY90" fmla="*/ 2670949 h 6858000"/>
              <a:gd name="connsiteX91" fmla="*/ 6880156 w 7918980"/>
              <a:gd name="connsiteY91" fmla="*/ 2690255 h 6858000"/>
              <a:gd name="connsiteX92" fmla="*/ 6881009 w 7918980"/>
              <a:gd name="connsiteY92" fmla="*/ 2695683 h 6858000"/>
              <a:gd name="connsiteX93" fmla="*/ 6870001 w 7918980"/>
              <a:gd name="connsiteY93" fmla="*/ 2713964 h 6858000"/>
              <a:gd name="connsiteX94" fmla="*/ 6864441 w 7918980"/>
              <a:gd name="connsiteY94" fmla="*/ 2730175 h 6858000"/>
              <a:gd name="connsiteX95" fmla="*/ 6875107 w 7918980"/>
              <a:gd name="connsiteY95" fmla="*/ 2763497 h 6858000"/>
              <a:gd name="connsiteX96" fmla="*/ 6837349 w 7918980"/>
              <a:gd name="connsiteY96" fmla="*/ 3051539 h 6858000"/>
              <a:gd name="connsiteX97" fmla="*/ 6835698 w 7918980"/>
              <a:gd name="connsiteY97" fmla="*/ 3060333 h 6858000"/>
              <a:gd name="connsiteX98" fmla="*/ 6837785 w 7918980"/>
              <a:gd name="connsiteY98" fmla="*/ 3065434 h 6858000"/>
              <a:gd name="connsiteX99" fmla="*/ 6834476 w 7918980"/>
              <a:gd name="connsiteY99" fmla="*/ 3066836 h 6858000"/>
              <a:gd name="connsiteX100" fmla="*/ 6831096 w 7918980"/>
              <a:gd name="connsiteY100" fmla="*/ 3084834 h 6858000"/>
              <a:gd name="connsiteX101" fmla="*/ 6831305 w 7918980"/>
              <a:gd name="connsiteY101" fmla="*/ 3097259 h 6858000"/>
              <a:gd name="connsiteX102" fmla="*/ 6828050 w 7918980"/>
              <a:gd name="connsiteY102" fmla="*/ 3101053 h 6858000"/>
              <a:gd name="connsiteX103" fmla="*/ 6827093 w 7918980"/>
              <a:gd name="connsiteY103" fmla="*/ 3106151 h 6858000"/>
              <a:gd name="connsiteX104" fmla="*/ 6833251 w 7918980"/>
              <a:gd name="connsiteY104" fmla="*/ 3116747 h 6858000"/>
              <a:gd name="connsiteX105" fmla="*/ 6825921 w 7918980"/>
              <a:gd name="connsiteY105" fmla="*/ 3151828 h 6858000"/>
              <a:gd name="connsiteX106" fmla="*/ 6825863 w 7918980"/>
              <a:gd name="connsiteY106" fmla="*/ 3180546 h 6858000"/>
              <a:gd name="connsiteX107" fmla="*/ 6839691 w 7918980"/>
              <a:gd name="connsiteY107" fmla="*/ 3258677 h 6858000"/>
              <a:gd name="connsiteX108" fmla="*/ 6840898 w 7918980"/>
              <a:gd name="connsiteY108" fmla="*/ 3262610 h 6858000"/>
              <a:gd name="connsiteX109" fmla="*/ 6834652 w 7918980"/>
              <a:gd name="connsiteY109" fmla="*/ 3277179 h 6858000"/>
              <a:gd name="connsiteX110" fmla="*/ 6832324 w 7918980"/>
              <a:gd name="connsiteY110" fmla="*/ 3278130 h 6858000"/>
              <a:gd name="connsiteX111" fmla="*/ 6849750 w 7918980"/>
              <a:gd name="connsiteY111" fmla="*/ 3325671 h 6858000"/>
              <a:gd name="connsiteX112" fmla="*/ 6847551 w 7918980"/>
              <a:gd name="connsiteY112" fmla="*/ 3332072 h 6858000"/>
              <a:gd name="connsiteX113" fmla="*/ 6864685 w 7918980"/>
              <a:gd name="connsiteY113" fmla="*/ 3362948 h 6858000"/>
              <a:gd name="connsiteX114" fmla="*/ 6870457 w 7918980"/>
              <a:gd name="connsiteY114" fmla="*/ 3378959 h 6858000"/>
              <a:gd name="connsiteX115" fmla="*/ 6883738 w 7918980"/>
              <a:gd name="connsiteY115" fmla="*/ 3407057 h 6858000"/>
              <a:gd name="connsiteX116" fmla="*/ 6881948 w 7918980"/>
              <a:gd name="connsiteY116" fmla="*/ 3409825 h 6858000"/>
              <a:gd name="connsiteX117" fmla="*/ 6885647 w 7918980"/>
              <a:gd name="connsiteY117" fmla="*/ 3415218 h 6858000"/>
              <a:gd name="connsiteX118" fmla="*/ 6883908 w 7918980"/>
              <a:gd name="connsiteY118" fmla="*/ 3419880 h 6858000"/>
              <a:gd name="connsiteX119" fmla="*/ 6885903 w 7918980"/>
              <a:gd name="connsiteY119" fmla="*/ 3424545 h 6858000"/>
              <a:gd name="connsiteX120" fmla="*/ 6887603 w 7918980"/>
              <a:gd name="connsiteY120" fmla="*/ 3476412 h 6858000"/>
              <a:gd name="connsiteX121" fmla="*/ 6892664 w 7918980"/>
              <a:gd name="connsiteY121" fmla="*/ 3486850 h 6858000"/>
              <a:gd name="connsiteX122" fmla="*/ 6886319 w 7918980"/>
              <a:gd name="connsiteY122" fmla="*/ 3496391 h 6858000"/>
              <a:gd name="connsiteX123" fmla="*/ 6893119 w 7918980"/>
              <a:gd name="connsiteY123" fmla="*/ 3531201 h 6858000"/>
              <a:gd name="connsiteX124" fmla="*/ 6902876 w 7918980"/>
              <a:gd name="connsiteY124" fmla="*/ 3542019 h 6858000"/>
              <a:gd name="connsiteX125" fmla="*/ 6910520 w 7918980"/>
              <a:gd name="connsiteY125" fmla="*/ 3552249 h 6858000"/>
              <a:gd name="connsiteX126" fmla="*/ 6910882 w 7918980"/>
              <a:gd name="connsiteY126" fmla="*/ 3553678 h 6858000"/>
              <a:gd name="connsiteX127" fmla="*/ 6914489 w 7918980"/>
              <a:gd name="connsiteY127" fmla="*/ 3568021 h 6858000"/>
              <a:gd name="connsiteX128" fmla="*/ 6914914 w 7918980"/>
              <a:gd name="connsiteY128" fmla="*/ 3569719 h 6858000"/>
              <a:gd name="connsiteX129" fmla="*/ 6912342 w 7918980"/>
              <a:gd name="connsiteY129" fmla="*/ 3586412 h 6858000"/>
              <a:gd name="connsiteX130" fmla="*/ 6915338 w 7918980"/>
              <a:gd name="connsiteY130" fmla="*/ 3597336 h 6858000"/>
              <a:gd name="connsiteX131" fmla="*/ 6907234 w 7918980"/>
              <a:gd name="connsiteY131" fmla="*/ 3606007 h 6858000"/>
              <a:gd name="connsiteX132" fmla="*/ 6907261 w 7918980"/>
              <a:gd name="connsiteY132" fmla="*/ 3641228 h 6858000"/>
              <a:gd name="connsiteX133" fmla="*/ 6914828 w 7918980"/>
              <a:gd name="connsiteY133" fmla="*/ 3653088 h 6858000"/>
              <a:gd name="connsiteX134" fmla="*/ 6920416 w 7918980"/>
              <a:gd name="connsiteY134" fmla="*/ 3664114 h 6858000"/>
              <a:gd name="connsiteX135" fmla="*/ 6920498 w 7918980"/>
              <a:gd name="connsiteY135" fmla="*/ 3665569 h 6858000"/>
              <a:gd name="connsiteX136" fmla="*/ 6922809 w 7918980"/>
              <a:gd name="connsiteY136" fmla="*/ 3707357 h 6858000"/>
              <a:gd name="connsiteX137" fmla="*/ 6937676 w 7918980"/>
              <a:gd name="connsiteY137" fmla="*/ 3778166 h 6858000"/>
              <a:gd name="connsiteX138" fmla="*/ 6958359 w 7918980"/>
              <a:gd name="connsiteY138" fmla="*/ 3878222 h 6858000"/>
              <a:gd name="connsiteX139" fmla="*/ 6953118 w 7918980"/>
              <a:gd name="connsiteY139" fmla="*/ 4048117 h 6858000"/>
              <a:gd name="connsiteX140" fmla="*/ 6913020 w 7918980"/>
              <a:gd name="connsiteY140" fmla="*/ 4219510 h 6858000"/>
              <a:gd name="connsiteX141" fmla="*/ 6915792 w 7918980"/>
              <a:gd name="connsiteY141" fmla="*/ 4411258 h 6858000"/>
              <a:gd name="connsiteX142" fmla="*/ 6907579 w 7918980"/>
              <a:gd name="connsiteY142" fmla="*/ 4488531 h 6858000"/>
              <a:gd name="connsiteX143" fmla="*/ 6907052 w 7918980"/>
              <a:gd name="connsiteY143" fmla="*/ 4539168 h 6858000"/>
              <a:gd name="connsiteX144" fmla="*/ 6891916 w 7918980"/>
              <a:gd name="connsiteY144" fmla="*/ 4625153 h 6858000"/>
              <a:gd name="connsiteX145" fmla="*/ 6882094 w 7918980"/>
              <a:gd name="connsiteY145" fmla="*/ 4733115 h 6858000"/>
              <a:gd name="connsiteX146" fmla="*/ 6860189 w 7918980"/>
              <a:gd name="connsiteY146" fmla="*/ 4844323 h 6858000"/>
              <a:gd name="connsiteX147" fmla="*/ 6843618 w 7918980"/>
              <a:gd name="connsiteY147" fmla="*/ 4877992 h 6858000"/>
              <a:gd name="connsiteX148" fmla="*/ 6829393 w 7918980"/>
              <a:gd name="connsiteY148" fmla="*/ 4925805 h 6858000"/>
              <a:gd name="connsiteX149" fmla="*/ 6794017 w 7918980"/>
              <a:gd name="connsiteY149" fmla="*/ 5009272 h 6858000"/>
              <a:gd name="connsiteX150" fmla="*/ 6786085 w 7918980"/>
              <a:gd name="connsiteY150" fmla="*/ 5111369 h 6858000"/>
              <a:gd name="connsiteX151" fmla="*/ 6799321 w 7918980"/>
              <a:gd name="connsiteY151" fmla="*/ 5210876 h 6858000"/>
              <a:gd name="connsiteX152" fmla="*/ 6803597 w 7918980"/>
              <a:gd name="connsiteY152" fmla="*/ 5269726 h 6858000"/>
              <a:gd name="connsiteX153" fmla="*/ 6820713 w 7918980"/>
              <a:gd name="connsiteY153" fmla="*/ 5464225 h 6858000"/>
              <a:gd name="connsiteX154" fmla="*/ 6824380 w 7918980"/>
              <a:gd name="connsiteY154" fmla="*/ 5594585 h 6858000"/>
              <a:gd name="connsiteX155" fmla="*/ 6806680 w 7918980"/>
              <a:gd name="connsiteY155" fmla="*/ 5667896 h 6858000"/>
              <a:gd name="connsiteX156" fmla="*/ 6791486 w 7918980"/>
              <a:gd name="connsiteY156" fmla="*/ 5769225 h 6858000"/>
              <a:gd name="connsiteX157" fmla="*/ 6792745 w 7918980"/>
              <a:gd name="connsiteY157" fmla="*/ 5823324 h 6858000"/>
              <a:gd name="connsiteX158" fmla="*/ 6789109 w 7918980"/>
              <a:gd name="connsiteY158" fmla="*/ 5862699 h 6858000"/>
              <a:gd name="connsiteX159" fmla="*/ 6793675 w 7918980"/>
              <a:gd name="connsiteY159" fmla="*/ 5906467 h 6858000"/>
              <a:gd name="connsiteX160" fmla="*/ 6814548 w 7918980"/>
              <a:gd name="connsiteY160" fmla="*/ 5939847 h 6858000"/>
              <a:gd name="connsiteX161" fmla="*/ 6809795 w 7918980"/>
              <a:gd name="connsiteY161" fmla="*/ 5973994 h 6858000"/>
              <a:gd name="connsiteX162" fmla="*/ 6810756 w 7918980"/>
              <a:gd name="connsiteY162" fmla="*/ 6089693 h 6858000"/>
              <a:gd name="connsiteX163" fmla="*/ 6814601 w 7918980"/>
              <a:gd name="connsiteY163" fmla="*/ 6224938 h 6858000"/>
              <a:gd name="connsiteX164" fmla="*/ 6840137 w 7918980"/>
              <a:gd name="connsiteY164" fmla="*/ 6370251 h 6858000"/>
              <a:gd name="connsiteX165" fmla="*/ 6863777 w 7918980"/>
              <a:gd name="connsiteY165" fmla="*/ 6541313 h 6858000"/>
              <a:gd name="connsiteX166" fmla="*/ 6868355 w 7918980"/>
              <a:gd name="connsiteY166" fmla="*/ 6640957 h 6858000"/>
              <a:gd name="connsiteX167" fmla="*/ 6881422 w 7918980"/>
              <a:gd name="connsiteY167" fmla="*/ 6705297 h 6858000"/>
              <a:gd name="connsiteX168" fmla="*/ 6894105 w 7918980"/>
              <a:gd name="connsiteY168" fmla="*/ 6759582 h 6858000"/>
              <a:gd name="connsiteX169" fmla="*/ 6892152 w 7918980"/>
              <a:gd name="connsiteY169" fmla="*/ 6817746 h 6858000"/>
              <a:gd name="connsiteX170" fmla="*/ 6895302 w 7918980"/>
              <a:gd name="connsiteY170" fmla="*/ 6843646 h 6858000"/>
              <a:gd name="connsiteX171" fmla="*/ 6914368 w 7918980"/>
              <a:gd name="connsiteY171" fmla="*/ 6857998 h 6858000"/>
              <a:gd name="connsiteX172" fmla="*/ 7549620 w 7918980"/>
              <a:gd name="connsiteY172" fmla="*/ 6857998 h 6858000"/>
              <a:gd name="connsiteX173" fmla="*/ 7918980 w 7918980"/>
              <a:gd name="connsiteY173" fmla="*/ 6857998 h 6858000"/>
              <a:gd name="connsiteX174" fmla="*/ 7918980 w 7918980"/>
              <a:gd name="connsiteY174" fmla="*/ 6858000 h 6858000"/>
              <a:gd name="connsiteX175" fmla="*/ 7549620 w 7918980"/>
              <a:gd name="connsiteY175" fmla="*/ 6858000 h 6858000"/>
              <a:gd name="connsiteX176" fmla="*/ 6658851 w 7918980"/>
              <a:gd name="connsiteY176" fmla="*/ 6858000 h 6858000"/>
              <a:gd name="connsiteX177" fmla="*/ 2092387 w 7918980"/>
              <a:gd name="connsiteY177" fmla="*/ 6858000 h 6858000"/>
              <a:gd name="connsiteX178" fmla="*/ 1822980 w 7918980"/>
              <a:gd name="connsiteY178" fmla="*/ 6858000 h 6858000"/>
              <a:gd name="connsiteX179" fmla="*/ 727500 w 7918980"/>
              <a:gd name="connsiteY179" fmla="*/ 6858000 h 6858000"/>
              <a:gd name="connsiteX180" fmla="*/ 504457 w 7918980"/>
              <a:gd name="connsiteY180" fmla="*/ 6858000 h 6858000"/>
              <a:gd name="connsiteX181" fmla="*/ 0 w 7918980"/>
              <a:gd name="connsiteY181" fmla="*/ 6858000 h 6858000"/>
              <a:gd name="connsiteX182" fmla="*/ 0 w 7918980"/>
              <a:gd name="connsiteY182" fmla="*/ 0 h 6858000"/>
              <a:gd name="connsiteX0" fmla="*/ 0 w 7918980"/>
              <a:gd name="connsiteY0" fmla="*/ 0 h 6858000"/>
              <a:gd name="connsiteX1" fmla="*/ 504457 w 7918980"/>
              <a:gd name="connsiteY1" fmla="*/ 0 h 6858000"/>
              <a:gd name="connsiteX2" fmla="*/ 727500 w 7918980"/>
              <a:gd name="connsiteY2" fmla="*/ 0 h 6858000"/>
              <a:gd name="connsiteX3" fmla="*/ 1822980 w 7918980"/>
              <a:gd name="connsiteY3" fmla="*/ 0 h 6858000"/>
              <a:gd name="connsiteX4" fmla="*/ 2092387 w 7918980"/>
              <a:gd name="connsiteY4" fmla="*/ 0 h 6858000"/>
              <a:gd name="connsiteX5" fmla="*/ 7076514 w 7918980"/>
              <a:gd name="connsiteY5" fmla="*/ 0 h 6858000"/>
              <a:gd name="connsiteX6" fmla="*/ 7264525 w 7918980"/>
              <a:gd name="connsiteY6" fmla="*/ 0 h 6858000"/>
              <a:gd name="connsiteX7" fmla="*/ 7390497 w 7918980"/>
              <a:gd name="connsiteY7" fmla="*/ 0 h 6858000"/>
              <a:gd name="connsiteX8" fmla="*/ 7389918 w 7918980"/>
              <a:gd name="connsiteY8" fmla="*/ 1705 h 6858000"/>
              <a:gd name="connsiteX9" fmla="*/ 7374574 w 7918980"/>
              <a:gd name="connsiteY9" fmla="*/ 17287 h 6858000"/>
              <a:gd name="connsiteX10" fmla="*/ 7368621 w 7918980"/>
              <a:gd name="connsiteY10" fmla="*/ 130336 h 6858000"/>
              <a:gd name="connsiteX11" fmla="*/ 7361269 w 7918980"/>
              <a:gd name="connsiteY11" fmla="*/ 187093 h 6858000"/>
              <a:gd name="connsiteX12" fmla="*/ 7368770 w 7918980"/>
              <a:gd name="connsiteY12" fmla="*/ 265704 h 6858000"/>
              <a:gd name="connsiteX13" fmla="*/ 7365293 w 7918980"/>
              <a:gd name="connsiteY13" fmla="*/ 354566 h 6858000"/>
              <a:gd name="connsiteX14" fmla="*/ 7347106 w 7918980"/>
              <a:gd name="connsiteY14" fmla="*/ 472000 h 6858000"/>
              <a:gd name="connsiteX15" fmla="*/ 7345150 w 7918980"/>
              <a:gd name="connsiteY15" fmla="*/ 473782 h 6858000"/>
              <a:gd name="connsiteX16" fmla="*/ 7344778 w 7918980"/>
              <a:gd name="connsiteY16" fmla="*/ 491380 h 6858000"/>
              <a:gd name="connsiteX17" fmla="*/ 7359399 w 7918980"/>
              <a:gd name="connsiteY17" fmla="*/ 531675 h 6858000"/>
              <a:gd name="connsiteX18" fmla="*/ 7356415 w 7918980"/>
              <a:gd name="connsiteY18" fmla="*/ 536015 h 6858000"/>
              <a:gd name="connsiteX19" fmla="*/ 7361068 w 7918980"/>
              <a:gd name="connsiteY19" fmla="*/ 572092 h 6858000"/>
              <a:gd name="connsiteX20" fmla="*/ 7359041 w 7918980"/>
              <a:gd name="connsiteY20" fmla="*/ 572511 h 6858000"/>
              <a:gd name="connsiteX21" fmla="*/ 7351198 w 7918980"/>
              <a:gd name="connsiteY21" fmla="*/ 582332 h 6858000"/>
              <a:gd name="connsiteX22" fmla="*/ 7340991 w 7918980"/>
              <a:gd name="connsiteY22" fmla="*/ 601285 h 6858000"/>
              <a:gd name="connsiteX23" fmla="*/ 7296154 w 7918980"/>
              <a:gd name="connsiteY23" fmla="*/ 681608 h 6858000"/>
              <a:gd name="connsiteX24" fmla="*/ 7295943 w 7918980"/>
              <a:gd name="connsiteY24" fmla="*/ 689151 h 6858000"/>
              <a:gd name="connsiteX25" fmla="*/ 7295465 w 7918980"/>
              <a:gd name="connsiteY25" fmla="*/ 689289 h 6858000"/>
              <a:gd name="connsiteX26" fmla="*/ 7294306 w 7918980"/>
              <a:gd name="connsiteY26" fmla="*/ 697222 h 6858000"/>
              <a:gd name="connsiteX27" fmla="*/ 7295144 w 7918980"/>
              <a:gd name="connsiteY27" fmla="*/ 717531 h 6858000"/>
              <a:gd name="connsiteX28" fmla="*/ 7291871 w 7918980"/>
              <a:gd name="connsiteY28" fmla="*/ 722494 h 6858000"/>
              <a:gd name="connsiteX29" fmla="*/ 7286061 w 7918980"/>
              <a:gd name="connsiteY29" fmla="*/ 724368 h 6858000"/>
              <a:gd name="connsiteX30" fmla="*/ 7269961 w 7918980"/>
              <a:gd name="connsiteY30" fmla="*/ 752692 h 6858000"/>
              <a:gd name="connsiteX31" fmla="*/ 7240170 w 7918980"/>
              <a:gd name="connsiteY31" fmla="*/ 816346 h 6858000"/>
              <a:gd name="connsiteX32" fmla="*/ 7211938 w 7918980"/>
              <a:gd name="connsiteY32" fmla="*/ 889417 h 6858000"/>
              <a:gd name="connsiteX33" fmla="*/ 7130024 w 7918980"/>
              <a:gd name="connsiteY33" fmla="*/ 1063288 h 6858000"/>
              <a:gd name="connsiteX34" fmla="*/ 7126817 w 7918980"/>
              <a:gd name="connsiteY34" fmla="*/ 1157176 h 6858000"/>
              <a:gd name="connsiteX35" fmla="*/ 7109474 w 7918980"/>
              <a:gd name="connsiteY35" fmla="*/ 1210776 h 6858000"/>
              <a:gd name="connsiteX36" fmla="*/ 7105443 w 7918980"/>
              <a:gd name="connsiteY36" fmla="*/ 1301993 h 6858000"/>
              <a:gd name="connsiteX37" fmla="*/ 7075215 w 7918980"/>
              <a:gd name="connsiteY37" fmla="*/ 1360879 h 6858000"/>
              <a:gd name="connsiteX38" fmla="*/ 7067477 w 7918980"/>
              <a:gd name="connsiteY38" fmla="*/ 1404045 h 6858000"/>
              <a:gd name="connsiteX39" fmla="*/ 7046803 w 7918980"/>
              <a:gd name="connsiteY39" fmla="*/ 1429568 h 6858000"/>
              <a:gd name="connsiteX40" fmla="*/ 7047831 w 7918980"/>
              <a:gd name="connsiteY40" fmla="*/ 1430305 h 6858000"/>
              <a:gd name="connsiteX41" fmla="*/ 7035374 w 7918980"/>
              <a:gd name="connsiteY41" fmla="*/ 1463304 h 6858000"/>
              <a:gd name="connsiteX42" fmla="*/ 7032938 w 7918980"/>
              <a:gd name="connsiteY42" fmla="*/ 1514846 h 6858000"/>
              <a:gd name="connsiteX43" fmla="*/ 7029397 w 7918980"/>
              <a:gd name="connsiteY43" fmla="*/ 1519731 h 6858000"/>
              <a:gd name="connsiteX44" fmla="*/ 7029620 w 7918980"/>
              <a:gd name="connsiteY44" fmla="*/ 1519929 h 6858000"/>
              <a:gd name="connsiteX45" fmla="*/ 7030612 w 7918980"/>
              <a:gd name="connsiteY45" fmla="*/ 1546022 h 6858000"/>
              <a:gd name="connsiteX46" fmla="*/ 7035010 w 7918980"/>
              <a:gd name="connsiteY46" fmla="*/ 1578752 h 6858000"/>
              <a:gd name="connsiteX47" fmla="*/ 7026513 w 7918980"/>
              <a:gd name="connsiteY47" fmla="*/ 1647555 h 6858000"/>
              <a:gd name="connsiteX48" fmla="*/ 7013857 w 7918980"/>
              <a:gd name="connsiteY48" fmla="*/ 1715685 h 6858000"/>
              <a:gd name="connsiteX49" fmla="*/ 7007215 w 7918980"/>
              <a:gd name="connsiteY49" fmla="*/ 1740358 h 6858000"/>
              <a:gd name="connsiteX50" fmla="*/ 7004455 w 7918980"/>
              <a:gd name="connsiteY50" fmla="*/ 1784314 h 6858000"/>
              <a:gd name="connsiteX51" fmla="*/ 7008825 w 7918980"/>
              <a:gd name="connsiteY51" fmla="*/ 1804434 h 6858000"/>
              <a:gd name="connsiteX52" fmla="*/ 7008048 w 7918980"/>
              <a:gd name="connsiteY52" fmla="*/ 1805316 h 6858000"/>
              <a:gd name="connsiteX53" fmla="*/ 7011573 w 7918980"/>
              <a:gd name="connsiteY53" fmla="*/ 1807109 h 6858000"/>
              <a:gd name="connsiteX54" fmla="*/ 7008900 w 7918980"/>
              <a:gd name="connsiteY54" fmla="*/ 1821003 h 6858000"/>
              <a:gd name="connsiteX55" fmla="*/ 7006523 w 7918980"/>
              <a:gd name="connsiteY55" fmla="*/ 1824832 h 6858000"/>
              <a:gd name="connsiteX56" fmla="*/ 7005215 w 7918980"/>
              <a:gd name="connsiteY56" fmla="*/ 1830429 h 6858000"/>
              <a:gd name="connsiteX57" fmla="*/ 7005505 w 7918980"/>
              <a:gd name="connsiteY57" fmla="*/ 1830569 h 6858000"/>
              <a:gd name="connsiteX58" fmla="*/ 7003643 w 7918980"/>
              <a:gd name="connsiteY58" fmla="*/ 1835810 h 6858000"/>
              <a:gd name="connsiteX59" fmla="*/ 6990432 w 7918980"/>
              <a:gd name="connsiteY59" fmla="*/ 1861483 h 6858000"/>
              <a:gd name="connsiteX60" fmla="*/ 6997246 w 7918980"/>
              <a:gd name="connsiteY60" fmla="*/ 1892417 h 6858000"/>
              <a:gd name="connsiteX61" fmla="*/ 7012242 w 7918980"/>
              <a:gd name="connsiteY61" fmla="*/ 1895114 h 6858000"/>
              <a:gd name="connsiteX62" fmla="*/ 7010080 w 7918980"/>
              <a:gd name="connsiteY62" fmla="*/ 1899379 h 6858000"/>
              <a:gd name="connsiteX63" fmla="*/ 7003451 w 7918980"/>
              <a:gd name="connsiteY63" fmla="*/ 1907867 h 6858000"/>
              <a:gd name="connsiteX64" fmla="*/ 7004341 w 7918980"/>
              <a:gd name="connsiteY64" fmla="*/ 1910265 h 6858000"/>
              <a:gd name="connsiteX65" fmla="*/ 7001248 w 7918980"/>
              <a:gd name="connsiteY65" fmla="*/ 1935584 h 6858000"/>
              <a:gd name="connsiteX66" fmla="*/ 7006599 w 7918980"/>
              <a:gd name="connsiteY66" fmla="*/ 1942021 h 6858000"/>
              <a:gd name="connsiteX67" fmla="*/ 7007460 w 7918980"/>
              <a:gd name="connsiteY67" fmla="*/ 1945112 h 6858000"/>
              <a:gd name="connsiteX68" fmla="*/ 6949577 w 7918980"/>
              <a:gd name="connsiteY68" fmla="*/ 2024270 h 6858000"/>
              <a:gd name="connsiteX69" fmla="*/ 6942508 w 7918980"/>
              <a:gd name="connsiteY69" fmla="*/ 2107942 h 6858000"/>
              <a:gd name="connsiteX70" fmla="*/ 6933336 w 7918980"/>
              <a:gd name="connsiteY70" fmla="*/ 2193455 h 6858000"/>
              <a:gd name="connsiteX71" fmla="*/ 6927972 w 7918980"/>
              <a:gd name="connsiteY71" fmla="*/ 2260088 h 6858000"/>
              <a:gd name="connsiteX72" fmla="*/ 6909058 w 7918980"/>
              <a:gd name="connsiteY72" fmla="*/ 2296008 h 6858000"/>
              <a:gd name="connsiteX73" fmla="*/ 6901810 w 7918980"/>
              <a:gd name="connsiteY73" fmla="*/ 2305564 h 6858000"/>
              <a:gd name="connsiteX74" fmla="*/ 6904482 w 7918980"/>
              <a:gd name="connsiteY74" fmla="*/ 2320214 h 6858000"/>
              <a:gd name="connsiteX75" fmla="*/ 6891885 w 7918980"/>
              <a:gd name="connsiteY75" fmla="*/ 2417011 h 6858000"/>
              <a:gd name="connsiteX76" fmla="*/ 6884970 w 7918980"/>
              <a:gd name="connsiteY76" fmla="*/ 2454207 h 6858000"/>
              <a:gd name="connsiteX77" fmla="*/ 6882954 w 7918980"/>
              <a:gd name="connsiteY77" fmla="*/ 2487203 h 6858000"/>
              <a:gd name="connsiteX78" fmla="*/ 6871484 w 7918980"/>
              <a:gd name="connsiteY78" fmla="*/ 2512282 h 6858000"/>
              <a:gd name="connsiteX79" fmla="*/ 6872496 w 7918980"/>
              <a:gd name="connsiteY79" fmla="*/ 2514318 h 6858000"/>
              <a:gd name="connsiteX80" fmla="*/ 6898111 w 7918980"/>
              <a:gd name="connsiteY80" fmla="*/ 2574334 h 6858000"/>
              <a:gd name="connsiteX81" fmla="*/ 6897017 w 7918980"/>
              <a:gd name="connsiteY81" fmla="*/ 2579877 h 6858000"/>
              <a:gd name="connsiteX82" fmla="*/ 6897171 w 7918980"/>
              <a:gd name="connsiteY82" fmla="*/ 2608928 h 6858000"/>
              <a:gd name="connsiteX83" fmla="*/ 6896584 w 7918980"/>
              <a:gd name="connsiteY83" fmla="*/ 2613111 h 6858000"/>
              <a:gd name="connsiteX84" fmla="*/ 6888164 w 7918980"/>
              <a:gd name="connsiteY84" fmla="*/ 2621996 h 6858000"/>
              <a:gd name="connsiteX85" fmla="*/ 6890652 w 7918980"/>
              <a:gd name="connsiteY85" fmla="*/ 2634265 h 6858000"/>
              <a:gd name="connsiteX86" fmla="*/ 6882034 w 7918980"/>
              <a:gd name="connsiteY86" fmla="*/ 2647237 h 6858000"/>
              <a:gd name="connsiteX87" fmla="*/ 6888195 w 7918980"/>
              <a:gd name="connsiteY87" fmla="*/ 2650786 h 6858000"/>
              <a:gd name="connsiteX88" fmla="*/ 6894052 w 7918980"/>
              <a:gd name="connsiteY88" fmla="*/ 2661993 h 6858000"/>
              <a:gd name="connsiteX89" fmla="*/ 6885953 w 7918980"/>
              <a:gd name="connsiteY89" fmla="*/ 2670949 h 6858000"/>
              <a:gd name="connsiteX90" fmla="*/ 6880156 w 7918980"/>
              <a:gd name="connsiteY90" fmla="*/ 2690255 h 6858000"/>
              <a:gd name="connsiteX91" fmla="*/ 6881009 w 7918980"/>
              <a:gd name="connsiteY91" fmla="*/ 2695683 h 6858000"/>
              <a:gd name="connsiteX92" fmla="*/ 6870001 w 7918980"/>
              <a:gd name="connsiteY92" fmla="*/ 2713964 h 6858000"/>
              <a:gd name="connsiteX93" fmla="*/ 6864441 w 7918980"/>
              <a:gd name="connsiteY93" fmla="*/ 2730175 h 6858000"/>
              <a:gd name="connsiteX94" fmla="*/ 6875107 w 7918980"/>
              <a:gd name="connsiteY94" fmla="*/ 2763497 h 6858000"/>
              <a:gd name="connsiteX95" fmla="*/ 6837349 w 7918980"/>
              <a:gd name="connsiteY95" fmla="*/ 3051539 h 6858000"/>
              <a:gd name="connsiteX96" fmla="*/ 6835698 w 7918980"/>
              <a:gd name="connsiteY96" fmla="*/ 3060333 h 6858000"/>
              <a:gd name="connsiteX97" fmla="*/ 6837785 w 7918980"/>
              <a:gd name="connsiteY97" fmla="*/ 3065434 h 6858000"/>
              <a:gd name="connsiteX98" fmla="*/ 6834476 w 7918980"/>
              <a:gd name="connsiteY98" fmla="*/ 3066836 h 6858000"/>
              <a:gd name="connsiteX99" fmla="*/ 6831096 w 7918980"/>
              <a:gd name="connsiteY99" fmla="*/ 3084834 h 6858000"/>
              <a:gd name="connsiteX100" fmla="*/ 6831305 w 7918980"/>
              <a:gd name="connsiteY100" fmla="*/ 3097259 h 6858000"/>
              <a:gd name="connsiteX101" fmla="*/ 6828050 w 7918980"/>
              <a:gd name="connsiteY101" fmla="*/ 3101053 h 6858000"/>
              <a:gd name="connsiteX102" fmla="*/ 6827093 w 7918980"/>
              <a:gd name="connsiteY102" fmla="*/ 3106151 h 6858000"/>
              <a:gd name="connsiteX103" fmla="*/ 6833251 w 7918980"/>
              <a:gd name="connsiteY103" fmla="*/ 3116747 h 6858000"/>
              <a:gd name="connsiteX104" fmla="*/ 6825921 w 7918980"/>
              <a:gd name="connsiteY104" fmla="*/ 3151828 h 6858000"/>
              <a:gd name="connsiteX105" fmla="*/ 6825863 w 7918980"/>
              <a:gd name="connsiteY105" fmla="*/ 3180546 h 6858000"/>
              <a:gd name="connsiteX106" fmla="*/ 6839691 w 7918980"/>
              <a:gd name="connsiteY106" fmla="*/ 3258677 h 6858000"/>
              <a:gd name="connsiteX107" fmla="*/ 6840898 w 7918980"/>
              <a:gd name="connsiteY107" fmla="*/ 3262610 h 6858000"/>
              <a:gd name="connsiteX108" fmla="*/ 6834652 w 7918980"/>
              <a:gd name="connsiteY108" fmla="*/ 3277179 h 6858000"/>
              <a:gd name="connsiteX109" fmla="*/ 6832324 w 7918980"/>
              <a:gd name="connsiteY109" fmla="*/ 3278130 h 6858000"/>
              <a:gd name="connsiteX110" fmla="*/ 6849750 w 7918980"/>
              <a:gd name="connsiteY110" fmla="*/ 3325671 h 6858000"/>
              <a:gd name="connsiteX111" fmla="*/ 6847551 w 7918980"/>
              <a:gd name="connsiteY111" fmla="*/ 3332072 h 6858000"/>
              <a:gd name="connsiteX112" fmla="*/ 6864685 w 7918980"/>
              <a:gd name="connsiteY112" fmla="*/ 3362948 h 6858000"/>
              <a:gd name="connsiteX113" fmla="*/ 6870457 w 7918980"/>
              <a:gd name="connsiteY113" fmla="*/ 3378959 h 6858000"/>
              <a:gd name="connsiteX114" fmla="*/ 6883738 w 7918980"/>
              <a:gd name="connsiteY114" fmla="*/ 3407057 h 6858000"/>
              <a:gd name="connsiteX115" fmla="*/ 6881948 w 7918980"/>
              <a:gd name="connsiteY115" fmla="*/ 3409825 h 6858000"/>
              <a:gd name="connsiteX116" fmla="*/ 6885647 w 7918980"/>
              <a:gd name="connsiteY116" fmla="*/ 3415218 h 6858000"/>
              <a:gd name="connsiteX117" fmla="*/ 6883908 w 7918980"/>
              <a:gd name="connsiteY117" fmla="*/ 3419880 h 6858000"/>
              <a:gd name="connsiteX118" fmla="*/ 6885903 w 7918980"/>
              <a:gd name="connsiteY118" fmla="*/ 3424545 h 6858000"/>
              <a:gd name="connsiteX119" fmla="*/ 6887603 w 7918980"/>
              <a:gd name="connsiteY119" fmla="*/ 3476412 h 6858000"/>
              <a:gd name="connsiteX120" fmla="*/ 6892664 w 7918980"/>
              <a:gd name="connsiteY120" fmla="*/ 3486850 h 6858000"/>
              <a:gd name="connsiteX121" fmla="*/ 6886319 w 7918980"/>
              <a:gd name="connsiteY121" fmla="*/ 3496391 h 6858000"/>
              <a:gd name="connsiteX122" fmla="*/ 6893119 w 7918980"/>
              <a:gd name="connsiteY122" fmla="*/ 3531201 h 6858000"/>
              <a:gd name="connsiteX123" fmla="*/ 6902876 w 7918980"/>
              <a:gd name="connsiteY123" fmla="*/ 3542019 h 6858000"/>
              <a:gd name="connsiteX124" fmla="*/ 6910520 w 7918980"/>
              <a:gd name="connsiteY124" fmla="*/ 3552249 h 6858000"/>
              <a:gd name="connsiteX125" fmla="*/ 6910882 w 7918980"/>
              <a:gd name="connsiteY125" fmla="*/ 3553678 h 6858000"/>
              <a:gd name="connsiteX126" fmla="*/ 6914489 w 7918980"/>
              <a:gd name="connsiteY126" fmla="*/ 3568021 h 6858000"/>
              <a:gd name="connsiteX127" fmla="*/ 6914914 w 7918980"/>
              <a:gd name="connsiteY127" fmla="*/ 3569719 h 6858000"/>
              <a:gd name="connsiteX128" fmla="*/ 6912342 w 7918980"/>
              <a:gd name="connsiteY128" fmla="*/ 3586412 h 6858000"/>
              <a:gd name="connsiteX129" fmla="*/ 6915338 w 7918980"/>
              <a:gd name="connsiteY129" fmla="*/ 3597336 h 6858000"/>
              <a:gd name="connsiteX130" fmla="*/ 6907234 w 7918980"/>
              <a:gd name="connsiteY130" fmla="*/ 3606007 h 6858000"/>
              <a:gd name="connsiteX131" fmla="*/ 6907261 w 7918980"/>
              <a:gd name="connsiteY131" fmla="*/ 3641228 h 6858000"/>
              <a:gd name="connsiteX132" fmla="*/ 6914828 w 7918980"/>
              <a:gd name="connsiteY132" fmla="*/ 3653088 h 6858000"/>
              <a:gd name="connsiteX133" fmla="*/ 6920416 w 7918980"/>
              <a:gd name="connsiteY133" fmla="*/ 3664114 h 6858000"/>
              <a:gd name="connsiteX134" fmla="*/ 6920498 w 7918980"/>
              <a:gd name="connsiteY134" fmla="*/ 3665569 h 6858000"/>
              <a:gd name="connsiteX135" fmla="*/ 6922809 w 7918980"/>
              <a:gd name="connsiteY135" fmla="*/ 3707357 h 6858000"/>
              <a:gd name="connsiteX136" fmla="*/ 6937676 w 7918980"/>
              <a:gd name="connsiteY136" fmla="*/ 3778166 h 6858000"/>
              <a:gd name="connsiteX137" fmla="*/ 6958359 w 7918980"/>
              <a:gd name="connsiteY137" fmla="*/ 3878222 h 6858000"/>
              <a:gd name="connsiteX138" fmla="*/ 6953118 w 7918980"/>
              <a:gd name="connsiteY138" fmla="*/ 4048117 h 6858000"/>
              <a:gd name="connsiteX139" fmla="*/ 6913020 w 7918980"/>
              <a:gd name="connsiteY139" fmla="*/ 4219510 h 6858000"/>
              <a:gd name="connsiteX140" fmla="*/ 6915792 w 7918980"/>
              <a:gd name="connsiteY140" fmla="*/ 4411258 h 6858000"/>
              <a:gd name="connsiteX141" fmla="*/ 6907579 w 7918980"/>
              <a:gd name="connsiteY141" fmla="*/ 4488531 h 6858000"/>
              <a:gd name="connsiteX142" fmla="*/ 6907052 w 7918980"/>
              <a:gd name="connsiteY142" fmla="*/ 4539168 h 6858000"/>
              <a:gd name="connsiteX143" fmla="*/ 6891916 w 7918980"/>
              <a:gd name="connsiteY143" fmla="*/ 4625153 h 6858000"/>
              <a:gd name="connsiteX144" fmla="*/ 6882094 w 7918980"/>
              <a:gd name="connsiteY144" fmla="*/ 4733115 h 6858000"/>
              <a:gd name="connsiteX145" fmla="*/ 6860189 w 7918980"/>
              <a:gd name="connsiteY145" fmla="*/ 4844323 h 6858000"/>
              <a:gd name="connsiteX146" fmla="*/ 6843618 w 7918980"/>
              <a:gd name="connsiteY146" fmla="*/ 4877992 h 6858000"/>
              <a:gd name="connsiteX147" fmla="*/ 6829393 w 7918980"/>
              <a:gd name="connsiteY147" fmla="*/ 4925805 h 6858000"/>
              <a:gd name="connsiteX148" fmla="*/ 6794017 w 7918980"/>
              <a:gd name="connsiteY148" fmla="*/ 5009272 h 6858000"/>
              <a:gd name="connsiteX149" fmla="*/ 6786085 w 7918980"/>
              <a:gd name="connsiteY149" fmla="*/ 5111369 h 6858000"/>
              <a:gd name="connsiteX150" fmla="*/ 6799321 w 7918980"/>
              <a:gd name="connsiteY150" fmla="*/ 5210876 h 6858000"/>
              <a:gd name="connsiteX151" fmla="*/ 6803597 w 7918980"/>
              <a:gd name="connsiteY151" fmla="*/ 5269726 h 6858000"/>
              <a:gd name="connsiteX152" fmla="*/ 6820713 w 7918980"/>
              <a:gd name="connsiteY152" fmla="*/ 5464225 h 6858000"/>
              <a:gd name="connsiteX153" fmla="*/ 6824380 w 7918980"/>
              <a:gd name="connsiteY153" fmla="*/ 5594585 h 6858000"/>
              <a:gd name="connsiteX154" fmla="*/ 6806680 w 7918980"/>
              <a:gd name="connsiteY154" fmla="*/ 5667896 h 6858000"/>
              <a:gd name="connsiteX155" fmla="*/ 6791486 w 7918980"/>
              <a:gd name="connsiteY155" fmla="*/ 5769225 h 6858000"/>
              <a:gd name="connsiteX156" fmla="*/ 6792745 w 7918980"/>
              <a:gd name="connsiteY156" fmla="*/ 5823324 h 6858000"/>
              <a:gd name="connsiteX157" fmla="*/ 6789109 w 7918980"/>
              <a:gd name="connsiteY157" fmla="*/ 5862699 h 6858000"/>
              <a:gd name="connsiteX158" fmla="*/ 6793675 w 7918980"/>
              <a:gd name="connsiteY158" fmla="*/ 5906467 h 6858000"/>
              <a:gd name="connsiteX159" fmla="*/ 6814548 w 7918980"/>
              <a:gd name="connsiteY159" fmla="*/ 5939847 h 6858000"/>
              <a:gd name="connsiteX160" fmla="*/ 6809795 w 7918980"/>
              <a:gd name="connsiteY160" fmla="*/ 5973994 h 6858000"/>
              <a:gd name="connsiteX161" fmla="*/ 6810756 w 7918980"/>
              <a:gd name="connsiteY161" fmla="*/ 6089693 h 6858000"/>
              <a:gd name="connsiteX162" fmla="*/ 6814601 w 7918980"/>
              <a:gd name="connsiteY162" fmla="*/ 6224938 h 6858000"/>
              <a:gd name="connsiteX163" fmla="*/ 6840137 w 7918980"/>
              <a:gd name="connsiteY163" fmla="*/ 6370251 h 6858000"/>
              <a:gd name="connsiteX164" fmla="*/ 6863777 w 7918980"/>
              <a:gd name="connsiteY164" fmla="*/ 6541313 h 6858000"/>
              <a:gd name="connsiteX165" fmla="*/ 6868355 w 7918980"/>
              <a:gd name="connsiteY165" fmla="*/ 6640957 h 6858000"/>
              <a:gd name="connsiteX166" fmla="*/ 6881422 w 7918980"/>
              <a:gd name="connsiteY166" fmla="*/ 6705297 h 6858000"/>
              <a:gd name="connsiteX167" fmla="*/ 6894105 w 7918980"/>
              <a:gd name="connsiteY167" fmla="*/ 6759582 h 6858000"/>
              <a:gd name="connsiteX168" fmla="*/ 6892152 w 7918980"/>
              <a:gd name="connsiteY168" fmla="*/ 6817746 h 6858000"/>
              <a:gd name="connsiteX169" fmla="*/ 6895302 w 7918980"/>
              <a:gd name="connsiteY169" fmla="*/ 6843646 h 6858000"/>
              <a:gd name="connsiteX170" fmla="*/ 6914368 w 7918980"/>
              <a:gd name="connsiteY170" fmla="*/ 6857998 h 6858000"/>
              <a:gd name="connsiteX171" fmla="*/ 7549620 w 7918980"/>
              <a:gd name="connsiteY171" fmla="*/ 6857998 h 6858000"/>
              <a:gd name="connsiteX172" fmla="*/ 7918980 w 7918980"/>
              <a:gd name="connsiteY172" fmla="*/ 6857998 h 6858000"/>
              <a:gd name="connsiteX173" fmla="*/ 7918980 w 7918980"/>
              <a:gd name="connsiteY173" fmla="*/ 6858000 h 6858000"/>
              <a:gd name="connsiteX174" fmla="*/ 7549620 w 7918980"/>
              <a:gd name="connsiteY174" fmla="*/ 6858000 h 6858000"/>
              <a:gd name="connsiteX175" fmla="*/ 6658851 w 7918980"/>
              <a:gd name="connsiteY175" fmla="*/ 6858000 h 6858000"/>
              <a:gd name="connsiteX176" fmla="*/ 2092387 w 7918980"/>
              <a:gd name="connsiteY176" fmla="*/ 6858000 h 6858000"/>
              <a:gd name="connsiteX177" fmla="*/ 1822980 w 7918980"/>
              <a:gd name="connsiteY177" fmla="*/ 6858000 h 6858000"/>
              <a:gd name="connsiteX178" fmla="*/ 727500 w 7918980"/>
              <a:gd name="connsiteY178" fmla="*/ 6858000 h 6858000"/>
              <a:gd name="connsiteX179" fmla="*/ 504457 w 7918980"/>
              <a:gd name="connsiteY179" fmla="*/ 6858000 h 6858000"/>
              <a:gd name="connsiteX180" fmla="*/ 0 w 7918980"/>
              <a:gd name="connsiteY180" fmla="*/ 6858000 h 6858000"/>
              <a:gd name="connsiteX181" fmla="*/ 0 w 7918980"/>
              <a:gd name="connsiteY181" fmla="*/ 0 h 6858000"/>
              <a:gd name="connsiteX0" fmla="*/ 0 w 7918980"/>
              <a:gd name="connsiteY0" fmla="*/ 0 h 6858000"/>
              <a:gd name="connsiteX1" fmla="*/ 504457 w 7918980"/>
              <a:gd name="connsiteY1" fmla="*/ 0 h 6858000"/>
              <a:gd name="connsiteX2" fmla="*/ 727500 w 7918980"/>
              <a:gd name="connsiteY2" fmla="*/ 0 h 6858000"/>
              <a:gd name="connsiteX3" fmla="*/ 1822980 w 7918980"/>
              <a:gd name="connsiteY3" fmla="*/ 0 h 6858000"/>
              <a:gd name="connsiteX4" fmla="*/ 2092387 w 7918980"/>
              <a:gd name="connsiteY4" fmla="*/ 0 h 6858000"/>
              <a:gd name="connsiteX5" fmla="*/ 7076514 w 7918980"/>
              <a:gd name="connsiteY5" fmla="*/ 0 h 6858000"/>
              <a:gd name="connsiteX6" fmla="*/ 7264525 w 7918980"/>
              <a:gd name="connsiteY6" fmla="*/ 0 h 6858000"/>
              <a:gd name="connsiteX7" fmla="*/ 7390497 w 7918980"/>
              <a:gd name="connsiteY7" fmla="*/ 0 h 6858000"/>
              <a:gd name="connsiteX8" fmla="*/ 7389918 w 7918980"/>
              <a:gd name="connsiteY8" fmla="*/ 1705 h 6858000"/>
              <a:gd name="connsiteX9" fmla="*/ 7374574 w 7918980"/>
              <a:gd name="connsiteY9" fmla="*/ 17287 h 6858000"/>
              <a:gd name="connsiteX10" fmla="*/ 7368621 w 7918980"/>
              <a:gd name="connsiteY10" fmla="*/ 130336 h 6858000"/>
              <a:gd name="connsiteX11" fmla="*/ 7361269 w 7918980"/>
              <a:gd name="connsiteY11" fmla="*/ 187093 h 6858000"/>
              <a:gd name="connsiteX12" fmla="*/ 7368770 w 7918980"/>
              <a:gd name="connsiteY12" fmla="*/ 265704 h 6858000"/>
              <a:gd name="connsiteX13" fmla="*/ 7365293 w 7918980"/>
              <a:gd name="connsiteY13" fmla="*/ 354566 h 6858000"/>
              <a:gd name="connsiteX14" fmla="*/ 7347106 w 7918980"/>
              <a:gd name="connsiteY14" fmla="*/ 472000 h 6858000"/>
              <a:gd name="connsiteX15" fmla="*/ 7345150 w 7918980"/>
              <a:gd name="connsiteY15" fmla="*/ 473782 h 6858000"/>
              <a:gd name="connsiteX16" fmla="*/ 7344778 w 7918980"/>
              <a:gd name="connsiteY16" fmla="*/ 491380 h 6858000"/>
              <a:gd name="connsiteX17" fmla="*/ 7359399 w 7918980"/>
              <a:gd name="connsiteY17" fmla="*/ 531675 h 6858000"/>
              <a:gd name="connsiteX18" fmla="*/ 7356415 w 7918980"/>
              <a:gd name="connsiteY18" fmla="*/ 536015 h 6858000"/>
              <a:gd name="connsiteX19" fmla="*/ 7361068 w 7918980"/>
              <a:gd name="connsiteY19" fmla="*/ 572092 h 6858000"/>
              <a:gd name="connsiteX20" fmla="*/ 7359041 w 7918980"/>
              <a:gd name="connsiteY20" fmla="*/ 572511 h 6858000"/>
              <a:gd name="connsiteX21" fmla="*/ 7351198 w 7918980"/>
              <a:gd name="connsiteY21" fmla="*/ 582332 h 6858000"/>
              <a:gd name="connsiteX22" fmla="*/ 7340991 w 7918980"/>
              <a:gd name="connsiteY22" fmla="*/ 601285 h 6858000"/>
              <a:gd name="connsiteX23" fmla="*/ 7296154 w 7918980"/>
              <a:gd name="connsiteY23" fmla="*/ 681608 h 6858000"/>
              <a:gd name="connsiteX24" fmla="*/ 7295943 w 7918980"/>
              <a:gd name="connsiteY24" fmla="*/ 689151 h 6858000"/>
              <a:gd name="connsiteX25" fmla="*/ 7295465 w 7918980"/>
              <a:gd name="connsiteY25" fmla="*/ 689289 h 6858000"/>
              <a:gd name="connsiteX26" fmla="*/ 7294306 w 7918980"/>
              <a:gd name="connsiteY26" fmla="*/ 697222 h 6858000"/>
              <a:gd name="connsiteX27" fmla="*/ 7295144 w 7918980"/>
              <a:gd name="connsiteY27" fmla="*/ 717531 h 6858000"/>
              <a:gd name="connsiteX28" fmla="*/ 7291871 w 7918980"/>
              <a:gd name="connsiteY28" fmla="*/ 722494 h 6858000"/>
              <a:gd name="connsiteX29" fmla="*/ 7286061 w 7918980"/>
              <a:gd name="connsiteY29" fmla="*/ 724368 h 6858000"/>
              <a:gd name="connsiteX30" fmla="*/ 7269961 w 7918980"/>
              <a:gd name="connsiteY30" fmla="*/ 752692 h 6858000"/>
              <a:gd name="connsiteX31" fmla="*/ 7240170 w 7918980"/>
              <a:gd name="connsiteY31" fmla="*/ 816346 h 6858000"/>
              <a:gd name="connsiteX32" fmla="*/ 7211938 w 7918980"/>
              <a:gd name="connsiteY32" fmla="*/ 889417 h 6858000"/>
              <a:gd name="connsiteX33" fmla="*/ 7130024 w 7918980"/>
              <a:gd name="connsiteY33" fmla="*/ 1063288 h 6858000"/>
              <a:gd name="connsiteX34" fmla="*/ 7126817 w 7918980"/>
              <a:gd name="connsiteY34" fmla="*/ 1157176 h 6858000"/>
              <a:gd name="connsiteX35" fmla="*/ 7109474 w 7918980"/>
              <a:gd name="connsiteY35" fmla="*/ 1210776 h 6858000"/>
              <a:gd name="connsiteX36" fmla="*/ 7105443 w 7918980"/>
              <a:gd name="connsiteY36" fmla="*/ 1301993 h 6858000"/>
              <a:gd name="connsiteX37" fmla="*/ 7075215 w 7918980"/>
              <a:gd name="connsiteY37" fmla="*/ 1360879 h 6858000"/>
              <a:gd name="connsiteX38" fmla="*/ 7067477 w 7918980"/>
              <a:gd name="connsiteY38" fmla="*/ 1404045 h 6858000"/>
              <a:gd name="connsiteX39" fmla="*/ 7046803 w 7918980"/>
              <a:gd name="connsiteY39" fmla="*/ 1429568 h 6858000"/>
              <a:gd name="connsiteX40" fmla="*/ 7047831 w 7918980"/>
              <a:gd name="connsiteY40" fmla="*/ 1430305 h 6858000"/>
              <a:gd name="connsiteX41" fmla="*/ 7035374 w 7918980"/>
              <a:gd name="connsiteY41" fmla="*/ 1463304 h 6858000"/>
              <a:gd name="connsiteX42" fmla="*/ 7032938 w 7918980"/>
              <a:gd name="connsiteY42" fmla="*/ 1514846 h 6858000"/>
              <a:gd name="connsiteX43" fmla="*/ 7029397 w 7918980"/>
              <a:gd name="connsiteY43" fmla="*/ 1519731 h 6858000"/>
              <a:gd name="connsiteX44" fmla="*/ 7029620 w 7918980"/>
              <a:gd name="connsiteY44" fmla="*/ 1519929 h 6858000"/>
              <a:gd name="connsiteX45" fmla="*/ 7030612 w 7918980"/>
              <a:gd name="connsiteY45" fmla="*/ 1546022 h 6858000"/>
              <a:gd name="connsiteX46" fmla="*/ 7035010 w 7918980"/>
              <a:gd name="connsiteY46" fmla="*/ 1578752 h 6858000"/>
              <a:gd name="connsiteX47" fmla="*/ 7026513 w 7918980"/>
              <a:gd name="connsiteY47" fmla="*/ 1647555 h 6858000"/>
              <a:gd name="connsiteX48" fmla="*/ 7013857 w 7918980"/>
              <a:gd name="connsiteY48" fmla="*/ 1715685 h 6858000"/>
              <a:gd name="connsiteX49" fmla="*/ 7007215 w 7918980"/>
              <a:gd name="connsiteY49" fmla="*/ 1740358 h 6858000"/>
              <a:gd name="connsiteX50" fmla="*/ 7004455 w 7918980"/>
              <a:gd name="connsiteY50" fmla="*/ 1784314 h 6858000"/>
              <a:gd name="connsiteX51" fmla="*/ 7008825 w 7918980"/>
              <a:gd name="connsiteY51" fmla="*/ 1804434 h 6858000"/>
              <a:gd name="connsiteX52" fmla="*/ 7008048 w 7918980"/>
              <a:gd name="connsiteY52" fmla="*/ 1805316 h 6858000"/>
              <a:gd name="connsiteX53" fmla="*/ 7011573 w 7918980"/>
              <a:gd name="connsiteY53" fmla="*/ 1807109 h 6858000"/>
              <a:gd name="connsiteX54" fmla="*/ 7008900 w 7918980"/>
              <a:gd name="connsiteY54" fmla="*/ 1821003 h 6858000"/>
              <a:gd name="connsiteX55" fmla="*/ 7006523 w 7918980"/>
              <a:gd name="connsiteY55" fmla="*/ 1824832 h 6858000"/>
              <a:gd name="connsiteX56" fmla="*/ 7005215 w 7918980"/>
              <a:gd name="connsiteY56" fmla="*/ 1830429 h 6858000"/>
              <a:gd name="connsiteX57" fmla="*/ 7005505 w 7918980"/>
              <a:gd name="connsiteY57" fmla="*/ 1830569 h 6858000"/>
              <a:gd name="connsiteX58" fmla="*/ 7003643 w 7918980"/>
              <a:gd name="connsiteY58" fmla="*/ 1835810 h 6858000"/>
              <a:gd name="connsiteX59" fmla="*/ 6990432 w 7918980"/>
              <a:gd name="connsiteY59" fmla="*/ 1861483 h 6858000"/>
              <a:gd name="connsiteX60" fmla="*/ 6997246 w 7918980"/>
              <a:gd name="connsiteY60" fmla="*/ 1892417 h 6858000"/>
              <a:gd name="connsiteX61" fmla="*/ 7012242 w 7918980"/>
              <a:gd name="connsiteY61" fmla="*/ 1895114 h 6858000"/>
              <a:gd name="connsiteX62" fmla="*/ 7010080 w 7918980"/>
              <a:gd name="connsiteY62" fmla="*/ 1899379 h 6858000"/>
              <a:gd name="connsiteX63" fmla="*/ 7003451 w 7918980"/>
              <a:gd name="connsiteY63" fmla="*/ 1907867 h 6858000"/>
              <a:gd name="connsiteX64" fmla="*/ 7004341 w 7918980"/>
              <a:gd name="connsiteY64" fmla="*/ 1910265 h 6858000"/>
              <a:gd name="connsiteX65" fmla="*/ 7001248 w 7918980"/>
              <a:gd name="connsiteY65" fmla="*/ 1935584 h 6858000"/>
              <a:gd name="connsiteX66" fmla="*/ 7006599 w 7918980"/>
              <a:gd name="connsiteY66" fmla="*/ 1942021 h 6858000"/>
              <a:gd name="connsiteX67" fmla="*/ 6985020 w 7918980"/>
              <a:gd name="connsiteY67" fmla="*/ 1967551 h 6858000"/>
              <a:gd name="connsiteX68" fmla="*/ 6949577 w 7918980"/>
              <a:gd name="connsiteY68" fmla="*/ 2024270 h 6858000"/>
              <a:gd name="connsiteX69" fmla="*/ 6942508 w 7918980"/>
              <a:gd name="connsiteY69" fmla="*/ 2107942 h 6858000"/>
              <a:gd name="connsiteX70" fmla="*/ 6933336 w 7918980"/>
              <a:gd name="connsiteY70" fmla="*/ 2193455 h 6858000"/>
              <a:gd name="connsiteX71" fmla="*/ 6927972 w 7918980"/>
              <a:gd name="connsiteY71" fmla="*/ 2260088 h 6858000"/>
              <a:gd name="connsiteX72" fmla="*/ 6909058 w 7918980"/>
              <a:gd name="connsiteY72" fmla="*/ 2296008 h 6858000"/>
              <a:gd name="connsiteX73" fmla="*/ 6901810 w 7918980"/>
              <a:gd name="connsiteY73" fmla="*/ 2305564 h 6858000"/>
              <a:gd name="connsiteX74" fmla="*/ 6904482 w 7918980"/>
              <a:gd name="connsiteY74" fmla="*/ 2320214 h 6858000"/>
              <a:gd name="connsiteX75" fmla="*/ 6891885 w 7918980"/>
              <a:gd name="connsiteY75" fmla="*/ 2417011 h 6858000"/>
              <a:gd name="connsiteX76" fmla="*/ 6884970 w 7918980"/>
              <a:gd name="connsiteY76" fmla="*/ 2454207 h 6858000"/>
              <a:gd name="connsiteX77" fmla="*/ 6882954 w 7918980"/>
              <a:gd name="connsiteY77" fmla="*/ 2487203 h 6858000"/>
              <a:gd name="connsiteX78" fmla="*/ 6871484 w 7918980"/>
              <a:gd name="connsiteY78" fmla="*/ 2512282 h 6858000"/>
              <a:gd name="connsiteX79" fmla="*/ 6872496 w 7918980"/>
              <a:gd name="connsiteY79" fmla="*/ 2514318 h 6858000"/>
              <a:gd name="connsiteX80" fmla="*/ 6898111 w 7918980"/>
              <a:gd name="connsiteY80" fmla="*/ 2574334 h 6858000"/>
              <a:gd name="connsiteX81" fmla="*/ 6897017 w 7918980"/>
              <a:gd name="connsiteY81" fmla="*/ 2579877 h 6858000"/>
              <a:gd name="connsiteX82" fmla="*/ 6897171 w 7918980"/>
              <a:gd name="connsiteY82" fmla="*/ 2608928 h 6858000"/>
              <a:gd name="connsiteX83" fmla="*/ 6896584 w 7918980"/>
              <a:gd name="connsiteY83" fmla="*/ 2613111 h 6858000"/>
              <a:gd name="connsiteX84" fmla="*/ 6888164 w 7918980"/>
              <a:gd name="connsiteY84" fmla="*/ 2621996 h 6858000"/>
              <a:gd name="connsiteX85" fmla="*/ 6890652 w 7918980"/>
              <a:gd name="connsiteY85" fmla="*/ 2634265 h 6858000"/>
              <a:gd name="connsiteX86" fmla="*/ 6882034 w 7918980"/>
              <a:gd name="connsiteY86" fmla="*/ 2647237 h 6858000"/>
              <a:gd name="connsiteX87" fmla="*/ 6888195 w 7918980"/>
              <a:gd name="connsiteY87" fmla="*/ 2650786 h 6858000"/>
              <a:gd name="connsiteX88" fmla="*/ 6894052 w 7918980"/>
              <a:gd name="connsiteY88" fmla="*/ 2661993 h 6858000"/>
              <a:gd name="connsiteX89" fmla="*/ 6885953 w 7918980"/>
              <a:gd name="connsiteY89" fmla="*/ 2670949 h 6858000"/>
              <a:gd name="connsiteX90" fmla="*/ 6880156 w 7918980"/>
              <a:gd name="connsiteY90" fmla="*/ 2690255 h 6858000"/>
              <a:gd name="connsiteX91" fmla="*/ 6881009 w 7918980"/>
              <a:gd name="connsiteY91" fmla="*/ 2695683 h 6858000"/>
              <a:gd name="connsiteX92" fmla="*/ 6870001 w 7918980"/>
              <a:gd name="connsiteY92" fmla="*/ 2713964 h 6858000"/>
              <a:gd name="connsiteX93" fmla="*/ 6864441 w 7918980"/>
              <a:gd name="connsiteY93" fmla="*/ 2730175 h 6858000"/>
              <a:gd name="connsiteX94" fmla="*/ 6875107 w 7918980"/>
              <a:gd name="connsiteY94" fmla="*/ 2763497 h 6858000"/>
              <a:gd name="connsiteX95" fmla="*/ 6837349 w 7918980"/>
              <a:gd name="connsiteY95" fmla="*/ 3051539 h 6858000"/>
              <a:gd name="connsiteX96" fmla="*/ 6835698 w 7918980"/>
              <a:gd name="connsiteY96" fmla="*/ 3060333 h 6858000"/>
              <a:gd name="connsiteX97" fmla="*/ 6837785 w 7918980"/>
              <a:gd name="connsiteY97" fmla="*/ 3065434 h 6858000"/>
              <a:gd name="connsiteX98" fmla="*/ 6834476 w 7918980"/>
              <a:gd name="connsiteY98" fmla="*/ 3066836 h 6858000"/>
              <a:gd name="connsiteX99" fmla="*/ 6831096 w 7918980"/>
              <a:gd name="connsiteY99" fmla="*/ 3084834 h 6858000"/>
              <a:gd name="connsiteX100" fmla="*/ 6831305 w 7918980"/>
              <a:gd name="connsiteY100" fmla="*/ 3097259 h 6858000"/>
              <a:gd name="connsiteX101" fmla="*/ 6828050 w 7918980"/>
              <a:gd name="connsiteY101" fmla="*/ 3101053 h 6858000"/>
              <a:gd name="connsiteX102" fmla="*/ 6827093 w 7918980"/>
              <a:gd name="connsiteY102" fmla="*/ 3106151 h 6858000"/>
              <a:gd name="connsiteX103" fmla="*/ 6833251 w 7918980"/>
              <a:gd name="connsiteY103" fmla="*/ 3116747 h 6858000"/>
              <a:gd name="connsiteX104" fmla="*/ 6825921 w 7918980"/>
              <a:gd name="connsiteY104" fmla="*/ 3151828 h 6858000"/>
              <a:gd name="connsiteX105" fmla="*/ 6825863 w 7918980"/>
              <a:gd name="connsiteY105" fmla="*/ 3180546 h 6858000"/>
              <a:gd name="connsiteX106" fmla="*/ 6839691 w 7918980"/>
              <a:gd name="connsiteY106" fmla="*/ 3258677 h 6858000"/>
              <a:gd name="connsiteX107" fmla="*/ 6840898 w 7918980"/>
              <a:gd name="connsiteY107" fmla="*/ 3262610 h 6858000"/>
              <a:gd name="connsiteX108" fmla="*/ 6834652 w 7918980"/>
              <a:gd name="connsiteY108" fmla="*/ 3277179 h 6858000"/>
              <a:gd name="connsiteX109" fmla="*/ 6832324 w 7918980"/>
              <a:gd name="connsiteY109" fmla="*/ 3278130 h 6858000"/>
              <a:gd name="connsiteX110" fmla="*/ 6849750 w 7918980"/>
              <a:gd name="connsiteY110" fmla="*/ 3325671 h 6858000"/>
              <a:gd name="connsiteX111" fmla="*/ 6847551 w 7918980"/>
              <a:gd name="connsiteY111" fmla="*/ 3332072 h 6858000"/>
              <a:gd name="connsiteX112" fmla="*/ 6864685 w 7918980"/>
              <a:gd name="connsiteY112" fmla="*/ 3362948 h 6858000"/>
              <a:gd name="connsiteX113" fmla="*/ 6870457 w 7918980"/>
              <a:gd name="connsiteY113" fmla="*/ 3378959 h 6858000"/>
              <a:gd name="connsiteX114" fmla="*/ 6883738 w 7918980"/>
              <a:gd name="connsiteY114" fmla="*/ 3407057 h 6858000"/>
              <a:gd name="connsiteX115" fmla="*/ 6881948 w 7918980"/>
              <a:gd name="connsiteY115" fmla="*/ 3409825 h 6858000"/>
              <a:gd name="connsiteX116" fmla="*/ 6885647 w 7918980"/>
              <a:gd name="connsiteY116" fmla="*/ 3415218 h 6858000"/>
              <a:gd name="connsiteX117" fmla="*/ 6883908 w 7918980"/>
              <a:gd name="connsiteY117" fmla="*/ 3419880 h 6858000"/>
              <a:gd name="connsiteX118" fmla="*/ 6885903 w 7918980"/>
              <a:gd name="connsiteY118" fmla="*/ 3424545 h 6858000"/>
              <a:gd name="connsiteX119" fmla="*/ 6887603 w 7918980"/>
              <a:gd name="connsiteY119" fmla="*/ 3476412 h 6858000"/>
              <a:gd name="connsiteX120" fmla="*/ 6892664 w 7918980"/>
              <a:gd name="connsiteY120" fmla="*/ 3486850 h 6858000"/>
              <a:gd name="connsiteX121" fmla="*/ 6886319 w 7918980"/>
              <a:gd name="connsiteY121" fmla="*/ 3496391 h 6858000"/>
              <a:gd name="connsiteX122" fmla="*/ 6893119 w 7918980"/>
              <a:gd name="connsiteY122" fmla="*/ 3531201 h 6858000"/>
              <a:gd name="connsiteX123" fmla="*/ 6902876 w 7918980"/>
              <a:gd name="connsiteY123" fmla="*/ 3542019 h 6858000"/>
              <a:gd name="connsiteX124" fmla="*/ 6910520 w 7918980"/>
              <a:gd name="connsiteY124" fmla="*/ 3552249 h 6858000"/>
              <a:gd name="connsiteX125" fmla="*/ 6910882 w 7918980"/>
              <a:gd name="connsiteY125" fmla="*/ 3553678 h 6858000"/>
              <a:gd name="connsiteX126" fmla="*/ 6914489 w 7918980"/>
              <a:gd name="connsiteY126" fmla="*/ 3568021 h 6858000"/>
              <a:gd name="connsiteX127" fmla="*/ 6914914 w 7918980"/>
              <a:gd name="connsiteY127" fmla="*/ 3569719 h 6858000"/>
              <a:gd name="connsiteX128" fmla="*/ 6912342 w 7918980"/>
              <a:gd name="connsiteY128" fmla="*/ 3586412 h 6858000"/>
              <a:gd name="connsiteX129" fmla="*/ 6915338 w 7918980"/>
              <a:gd name="connsiteY129" fmla="*/ 3597336 h 6858000"/>
              <a:gd name="connsiteX130" fmla="*/ 6907234 w 7918980"/>
              <a:gd name="connsiteY130" fmla="*/ 3606007 h 6858000"/>
              <a:gd name="connsiteX131" fmla="*/ 6907261 w 7918980"/>
              <a:gd name="connsiteY131" fmla="*/ 3641228 h 6858000"/>
              <a:gd name="connsiteX132" fmla="*/ 6914828 w 7918980"/>
              <a:gd name="connsiteY132" fmla="*/ 3653088 h 6858000"/>
              <a:gd name="connsiteX133" fmla="*/ 6920416 w 7918980"/>
              <a:gd name="connsiteY133" fmla="*/ 3664114 h 6858000"/>
              <a:gd name="connsiteX134" fmla="*/ 6920498 w 7918980"/>
              <a:gd name="connsiteY134" fmla="*/ 3665569 h 6858000"/>
              <a:gd name="connsiteX135" fmla="*/ 6922809 w 7918980"/>
              <a:gd name="connsiteY135" fmla="*/ 3707357 h 6858000"/>
              <a:gd name="connsiteX136" fmla="*/ 6937676 w 7918980"/>
              <a:gd name="connsiteY136" fmla="*/ 3778166 h 6858000"/>
              <a:gd name="connsiteX137" fmla="*/ 6958359 w 7918980"/>
              <a:gd name="connsiteY137" fmla="*/ 3878222 h 6858000"/>
              <a:gd name="connsiteX138" fmla="*/ 6953118 w 7918980"/>
              <a:gd name="connsiteY138" fmla="*/ 4048117 h 6858000"/>
              <a:gd name="connsiteX139" fmla="*/ 6913020 w 7918980"/>
              <a:gd name="connsiteY139" fmla="*/ 4219510 h 6858000"/>
              <a:gd name="connsiteX140" fmla="*/ 6915792 w 7918980"/>
              <a:gd name="connsiteY140" fmla="*/ 4411258 h 6858000"/>
              <a:gd name="connsiteX141" fmla="*/ 6907579 w 7918980"/>
              <a:gd name="connsiteY141" fmla="*/ 4488531 h 6858000"/>
              <a:gd name="connsiteX142" fmla="*/ 6907052 w 7918980"/>
              <a:gd name="connsiteY142" fmla="*/ 4539168 h 6858000"/>
              <a:gd name="connsiteX143" fmla="*/ 6891916 w 7918980"/>
              <a:gd name="connsiteY143" fmla="*/ 4625153 h 6858000"/>
              <a:gd name="connsiteX144" fmla="*/ 6882094 w 7918980"/>
              <a:gd name="connsiteY144" fmla="*/ 4733115 h 6858000"/>
              <a:gd name="connsiteX145" fmla="*/ 6860189 w 7918980"/>
              <a:gd name="connsiteY145" fmla="*/ 4844323 h 6858000"/>
              <a:gd name="connsiteX146" fmla="*/ 6843618 w 7918980"/>
              <a:gd name="connsiteY146" fmla="*/ 4877992 h 6858000"/>
              <a:gd name="connsiteX147" fmla="*/ 6829393 w 7918980"/>
              <a:gd name="connsiteY147" fmla="*/ 4925805 h 6858000"/>
              <a:gd name="connsiteX148" fmla="*/ 6794017 w 7918980"/>
              <a:gd name="connsiteY148" fmla="*/ 5009272 h 6858000"/>
              <a:gd name="connsiteX149" fmla="*/ 6786085 w 7918980"/>
              <a:gd name="connsiteY149" fmla="*/ 5111369 h 6858000"/>
              <a:gd name="connsiteX150" fmla="*/ 6799321 w 7918980"/>
              <a:gd name="connsiteY150" fmla="*/ 5210876 h 6858000"/>
              <a:gd name="connsiteX151" fmla="*/ 6803597 w 7918980"/>
              <a:gd name="connsiteY151" fmla="*/ 5269726 h 6858000"/>
              <a:gd name="connsiteX152" fmla="*/ 6820713 w 7918980"/>
              <a:gd name="connsiteY152" fmla="*/ 5464225 h 6858000"/>
              <a:gd name="connsiteX153" fmla="*/ 6824380 w 7918980"/>
              <a:gd name="connsiteY153" fmla="*/ 5594585 h 6858000"/>
              <a:gd name="connsiteX154" fmla="*/ 6806680 w 7918980"/>
              <a:gd name="connsiteY154" fmla="*/ 5667896 h 6858000"/>
              <a:gd name="connsiteX155" fmla="*/ 6791486 w 7918980"/>
              <a:gd name="connsiteY155" fmla="*/ 5769225 h 6858000"/>
              <a:gd name="connsiteX156" fmla="*/ 6792745 w 7918980"/>
              <a:gd name="connsiteY156" fmla="*/ 5823324 h 6858000"/>
              <a:gd name="connsiteX157" fmla="*/ 6789109 w 7918980"/>
              <a:gd name="connsiteY157" fmla="*/ 5862699 h 6858000"/>
              <a:gd name="connsiteX158" fmla="*/ 6793675 w 7918980"/>
              <a:gd name="connsiteY158" fmla="*/ 5906467 h 6858000"/>
              <a:gd name="connsiteX159" fmla="*/ 6814548 w 7918980"/>
              <a:gd name="connsiteY159" fmla="*/ 5939847 h 6858000"/>
              <a:gd name="connsiteX160" fmla="*/ 6809795 w 7918980"/>
              <a:gd name="connsiteY160" fmla="*/ 5973994 h 6858000"/>
              <a:gd name="connsiteX161" fmla="*/ 6810756 w 7918980"/>
              <a:gd name="connsiteY161" fmla="*/ 6089693 h 6858000"/>
              <a:gd name="connsiteX162" fmla="*/ 6814601 w 7918980"/>
              <a:gd name="connsiteY162" fmla="*/ 6224938 h 6858000"/>
              <a:gd name="connsiteX163" fmla="*/ 6840137 w 7918980"/>
              <a:gd name="connsiteY163" fmla="*/ 6370251 h 6858000"/>
              <a:gd name="connsiteX164" fmla="*/ 6863777 w 7918980"/>
              <a:gd name="connsiteY164" fmla="*/ 6541313 h 6858000"/>
              <a:gd name="connsiteX165" fmla="*/ 6868355 w 7918980"/>
              <a:gd name="connsiteY165" fmla="*/ 6640957 h 6858000"/>
              <a:gd name="connsiteX166" fmla="*/ 6881422 w 7918980"/>
              <a:gd name="connsiteY166" fmla="*/ 6705297 h 6858000"/>
              <a:gd name="connsiteX167" fmla="*/ 6894105 w 7918980"/>
              <a:gd name="connsiteY167" fmla="*/ 6759582 h 6858000"/>
              <a:gd name="connsiteX168" fmla="*/ 6892152 w 7918980"/>
              <a:gd name="connsiteY168" fmla="*/ 6817746 h 6858000"/>
              <a:gd name="connsiteX169" fmla="*/ 6895302 w 7918980"/>
              <a:gd name="connsiteY169" fmla="*/ 6843646 h 6858000"/>
              <a:gd name="connsiteX170" fmla="*/ 6914368 w 7918980"/>
              <a:gd name="connsiteY170" fmla="*/ 6857998 h 6858000"/>
              <a:gd name="connsiteX171" fmla="*/ 7549620 w 7918980"/>
              <a:gd name="connsiteY171" fmla="*/ 6857998 h 6858000"/>
              <a:gd name="connsiteX172" fmla="*/ 7918980 w 7918980"/>
              <a:gd name="connsiteY172" fmla="*/ 6857998 h 6858000"/>
              <a:gd name="connsiteX173" fmla="*/ 7918980 w 7918980"/>
              <a:gd name="connsiteY173" fmla="*/ 6858000 h 6858000"/>
              <a:gd name="connsiteX174" fmla="*/ 7549620 w 7918980"/>
              <a:gd name="connsiteY174" fmla="*/ 6858000 h 6858000"/>
              <a:gd name="connsiteX175" fmla="*/ 6658851 w 7918980"/>
              <a:gd name="connsiteY175" fmla="*/ 6858000 h 6858000"/>
              <a:gd name="connsiteX176" fmla="*/ 2092387 w 7918980"/>
              <a:gd name="connsiteY176" fmla="*/ 6858000 h 6858000"/>
              <a:gd name="connsiteX177" fmla="*/ 1822980 w 7918980"/>
              <a:gd name="connsiteY177" fmla="*/ 6858000 h 6858000"/>
              <a:gd name="connsiteX178" fmla="*/ 727500 w 7918980"/>
              <a:gd name="connsiteY178" fmla="*/ 6858000 h 6858000"/>
              <a:gd name="connsiteX179" fmla="*/ 504457 w 7918980"/>
              <a:gd name="connsiteY179" fmla="*/ 6858000 h 6858000"/>
              <a:gd name="connsiteX180" fmla="*/ 0 w 7918980"/>
              <a:gd name="connsiteY180" fmla="*/ 6858000 h 6858000"/>
              <a:gd name="connsiteX181" fmla="*/ 0 w 7918980"/>
              <a:gd name="connsiteY18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7918980" h="6858000">
                <a:moveTo>
                  <a:pt x="0" y="0"/>
                </a:moveTo>
                <a:lnTo>
                  <a:pt x="504457" y="0"/>
                </a:lnTo>
                <a:lnTo>
                  <a:pt x="727500" y="0"/>
                </a:lnTo>
                <a:lnTo>
                  <a:pt x="1822980" y="0"/>
                </a:lnTo>
                <a:lnTo>
                  <a:pt x="2092387" y="0"/>
                </a:lnTo>
                <a:lnTo>
                  <a:pt x="7076514" y="0"/>
                </a:lnTo>
                <a:lnTo>
                  <a:pt x="7264525" y="0"/>
                </a:lnTo>
                <a:lnTo>
                  <a:pt x="7390497" y="0"/>
                </a:lnTo>
                <a:lnTo>
                  <a:pt x="7389918" y="1705"/>
                </a:lnTo>
                <a:cubicBezTo>
                  <a:pt x="7386106" y="8440"/>
                  <a:pt x="7381092" y="13784"/>
                  <a:pt x="7374574" y="17287"/>
                </a:cubicBezTo>
                <a:cubicBezTo>
                  <a:pt x="7385344" y="82036"/>
                  <a:pt x="7333329" y="69804"/>
                  <a:pt x="7368621" y="130336"/>
                </a:cubicBezTo>
                <a:cubicBezTo>
                  <a:pt x="7349933" y="117589"/>
                  <a:pt x="7359958" y="162458"/>
                  <a:pt x="7361269" y="187093"/>
                </a:cubicBezTo>
                <a:cubicBezTo>
                  <a:pt x="7359185" y="226511"/>
                  <a:pt x="7368702" y="205530"/>
                  <a:pt x="7368770" y="265704"/>
                </a:cubicBezTo>
                <a:cubicBezTo>
                  <a:pt x="7365276" y="317533"/>
                  <a:pt x="7366793" y="325288"/>
                  <a:pt x="7365293" y="354566"/>
                </a:cubicBezTo>
                <a:lnTo>
                  <a:pt x="7347106" y="472000"/>
                </a:lnTo>
                <a:lnTo>
                  <a:pt x="7345150" y="473782"/>
                </a:lnTo>
                <a:cubicBezTo>
                  <a:pt x="7340827" y="482008"/>
                  <a:pt x="7341662" y="487340"/>
                  <a:pt x="7344778" y="491380"/>
                </a:cubicBezTo>
                <a:lnTo>
                  <a:pt x="7359399" y="531675"/>
                </a:lnTo>
                <a:lnTo>
                  <a:pt x="7356415" y="536015"/>
                </a:lnTo>
                <a:lnTo>
                  <a:pt x="7361068" y="572092"/>
                </a:lnTo>
                <a:lnTo>
                  <a:pt x="7359041" y="572511"/>
                </a:lnTo>
                <a:cubicBezTo>
                  <a:pt x="7354591" y="574271"/>
                  <a:pt x="7351509" y="577121"/>
                  <a:pt x="7351198" y="582332"/>
                </a:cubicBezTo>
                <a:cubicBezTo>
                  <a:pt x="7320982" y="573171"/>
                  <a:pt x="7339242" y="585107"/>
                  <a:pt x="7340991" y="601285"/>
                </a:cubicBezTo>
                <a:cubicBezTo>
                  <a:pt x="7331818" y="617831"/>
                  <a:pt x="7303664" y="666964"/>
                  <a:pt x="7296154" y="681608"/>
                </a:cubicBezTo>
                <a:cubicBezTo>
                  <a:pt x="7296082" y="684122"/>
                  <a:pt x="7296013" y="686637"/>
                  <a:pt x="7295943" y="689151"/>
                </a:cubicBezTo>
                <a:lnTo>
                  <a:pt x="7295465" y="689289"/>
                </a:lnTo>
                <a:cubicBezTo>
                  <a:pt x="7294414" y="690905"/>
                  <a:pt x="7293966" y="693376"/>
                  <a:pt x="7294306" y="697222"/>
                </a:cubicBezTo>
                <a:cubicBezTo>
                  <a:pt x="7294586" y="703992"/>
                  <a:pt x="7294864" y="710761"/>
                  <a:pt x="7295144" y="717531"/>
                </a:cubicBezTo>
                <a:lnTo>
                  <a:pt x="7291871" y="722494"/>
                </a:lnTo>
                <a:lnTo>
                  <a:pt x="7286061" y="724368"/>
                </a:lnTo>
                <a:lnTo>
                  <a:pt x="7269961" y="752692"/>
                </a:lnTo>
                <a:cubicBezTo>
                  <a:pt x="7277671" y="764380"/>
                  <a:pt x="7245699" y="808083"/>
                  <a:pt x="7240170" y="816346"/>
                </a:cubicBezTo>
                <a:lnTo>
                  <a:pt x="7211938" y="889417"/>
                </a:lnTo>
                <a:cubicBezTo>
                  <a:pt x="7143471" y="969963"/>
                  <a:pt x="7144887" y="1005331"/>
                  <a:pt x="7130024" y="1063288"/>
                </a:cubicBezTo>
                <a:cubicBezTo>
                  <a:pt x="7136312" y="1111028"/>
                  <a:pt x="7140076" y="1110140"/>
                  <a:pt x="7126817" y="1157176"/>
                </a:cubicBezTo>
                <a:cubicBezTo>
                  <a:pt x="7124083" y="1192124"/>
                  <a:pt x="7124864" y="1197232"/>
                  <a:pt x="7109474" y="1210776"/>
                </a:cubicBezTo>
                <a:lnTo>
                  <a:pt x="7105443" y="1301993"/>
                </a:lnTo>
                <a:lnTo>
                  <a:pt x="7075215" y="1360879"/>
                </a:lnTo>
                <a:lnTo>
                  <a:pt x="7067477" y="1404045"/>
                </a:lnTo>
                <a:lnTo>
                  <a:pt x="7046803" y="1429568"/>
                </a:lnTo>
                <a:lnTo>
                  <a:pt x="7047831" y="1430305"/>
                </a:lnTo>
                <a:cubicBezTo>
                  <a:pt x="7049677" y="1432466"/>
                  <a:pt x="7037718" y="1459891"/>
                  <a:pt x="7035374" y="1463304"/>
                </a:cubicBezTo>
                <a:cubicBezTo>
                  <a:pt x="7032892" y="1477394"/>
                  <a:pt x="7036007" y="1501295"/>
                  <a:pt x="7032938" y="1514846"/>
                </a:cubicBezTo>
                <a:lnTo>
                  <a:pt x="7029397" y="1519731"/>
                </a:lnTo>
                <a:lnTo>
                  <a:pt x="7029620" y="1519929"/>
                </a:lnTo>
                <a:cubicBezTo>
                  <a:pt x="7029470" y="1521210"/>
                  <a:pt x="7032690" y="1543635"/>
                  <a:pt x="7030612" y="1546022"/>
                </a:cubicBezTo>
                <a:lnTo>
                  <a:pt x="7035010" y="1578752"/>
                </a:lnTo>
                <a:cubicBezTo>
                  <a:pt x="7029127" y="1605585"/>
                  <a:pt x="7049361" y="1622803"/>
                  <a:pt x="7026513" y="1647555"/>
                </a:cubicBezTo>
                <a:cubicBezTo>
                  <a:pt x="7021108" y="1672675"/>
                  <a:pt x="7026193" y="1694404"/>
                  <a:pt x="7013857" y="1715685"/>
                </a:cubicBezTo>
                <a:cubicBezTo>
                  <a:pt x="7019795" y="1724301"/>
                  <a:pt x="7021078" y="1732435"/>
                  <a:pt x="7007215" y="1740358"/>
                </a:cubicBezTo>
                <a:cubicBezTo>
                  <a:pt x="7005605" y="1763793"/>
                  <a:pt x="7021348" y="1769422"/>
                  <a:pt x="7004455" y="1784314"/>
                </a:cubicBezTo>
                <a:cubicBezTo>
                  <a:pt x="7028967" y="1797417"/>
                  <a:pt x="7018226" y="1798221"/>
                  <a:pt x="7008825" y="1804434"/>
                </a:cubicBezTo>
                <a:lnTo>
                  <a:pt x="7008048" y="1805316"/>
                </a:lnTo>
                <a:lnTo>
                  <a:pt x="7011573" y="1807109"/>
                </a:lnTo>
                <a:lnTo>
                  <a:pt x="7008900" y="1821003"/>
                </a:lnTo>
                <a:lnTo>
                  <a:pt x="7006523" y="1824832"/>
                </a:lnTo>
                <a:cubicBezTo>
                  <a:pt x="7005264" y="1827468"/>
                  <a:pt x="7004917" y="1829219"/>
                  <a:pt x="7005215" y="1830429"/>
                </a:cubicBezTo>
                <a:lnTo>
                  <a:pt x="7005505" y="1830569"/>
                </a:lnTo>
                <a:lnTo>
                  <a:pt x="7003643" y="1835810"/>
                </a:lnTo>
                <a:cubicBezTo>
                  <a:pt x="6999759" y="1844665"/>
                  <a:pt x="6995277" y="1853278"/>
                  <a:pt x="6990432" y="1861483"/>
                </a:cubicBezTo>
                <a:cubicBezTo>
                  <a:pt x="7002807" y="1866643"/>
                  <a:pt x="6989768" y="1884999"/>
                  <a:pt x="6997246" y="1892417"/>
                </a:cubicBezTo>
                <a:lnTo>
                  <a:pt x="7012242" y="1895114"/>
                </a:lnTo>
                <a:lnTo>
                  <a:pt x="7010080" y="1899379"/>
                </a:lnTo>
                <a:lnTo>
                  <a:pt x="7003451" y="1907867"/>
                </a:lnTo>
                <a:cubicBezTo>
                  <a:pt x="7002589" y="1909162"/>
                  <a:pt x="7002627" y="1909994"/>
                  <a:pt x="7004341" y="1910265"/>
                </a:cubicBezTo>
                <a:cubicBezTo>
                  <a:pt x="7003975" y="1914884"/>
                  <a:pt x="7000873" y="1930292"/>
                  <a:pt x="7001248" y="1935584"/>
                </a:cubicBezTo>
                <a:lnTo>
                  <a:pt x="7006599" y="1942021"/>
                </a:lnTo>
                <a:lnTo>
                  <a:pt x="6985020" y="1967551"/>
                </a:lnTo>
                <a:lnTo>
                  <a:pt x="6949577" y="2024270"/>
                </a:lnTo>
                <a:lnTo>
                  <a:pt x="6942508" y="2107942"/>
                </a:lnTo>
                <a:cubicBezTo>
                  <a:pt x="6912270" y="2138038"/>
                  <a:pt x="6933395" y="2159228"/>
                  <a:pt x="6933336" y="2193455"/>
                </a:cubicBezTo>
                <a:cubicBezTo>
                  <a:pt x="6924282" y="2220953"/>
                  <a:pt x="6933361" y="2224200"/>
                  <a:pt x="6927972" y="2260088"/>
                </a:cubicBezTo>
                <a:cubicBezTo>
                  <a:pt x="6923728" y="2275916"/>
                  <a:pt x="6917037" y="2285645"/>
                  <a:pt x="6909058" y="2296008"/>
                </a:cubicBezTo>
                <a:lnTo>
                  <a:pt x="6901810" y="2305564"/>
                </a:lnTo>
                <a:lnTo>
                  <a:pt x="6904482" y="2320214"/>
                </a:lnTo>
                <a:cubicBezTo>
                  <a:pt x="6902155" y="2355906"/>
                  <a:pt x="6895137" y="2394678"/>
                  <a:pt x="6891885" y="2417011"/>
                </a:cubicBezTo>
                <a:cubicBezTo>
                  <a:pt x="6880976" y="2426377"/>
                  <a:pt x="6897848" y="2456509"/>
                  <a:pt x="6884970" y="2454207"/>
                </a:cubicBezTo>
                <a:cubicBezTo>
                  <a:pt x="6890753" y="2464947"/>
                  <a:pt x="6887930" y="2476105"/>
                  <a:pt x="6882954" y="2487203"/>
                </a:cubicBezTo>
                <a:lnTo>
                  <a:pt x="6871484" y="2512282"/>
                </a:lnTo>
                <a:lnTo>
                  <a:pt x="6872496" y="2514318"/>
                </a:lnTo>
                <a:lnTo>
                  <a:pt x="6898111" y="2574334"/>
                </a:lnTo>
                <a:lnTo>
                  <a:pt x="6897017" y="2579877"/>
                </a:lnTo>
                <a:cubicBezTo>
                  <a:pt x="6896861" y="2585644"/>
                  <a:pt x="6897245" y="2603388"/>
                  <a:pt x="6897171" y="2608928"/>
                </a:cubicBezTo>
                <a:cubicBezTo>
                  <a:pt x="6896975" y="2610322"/>
                  <a:pt x="6896780" y="2611717"/>
                  <a:pt x="6896584" y="2613111"/>
                </a:cubicBezTo>
                <a:lnTo>
                  <a:pt x="6888164" y="2621996"/>
                </a:lnTo>
                <a:lnTo>
                  <a:pt x="6890652" y="2634265"/>
                </a:lnTo>
                <a:lnTo>
                  <a:pt x="6882034" y="2647237"/>
                </a:lnTo>
                <a:cubicBezTo>
                  <a:pt x="6884287" y="2648158"/>
                  <a:pt x="6886365" y="2649356"/>
                  <a:pt x="6888195" y="2650786"/>
                </a:cubicBezTo>
                <a:lnTo>
                  <a:pt x="6894052" y="2661993"/>
                </a:lnTo>
                <a:lnTo>
                  <a:pt x="6885953" y="2670949"/>
                </a:lnTo>
                <a:cubicBezTo>
                  <a:pt x="6898507" y="2672007"/>
                  <a:pt x="6883930" y="2681695"/>
                  <a:pt x="6880156" y="2690255"/>
                </a:cubicBezTo>
                <a:lnTo>
                  <a:pt x="6881009" y="2695683"/>
                </a:lnTo>
                <a:lnTo>
                  <a:pt x="6870001" y="2713964"/>
                </a:lnTo>
                <a:lnTo>
                  <a:pt x="6864441" y="2730175"/>
                </a:lnTo>
                <a:lnTo>
                  <a:pt x="6875107" y="2763497"/>
                </a:lnTo>
                <a:lnTo>
                  <a:pt x="6837349" y="3051539"/>
                </a:lnTo>
                <a:lnTo>
                  <a:pt x="6835698" y="3060333"/>
                </a:lnTo>
                <a:lnTo>
                  <a:pt x="6837785" y="3065434"/>
                </a:lnTo>
                <a:lnTo>
                  <a:pt x="6834476" y="3066836"/>
                </a:lnTo>
                <a:lnTo>
                  <a:pt x="6831096" y="3084834"/>
                </a:lnTo>
                <a:cubicBezTo>
                  <a:pt x="6831166" y="3088976"/>
                  <a:pt x="6831235" y="3093117"/>
                  <a:pt x="6831305" y="3097259"/>
                </a:cubicBezTo>
                <a:lnTo>
                  <a:pt x="6828050" y="3101053"/>
                </a:lnTo>
                <a:lnTo>
                  <a:pt x="6827093" y="3106151"/>
                </a:lnTo>
                <a:lnTo>
                  <a:pt x="6833251" y="3116747"/>
                </a:lnTo>
                <a:cubicBezTo>
                  <a:pt x="6834765" y="3127646"/>
                  <a:pt x="6821739" y="3134084"/>
                  <a:pt x="6825921" y="3151828"/>
                </a:cubicBezTo>
                <a:cubicBezTo>
                  <a:pt x="6833244" y="3163902"/>
                  <a:pt x="6834336" y="3171780"/>
                  <a:pt x="6825863" y="3180546"/>
                </a:cubicBezTo>
                <a:cubicBezTo>
                  <a:pt x="6861566" y="3236545"/>
                  <a:pt x="6826703" y="3210316"/>
                  <a:pt x="6839691" y="3258677"/>
                </a:cubicBezTo>
                <a:lnTo>
                  <a:pt x="6840898" y="3262610"/>
                </a:lnTo>
                <a:lnTo>
                  <a:pt x="6834652" y="3277179"/>
                </a:lnTo>
                <a:lnTo>
                  <a:pt x="6832324" y="3278130"/>
                </a:lnTo>
                <a:lnTo>
                  <a:pt x="6849750" y="3325671"/>
                </a:lnTo>
                <a:lnTo>
                  <a:pt x="6847551" y="3332072"/>
                </a:lnTo>
                <a:lnTo>
                  <a:pt x="6864685" y="3362948"/>
                </a:lnTo>
                <a:lnTo>
                  <a:pt x="6870457" y="3378959"/>
                </a:lnTo>
                <a:lnTo>
                  <a:pt x="6883738" y="3407057"/>
                </a:lnTo>
                <a:lnTo>
                  <a:pt x="6881948" y="3409825"/>
                </a:lnTo>
                <a:lnTo>
                  <a:pt x="6885647" y="3415218"/>
                </a:lnTo>
                <a:lnTo>
                  <a:pt x="6883908" y="3419880"/>
                </a:lnTo>
                <a:lnTo>
                  <a:pt x="6885903" y="3424545"/>
                </a:lnTo>
                <a:cubicBezTo>
                  <a:pt x="6886517" y="3433967"/>
                  <a:pt x="6886474" y="3466028"/>
                  <a:pt x="6887603" y="3476412"/>
                </a:cubicBezTo>
                <a:lnTo>
                  <a:pt x="6892664" y="3486850"/>
                </a:lnTo>
                <a:lnTo>
                  <a:pt x="6886319" y="3496391"/>
                </a:lnTo>
                <a:lnTo>
                  <a:pt x="6893119" y="3531201"/>
                </a:lnTo>
                <a:lnTo>
                  <a:pt x="6902876" y="3542019"/>
                </a:lnTo>
                <a:lnTo>
                  <a:pt x="6910520" y="3552249"/>
                </a:lnTo>
                <a:cubicBezTo>
                  <a:pt x="6910641" y="3552725"/>
                  <a:pt x="6910761" y="3553202"/>
                  <a:pt x="6910882" y="3553678"/>
                </a:cubicBezTo>
                <a:lnTo>
                  <a:pt x="6914489" y="3568021"/>
                </a:lnTo>
                <a:lnTo>
                  <a:pt x="6914914" y="3569719"/>
                </a:lnTo>
                <a:lnTo>
                  <a:pt x="6912342" y="3586412"/>
                </a:lnTo>
                <a:lnTo>
                  <a:pt x="6915338" y="3597336"/>
                </a:lnTo>
                <a:lnTo>
                  <a:pt x="6907234" y="3606007"/>
                </a:lnTo>
                <a:cubicBezTo>
                  <a:pt x="6907242" y="3617747"/>
                  <a:pt x="6907253" y="3629488"/>
                  <a:pt x="6907261" y="3641228"/>
                </a:cubicBezTo>
                <a:lnTo>
                  <a:pt x="6914828" y="3653088"/>
                </a:lnTo>
                <a:lnTo>
                  <a:pt x="6920416" y="3664114"/>
                </a:lnTo>
                <a:cubicBezTo>
                  <a:pt x="6920443" y="3664599"/>
                  <a:pt x="6920471" y="3665084"/>
                  <a:pt x="6920498" y="3665569"/>
                </a:cubicBezTo>
                <a:cubicBezTo>
                  <a:pt x="6920895" y="3672776"/>
                  <a:pt x="6919946" y="3688591"/>
                  <a:pt x="6922809" y="3707357"/>
                </a:cubicBezTo>
                <a:cubicBezTo>
                  <a:pt x="6923485" y="3724716"/>
                  <a:pt x="6941058" y="3760234"/>
                  <a:pt x="6937676" y="3778166"/>
                </a:cubicBezTo>
                <a:cubicBezTo>
                  <a:pt x="6964607" y="3845122"/>
                  <a:pt x="6948407" y="3821305"/>
                  <a:pt x="6958359" y="3878222"/>
                </a:cubicBezTo>
                <a:cubicBezTo>
                  <a:pt x="6984499" y="3905047"/>
                  <a:pt x="6948397" y="4015047"/>
                  <a:pt x="6953118" y="4048117"/>
                </a:cubicBezTo>
                <a:cubicBezTo>
                  <a:pt x="6904784" y="4192084"/>
                  <a:pt x="6919242" y="4158987"/>
                  <a:pt x="6913020" y="4219510"/>
                </a:cubicBezTo>
                <a:cubicBezTo>
                  <a:pt x="6927533" y="4280033"/>
                  <a:pt x="6888360" y="4345686"/>
                  <a:pt x="6915792" y="4411258"/>
                </a:cubicBezTo>
                <a:cubicBezTo>
                  <a:pt x="6913610" y="4437329"/>
                  <a:pt x="6906858" y="4473140"/>
                  <a:pt x="6907579" y="4488531"/>
                </a:cubicBezTo>
                <a:cubicBezTo>
                  <a:pt x="6907403" y="4505410"/>
                  <a:pt x="6907228" y="4522289"/>
                  <a:pt x="6907052" y="4539168"/>
                </a:cubicBezTo>
                <a:cubicBezTo>
                  <a:pt x="6895094" y="4567830"/>
                  <a:pt x="6887285" y="4588197"/>
                  <a:pt x="6891916" y="4625153"/>
                </a:cubicBezTo>
                <a:cubicBezTo>
                  <a:pt x="6900413" y="4662889"/>
                  <a:pt x="6888879" y="4679357"/>
                  <a:pt x="6882094" y="4733115"/>
                </a:cubicBezTo>
                <a:cubicBezTo>
                  <a:pt x="6891667" y="4752352"/>
                  <a:pt x="6878350" y="4832308"/>
                  <a:pt x="6860189" y="4844323"/>
                </a:cubicBezTo>
                <a:cubicBezTo>
                  <a:pt x="6856424" y="4857054"/>
                  <a:pt x="6863174" y="4871554"/>
                  <a:pt x="6843618" y="4877992"/>
                </a:cubicBezTo>
                <a:cubicBezTo>
                  <a:pt x="6820131" y="4888353"/>
                  <a:pt x="6857398" y="4931200"/>
                  <a:pt x="6829393" y="4925805"/>
                </a:cubicBezTo>
                <a:cubicBezTo>
                  <a:pt x="6854944" y="4956261"/>
                  <a:pt x="6805820" y="4982633"/>
                  <a:pt x="6794017" y="5009272"/>
                </a:cubicBezTo>
                <a:cubicBezTo>
                  <a:pt x="6796239" y="5034036"/>
                  <a:pt x="6791355" y="5053859"/>
                  <a:pt x="6786085" y="5111369"/>
                </a:cubicBezTo>
                <a:cubicBezTo>
                  <a:pt x="6796204" y="5141336"/>
                  <a:pt x="6760393" y="5161742"/>
                  <a:pt x="6799321" y="5210876"/>
                </a:cubicBezTo>
                <a:cubicBezTo>
                  <a:pt x="6795435" y="5212581"/>
                  <a:pt x="6800034" y="5227501"/>
                  <a:pt x="6803597" y="5269726"/>
                </a:cubicBezTo>
                <a:cubicBezTo>
                  <a:pt x="6807162" y="5311951"/>
                  <a:pt x="6813370" y="5400671"/>
                  <a:pt x="6820713" y="5464225"/>
                </a:cubicBezTo>
                <a:cubicBezTo>
                  <a:pt x="6824745" y="5536542"/>
                  <a:pt x="6813205" y="5517959"/>
                  <a:pt x="6824380" y="5594585"/>
                </a:cubicBezTo>
                <a:cubicBezTo>
                  <a:pt x="6822888" y="5619318"/>
                  <a:pt x="6797022" y="5647975"/>
                  <a:pt x="6806680" y="5667896"/>
                </a:cubicBezTo>
                <a:cubicBezTo>
                  <a:pt x="6799814" y="5696311"/>
                  <a:pt x="6798559" y="5738356"/>
                  <a:pt x="6791486" y="5769225"/>
                </a:cubicBezTo>
                <a:cubicBezTo>
                  <a:pt x="6791906" y="5787258"/>
                  <a:pt x="6792324" y="5805291"/>
                  <a:pt x="6792745" y="5823324"/>
                </a:cubicBezTo>
                <a:cubicBezTo>
                  <a:pt x="6789102" y="5853058"/>
                  <a:pt x="6788588" y="5838948"/>
                  <a:pt x="6789109" y="5862699"/>
                </a:cubicBezTo>
                <a:lnTo>
                  <a:pt x="6793675" y="5906467"/>
                </a:lnTo>
                <a:lnTo>
                  <a:pt x="6814548" y="5939847"/>
                </a:lnTo>
                <a:cubicBezTo>
                  <a:pt x="6821828" y="5955713"/>
                  <a:pt x="6797711" y="5940131"/>
                  <a:pt x="6809795" y="5973994"/>
                </a:cubicBezTo>
                <a:cubicBezTo>
                  <a:pt x="6784167" y="5997051"/>
                  <a:pt x="6806424" y="6032039"/>
                  <a:pt x="6810756" y="6089693"/>
                </a:cubicBezTo>
                <a:lnTo>
                  <a:pt x="6814601" y="6224938"/>
                </a:lnTo>
                <a:cubicBezTo>
                  <a:pt x="6811422" y="6270972"/>
                  <a:pt x="6831942" y="6317522"/>
                  <a:pt x="6840137" y="6370251"/>
                </a:cubicBezTo>
                <a:cubicBezTo>
                  <a:pt x="6848333" y="6422980"/>
                  <a:pt x="6862918" y="6490855"/>
                  <a:pt x="6863777" y="6541313"/>
                </a:cubicBezTo>
                <a:cubicBezTo>
                  <a:pt x="6862878" y="6576319"/>
                  <a:pt x="6854892" y="6591883"/>
                  <a:pt x="6868355" y="6640957"/>
                </a:cubicBezTo>
                <a:cubicBezTo>
                  <a:pt x="6880485" y="6669536"/>
                  <a:pt x="6875256" y="6675394"/>
                  <a:pt x="6881422" y="6705297"/>
                </a:cubicBezTo>
                <a:cubicBezTo>
                  <a:pt x="6880347" y="6727133"/>
                  <a:pt x="6890881" y="6732087"/>
                  <a:pt x="6894105" y="6759582"/>
                </a:cubicBezTo>
                <a:cubicBezTo>
                  <a:pt x="6878594" y="6796071"/>
                  <a:pt x="6874636" y="6769544"/>
                  <a:pt x="6892152" y="6817746"/>
                </a:cubicBezTo>
                <a:cubicBezTo>
                  <a:pt x="6883936" y="6828354"/>
                  <a:pt x="6887505" y="6836369"/>
                  <a:pt x="6895302" y="6843646"/>
                </a:cubicBezTo>
                <a:lnTo>
                  <a:pt x="6914368" y="6857998"/>
                </a:lnTo>
                <a:lnTo>
                  <a:pt x="7549620" y="6857998"/>
                </a:lnTo>
                <a:lnTo>
                  <a:pt x="7918980" y="6857998"/>
                </a:lnTo>
                <a:lnTo>
                  <a:pt x="7918980" y="6858000"/>
                </a:lnTo>
                <a:lnTo>
                  <a:pt x="7549620" y="6858000"/>
                </a:lnTo>
                <a:lnTo>
                  <a:pt x="6658851" y="6858000"/>
                </a:lnTo>
                <a:lnTo>
                  <a:pt x="2092387" y="6858000"/>
                </a:lnTo>
                <a:lnTo>
                  <a:pt x="1822980" y="6858000"/>
                </a:lnTo>
                <a:lnTo>
                  <a:pt x="727500" y="6858000"/>
                </a:lnTo>
                <a:lnTo>
                  <a:pt x="504457" y="6858000"/>
                </a:lnTo>
                <a:lnTo>
                  <a:pt x="0" y="6858000"/>
                </a:lnTo>
                <a:lnTo>
                  <a:pt x="0"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36A30C7-F9FB-10AC-D2CA-296E1363FE0F}"/>
              </a:ext>
            </a:extLst>
          </p:cNvPr>
          <p:cNvSpPr>
            <a:spLocks noGrp="1"/>
          </p:cNvSpPr>
          <p:nvPr>
            <p:ph type="title"/>
          </p:nvPr>
        </p:nvSpPr>
        <p:spPr>
          <a:xfrm>
            <a:off x="346775" y="486563"/>
            <a:ext cx="5243295" cy="1330840"/>
          </a:xfrm>
        </p:spPr>
        <p:txBody>
          <a:bodyPr>
            <a:normAutofit/>
          </a:bodyPr>
          <a:lstStyle/>
          <a:p>
            <a:r>
              <a:rPr lang="en-US" dirty="0">
                <a:effectLst>
                  <a:outerShdw blurRad="38100" dist="38100" dir="2700000" algn="tl">
                    <a:srgbClr val="000000">
                      <a:alpha val="43137"/>
                    </a:srgbClr>
                  </a:outerShdw>
                </a:effectLst>
              </a:rPr>
              <a:t>Limited Liability Company or LLC</a:t>
            </a:r>
          </a:p>
        </p:txBody>
      </p:sp>
      <p:sp>
        <p:nvSpPr>
          <p:cNvPr id="3" name="Content Placeholder 2">
            <a:extLst>
              <a:ext uri="{FF2B5EF4-FFF2-40B4-BE49-F238E27FC236}">
                <a16:creationId xmlns:a16="http://schemas.microsoft.com/office/drawing/2014/main" id="{BABEC6DE-C49C-52E0-0605-63EA5EF6DBDA}"/>
              </a:ext>
            </a:extLst>
          </p:cNvPr>
          <p:cNvSpPr>
            <a:spLocks noGrp="1"/>
          </p:cNvSpPr>
          <p:nvPr>
            <p:ph idx="1"/>
          </p:nvPr>
        </p:nvSpPr>
        <p:spPr>
          <a:xfrm>
            <a:off x="507641" y="2039927"/>
            <a:ext cx="7087942" cy="3908585"/>
          </a:xfrm>
        </p:spPr>
        <p:txBody>
          <a:bodyPr>
            <a:noAutofit/>
          </a:bodyPr>
          <a:lstStyle/>
          <a:p>
            <a:pPr marL="0" indent="0">
              <a:lnSpc>
                <a:spcPct val="100000"/>
              </a:lnSpc>
              <a:buNone/>
            </a:pPr>
            <a:r>
              <a:rPr lang="en-US" sz="2200" dirty="0">
                <a:latin typeface="Abadi Extra Light" panose="020B0204020104020204" pitchFamily="34" charset="0"/>
              </a:rPr>
              <a:t>A </a:t>
            </a:r>
            <a:r>
              <a:rPr lang="en-US" sz="2200" dirty="0">
                <a:solidFill>
                  <a:srgbClr val="C00000"/>
                </a:solidFill>
                <a:latin typeface="Abadi Extra Light" panose="020B0204020104020204" pitchFamily="34" charset="0"/>
              </a:rPr>
              <a:t>manager</a:t>
            </a:r>
            <a:r>
              <a:rPr lang="en-US" sz="2200" dirty="0">
                <a:latin typeface="Abadi Extra Light" panose="020B0204020104020204" pitchFamily="34" charset="0"/>
              </a:rPr>
              <a:t>: </a:t>
            </a:r>
          </a:p>
          <a:p>
            <a:pPr marL="400050" indent="-400050">
              <a:lnSpc>
                <a:spcPct val="100000"/>
              </a:lnSpc>
              <a:buAutoNum type="romanLcParenBoth"/>
            </a:pPr>
            <a:r>
              <a:rPr lang="en-US" sz="2200" dirty="0">
                <a:solidFill>
                  <a:srgbClr val="C00000"/>
                </a:solidFill>
                <a:latin typeface="Abadi Extra Light" panose="020B0204020104020204" pitchFamily="34" charset="0"/>
              </a:rPr>
              <a:t>need not be a member of the company </a:t>
            </a:r>
            <a:r>
              <a:rPr lang="en-US" sz="2200" dirty="0">
                <a:latin typeface="Abadi Extra Light" panose="020B0204020104020204" pitchFamily="34" charset="0"/>
              </a:rPr>
              <a:t>or </a:t>
            </a:r>
            <a:r>
              <a:rPr lang="en-US" sz="2200" dirty="0">
                <a:solidFill>
                  <a:srgbClr val="C00000"/>
                </a:solidFill>
                <a:latin typeface="Abadi Extra Light" panose="020B0204020104020204" pitchFamily="34" charset="0"/>
              </a:rPr>
              <a:t>a natural person</a:t>
            </a:r>
            <a:r>
              <a:rPr lang="en-US" sz="2200" dirty="0">
                <a:latin typeface="Abadi Extra Light" panose="020B0204020104020204" pitchFamily="34" charset="0"/>
              </a:rPr>
              <a:t>; and </a:t>
            </a:r>
          </a:p>
          <a:p>
            <a:pPr marL="400050" indent="-400050">
              <a:lnSpc>
                <a:spcPct val="100000"/>
              </a:lnSpc>
              <a:buAutoNum type="romanLcParenBoth"/>
            </a:pPr>
            <a:r>
              <a:rPr lang="en-US" sz="2200" dirty="0">
                <a:latin typeface="Abadi Extra Light" panose="020B0204020104020204" pitchFamily="34" charset="0"/>
              </a:rPr>
              <a:t>shall </a:t>
            </a:r>
            <a:r>
              <a:rPr lang="en-US" sz="2200" dirty="0">
                <a:solidFill>
                  <a:srgbClr val="C00000"/>
                </a:solidFill>
                <a:latin typeface="Abadi Extra Light" panose="020B0204020104020204" pitchFamily="34" charset="0"/>
              </a:rPr>
              <a:t>serve for a term of one year </a:t>
            </a:r>
            <a:r>
              <a:rPr lang="en-US" sz="2200" dirty="0">
                <a:latin typeface="Abadi Extra Light" panose="020B0204020104020204" pitchFamily="34" charset="0"/>
              </a:rPr>
              <a:t>and until his successor has been elected and qualified or until his earlier death, resignation or removal. </a:t>
            </a:r>
          </a:p>
          <a:p>
            <a:pPr marL="0" indent="0">
              <a:lnSpc>
                <a:spcPct val="100000"/>
              </a:lnSpc>
              <a:buNone/>
            </a:pPr>
            <a:r>
              <a:rPr lang="en-US" sz="2200" dirty="0">
                <a:latin typeface="Abadi Extra Light" panose="020B0204020104020204" pitchFamily="34" charset="0"/>
              </a:rPr>
              <a:t>If the certificate of organization provides that the company shall be managed by one or more managers, </a:t>
            </a:r>
            <a:r>
              <a:rPr lang="en-US" sz="2200" dirty="0">
                <a:solidFill>
                  <a:srgbClr val="C00000"/>
                </a:solidFill>
                <a:latin typeface="Abadi Extra Light" panose="020B0204020104020204" pitchFamily="34" charset="0"/>
              </a:rPr>
              <a:t>the managers shall have the authority of general partners, a</a:t>
            </a:r>
            <a:r>
              <a:rPr lang="en-US" sz="2200" dirty="0">
                <a:latin typeface="Abadi Extra Light" panose="020B0204020104020204" pitchFamily="34" charset="0"/>
              </a:rPr>
              <a:t>nd </a:t>
            </a:r>
            <a:r>
              <a:rPr lang="en-US" sz="2200" dirty="0">
                <a:solidFill>
                  <a:srgbClr val="C00000"/>
                </a:solidFill>
                <a:latin typeface="Abadi Extra Light" panose="020B0204020104020204" pitchFamily="34" charset="0"/>
              </a:rPr>
              <a:t>a member who is not a manager shall have no duties to the company or to the other members solely by reason of acting in his capacity as a member. </a:t>
            </a:r>
          </a:p>
        </p:txBody>
      </p:sp>
      <p:pic>
        <p:nvPicPr>
          <p:cNvPr id="7" name="Graphic 6" descr="Group of People">
            <a:extLst>
              <a:ext uri="{FF2B5EF4-FFF2-40B4-BE49-F238E27FC236}">
                <a16:creationId xmlns:a16="http://schemas.microsoft.com/office/drawing/2014/main" id="{EBED82C3-E64D-7F58-FA02-546871FC6705}"/>
              </a:ext>
            </a:extLst>
          </p:cNvPr>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6450" y="1584393"/>
            <a:ext cx="3689210" cy="3689210"/>
          </a:xfrm>
          <a:prstGeom prst="rect">
            <a:avLst/>
          </a:prstGeom>
          <a:effectLst>
            <a:outerShdw blurRad="50800" dist="50800" dir="5400000" algn="ctr" rotWithShape="0">
              <a:srgbClr val="000000">
                <a:alpha val="99000"/>
              </a:srgbClr>
            </a:outerShdw>
          </a:effectLst>
        </p:spPr>
      </p:pic>
      <p:sp>
        <p:nvSpPr>
          <p:cNvPr id="16" name="Rectangle 6">
            <a:extLst>
              <a:ext uri="{FF2B5EF4-FFF2-40B4-BE49-F238E27FC236}">
                <a16:creationId xmlns:a16="http://schemas.microsoft.com/office/drawing/2014/main" id="{5B1C0F75-E7F7-4B02-A77F-5EABD7CBD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4090" y="6128733"/>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9583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rot="5400000" flipH="1">
            <a:off x="877659" y="3390910"/>
            <a:ext cx="6856214" cy="76180"/>
          </a:xfrm>
          <a:prstGeom prst="rect">
            <a:avLst/>
          </a:prstGeom>
          <a:gradFill>
            <a:gsLst>
              <a:gs pos="0">
                <a:schemeClr val="tx1"/>
              </a:gs>
              <a:gs pos="34000">
                <a:schemeClr val="tx1">
                  <a:lumMod val="75000"/>
                  <a:lumOff val="25000"/>
                </a:schemeClr>
              </a:gs>
              <a:gs pos="71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Calibri"/>
              <a:ea typeface="+mn-ea"/>
              <a:cs typeface="+mn-cs"/>
            </a:endParaRPr>
          </a:p>
        </p:txBody>
      </p:sp>
      <p:sp>
        <p:nvSpPr>
          <p:cNvPr id="70660" name="TextBox 3"/>
          <p:cNvSpPr txBox="1">
            <a:spLocks noChangeArrowheads="1"/>
          </p:cNvSpPr>
          <p:nvPr/>
        </p:nvSpPr>
        <p:spPr bwMode="auto">
          <a:xfrm>
            <a:off x="2363172" y="991309"/>
            <a:ext cx="324044" cy="830781"/>
          </a:xfrm>
          <a:prstGeom prst="rect">
            <a:avLst/>
          </a:prstGeom>
          <a:noFill/>
          <a:ln w="9525">
            <a:noFill/>
            <a:miter lim="800000"/>
            <a:headEnd/>
            <a:tailEnd/>
          </a:ln>
        </p:spPr>
        <p:txBody>
          <a:bodyPr wrap="non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4799" b="0" i="0" u="none" strike="noStrike" kern="1200" cap="none" spc="0" normalizeH="0" baseline="0" noProof="0" dirty="0">
                <a:ln>
                  <a:noFill/>
                </a:ln>
                <a:solidFill>
                  <a:srgbClr val="FF0000"/>
                </a:solidFill>
                <a:effectLst/>
                <a:uLnTx/>
                <a:uFillTx/>
                <a:latin typeface="Calibri"/>
                <a:ea typeface="+mn-ea"/>
                <a:cs typeface="+mn-cs"/>
              </a:rPr>
              <a:t> </a:t>
            </a:r>
          </a:p>
        </p:txBody>
      </p:sp>
      <p:sp>
        <p:nvSpPr>
          <p:cNvPr id="11" name="Rectangle 10"/>
          <p:cNvSpPr/>
          <p:nvPr/>
        </p:nvSpPr>
        <p:spPr>
          <a:xfrm flipH="1">
            <a:off x="4343857" y="1219776"/>
            <a:ext cx="4113728" cy="76180"/>
          </a:xfrm>
          <a:prstGeom prst="rect">
            <a:avLst/>
          </a:prstGeom>
          <a:gradFill>
            <a:gsLst>
              <a:gs pos="0">
                <a:schemeClr val="tx1"/>
              </a:gs>
              <a:gs pos="64999">
                <a:schemeClr val="tx1">
                  <a:lumMod val="75000"/>
                  <a:lumOff val="2500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Rectangle 11"/>
          <p:cNvSpPr>
            <a:spLocks noChangeArrowheads="1"/>
          </p:cNvSpPr>
          <p:nvPr/>
        </p:nvSpPr>
        <p:spPr bwMode="auto">
          <a:xfrm>
            <a:off x="4724758" y="1646390"/>
            <a:ext cx="5561151" cy="3969284"/>
          </a:xfrm>
          <a:prstGeom prst="rect">
            <a:avLst/>
          </a:prstGeom>
          <a:noFill/>
          <a:ln w="9525">
            <a:noFill/>
            <a:miter lim="800000"/>
            <a:headEnd/>
            <a:tailEnd/>
          </a:ln>
        </p:spPr>
        <p:txBody>
          <a:bodyPr>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t>CLE - Continuing Legal Education for </a:t>
            </a: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t>Attorneys:</a:t>
            </a:r>
            <a:br>
              <a:rPr kumimoji="0" lang="en-US" sz="1799"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br>
            <a:br>
              <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br>
            <a:r>
              <a:rPr kumimoji="0" lang="en-US" sz="1799"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t>YourOnlineProfessor.net </a:t>
            </a:r>
            <a:r>
              <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is an </a:t>
            </a:r>
            <a:r>
              <a:rPr kumimoji="0" lang="en-US" sz="1799" b="0" i="1"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Accredited Provider for Pennsylvania Continuing Legal Education, </a:t>
            </a:r>
            <a:r>
              <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through The Supreme Court of Pennsylvania's Continuing Legal Education Board, registered as sponsor #7003.</a:t>
            </a: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This program qualifies as 2 hour -  </a:t>
            </a:r>
            <a:r>
              <a:rPr kumimoji="0" lang="en-US" sz="1799" b="0" i="0" u="none" strike="noStrike" kern="1200" cap="none" spc="0" normalizeH="0" baseline="0" noProof="0" dirty="0">
                <a:ln>
                  <a:noFill/>
                </a:ln>
                <a:solidFill>
                  <a:srgbClr val="8A0000"/>
                </a:solidFill>
                <a:effectLst/>
                <a:uLnTx/>
                <a:uFillTx/>
                <a:latin typeface="Abadi Extra Light" panose="020B0204020104020204" pitchFamily="34" charset="0"/>
                <a:ea typeface="+mn-ea"/>
                <a:cs typeface="+mn-cs"/>
              </a:rPr>
              <a:t>‘</a:t>
            </a:r>
            <a:r>
              <a:rPr kumimoji="0" lang="en-US" sz="1799"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t>Live Webcast’ </a:t>
            </a:r>
            <a:r>
              <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under PA CLE Board guidelines and in the states of </a:t>
            </a:r>
            <a:r>
              <a:rPr kumimoji="0" lang="en-US" sz="1799"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t>Delaware, New Jersey, and California.</a:t>
            </a:r>
            <a:endParaRPr kumimoji="0" lang="en-US" sz="1799" b="1"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endParaRP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In most cases, credit is also available to </a:t>
            </a:r>
            <a:r>
              <a:rPr kumimoji="0" lang="en-US" sz="1799"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t>New York </a:t>
            </a:r>
            <a:r>
              <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attorneys through New York’s “approved jurisdiction policy.”</a:t>
            </a:r>
          </a:p>
        </p:txBody>
      </p:sp>
    </p:spTree>
    <p:extLst>
      <p:ext uri="{BB962C8B-B14F-4D97-AF65-F5344CB8AC3E}">
        <p14:creationId xmlns:p14="http://schemas.microsoft.com/office/powerpoint/2010/main" val="11955965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FBCF16F5-E0AF-4144-B7AF-BDDCDF8D59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95584" y="610517"/>
            <a:ext cx="4010943" cy="5636963"/>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7085843F-A255-4AE2-BD1C-10954E1A6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0"/>
            <a:ext cx="7918980" cy="6858000"/>
          </a:xfrm>
          <a:custGeom>
            <a:avLst/>
            <a:gdLst>
              <a:gd name="connsiteX0" fmla="*/ 0 w 7918980"/>
              <a:gd name="connsiteY0" fmla="*/ 0 h 6858000"/>
              <a:gd name="connsiteX1" fmla="*/ 504457 w 7918980"/>
              <a:gd name="connsiteY1" fmla="*/ 0 h 6858000"/>
              <a:gd name="connsiteX2" fmla="*/ 727500 w 7918980"/>
              <a:gd name="connsiteY2" fmla="*/ 0 h 6858000"/>
              <a:gd name="connsiteX3" fmla="*/ 1822980 w 7918980"/>
              <a:gd name="connsiteY3" fmla="*/ 0 h 6858000"/>
              <a:gd name="connsiteX4" fmla="*/ 2092387 w 7918980"/>
              <a:gd name="connsiteY4" fmla="*/ 0 h 6858000"/>
              <a:gd name="connsiteX5" fmla="*/ 7076514 w 7918980"/>
              <a:gd name="connsiteY5" fmla="*/ 0 h 6858000"/>
              <a:gd name="connsiteX6" fmla="*/ 7264525 w 7918980"/>
              <a:gd name="connsiteY6" fmla="*/ 0 h 6858000"/>
              <a:gd name="connsiteX7" fmla="*/ 7390497 w 7918980"/>
              <a:gd name="connsiteY7" fmla="*/ 0 h 6858000"/>
              <a:gd name="connsiteX8" fmla="*/ 7389918 w 7918980"/>
              <a:gd name="connsiteY8" fmla="*/ 1705 h 6858000"/>
              <a:gd name="connsiteX9" fmla="*/ 7374574 w 7918980"/>
              <a:gd name="connsiteY9" fmla="*/ 17287 h 6858000"/>
              <a:gd name="connsiteX10" fmla="*/ 7368621 w 7918980"/>
              <a:gd name="connsiteY10" fmla="*/ 130336 h 6858000"/>
              <a:gd name="connsiteX11" fmla="*/ 7361269 w 7918980"/>
              <a:gd name="connsiteY11" fmla="*/ 187093 h 6858000"/>
              <a:gd name="connsiteX12" fmla="*/ 7368770 w 7918980"/>
              <a:gd name="connsiteY12" fmla="*/ 265704 h 6858000"/>
              <a:gd name="connsiteX13" fmla="*/ 7365293 w 7918980"/>
              <a:gd name="connsiteY13" fmla="*/ 354566 h 6858000"/>
              <a:gd name="connsiteX14" fmla="*/ 7347106 w 7918980"/>
              <a:gd name="connsiteY14" fmla="*/ 472000 h 6858000"/>
              <a:gd name="connsiteX15" fmla="*/ 7345150 w 7918980"/>
              <a:gd name="connsiteY15" fmla="*/ 473782 h 6858000"/>
              <a:gd name="connsiteX16" fmla="*/ 7344778 w 7918980"/>
              <a:gd name="connsiteY16" fmla="*/ 491380 h 6858000"/>
              <a:gd name="connsiteX17" fmla="*/ 7359399 w 7918980"/>
              <a:gd name="connsiteY17" fmla="*/ 531675 h 6858000"/>
              <a:gd name="connsiteX18" fmla="*/ 7356415 w 7918980"/>
              <a:gd name="connsiteY18" fmla="*/ 536015 h 6858000"/>
              <a:gd name="connsiteX19" fmla="*/ 7361068 w 7918980"/>
              <a:gd name="connsiteY19" fmla="*/ 572092 h 6858000"/>
              <a:gd name="connsiteX20" fmla="*/ 7359041 w 7918980"/>
              <a:gd name="connsiteY20" fmla="*/ 572511 h 6858000"/>
              <a:gd name="connsiteX21" fmla="*/ 7351198 w 7918980"/>
              <a:gd name="connsiteY21" fmla="*/ 582332 h 6858000"/>
              <a:gd name="connsiteX22" fmla="*/ 7340991 w 7918980"/>
              <a:gd name="connsiteY22" fmla="*/ 601285 h 6858000"/>
              <a:gd name="connsiteX23" fmla="*/ 7296154 w 7918980"/>
              <a:gd name="connsiteY23" fmla="*/ 681608 h 6858000"/>
              <a:gd name="connsiteX24" fmla="*/ 7295943 w 7918980"/>
              <a:gd name="connsiteY24" fmla="*/ 689151 h 6858000"/>
              <a:gd name="connsiteX25" fmla="*/ 7295465 w 7918980"/>
              <a:gd name="connsiteY25" fmla="*/ 689289 h 6858000"/>
              <a:gd name="connsiteX26" fmla="*/ 7294306 w 7918980"/>
              <a:gd name="connsiteY26" fmla="*/ 697222 h 6858000"/>
              <a:gd name="connsiteX27" fmla="*/ 7295144 w 7918980"/>
              <a:gd name="connsiteY27" fmla="*/ 717531 h 6858000"/>
              <a:gd name="connsiteX28" fmla="*/ 7291871 w 7918980"/>
              <a:gd name="connsiteY28" fmla="*/ 722494 h 6858000"/>
              <a:gd name="connsiteX29" fmla="*/ 7286061 w 7918980"/>
              <a:gd name="connsiteY29" fmla="*/ 724368 h 6858000"/>
              <a:gd name="connsiteX30" fmla="*/ 7269961 w 7918980"/>
              <a:gd name="connsiteY30" fmla="*/ 752692 h 6858000"/>
              <a:gd name="connsiteX31" fmla="*/ 7240170 w 7918980"/>
              <a:gd name="connsiteY31" fmla="*/ 816346 h 6858000"/>
              <a:gd name="connsiteX32" fmla="*/ 7211938 w 7918980"/>
              <a:gd name="connsiteY32" fmla="*/ 889417 h 6858000"/>
              <a:gd name="connsiteX33" fmla="*/ 7130024 w 7918980"/>
              <a:gd name="connsiteY33" fmla="*/ 1063288 h 6858000"/>
              <a:gd name="connsiteX34" fmla="*/ 7126817 w 7918980"/>
              <a:gd name="connsiteY34" fmla="*/ 1157176 h 6858000"/>
              <a:gd name="connsiteX35" fmla="*/ 7109474 w 7918980"/>
              <a:gd name="connsiteY35" fmla="*/ 1210776 h 6858000"/>
              <a:gd name="connsiteX36" fmla="*/ 7105443 w 7918980"/>
              <a:gd name="connsiteY36" fmla="*/ 1301993 h 6858000"/>
              <a:gd name="connsiteX37" fmla="*/ 7075215 w 7918980"/>
              <a:gd name="connsiteY37" fmla="*/ 1360879 h 6858000"/>
              <a:gd name="connsiteX38" fmla="*/ 7067477 w 7918980"/>
              <a:gd name="connsiteY38" fmla="*/ 1404045 h 6858000"/>
              <a:gd name="connsiteX39" fmla="*/ 7046803 w 7918980"/>
              <a:gd name="connsiteY39" fmla="*/ 1429568 h 6858000"/>
              <a:gd name="connsiteX40" fmla="*/ 7047831 w 7918980"/>
              <a:gd name="connsiteY40" fmla="*/ 1430305 h 6858000"/>
              <a:gd name="connsiteX41" fmla="*/ 7035374 w 7918980"/>
              <a:gd name="connsiteY41" fmla="*/ 1463304 h 6858000"/>
              <a:gd name="connsiteX42" fmla="*/ 7032938 w 7918980"/>
              <a:gd name="connsiteY42" fmla="*/ 1514846 h 6858000"/>
              <a:gd name="connsiteX43" fmla="*/ 7029397 w 7918980"/>
              <a:gd name="connsiteY43" fmla="*/ 1519731 h 6858000"/>
              <a:gd name="connsiteX44" fmla="*/ 7029620 w 7918980"/>
              <a:gd name="connsiteY44" fmla="*/ 1519929 h 6858000"/>
              <a:gd name="connsiteX45" fmla="*/ 7030612 w 7918980"/>
              <a:gd name="connsiteY45" fmla="*/ 1546022 h 6858000"/>
              <a:gd name="connsiteX46" fmla="*/ 7035010 w 7918980"/>
              <a:gd name="connsiteY46" fmla="*/ 1578752 h 6858000"/>
              <a:gd name="connsiteX47" fmla="*/ 7026513 w 7918980"/>
              <a:gd name="connsiteY47" fmla="*/ 1647555 h 6858000"/>
              <a:gd name="connsiteX48" fmla="*/ 7013857 w 7918980"/>
              <a:gd name="connsiteY48" fmla="*/ 1715685 h 6858000"/>
              <a:gd name="connsiteX49" fmla="*/ 7007215 w 7918980"/>
              <a:gd name="connsiteY49" fmla="*/ 1740358 h 6858000"/>
              <a:gd name="connsiteX50" fmla="*/ 7004455 w 7918980"/>
              <a:gd name="connsiteY50" fmla="*/ 1784314 h 6858000"/>
              <a:gd name="connsiteX51" fmla="*/ 7008825 w 7918980"/>
              <a:gd name="connsiteY51" fmla="*/ 1804434 h 6858000"/>
              <a:gd name="connsiteX52" fmla="*/ 7008048 w 7918980"/>
              <a:gd name="connsiteY52" fmla="*/ 1805316 h 6858000"/>
              <a:gd name="connsiteX53" fmla="*/ 7011573 w 7918980"/>
              <a:gd name="connsiteY53" fmla="*/ 1807109 h 6858000"/>
              <a:gd name="connsiteX54" fmla="*/ 7008900 w 7918980"/>
              <a:gd name="connsiteY54" fmla="*/ 1821003 h 6858000"/>
              <a:gd name="connsiteX55" fmla="*/ 7006523 w 7918980"/>
              <a:gd name="connsiteY55" fmla="*/ 1824832 h 6858000"/>
              <a:gd name="connsiteX56" fmla="*/ 7005215 w 7918980"/>
              <a:gd name="connsiteY56" fmla="*/ 1830429 h 6858000"/>
              <a:gd name="connsiteX57" fmla="*/ 7005505 w 7918980"/>
              <a:gd name="connsiteY57" fmla="*/ 1830569 h 6858000"/>
              <a:gd name="connsiteX58" fmla="*/ 7003643 w 7918980"/>
              <a:gd name="connsiteY58" fmla="*/ 1835810 h 6858000"/>
              <a:gd name="connsiteX59" fmla="*/ 6990432 w 7918980"/>
              <a:gd name="connsiteY59" fmla="*/ 1861483 h 6858000"/>
              <a:gd name="connsiteX60" fmla="*/ 6997246 w 7918980"/>
              <a:gd name="connsiteY60" fmla="*/ 1892417 h 6858000"/>
              <a:gd name="connsiteX61" fmla="*/ 7012242 w 7918980"/>
              <a:gd name="connsiteY61" fmla="*/ 1895114 h 6858000"/>
              <a:gd name="connsiteX62" fmla="*/ 7010080 w 7918980"/>
              <a:gd name="connsiteY62" fmla="*/ 1899379 h 6858000"/>
              <a:gd name="connsiteX63" fmla="*/ 7003451 w 7918980"/>
              <a:gd name="connsiteY63" fmla="*/ 1907867 h 6858000"/>
              <a:gd name="connsiteX64" fmla="*/ 7004341 w 7918980"/>
              <a:gd name="connsiteY64" fmla="*/ 1910265 h 6858000"/>
              <a:gd name="connsiteX65" fmla="*/ 7001248 w 7918980"/>
              <a:gd name="connsiteY65" fmla="*/ 1935584 h 6858000"/>
              <a:gd name="connsiteX66" fmla="*/ 7006599 w 7918980"/>
              <a:gd name="connsiteY66" fmla="*/ 1942021 h 6858000"/>
              <a:gd name="connsiteX67" fmla="*/ 7007460 w 7918980"/>
              <a:gd name="connsiteY67" fmla="*/ 1945112 h 6858000"/>
              <a:gd name="connsiteX68" fmla="*/ 6995756 w 7918980"/>
              <a:gd name="connsiteY68" fmla="*/ 1961162 h 6858000"/>
              <a:gd name="connsiteX69" fmla="*/ 6991493 w 7918980"/>
              <a:gd name="connsiteY69" fmla="*/ 1969445 h 6858000"/>
              <a:gd name="connsiteX70" fmla="*/ 6949577 w 7918980"/>
              <a:gd name="connsiteY70" fmla="*/ 2024270 h 6858000"/>
              <a:gd name="connsiteX71" fmla="*/ 6942508 w 7918980"/>
              <a:gd name="connsiteY71" fmla="*/ 2107942 h 6858000"/>
              <a:gd name="connsiteX72" fmla="*/ 6933336 w 7918980"/>
              <a:gd name="connsiteY72" fmla="*/ 2193455 h 6858000"/>
              <a:gd name="connsiteX73" fmla="*/ 6927972 w 7918980"/>
              <a:gd name="connsiteY73" fmla="*/ 2260088 h 6858000"/>
              <a:gd name="connsiteX74" fmla="*/ 6909058 w 7918980"/>
              <a:gd name="connsiteY74" fmla="*/ 2296008 h 6858000"/>
              <a:gd name="connsiteX75" fmla="*/ 6901810 w 7918980"/>
              <a:gd name="connsiteY75" fmla="*/ 2305564 h 6858000"/>
              <a:gd name="connsiteX76" fmla="*/ 6904482 w 7918980"/>
              <a:gd name="connsiteY76" fmla="*/ 2320214 h 6858000"/>
              <a:gd name="connsiteX77" fmla="*/ 6891885 w 7918980"/>
              <a:gd name="connsiteY77" fmla="*/ 2417011 h 6858000"/>
              <a:gd name="connsiteX78" fmla="*/ 6884970 w 7918980"/>
              <a:gd name="connsiteY78" fmla="*/ 2454207 h 6858000"/>
              <a:gd name="connsiteX79" fmla="*/ 6882954 w 7918980"/>
              <a:gd name="connsiteY79" fmla="*/ 2487203 h 6858000"/>
              <a:gd name="connsiteX80" fmla="*/ 6871484 w 7918980"/>
              <a:gd name="connsiteY80" fmla="*/ 2512282 h 6858000"/>
              <a:gd name="connsiteX81" fmla="*/ 6872496 w 7918980"/>
              <a:gd name="connsiteY81" fmla="*/ 2514318 h 6858000"/>
              <a:gd name="connsiteX82" fmla="*/ 6898111 w 7918980"/>
              <a:gd name="connsiteY82" fmla="*/ 2574334 h 6858000"/>
              <a:gd name="connsiteX83" fmla="*/ 6897017 w 7918980"/>
              <a:gd name="connsiteY83" fmla="*/ 2579877 h 6858000"/>
              <a:gd name="connsiteX84" fmla="*/ 6897171 w 7918980"/>
              <a:gd name="connsiteY84" fmla="*/ 2608928 h 6858000"/>
              <a:gd name="connsiteX85" fmla="*/ 6896584 w 7918980"/>
              <a:gd name="connsiteY85" fmla="*/ 2613111 h 6858000"/>
              <a:gd name="connsiteX86" fmla="*/ 6888164 w 7918980"/>
              <a:gd name="connsiteY86" fmla="*/ 2621996 h 6858000"/>
              <a:gd name="connsiteX87" fmla="*/ 6890652 w 7918980"/>
              <a:gd name="connsiteY87" fmla="*/ 2634265 h 6858000"/>
              <a:gd name="connsiteX88" fmla="*/ 6882034 w 7918980"/>
              <a:gd name="connsiteY88" fmla="*/ 2647237 h 6858000"/>
              <a:gd name="connsiteX89" fmla="*/ 6888195 w 7918980"/>
              <a:gd name="connsiteY89" fmla="*/ 2650786 h 6858000"/>
              <a:gd name="connsiteX90" fmla="*/ 6894052 w 7918980"/>
              <a:gd name="connsiteY90" fmla="*/ 2661993 h 6858000"/>
              <a:gd name="connsiteX91" fmla="*/ 6885953 w 7918980"/>
              <a:gd name="connsiteY91" fmla="*/ 2670949 h 6858000"/>
              <a:gd name="connsiteX92" fmla="*/ 6880156 w 7918980"/>
              <a:gd name="connsiteY92" fmla="*/ 2690255 h 6858000"/>
              <a:gd name="connsiteX93" fmla="*/ 6881009 w 7918980"/>
              <a:gd name="connsiteY93" fmla="*/ 2695683 h 6858000"/>
              <a:gd name="connsiteX94" fmla="*/ 6870001 w 7918980"/>
              <a:gd name="connsiteY94" fmla="*/ 2713964 h 6858000"/>
              <a:gd name="connsiteX95" fmla="*/ 6864441 w 7918980"/>
              <a:gd name="connsiteY95" fmla="*/ 2730175 h 6858000"/>
              <a:gd name="connsiteX96" fmla="*/ 6875107 w 7918980"/>
              <a:gd name="connsiteY96" fmla="*/ 2763497 h 6858000"/>
              <a:gd name="connsiteX97" fmla="*/ 6837349 w 7918980"/>
              <a:gd name="connsiteY97" fmla="*/ 3051539 h 6858000"/>
              <a:gd name="connsiteX98" fmla="*/ 6835698 w 7918980"/>
              <a:gd name="connsiteY98" fmla="*/ 3060333 h 6858000"/>
              <a:gd name="connsiteX99" fmla="*/ 6837785 w 7918980"/>
              <a:gd name="connsiteY99" fmla="*/ 3065434 h 6858000"/>
              <a:gd name="connsiteX100" fmla="*/ 6834476 w 7918980"/>
              <a:gd name="connsiteY100" fmla="*/ 3066836 h 6858000"/>
              <a:gd name="connsiteX101" fmla="*/ 6831096 w 7918980"/>
              <a:gd name="connsiteY101" fmla="*/ 3084834 h 6858000"/>
              <a:gd name="connsiteX102" fmla="*/ 6831305 w 7918980"/>
              <a:gd name="connsiteY102" fmla="*/ 3097259 h 6858000"/>
              <a:gd name="connsiteX103" fmla="*/ 6828050 w 7918980"/>
              <a:gd name="connsiteY103" fmla="*/ 3101053 h 6858000"/>
              <a:gd name="connsiteX104" fmla="*/ 6827093 w 7918980"/>
              <a:gd name="connsiteY104" fmla="*/ 3106151 h 6858000"/>
              <a:gd name="connsiteX105" fmla="*/ 6833251 w 7918980"/>
              <a:gd name="connsiteY105" fmla="*/ 3116747 h 6858000"/>
              <a:gd name="connsiteX106" fmla="*/ 6825921 w 7918980"/>
              <a:gd name="connsiteY106" fmla="*/ 3151828 h 6858000"/>
              <a:gd name="connsiteX107" fmla="*/ 6825863 w 7918980"/>
              <a:gd name="connsiteY107" fmla="*/ 3180546 h 6858000"/>
              <a:gd name="connsiteX108" fmla="*/ 6839691 w 7918980"/>
              <a:gd name="connsiteY108" fmla="*/ 3258677 h 6858000"/>
              <a:gd name="connsiteX109" fmla="*/ 6840898 w 7918980"/>
              <a:gd name="connsiteY109" fmla="*/ 3262610 h 6858000"/>
              <a:gd name="connsiteX110" fmla="*/ 6834652 w 7918980"/>
              <a:gd name="connsiteY110" fmla="*/ 3277179 h 6858000"/>
              <a:gd name="connsiteX111" fmla="*/ 6832324 w 7918980"/>
              <a:gd name="connsiteY111" fmla="*/ 3278130 h 6858000"/>
              <a:gd name="connsiteX112" fmla="*/ 6849750 w 7918980"/>
              <a:gd name="connsiteY112" fmla="*/ 3325671 h 6858000"/>
              <a:gd name="connsiteX113" fmla="*/ 6847551 w 7918980"/>
              <a:gd name="connsiteY113" fmla="*/ 3332072 h 6858000"/>
              <a:gd name="connsiteX114" fmla="*/ 6864685 w 7918980"/>
              <a:gd name="connsiteY114" fmla="*/ 3362948 h 6858000"/>
              <a:gd name="connsiteX115" fmla="*/ 6870457 w 7918980"/>
              <a:gd name="connsiteY115" fmla="*/ 3378959 h 6858000"/>
              <a:gd name="connsiteX116" fmla="*/ 6883738 w 7918980"/>
              <a:gd name="connsiteY116" fmla="*/ 3407057 h 6858000"/>
              <a:gd name="connsiteX117" fmla="*/ 6881948 w 7918980"/>
              <a:gd name="connsiteY117" fmla="*/ 3409825 h 6858000"/>
              <a:gd name="connsiteX118" fmla="*/ 6885647 w 7918980"/>
              <a:gd name="connsiteY118" fmla="*/ 3415218 h 6858000"/>
              <a:gd name="connsiteX119" fmla="*/ 6883908 w 7918980"/>
              <a:gd name="connsiteY119" fmla="*/ 3419880 h 6858000"/>
              <a:gd name="connsiteX120" fmla="*/ 6885903 w 7918980"/>
              <a:gd name="connsiteY120" fmla="*/ 3424545 h 6858000"/>
              <a:gd name="connsiteX121" fmla="*/ 6887603 w 7918980"/>
              <a:gd name="connsiteY121" fmla="*/ 3476412 h 6858000"/>
              <a:gd name="connsiteX122" fmla="*/ 6892664 w 7918980"/>
              <a:gd name="connsiteY122" fmla="*/ 3486850 h 6858000"/>
              <a:gd name="connsiteX123" fmla="*/ 6886319 w 7918980"/>
              <a:gd name="connsiteY123" fmla="*/ 3496391 h 6858000"/>
              <a:gd name="connsiteX124" fmla="*/ 6893119 w 7918980"/>
              <a:gd name="connsiteY124" fmla="*/ 3531201 h 6858000"/>
              <a:gd name="connsiteX125" fmla="*/ 6902876 w 7918980"/>
              <a:gd name="connsiteY125" fmla="*/ 3542019 h 6858000"/>
              <a:gd name="connsiteX126" fmla="*/ 6910520 w 7918980"/>
              <a:gd name="connsiteY126" fmla="*/ 3552249 h 6858000"/>
              <a:gd name="connsiteX127" fmla="*/ 6910882 w 7918980"/>
              <a:gd name="connsiteY127" fmla="*/ 3553678 h 6858000"/>
              <a:gd name="connsiteX128" fmla="*/ 6914489 w 7918980"/>
              <a:gd name="connsiteY128" fmla="*/ 3568021 h 6858000"/>
              <a:gd name="connsiteX129" fmla="*/ 6914914 w 7918980"/>
              <a:gd name="connsiteY129" fmla="*/ 3569719 h 6858000"/>
              <a:gd name="connsiteX130" fmla="*/ 6912342 w 7918980"/>
              <a:gd name="connsiteY130" fmla="*/ 3586412 h 6858000"/>
              <a:gd name="connsiteX131" fmla="*/ 6915338 w 7918980"/>
              <a:gd name="connsiteY131" fmla="*/ 3597336 h 6858000"/>
              <a:gd name="connsiteX132" fmla="*/ 6907234 w 7918980"/>
              <a:gd name="connsiteY132" fmla="*/ 3606007 h 6858000"/>
              <a:gd name="connsiteX133" fmla="*/ 6907261 w 7918980"/>
              <a:gd name="connsiteY133" fmla="*/ 3641228 h 6858000"/>
              <a:gd name="connsiteX134" fmla="*/ 6914828 w 7918980"/>
              <a:gd name="connsiteY134" fmla="*/ 3653088 h 6858000"/>
              <a:gd name="connsiteX135" fmla="*/ 6920416 w 7918980"/>
              <a:gd name="connsiteY135" fmla="*/ 3664114 h 6858000"/>
              <a:gd name="connsiteX136" fmla="*/ 6920498 w 7918980"/>
              <a:gd name="connsiteY136" fmla="*/ 3665569 h 6858000"/>
              <a:gd name="connsiteX137" fmla="*/ 6922809 w 7918980"/>
              <a:gd name="connsiteY137" fmla="*/ 3707357 h 6858000"/>
              <a:gd name="connsiteX138" fmla="*/ 6937676 w 7918980"/>
              <a:gd name="connsiteY138" fmla="*/ 3778166 h 6858000"/>
              <a:gd name="connsiteX139" fmla="*/ 6958359 w 7918980"/>
              <a:gd name="connsiteY139" fmla="*/ 3878222 h 6858000"/>
              <a:gd name="connsiteX140" fmla="*/ 6953118 w 7918980"/>
              <a:gd name="connsiteY140" fmla="*/ 4048117 h 6858000"/>
              <a:gd name="connsiteX141" fmla="*/ 6913020 w 7918980"/>
              <a:gd name="connsiteY141" fmla="*/ 4219510 h 6858000"/>
              <a:gd name="connsiteX142" fmla="*/ 6915792 w 7918980"/>
              <a:gd name="connsiteY142" fmla="*/ 4411258 h 6858000"/>
              <a:gd name="connsiteX143" fmla="*/ 6907579 w 7918980"/>
              <a:gd name="connsiteY143" fmla="*/ 4488531 h 6858000"/>
              <a:gd name="connsiteX144" fmla="*/ 6907052 w 7918980"/>
              <a:gd name="connsiteY144" fmla="*/ 4539168 h 6858000"/>
              <a:gd name="connsiteX145" fmla="*/ 6891916 w 7918980"/>
              <a:gd name="connsiteY145" fmla="*/ 4625153 h 6858000"/>
              <a:gd name="connsiteX146" fmla="*/ 6882094 w 7918980"/>
              <a:gd name="connsiteY146" fmla="*/ 4733115 h 6858000"/>
              <a:gd name="connsiteX147" fmla="*/ 6860189 w 7918980"/>
              <a:gd name="connsiteY147" fmla="*/ 4844323 h 6858000"/>
              <a:gd name="connsiteX148" fmla="*/ 6843618 w 7918980"/>
              <a:gd name="connsiteY148" fmla="*/ 4877992 h 6858000"/>
              <a:gd name="connsiteX149" fmla="*/ 6829393 w 7918980"/>
              <a:gd name="connsiteY149" fmla="*/ 4925805 h 6858000"/>
              <a:gd name="connsiteX150" fmla="*/ 6794017 w 7918980"/>
              <a:gd name="connsiteY150" fmla="*/ 5009272 h 6858000"/>
              <a:gd name="connsiteX151" fmla="*/ 6786085 w 7918980"/>
              <a:gd name="connsiteY151" fmla="*/ 5111369 h 6858000"/>
              <a:gd name="connsiteX152" fmla="*/ 6799321 w 7918980"/>
              <a:gd name="connsiteY152" fmla="*/ 5210876 h 6858000"/>
              <a:gd name="connsiteX153" fmla="*/ 6803597 w 7918980"/>
              <a:gd name="connsiteY153" fmla="*/ 5269726 h 6858000"/>
              <a:gd name="connsiteX154" fmla="*/ 6820713 w 7918980"/>
              <a:gd name="connsiteY154" fmla="*/ 5464225 h 6858000"/>
              <a:gd name="connsiteX155" fmla="*/ 6824380 w 7918980"/>
              <a:gd name="connsiteY155" fmla="*/ 5594585 h 6858000"/>
              <a:gd name="connsiteX156" fmla="*/ 6806680 w 7918980"/>
              <a:gd name="connsiteY156" fmla="*/ 5667896 h 6858000"/>
              <a:gd name="connsiteX157" fmla="*/ 6791486 w 7918980"/>
              <a:gd name="connsiteY157" fmla="*/ 5769225 h 6858000"/>
              <a:gd name="connsiteX158" fmla="*/ 6792745 w 7918980"/>
              <a:gd name="connsiteY158" fmla="*/ 5823324 h 6858000"/>
              <a:gd name="connsiteX159" fmla="*/ 6789109 w 7918980"/>
              <a:gd name="connsiteY159" fmla="*/ 5862699 h 6858000"/>
              <a:gd name="connsiteX160" fmla="*/ 6793675 w 7918980"/>
              <a:gd name="connsiteY160" fmla="*/ 5906467 h 6858000"/>
              <a:gd name="connsiteX161" fmla="*/ 6814548 w 7918980"/>
              <a:gd name="connsiteY161" fmla="*/ 5939847 h 6858000"/>
              <a:gd name="connsiteX162" fmla="*/ 6809795 w 7918980"/>
              <a:gd name="connsiteY162" fmla="*/ 5973994 h 6858000"/>
              <a:gd name="connsiteX163" fmla="*/ 6810756 w 7918980"/>
              <a:gd name="connsiteY163" fmla="*/ 6089693 h 6858000"/>
              <a:gd name="connsiteX164" fmla="*/ 6814601 w 7918980"/>
              <a:gd name="connsiteY164" fmla="*/ 6224938 h 6858000"/>
              <a:gd name="connsiteX165" fmla="*/ 6840137 w 7918980"/>
              <a:gd name="connsiteY165" fmla="*/ 6370251 h 6858000"/>
              <a:gd name="connsiteX166" fmla="*/ 6863777 w 7918980"/>
              <a:gd name="connsiteY166" fmla="*/ 6541313 h 6858000"/>
              <a:gd name="connsiteX167" fmla="*/ 6868355 w 7918980"/>
              <a:gd name="connsiteY167" fmla="*/ 6640957 h 6858000"/>
              <a:gd name="connsiteX168" fmla="*/ 6881422 w 7918980"/>
              <a:gd name="connsiteY168" fmla="*/ 6705297 h 6858000"/>
              <a:gd name="connsiteX169" fmla="*/ 6894105 w 7918980"/>
              <a:gd name="connsiteY169" fmla="*/ 6759582 h 6858000"/>
              <a:gd name="connsiteX170" fmla="*/ 6892152 w 7918980"/>
              <a:gd name="connsiteY170" fmla="*/ 6817746 h 6858000"/>
              <a:gd name="connsiteX171" fmla="*/ 6895302 w 7918980"/>
              <a:gd name="connsiteY171" fmla="*/ 6843646 h 6858000"/>
              <a:gd name="connsiteX172" fmla="*/ 6914368 w 7918980"/>
              <a:gd name="connsiteY172" fmla="*/ 6857998 h 6858000"/>
              <a:gd name="connsiteX173" fmla="*/ 7549620 w 7918980"/>
              <a:gd name="connsiteY173" fmla="*/ 6857998 h 6858000"/>
              <a:gd name="connsiteX174" fmla="*/ 7918980 w 7918980"/>
              <a:gd name="connsiteY174" fmla="*/ 6857998 h 6858000"/>
              <a:gd name="connsiteX175" fmla="*/ 7918980 w 7918980"/>
              <a:gd name="connsiteY175" fmla="*/ 6858000 h 6858000"/>
              <a:gd name="connsiteX176" fmla="*/ 7549620 w 7918980"/>
              <a:gd name="connsiteY176" fmla="*/ 6858000 h 6858000"/>
              <a:gd name="connsiteX177" fmla="*/ 6658851 w 7918980"/>
              <a:gd name="connsiteY177" fmla="*/ 6858000 h 6858000"/>
              <a:gd name="connsiteX178" fmla="*/ 2092387 w 7918980"/>
              <a:gd name="connsiteY178" fmla="*/ 6858000 h 6858000"/>
              <a:gd name="connsiteX179" fmla="*/ 1822980 w 7918980"/>
              <a:gd name="connsiteY179" fmla="*/ 6858000 h 6858000"/>
              <a:gd name="connsiteX180" fmla="*/ 727500 w 7918980"/>
              <a:gd name="connsiteY180" fmla="*/ 6858000 h 6858000"/>
              <a:gd name="connsiteX181" fmla="*/ 504457 w 7918980"/>
              <a:gd name="connsiteY181" fmla="*/ 6858000 h 6858000"/>
              <a:gd name="connsiteX182" fmla="*/ 0 w 7918980"/>
              <a:gd name="connsiteY182" fmla="*/ 6858000 h 6858000"/>
              <a:gd name="connsiteX0" fmla="*/ 0 w 7918980"/>
              <a:gd name="connsiteY0" fmla="*/ 0 h 6858000"/>
              <a:gd name="connsiteX1" fmla="*/ 504457 w 7918980"/>
              <a:gd name="connsiteY1" fmla="*/ 0 h 6858000"/>
              <a:gd name="connsiteX2" fmla="*/ 727500 w 7918980"/>
              <a:gd name="connsiteY2" fmla="*/ 0 h 6858000"/>
              <a:gd name="connsiteX3" fmla="*/ 1822980 w 7918980"/>
              <a:gd name="connsiteY3" fmla="*/ 0 h 6858000"/>
              <a:gd name="connsiteX4" fmla="*/ 2092387 w 7918980"/>
              <a:gd name="connsiteY4" fmla="*/ 0 h 6858000"/>
              <a:gd name="connsiteX5" fmla="*/ 7076514 w 7918980"/>
              <a:gd name="connsiteY5" fmla="*/ 0 h 6858000"/>
              <a:gd name="connsiteX6" fmla="*/ 7264525 w 7918980"/>
              <a:gd name="connsiteY6" fmla="*/ 0 h 6858000"/>
              <a:gd name="connsiteX7" fmla="*/ 7390497 w 7918980"/>
              <a:gd name="connsiteY7" fmla="*/ 0 h 6858000"/>
              <a:gd name="connsiteX8" fmla="*/ 7389918 w 7918980"/>
              <a:gd name="connsiteY8" fmla="*/ 1705 h 6858000"/>
              <a:gd name="connsiteX9" fmla="*/ 7374574 w 7918980"/>
              <a:gd name="connsiteY9" fmla="*/ 17287 h 6858000"/>
              <a:gd name="connsiteX10" fmla="*/ 7368621 w 7918980"/>
              <a:gd name="connsiteY10" fmla="*/ 130336 h 6858000"/>
              <a:gd name="connsiteX11" fmla="*/ 7361269 w 7918980"/>
              <a:gd name="connsiteY11" fmla="*/ 187093 h 6858000"/>
              <a:gd name="connsiteX12" fmla="*/ 7368770 w 7918980"/>
              <a:gd name="connsiteY12" fmla="*/ 265704 h 6858000"/>
              <a:gd name="connsiteX13" fmla="*/ 7365293 w 7918980"/>
              <a:gd name="connsiteY13" fmla="*/ 354566 h 6858000"/>
              <a:gd name="connsiteX14" fmla="*/ 7347106 w 7918980"/>
              <a:gd name="connsiteY14" fmla="*/ 472000 h 6858000"/>
              <a:gd name="connsiteX15" fmla="*/ 7345150 w 7918980"/>
              <a:gd name="connsiteY15" fmla="*/ 473782 h 6858000"/>
              <a:gd name="connsiteX16" fmla="*/ 7344778 w 7918980"/>
              <a:gd name="connsiteY16" fmla="*/ 491380 h 6858000"/>
              <a:gd name="connsiteX17" fmla="*/ 7359399 w 7918980"/>
              <a:gd name="connsiteY17" fmla="*/ 531675 h 6858000"/>
              <a:gd name="connsiteX18" fmla="*/ 7356415 w 7918980"/>
              <a:gd name="connsiteY18" fmla="*/ 536015 h 6858000"/>
              <a:gd name="connsiteX19" fmla="*/ 7361068 w 7918980"/>
              <a:gd name="connsiteY19" fmla="*/ 572092 h 6858000"/>
              <a:gd name="connsiteX20" fmla="*/ 7359041 w 7918980"/>
              <a:gd name="connsiteY20" fmla="*/ 572511 h 6858000"/>
              <a:gd name="connsiteX21" fmla="*/ 7351198 w 7918980"/>
              <a:gd name="connsiteY21" fmla="*/ 582332 h 6858000"/>
              <a:gd name="connsiteX22" fmla="*/ 7340991 w 7918980"/>
              <a:gd name="connsiteY22" fmla="*/ 601285 h 6858000"/>
              <a:gd name="connsiteX23" fmla="*/ 7296154 w 7918980"/>
              <a:gd name="connsiteY23" fmla="*/ 681608 h 6858000"/>
              <a:gd name="connsiteX24" fmla="*/ 7295943 w 7918980"/>
              <a:gd name="connsiteY24" fmla="*/ 689151 h 6858000"/>
              <a:gd name="connsiteX25" fmla="*/ 7295465 w 7918980"/>
              <a:gd name="connsiteY25" fmla="*/ 689289 h 6858000"/>
              <a:gd name="connsiteX26" fmla="*/ 7294306 w 7918980"/>
              <a:gd name="connsiteY26" fmla="*/ 697222 h 6858000"/>
              <a:gd name="connsiteX27" fmla="*/ 7295144 w 7918980"/>
              <a:gd name="connsiteY27" fmla="*/ 717531 h 6858000"/>
              <a:gd name="connsiteX28" fmla="*/ 7291871 w 7918980"/>
              <a:gd name="connsiteY28" fmla="*/ 722494 h 6858000"/>
              <a:gd name="connsiteX29" fmla="*/ 7286061 w 7918980"/>
              <a:gd name="connsiteY29" fmla="*/ 724368 h 6858000"/>
              <a:gd name="connsiteX30" fmla="*/ 7269961 w 7918980"/>
              <a:gd name="connsiteY30" fmla="*/ 752692 h 6858000"/>
              <a:gd name="connsiteX31" fmla="*/ 7240170 w 7918980"/>
              <a:gd name="connsiteY31" fmla="*/ 816346 h 6858000"/>
              <a:gd name="connsiteX32" fmla="*/ 7211938 w 7918980"/>
              <a:gd name="connsiteY32" fmla="*/ 889417 h 6858000"/>
              <a:gd name="connsiteX33" fmla="*/ 7130024 w 7918980"/>
              <a:gd name="connsiteY33" fmla="*/ 1063288 h 6858000"/>
              <a:gd name="connsiteX34" fmla="*/ 7126817 w 7918980"/>
              <a:gd name="connsiteY34" fmla="*/ 1157176 h 6858000"/>
              <a:gd name="connsiteX35" fmla="*/ 7109474 w 7918980"/>
              <a:gd name="connsiteY35" fmla="*/ 1210776 h 6858000"/>
              <a:gd name="connsiteX36" fmla="*/ 7105443 w 7918980"/>
              <a:gd name="connsiteY36" fmla="*/ 1301993 h 6858000"/>
              <a:gd name="connsiteX37" fmla="*/ 7075215 w 7918980"/>
              <a:gd name="connsiteY37" fmla="*/ 1360879 h 6858000"/>
              <a:gd name="connsiteX38" fmla="*/ 7067477 w 7918980"/>
              <a:gd name="connsiteY38" fmla="*/ 1404045 h 6858000"/>
              <a:gd name="connsiteX39" fmla="*/ 7046803 w 7918980"/>
              <a:gd name="connsiteY39" fmla="*/ 1429568 h 6858000"/>
              <a:gd name="connsiteX40" fmla="*/ 7047831 w 7918980"/>
              <a:gd name="connsiteY40" fmla="*/ 1430305 h 6858000"/>
              <a:gd name="connsiteX41" fmla="*/ 7035374 w 7918980"/>
              <a:gd name="connsiteY41" fmla="*/ 1463304 h 6858000"/>
              <a:gd name="connsiteX42" fmla="*/ 7032938 w 7918980"/>
              <a:gd name="connsiteY42" fmla="*/ 1514846 h 6858000"/>
              <a:gd name="connsiteX43" fmla="*/ 7029397 w 7918980"/>
              <a:gd name="connsiteY43" fmla="*/ 1519731 h 6858000"/>
              <a:gd name="connsiteX44" fmla="*/ 7029620 w 7918980"/>
              <a:gd name="connsiteY44" fmla="*/ 1519929 h 6858000"/>
              <a:gd name="connsiteX45" fmla="*/ 7030612 w 7918980"/>
              <a:gd name="connsiteY45" fmla="*/ 1546022 h 6858000"/>
              <a:gd name="connsiteX46" fmla="*/ 7035010 w 7918980"/>
              <a:gd name="connsiteY46" fmla="*/ 1578752 h 6858000"/>
              <a:gd name="connsiteX47" fmla="*/ 7026513 w 7918980"/>
              <a:gd name="connsiteY47" fmla="*/ 1647555 h 6858000"/>
              <a:gd name="connsiteX48" fmla="*/ 7013857 w 7918980"/>
              <a:gd name="connsiteY48" fmla="*/ 1715685 h 6858000"/>
              <a:gd name="connsiteX49" fmla="*/ 7007215 w 7918980"/>
              <a:gd name="connsiteY49" fmla="*/ 1740358 h 6858000"/>
              <a:gd name="connsiteX50" fmla="*/ 7004455 w 7918980"/>
              <a:gd name="connsiteY50" fmla="*/ 1784314 h 6858000"/>
              <a:gd name="connsiteX51" fmla="*/ 7008825 w 7918980"/>
              <a:gd name="connsiteY51" fmla="*/ 1804434 h 6858000"/>
              <a:gd name="connsiteX52" fmla="*/ 7008048 w 7918980"/>
              <a:gd name="connsiteY52" fmla="*/ 1805316 h 6858000"/>
              <a:gd name="connsiteX53" fmla="*/ 7011573 w 7918980"/>
              <a:gd name="connsiteY53" fmla="*/ 1807109 h 6858000"/>
              <a:gd name="connsiteX54" fmla="*/ 7008900 w 7918980"/>
              <a:gd name="connsiteY54" fmla="*/ 1821003 h 6858000"/>
              <a:gd name="connsiteX55" fmla="*/ 7006523 w 7918980"/>
              <a:gd name="connsiteY55" fmla="*/ 1824832 h 6858000"/>
              <a:gd name="connsiteX56" fmla="*/ 7005215 w 7918980"/>
              <a:gd name="connsiteY56" fmla="*/ 1830429 h 6858000"/>
              <a:gd name="connsiteX57" fmla="*/ 7005505 w 7918980"/>
              <a:gd name="connsiteY57" fmla="*/ 1830569 h 6858000"/>
              <a:gd name="connsiteX58" fmla="*/ 7003643 w 7918980"/>
              <a:gd name="connsiteY58" fmla="*/ 1835810 h 6858000"/>
              <a:gd name="connsiteX59" fmla="*/ 6990432 w 7918980"/>
              <a:gd name="connsiteY59" fmla="*/ 1861483 h 6858000"/>
              <a:gd name="connsiteX60" fmla="*/ 6997246 w 7918980"/>
              <a:gd name="connsiteY60" fmla="*/ 1892417 h 6858000"/>
              <a:gd name="connsiteX61" fmla="*/ 7012242 w 7918980"/>
              <a:gd name="connsiteY61" fmla="*/ 1895114 h 6858000"/>
              <a:gd name="connsiteX62" fmla="*/ 7010080 w 7918980"/>
              <a:gd name="connsiteY62" fmla="*/ 1899379 h 6858000"/>
              <a:gd name="connsiteX63" fmla="*/ 7003451 w 7918980"/>
              <a:gd name="connsiteY63" fmla="*/ 1907867 h 6858000"/>
              <a:gd name="connsiteX64" fmla="*/ 7004341 w 7918980"/>
              <a:gd name="connsiteY64" fmla="*/ 1910265 h 6858000"/>
              <a:gd name="connsiteX65" fmla="*/ 7001248 w 7918980"/>
              <a:gd name="connsiteY65" fmla="*/ 1935584 h 6858000"/>
              <a:gd name="connsiteX66" fmla="*/ 7006599 w 7918980"/>
              <a:gd name="connsiteY66" fmla="*/ 1942021 h 6858000"/>
              <a:gd name="connsiteX67" fmla="*/ 7007460 w 7918980"/>
              <a:gd name="connsiteY67" fmla="*/ 1945112 h 6858000"/>
              <a:gd name="connsiteX68" fmla="*/ 6995756 w 7918980"/>
              <a:gd name="connsiteY68" fmla="*/ 1961162 h 6858000"/>
              <a:gd name="connsiteX69" fmla="*/ 6949577 w 7918980"/>
              <a:gd name="connsiteY69" fmla="*/ 2024270 h 6858000"/>
              <a:gd name="connsiteX70" fmla="*/ 6942508 w 7918980"/>
              <a:gd name="connsiteY70" fmla="*/ 2107942 h 6858000"/>
              <a:gd name="connsiteX71" fmla="*/ 6933336 w 7918980"/>
              <a:gd name="connsiteY71" fmla="*/ 2193455 h 6858000"/>
              <a:gd name="connsiteX72" fmla="*/ 6927972 w 7918980"/>
              <a:gd name="connsiteY72" fmla="*/ 2260088 h 6858000"/>
              <a:gd name="connsiteX73" fmla="*/ 6909058 w 7918980"/>
              <a:gd name="connsiteY73" fmla="*/ 2296008 h 6858000"/>
              <a:gd name="connsiteX74" fmla="*/ 6901810 w 7918980"/>
              <a:gd name="connsiteY74" fmla="*/ 2305564 h 6858000"/>
              <a:gd name="connsiteX75" fmla="*/ 6904482 w 7918980"/>
              <a:gd name="connsiteY75" fmla="*/ 2320214 h 6858000"/>
              <a:gd name="connsiteX76" fmla="*/ 6891885 w 7918980"/>
              <a:gd name="connsiteY76" fmla="*/ 2417011 h 6858000"/>
              <a:gd name="connsiteX77" fmla="*/ 6884970 w 7918980"/>
              <a:gd name="connsiteY77" fmla="*/ 2454207 h 6858000"/>
              <a:gd name="connsiteX78" fmla="*/ 6882954 w 7918980"/>
              <a:gd name="connsiteY78" fmla="*/ 2487203 h 6858000"/>
              <a:gd name="connsiteX79" fmla="*/ 6871484 w 7918980"/>
              <a:gd name="connsiteY79" fmla="*/ 2512282 h 6858000"/>
              <a:gd name="connsiteX80" fmla="*/ 6872496 w 7918980"/>
              <a:gd name="connsiteY80" fmla="*/ 2514318 h 6858000"/>
              <a:gd name="connsiteX81" fmla="*/ 6898111 w 7918980"/>
              <a:gd name="connsiteY81" fmla="*/ 2574334 h 6858000"/>
              <a:gd name="connsiteX82" fmla="*/ 6897017 w 7918980"/>
              <a:gd name="connsiteY82" fmla="*/ 2579877 h 6858000"/>
              <a:gd name="connsiteX83" fmla="*/ 6897171 w 7918980"/>
              <a:gd name="connsiteY83" fmla="*/ 2608928 h 6858000"/>
              <a:gd name="connsiteX84" fmla="*/ 6896584 w 7918980"/>
              <a:gd name="connsiteY84" fmla="*/ 2613111 h 6858000"/>
              <a:gd name="connsiteX85" fmla="*/ 6888164 w 7918980"/>
              <a:gd name="connsiteY85" fmla="*/ 2621996 h 6858000"/>
              <a:gd name="connsiteX86" fmla="*/ 6890652 w 7918980"/>
              <a:gd name="connsiteY86" fmla="*/ 2634265 h 6858000"/>
              <a:gd name="connsiteX87" fmla="*/ 6882034 w 7918980"/>
              <a:gd name="connsiteY87" fmla="*/ 2647237 h 6858000"/>
              <a:gd name="connsiteX88" fmla="*/ 6888195 w 7918980"/>
              <a:gd name="connsiteY88" fmla="*/ 2650786 h 6858000"/>
              <a:gd name="connsiteX89" fmla="*/ 6894052 w 7918980"/>
              <a:gd name="connsiteY89" fmla="*/ 2661993 h 6858000"/>
              <a:gd name="connsiteX90" fmla="*/ 6885953 w 7918980"/>
              <a:gd name="connsiteY90" fmla="*/ 2670949 h 6858000"/>
              <a:gd name="connsiteX91" fmla="*/ 6880156 w 7918980"/>
              <a:gd name="connsiteY91" fmla="*/ 2690255 h 6858000"/>
              <a:gd name="connsiteX92" fmla="*/ 6881009 w 7918980"/>
              <a:gd name="connsiteY92" fmla="*/ 2695683 h 6858000"/>
              <a:gd name="connsiteX93" fmla="*/ 6870001 w 7918980"/>
              <a:gd name="connsiteY93" fmla="*/ 2713964 h 6858000"/>
              <a:gd name="connsiteX94" fmla="*/ 6864441 w 7918980"/>
              <a:gd name="connsiteY94" fmla="*/ 2730175 h 6858000"/>
              <a:gd name="connsiteX95" fmla="*/ 6875107 w 7918980"/>
              <a:gd name="connsiteY95" fmla="*/ 2763497 h 6858000"/>
              <a:gd name="connsiteX96" fmla="*/ 6837349 w 7918980"/>
              <a:gd name="connsiteY96" fmla="*/ 3051539 h 6858000"/>
              <a:gd name="connsiteX97" fmla="*/ 6835698 w 7918980"/>
              <a:gd name="connsiteY97" fmla="*/ 3060333 h 6858000"/>
              <a:gd name="connsiteX98" fmla="*/ 6837785 w 7918980"/>
              <a:gd name="connsiteY98" fmla="*/ 3065434 h 6858000"/>
              <a:gd name="connsiteX99" fmla="*/ 6834476 w 7918980"/>
              <a:gd name="connsiteY99" fmla="*/ 3066836 h 6858000"/>
              <a:gd name="connsiteX100" fmla="*/ 6831096 w 7918980"/>
              <a:gd name="connsiteY100" fmla="*/ 3084834 h 6858000"/>
              <a:gd name="connsiteX101" fmla="*/ 6831305 w 7918980"/>
              <a:gd name="connsiteY101" fmla="*/ 3097259 h 6858000"/>
              <a:gd name="connsiteX102" fmla="*/ 6828050 w 7918980"/>
              <a:gd name="connsiteY102" fmla="*/ 3101053 h 6858000"/>
              <a:gd name="connsiteX103" fmla="*/ 6827093 w 7918980"/>
              <a:gd name="connsiteY103" fmla="*/ 3106151 h 6858000"/>
              <a:gd name="connsiteX104" fmla="*/ 6833251 w 7918980"/>
              <a:gd name="connsiteY104" fmla="*/ 3116747 h 6858000"/>
              <a:gd name="connsiteX105" fmla="*/ 6825921 w 7918980"/>
              <a:gd name="connsiteY105" fmla="*/ 3151828 h 6858000"/>
              <a:gd name="connsiteX106" fmla="*/ 6825863 w 7918980"/>
              <a:gd name="connsiteY106" fmla="*/ 3180546 h 6858000"/>
              <a:gd name="connsiteX107" fmla="*/ 6839691 w 7918980"/>
              <a:gd name="connsiteY107" fmla="*/ 3258677 h 6858000"/>
              <a:gd name="connsiteX108" fmla="*/ 6840898 w 7918980"/>
              <a:gd name="connsiteY108" fmla="*/ 3262610 h 6858000"/>
              <a:gd name="connsiteX109" fmla="*/ 6834652 w 7918980"/>
              <a:gd name="connsiteY109" fmla="*/ 3277179 h 6858000"/>
              <a:gd name="connsiteX110" fmla="*/ 6832324 w 7918980"/>
              <a:gd name="connsiteY110" fmla="*/ 3278130 h 6858000"/>
              <a:gd name="connsiteX111" fmla="*/ 6849750 w 7918980"/>
              <a:gd name="connsiteY111" fmla="*/ 3325671 h 6858000"/>
              <a:gd name="connsiteX112" fmla="*/ 6847551 w 7918980"/>
              <a:gd name="connsiteY112" fmla="*/ 3332072 h 6858000"/>
              <a:gd name="connsiteX113" fmla="*/ 6864685 w 7918980"/>
              <a:gd name="connsiteY113" fmla="*/ 3362948 h 6858000"/>
              <a:gd name="connsiteX114" fmla="*/ 6870457 w 7918980"/>
              <a:gd name="connsiteY114" fmla="*/ 3378959 h 6858000"/>
              <a:gd name="connsiteX115" fmla="*/ 6883738 w 7918980"/>
              <a:gd name="connsiteY115" fmla="*/ 3407057 h 6858000"/>
              <a:gd name="connsiteX116" fmla="*/ 6881948 w 7918980"/>
              <a:gd name="connsiteY116" fmla="*/ 3409825 h 6858000"/>
              <a:gd name="connsiteX117" fmla="*/ 6885647 w 7918980"/>
              <a:gd name="connsiteY117" fmla="*/ 3415218 h 6858000"/>
              <a:gd name="connsiteX118" fmla="*/ 6883908 w 7918980"/>
              <a:gd name="connsiteY118" fmla="*/ 3419880 h 6858000"/>
              <a:gd name="connsiteX119" fmla="*/ 6885903 w 7918980"/>
              <a:gd name="connsiteY119" fmla="*/ 3424545 h 6858000"/>
              <a:gd name="connsiteX120" fmla="*/ 6887603 w 7918980"/>
              <a:gd name="connsiteY120" fmla="*/ 3476412 h 6858000"/>
              <a:gd name="connsiteX121" fmla="*/ 6892664 w 7918980"/>
              <a:gd name="connsiteY121" fmla="*/ 3486850 h 6858000"/>
              <a:gd name="connsiteX122" fmla="*/ 6886319 w 7918980"/>
              <a:gd name="connsiteY122" fmla="*/ 3496391 h 6858000"/>
              <a:gd name="connsiteX123" fmla="*/ 6893119 w 7918980"/>
              <a:gd name="connsiteY123" fmla="*/ 3531201 h 6858000"/>
              <a:gd name="connsiteX124" fmla="*/ 6902876 w 7918980"/>
              <a:gd name="connsiteY124" fmla="*/ 3542019 h 6858000"/>
              <a:gd name="connsiteX125" fmla="*/ 6910520 w 7918980"/>
              <a:gd name="connsiteY125" fmla="*/ 3552249 h 6858000"/>
              <a:gd name="connsiteX126" fmla="*/ 6910882 w 7918980"/>
              <a:gd name="connsiteY126" fmla="*/ 3553678 h 6858000"/>
              <a:gd name="connsiteX127" fmla="*/ 6914489 w 7918980"/>
              <a:gd name="connsiteY127" fmla="*/ 3568021 h 6858000"/>
              <a:gd name="connsiteX128" fmla="*/ 6914914 w 7918980"/>
              <a:gd name="connsiteY128" fmla="*/ 3569719 h 6858000"/>
              <a:gd name="connsiteX129" fmla="*/ 6912342 w 7918980"/>
              <a:gd name="connsiteY129" fmla="*/ 3586412 h 6858000"/>
              <a:gd name="connsiteX130" fmla="*/ 6915338 w 7918980"/>
              <a:gd name="connsiteY130" fmla="*/ 3597336 h 6858000"/>
              <a:gd name="connsiteX131" fmla="*/ 6907234 w 7918980"/>
              <a:gd name="connsiteY131" fmla="*/ 3606007 h 6858000"/>
              <a:gd name="connsiteX132" fmla="*/ 6907261 w 7918980"/>
              <a:gd name="connsiteY132" fmla="*/ 3641228 h 6858000"/>
              <a:gd name="connsiteX133" fmla="*/ 6914828 w 7918980"/>
              <a:gd name="connsiteY133" fmla="*/ 3653088 h 6858000"/>
              <a:gd name="connsiteX134" fmla="*/ 6920416 w 7918980"/>
              <a:gd name="connsiteY134" fmla="*/ 3664114 h 6858000"/>
              <a:gd name="connsiteX135" fmla="*/ 6920498 w 7918980"/>
              <a:gd name="connsiteY135" fmla="*/ 3665569 h 6858000"/>
              <a:gd name="connsiteX136" fmla="*/ 6922809 w 7918980"/>
              <a:gd name="connsiteY136" fmla="*/ 3707357 h 6858000"/>
              <a:gd name="connsiteX137" fmla="*/ 6937676 w 7918980"/>
              <a:gd name="connsiteY137" fmla="*/ 3778166 h 6858000"/>
              <a:gd name="connsiteX138" fmla="*/ 6958359 w 7918980"/>
              <a:gd name="connsiteY138" fmla="*/ 3878222 h 6858000"/>
              <a:gd name="connsiteX139" fmla="*/ 6953118 w 7918980"/>
              <a:gd name="connsiteY139" fmla="*/ 4048117 h 6858000"/>
              <a:gd name="connsiteX140" fmla="*/ 6913020 w 7918980"/>
              <a:gd name="connsiteY140" fmla="*/ 4219510 h 6858000"/>
              <a:gd name="connsiteX141" fmla="*/ 6915792 w 7918980"/>
              <a:gd name="connsiteY141" fmla="*/ 4411258 h 6858000"/>
              <a:gd name="connsiteX142" fmla="*/ 6907579 w 7918980"/>
              <a:gd name="connsiteY142" fmla="*/ 4488531 h 6858000"/>
              <a:gd name="connsiteX143" fmla="*/ 6907052 w 7918980"/>
              <a:gd name="connsiteY143" fmla="*/ 4539168 h 6858000"/>
              <a:gd name="connsiteX144" fmla="*/ 6891916 w 7918980"/>
              <a:gd name="connsiteY144" fmla="*/ 4625153 h 6858000"/>
              <a:gd name="connsiteX145" fmla="*/ 6882094 w 7918980"/>
              <a:gd name="connsiteY145" fmla="*/ 4733115 h 6858000"/>
              <a:gd name="connsiteX146" fmla="*/ 6860189 w 7918980"/>
              <a:gd name="connsiteY146" fmla="*/ 4844323 h 6858000"/>
              <a:gd name="connsiteX147" fmla="*/ 6843618 w 7918980"/>
              <a:gd name="connsiteY147" fmla="*/ 4877992 h 6858000"/>
              <a:gd name="connsiteX148" fmla="*/ 6829393 w 7918980"/>
              <a:gd name="connsiteY148" fmla="*/ 4925805 h 6858000"/>
              <a:gd name="connsiteX149" fmla="*/ 6794017 w 7918980"/>
              <a:gd name="connsiteY149" fmla="*/ 5009272 h 6858000"/>
              <a:gd name="connsiteX150" fmla="*/ 6786085 w 7918980"/>
              <a:gd name="connsiteY150" fmla="*/ 5111369 h 6858000"/>
              <a:gd name="connsiteX151" fmla="*/ 6799321 w 7918980"/>
              <a:gd name="connsiteY151" fmla="*/ 5210876 h 6858000"/>
              <a:gd name="connsiteX152" fmla="*/ 6803597 w 7918980"/>
              <a:gd name="connsiteY152" fmla="*/ 5269726 h 6858000"/>
              <a:gd name="connsiteX153" fmla="*/ 6820713 w 7918980"/>
              <a:gd name="connsiteY153" fmla="*/ 5464225 h 6858000"/>
              <a:gd name="connsiteX154" fmla="*/ 6824380 w 7918980"/>
              <a:gd name="connsiteY154" fmla="*/ 5594585 h 6858000"/>
              <a:gd name="connsiteX155" fmla="*/ 6806680 w 7918980"/>
              <a:gd name="connsiteY155" fmla="*/ 5667896 h 6858000"/>
              <a:gd name="connsiteX156" fmla="*/ 6791486 w 7918980"/>
              <a:gd name="connsiteY156" fmla="*/ 5769225 h 6858000"/>
              <a:gd name="connsiteX157" fmla="*/ 6792745 w 7918980"/>
              <a:gd name="connsiteY157" fmla="*/ 5823324 h 6858000"/>
              <a:gd name="connsiteX158" fmla="*/ 6789109 w 7918980"/>
              <a:gd name="connsiteY158" fmla="*/ 5862699 h 6858000"/>
              <a:gd name="connsiteX159" fmla="*/ 6793675 w 7918980"/>
              <a:gd name="connsiteY159" fmla="*/ 5906467 h 6858000"/>
              <a:gd name="connsiteX160" fmla="*/ 6814548 w 7918980"/>
              <a:gd name="connsiteY160" fmla="*/ 5939847 h 6858000"/>
              <a:gd name="connsiteX161" fmla="*/ 6809795 w 7918980"/>
              <a:gd name="connsiteY161" fmla="*/ 5973994 h 6858000"/>
              <a:gd name="connsiteX162" fmla="*/ 6810756 w 7918980"/>
              <a:gd name="connsiteY162" fmla="*/ 6089693 h 6858000"/>
              <a:gd name="connsiteX163" fmla="*/ 6814601 w 7918980"/>
              <a:gd name="connsiteY163" fmla="*/ 6224938 h 6858000"/>
              <a:gd name="connsiteX164" fmla="*/ 6840137 w 7918980"/>
              <a:gd name="connsiteY164" fmla="*/ 6370251 h 6858000"/>
              <a:gd name="connsiteX165" fmla="*/ 6863777 w 7918980"/>
              <a:gd name="connsiteY165" fmla="*/ 6541313 h 6858000"/>
              <a:gd name="connsiteX166" fmla="*/ 6868355 w 7918980"/>
              <a:gd name="connsiteY166" fmla="*/ 6640957 h 6858000"/>
              <a:gd name="connsiteX167" fmla="*/ 6881422 w 7918980"/>
              <a:gd name="connsiteY167" fmla="*/ 6705297 h 6858000"/>
              <a:gd name="connsiteX168" fmla="*/ 6894105 w 7918980"/>
              <a:gd name="connsiteY168" fmla="*/ 6759582 h 6858000"/>
              <a:gd name="connsiteX169" fmla="*/ 6892152 w 7918980"/>
              <a:gd name="connsiteY169" fmla="*/ 6817746 h 6858000"/>
              <a:gd name="connsiteX170" fmla="*/ 6895302 w 7918980"/>
              <a:gd name="connsiteY170" fmla="*/ 6843646 h 6858000"/>
              <a:gd name="connsiteX171" fmla="*/ 6914368 w 7918980"/>
              <a:gd name="connsiteY171" fmla="*/ 6857998 h 6858000"/>
              <a:gd name="connsiteX172" fmla="*/ 7549620 w 7918980"/>
              <a:gd name="connsiteY172" fmla="*/ 6857998 h 6858000"/>
              <a:gd name="connsiteX173" fmla="*/ 7918980 w 7918980"/>
              <a:gd name="connsiteY173" fmla="*/ 6857998 h 6858000"/>
              <a:gd name="connsiteX174" fmla="*/ 7918980 w 7918980"/>
              <a:gd name="connsiteY174" fmla="*/ 6858000 h 6858000"/>
              <a:gd name="connsiteX175" fmla="*/ 7549620 w 7918980"/>
              <a:gd name="connsiteY175" fmla="*/ 6858000 h 6858000"/>
              <a:gd name="connsiteX176" fmla="*/ 6658851 w 7918980"/>
              <a:gd name="connsiteY176" fmla="*/ 6858000 h 6858000"/>
              <a:gd name="connsiteX177" fmla="*/ 2092387 w 7918980"/>
              <a:gd name="connsiteY177" fmla="*/ 6858000 h 6858000"/>
              <a:gd name="connsiteX178" fmla="*/ 1822980 w 7918980"/>
              <a:gd name="connsiteY178" fmla="*/ 6858000 h 6858000"/>
              <a:gd name="connsiteX179" fmla="*/ 727500 w 7918980"/>
              <a:gd name="connsiteY179" fmla="*/ 6858000 h 6858000"/>
              <a:gd name="connsiteX180" fmla="*/ 504457 w 7918980"/>
              <a:gd name="connsiteY180" fmla="*/ 6858000 h 6858000"/>
              <a:gd name="connsiteX181" fmla="*/ 0 w 7918980"/>
              <a:gd name="connsiteY181" fmla="*/ 6858000 h 6858000"/>
              <a:gd name="connsiteX182" fmla="*/ 0 w 7918980"/>
              <a:gd name="connsiteY182" fmla="*/ 0 h 6858000"/>
              <a:gd name="connsiteX0" fmla="*/ 0 w 7918980"/>
              <a:gd name="connsiteY0" fmla="*/ 0 h 6858000"/>
              <a:gd name="connsiteX1" fmla="*/ 504457 w 7918980"/>
              <a:gd name="connsiteY1" fmla="*/ 0 h 6858000"/>
              <a:gd name="connsiteX2" fmla="*/ 727500 w 7918980"/>
              <a:gd name="connsiteY2" fmla="*/ 0 h 6858000"/>
              <a:gd name="connsiteX3" fmla="*/ 1822980 w 7918980"/>
              <a:gd name="connsiteY3" fmla="*/ 0 h 6858000"/>
              <a:gd name="connsiteX4" fmla="*/ 2092387 w 7918980"/>
              <a:gd name="connsiteY4" fmla="*/ 0 h 6858000"/>
              <a:gd name="connsiteX5" fmla="*/ 7076514 w 7918980"/>
              <a:gd name="connsiteY5" fmla="*/ 0 h 6858000"/>
              <a:gd name="connsiteX6" fmla="*/ 7264525 w 7918980"/>
              <a:gd name="connsiteY6" fmla="*/ 0 h 6858000"/>
              <a:gd name="connsiteX7" fmla="*/ 7390497 w 7918980"/>
              <a:gd name="connsiteY7" fmla="*/ 0 h 6858000"/>
              <a:gd name="connsiteX8" fmla="*/ 7389918 w 7918980"/>
              <a:gd name="connsiteY8" fmla="*/ 1705 h 6858000"/>
              <a:gd name="connsiteX9" fmla="*/ 7374574 w 7918980"/>
              <a:gd name="connsiteY9" fmla="*/ 17287 h 6858000"/>
              <a:gd name="connsiteX10" fmla="*/ 7368621 w 7918980"/>
              <a:gd name="connsiteY10" fmla="*/ 130336 h 6858000"/>
              <a:gd name="connsiteX11" fmla="*/ 7361269 w 7918980"/>
              <a:gd name="connsiteY11" fmla="*/ 187093 h 6858000"/>
              <a:gd name="connsiteX12" fmla="*/ 7368770 w 7918980"/>
              <a:gd name="connsiteY12" fmla="*/ 265704 h 6858000"/>
              <a:gd name="connsiteX13" fmla="*/ 7365293 w 7918980"/>
              <a:gd name="connsiteY13" fmla="*/ 354566 h 6858000"/>
              <a:gd name="connsiteX14" fmla="*/ 7347106 w 7918980"/>
              <a:gd name="connsiteY14" fmla="*/ 472000 h 6858000"/>
              <a:gd name="connsiteX15" fmla="*/ 7345150 w 7918980"/>
              <a:gd name="connsiteY15" fmla="*/ 473782 h 6858000"/>
              <a:gd name="connsiteX16" fmla="*/ 7344778 w 7918980"/>
              <a:gd name="connsiteY16" fmla="*/ 491380 h 6858000"/>
              <a:gd name="connsiteX17" fmla="*/ 7359399 w 7918980"/>
              <a:gd name="connsiteY17" fmla="*/ 531675 h 6858000"/>
              <a:gd name="connsiteX18" fmla="*/ 7356415 w 7918980"/>
              <a:gd name="connsiteY18" fmla="*/ 536015 h 6858000"/>
              <a:gd name="connsiteX19" fmla="*/ 7361068 w 7918980"/>
              <a:gd name="connsiteY19" fmla="*/ 572092 h 6858000"/>
              <a:gd name="connsiteX20" fmla="*/ 7359041 w 7918980"/>
              <a:gd name="connsiteY20" fmla="*/ 572511 h 6858000"/>
              <a:gd name="connsiteX21" fmla="*/ 7351198 w 7918980"/>
              <a:gd name="connsiteY21" fmla="*/ 582332 h 6858000"/>
              <a:gd name="connsiteX22" fmla="*/ 7340991 w 7918980"/>
              <a:gd name="connsiteY22" fmla="*/ 601285 h 6858000"/>
              <a:gd name="connsiteX23" fmla="*/ 7296154 w 7918980"/>
              <a:gd name="connsiteY23" fmla="*/ 681608 h 6858000"/>
              <a:gd name="connsiteX24" fmla="*/ 7295943 w 7918980"/>
              <a:gd name="connsiteY24" fmla="*/ 689151 h 6858000"/>
              <a:gd name="connsiteX25" fmla="*/ 7295465 w 7918980"/>
              <a:gd name="connsiteY25" fmla="*/ 689289 h 6858000"/>
              <a:gd name="connsiteX26" fmla="*/ 7294306 w 7918980"/>
              <a:gd name="connsiteY26" fmla="*/ 697222 h 6858000"/>
              <a:gd name="connsiteX27" fmla="*/ 7295144 w 7918980"/>
              <a:gd name="connsiteY27" fmla="*/ 717531 h 6858000"/>
              <a:gd name="connsiteX28" fmla="*/ 7291871 w 7918980"/>
              <a:gd name="connsiteY28" fmla="*/ 722494 h 6858000"/>
              <a:gd name="connsiteX29" fmla="*/ 7286061 w 7918980"/>
              <a:gd name="connsiteY29" fmla="*/ 724368 h 6858000"/>
              <a:gd name="connsiteX30" fmla="*/ 7269961 w 7918980"/>
              <a:gd name="connsiteY30" fmla="*/ 752692 h 6858000"/>
              <a:gd name="connsiteX31" fmla="*/ 7240170 w 7918980"/>
              <a:gd name="connsiteY31" fmla="*/ 816346 h 6858000"/>
              <a:gd name="connsiteX32" fmla="*/ 7211938 w 7918980"/>
              <a:gd name="connsiteY32" fmla="*/ 889417 h 6858000"/>
              <a:gd name="connsiteX33" fmla="*/ 7130024 w 7918980"/>
              <a:gd name="connsiteY33" fmla="*/ 1063288 h 6858000"/>
              <a:gd name="connsiteX34" fmla="*/ 7126817 w 7918980"/>
              <a:gd name="connsiteY34" fmla="*/ 1157176 h 6858000"/>
              <a:gd name="connsiteX35" fmla="*/ 7109474 w 7918980"/>
              <a:gd name="connsiteY35" fmla="*/ 1210776 h 6858000"/>
              <a:gd name="connsiteX36" fmla="*/ 7105443 w 7918980"/>
              <a:gd name="connsiteY36" fmla="*/ 1301993 h 6858000"/>
              <a:gd name="connsiteX37" fmla="*/ 7075215 w 7918980"/>
              <a:gd name="connsiteY37" fmla="*/ 1360879 h 6858000"/>
              <a:gd name="connsiteX38" fmla="*/ 7067477 w 7918980"/>
              <a:gd name="connsiteY38" fmla="*/ 1404045 h 6858000"/>
              <a:gd name="connsiteX39" fmla="*/ 7046803 w 7918980"/>
              <a:gd name="connsiteY39" fmla="*/ 1429568 h 6858000"/>
              <a:gd name="connsiteX40" fmla="*/ 7047831 w 7918980"/>
              <a:gd name="connsiteY40" fmla="*/ 1430305 h 6858000"/>
              <a:gd name="connsiteX41" fmla="*/ 7035374 w 7918980"/>
              <a:gd name="connsiteY41" fmla="*/ 1463304 h 6858000"/>
              <a:gd name="connsiteX42" fmla="*/ 7032938 w 7918980"/>
              <a:gd name="connsiteY42" fmla="*/ 1514846 h 6858000"/>
              <a:gd name="connsiteX43" fmla="*/ 7029397 w 7918980"/>
              <a:gd name="connsiteY43" fmla="*/ 1519731 h 6858000"/>
              <a:gd name="connsiteX44" fmla="*/ 7029620 w 7918980"/>
              <a:gd name="connsiteY44" fmla="*/ 1519929 h 6858000"/>
              <a:gd name="connsiteX45" fmla="*/ 7030612 w 7918980"/>
              <a:gd name="connsiteY45" fmla="*/ 1546022 h 6858000"/>
              <a:gd name="connsiteX46" fmla="*/ 7035010 w 7918980"/>
              <a:gd name="connsiteY46" fmla="*/ 1578752 h 6858000"/>
              <a:gd name="connsiteX47" fmla="*/ 7026513 w 7918980"/>
              <a:gd name="connsiteY47" fmla="*/ 1647555 h 6858000"/>
              <a:gd name="connsiteX48" fmla="*/ 7013857 w 7918980"/>
              <a:gd name="connsiteY48" fmla="*/ 1715685 h 6858000"/>
              <a:gd name="connsiteX49" fmla="*/ 7007215 w 7918980"/>
              <a:gd name="connsiteY49" fmla="*/ 1740358 h 6858000"/>
              <a:gd name="connsiteX50" fmla="*/ 7004455 w 7918980"/>
              <a:gd name="connsiteY50" fmla="*/ 1784314 h 6858000"/>
              <a:gd name="connsiteX51" fmla="*/ 7008825 w 7918980"/>
              <a:gd name="connsiteY51" fmla="*/ 1804434 h 6858000"/>
              <a:gd name="connsiteX52" fmla="*/ 7008048 w 7918980"/>
              <a:gd name="connsiteY52" fmla="*/ 1805316 h 6858000"/>
              <a:gd name="connsiteX53" fmla="*/ 7011573 w 7918980"/>
              <a:gd name="connsiteY53" fmla="*/ 1807109 h 6858000"/>
              <a:gd name="connsiteX54" fmla="*/ 7008900 w 7918980"/>
              <a:gd name="connsiteY54" fmla="*/ 1821003 h 6858000"/>
              <a:gd name="connsiteX55" fmla="*/ 7006523 w 7918980"/>
              <a:gd name="connsiteY55" fmla="*/ 1824832 h 6858000"/>
              <a:gd name="connsiteX56" fmla="*/ 7005215 w 7918980"/>
              <a:gd name="connsiteY56" fmla="*/ 1830429 h 6858000"/>
              <a:gd name="connsiteX57" fmla="*/ 7005505 w 7918980"/>
              <a:gd name="connsiteY57" fmla="*/ 1830569 h 6858000"/>
              <a:gd name="connsiteX58" fmla="*/ 7003643 w 7918980"/>
              <a:gd name="connsiteY58" fmla="*/ 1835810 h 6858000"/>
              <a:gd name="connsiteX59" fmla="*/ 6990432 w 7918980"/>
              <a:gd name="connsiteY59" fmla="*/ 1861483 h 6858000"/>
              <a:gd name="connsiteX60" fmla="*/ 6997246 w 7918980"/>
              <a:gd name="connsiteY60" fmla="*/ 1892417 h 6858000"/>
              <a:gd name="connsiteX61" fmla="*/ 7012242 w 7918980"/>
              <a:gd name="connsiteY61" fmla="*/ 1895114 h 6858000"/>
              <a:gd name="connsiteX62" fmla="*/ 7010080 w 7918980"/>
              <a:gd name="connsiteY62" fmla="*/ 1899379 h 6858000"/>
              <a:gd name="connsiteX63" fmla="*/ 7003451 w 7918980"/>
              <a:gd name="connsiteY63" fmla="*/ 1907867 h 6858000"/>
              <a:gd name="connsiteX64" fmla="*/ 7004341 w 7918980"/>
              <a:gd name="connsiteY64" fmla="*/ 1910265 h 6858000"/>
              <a:gd name="connsiteX65" fmla="*/ 7001248 w 7918980"/>
              <a:gd name="connsiteY65" fmla="*/ 1935584 h 6858000"/>
              <a:gd name="connsiteX66" fmla="*/ 7006599 w 7918980"/>
              <a:gd name="connsiteY66" fmla="*/ 1942021 h 6858000"/>
              <a:gd name="connsiteX67" fmla="*/ 7007460 w 7918980"/>
              <a:gd name="connsiteY67" fmla="*/ 1945112 h 6858000"/>
              <a:gd name="connsiteX68" fmla="*/ 6949577 w 7918980"/>
              <a:gd name="connsiteY68" fmla="*/ 2024270 h 6858000"/>
              <a:gd name="connsiteX69" fmla="*/ 6942508 w 7918980"/>
              <a:gd name="connsiteY69" fmla="*/ 2107942 h 6858000"/>
              <a:gd name="connsiteX70" fmla="*/ 6933336 w 7918980"/>
              <a:gd name="connsiteY70" fmla="*/ 2193455 h 6858000"/>
              <a:gd name="connsiteX71" fmla="*/ 6927972 w 7918980"/>
              <a:gd name="connsiteY71" fmla="*/ 2260088 h 6858000"/>
              <a:gd name="connsiteX72" fmla="*/ 6909058 w 7918980"/>
              <a:gd name="connsiteY72" fmla="*/ 2296008 h 6858000"/>
              <a:gd name="connsiteX73" fmla="*/ 6901810 w 7918980"/>
              <a:gd name="connsiteY73" fmla="*/ 2305564 h 6858000"/>
              <a:gd name="connsiteX74" fmla="*/ 6904482 w 7918980"/>
              <a:gd name="connsiteY74" fmla="*/ 2320214 h 6858000"/>
              <a:gd name="connsiteX75" fmla="*/ 6891885 w 7918980"/>
              <a:gd name="connsiteY75" fmla="*/ 2417011 h 6858000"/>
              <a:gd name="connsiteX76" fmla="*/ 6884970 w 7918980"/>
              <a:gd name="connsiteY76" fmla="*/ 2454207 h 6858000"/>
              <a:gd name="connsiteX77" fmla="*/ 6882954 w 7918980"/>
              <a:gd name="connsiteY77" fmla="*/ 2487203 h 6858000"/>
              <a:gd name="connsiteX78" fmla="*/ 6871484 w 7918980"/>
              <a:gd name="connsiteY78" fmla="*/ 2512282 h 6858000"/>
              <a:gd name="connsiteX79" fmla="*/ 6872496 w 7918980"/>
              <a:gd name="connsiteY79" fmla="*/ 2514318 h 6858000"/>
              <a:gd name="connsiteX80" fmla="*/ 6898111 w 7918980"/>
              <a:gd name="connsiteY80" fmla="*/ 2574334 h 6858000"/>
              <a:gd name="connsiteX81" fmla="*/ 6897017 w 7918980"/>
              <a:gd name="connsiteY81" fmla="*/ 2579877 h 6858000"/>
              <a:gd name="connsiteX82" fmla="*/ 6897171 w 7918980"/>
              <a:gd name="connsiteY82" fmla="*/ 2608928 h 6858000"/>
              <a:gd name="connsiteX83" fmla="*/ 6896584 w 7918980"/>
              <a:gd name="connsiteY83" fmla="*/ 2613111 h 6858000"/>
              <a:gd name="connsiteX84" fmla="*/ 6888164 w 7918980"/>
              <a:gd name="connsiteY84" fmla="*/ 2621996 h 6858000"/>
              <a:gd name="connsiteX85" fmla="*/ 6890652 w 7918980"/>
              <a:gd name="connsiteY85" fmla="*/ 2634265 h 6858000"/>
              <a:gd name="connsiteX86" fmla="*/ 6882034 w 7918980"/>
              <a:gd name="connsiteY86" fmla="*/ 2647237 h 6858000"/>
              <a:gd name="connsiteX87" fmla="*/ 6888195 w 7918980"/>
              <a:gd name="connsiteY87" fmla="*/ 2650786 h 6858000"/>
              <a:gd name="connsiteX88" fmla="*/ 6894052 w 7918980"/>
              <a:gd name="connsiteY88" fmla="*/ 2661993 h 6858000"/>
              <a:gd name="connsiteX89" fmla="*/ 6885953 w 7918980"/>
              <a:gd name="connsiteY89" fmla="*/ 2670949 h 6858000"/>
              <a:gd name="connsiteX90" fmla="*/ 6880156 w 7918980"/>
              <a:gd name="connsiteY90" fmla="*/ 2690255 h 6858000"/>
              <a:gd name="connsiteX91" fmla="*/ 6881009 w 7918980"/>
              <a:gd name="connsiteY91" fmla="*/ 2695683 h 6858000"/>
              <a:gd name="connsiteX92" fmla="*/ 6870001 w 7918980"/>
              <a:gd name="connsiteY92" fmla="*/ 2713964 h 6858000"/>
              <a:gd name="connsiteX93" fmla="*/ 6864441 w 7918980"/>
              <a:gd name="connsiteY93" fmla="*/ 2730175 h 6858000"/>
              <a:gd name="connsiteX94" fmla="*/ 6875107 w 7918980"/>
              <a:gd name="connsiteY94" fmla="*/ 2763497 h 6858000"/>
              <a:gd name="connsiteX95" fmla="*/ 6837349 w 7918980"/>
              <a:gd name="connsiteY95" fmla="*/ 3051539 h 6858000"/>
              <a:gd name="connsiteX96" fmla="*/ 6835698 w 7918980"/>
              <a:gd name="connsiteY96" fmla="*/ 3060333 h 6858000"/>
              <a:gd name="connsiteX97" fmla="*/ 6837785 w 7918980"/>
              <a:gd name="connsiteY97" fmla="*/ 3065434 h 6858000"/>
              <a:gd name="connsiteX98" fmla="*/ 6834476 w 7918980"/>
              <a:gd name="connsiteY98" fmla="*/ 3066836 h 6858000"/>
              <a:gd name="connsiteX99" fmla="*/ 6831096 w 7918980"/>
              <a:gd name="connsiteY99" fmla="*/ 3084834 h 6858000"/>
              <a:gd name="connsiteX100" fmla="*/ 6831305 w 7918980"/>
              <a:gd name="connsiteY100" fmla="*/ 3097259 h 6858000"/>
              <a:gd name="connsiteX101" fmla="*/ 6828050 w 7918980"/>
              <a:gd name="connsiteY101" fmla="*/ 3101053 h 6858000"/>
              <a:gd name="connsiteX102" fmla="*/ 6827093 w 7918980"/>
              <a:gd name="connsiteY102" fmla="*/ 3106151 h 6858000"/>
              <a:gd name="connsiteX103" fmla="*/ 6833251 w 7918980"/>
              <a:gd name="connsiteY103" fmla="*/ 3116747 h 6858000"/>
              <a:gd name="connsiteX104" fmla="*/ 6825921 w 7918980"/>
              <a:gd name="connsiteY104" fmla="*/ 3151828 h 6858000"/>
              <a:gd name="connsiteX105" fmla="*/ 6825863 w 7918980"/>
              <a:gd name="connsiteY105" fmla="*/ 3180546 h 6858000"/>
              <a:gd name="connsiteX106" fmla="*/ 6839691 w 7918980"/>
              <a:gd name="connsiteY106" fmla="*/ 3258677 h 6858000"/>
              <a:gd name="connsiteX107" fmla="*/ 6840898 w 7918980"/>
              <a:gd name="connsiteY107" fmla="*/ 3262610 h 6858000"/>
              <a:gd name="connsiteX108" fmla="*/ 6834652 w 7918980"/>
              <a:gd name="connsiteY108" fmla="*/ 3277179 h 6858000"/>
              <a:gd name="connsiteX109" fmla="*/ 6832324 w 7918980"/>
              <a:gd name="connsiteY109" fmla="*/ 3278130 h 6858000"/>
              <a:gd name="connsiteX110" fmla="*/ 6849750 w 7918980"/>
              <a:gd name="connsiteY110" fmla="*/ 3325671 h 6858000"/>
              <a:gd name="connsiteX111" fmla="*/ 6847551 w 7918980"/>
              <a:gd name="connsiteY111" fmla="*/ 3332072 h 6858000"/>
              <a:gd name="connsiteX112" fmla="*/ 6864685 w 7918980"/>
              <a:gd name="connsiteY112" fmla="*/ 3362948 h 6858000"/>
              <a:gd name="connsiteX113" fmla="*/ 6870457 w 7918980"/>
              <a:gd name="connsiteY113" fmla="*/ 3378959 h 6858000"/>
              <a:gd name="connsiteX114" fmla="*/ 6883738 w 7918980"/>
              <a:gd name="connsiteY114" fmla="*/ 3407057 h 6858000"/>
              <a:gd name="connsiteX115" fmla="*/ 6881948 w 7918980"/>
              <a:gd name="connsiteY115" fmla="*/ 3409825 h 6858000"/>
              <a:gd name="connsiteX116" fmla="*/ 6885647 w 7918980"/>
              <a:gd name="connsiteY116" fmla="*/ 3415218 h 6858000"/>
              <a:gd name="connsiteX117" fmla="*/ 6883908 w 7918980"/>
              <a:gd name="connsiteY117" fmla="*/ 3419880 h 6858000"/>
              <a:gd name="connsiteX118" fmla="*/ 6885903 w 7918980"/>
              <a:gd name="connsiteY118" fmla="*/ 3424545 h 6858000"/>
              <a:gd name="connsiteX119" fmla="*/ 6887603 w 7918980"/>
              <a:gd name="connsiteY119" fmla="*/ 3476412 h 6858000"/>
              <a:gd name="connsiteX120" fmla="*/ 6892664 w 7918980"/>
              <a:gd name="connsiteY120" fmla="*/ 3486850 h 6858000"/>
              <a:gd name="connsiteX121" fmla="*/ 6886319 w 7918980"/>
              <a:gd name="connsiteY121" fmla="*/ 3496391 h 6858000"/>
              <a:gd name="connsiteX122" fmla="*/ 6893119 w 7918980"/>
              <a:gd name="connsiteY122" fmla="*/ 3531201 h 6858000"/>
              <a:gd name="connsiteX123" fmla="*/ 6902876 w 7918980"/>
              <a:gd name="connsiteY123" fmla="*/ 3542019 h 6858000"/>
              <a:gd name="connsiteX124" fmla="*/ 6910520 w 7918980"/>
              <a:gd name="connsiteY124" fmla="*/ 3552249 h 6858000"/>
              <a:gd name="connsiteX125" fmla="*/ 6910882 w 7918980"/>
              <a:gd name="connsiteY125" fmla="*/ 3553678 h 6858000"/>
              <a:gd name="connsiteX126" fmla="*/ 6914489 w 7918980"/>
              <a:gd name="connsiteY126" fmla="*/ 3568021 h 6858000"/>
              <a:gd name="connsiteX127" fmla="*/ 6914914 w 7918980"/>
              <a:gd name="connsiteY127" fmla="*/ 3569719 h 6858000"/>
              <a:gd name="connsiteX128" fmla="*/ 6912342 w 7918980"/>
              <a:gd name="connsiteY128" fmla="*/ 3586412 h 6858000"/>
              <a:gd name="connsiteX129" fmla="*/ 6915338 w 7918980"/>
              <a:gd name="connsiteY129" fmla="*/ 3597336 h 6858000"/>
              <a:gd name="connsiteX130" fmla="*/ 6907234 w 7918980"/>
              <a:gd name="connsiteY130" fmla="*/ 3606007 h 6858000"/>
              <a:gd name="connsiteX131" fmla="*/ 6907261 w 7918980"/>
              <a:gd name="connsiteY131" fmla="*/ 3641228 h 6858000"/>
              <a:gd name="connsiteX132" fmla="*/ 6914828 w 7918980"/>
              <a:gd name="connsiteY132" fmla="*/ 3653088 h 6858000"/>
              <a:gd name="connsiteX133" fmla="*/ 6920416 w 7918980"/>
              <a:gd name="connsiteY133" fmla="*/ 3664114 h 6858000"/>
              <a:gd name="connsiteX134" fmla="*/ 6920498 w 7918980"/>
              <a:gd name="connsiteY134" fmla="*/ 3665569 h 6858000"/>
              <a:gd name="connsiteX135" fmla="*/ 6922809 w 7918980"/>
              <a:gd name="connsiteY135" fmla="*/ 3707357 h 6858000"/>
              <a:gd name="connsiteX136" fmla="*/ 6937676 w 7918980"/>
              <a:gd name="connsiteY136" fmla="*/ 3778166 h 6858000"/>
              <a:gd name="connsiteX137" fmla="*/ 6958359 w 7918980"/>
              <a:gd name="connsiteY137" fmla="*/ 3878222 h 6858000"/>
              <a:gd name="connsiteX138" fmla="*/ 6953118 w 7918980"/>
              <a:gd name="connsiteY138" fmla="*/ 4048117 h 6858000"/>
              <a:gd name="connsiteX139" fmla="*/ 6913020 w 7918980"/>
              <a:gd name="connsiteY139" fmla="*/ 4219510 h 6858000"/>
              <a:gd name="connsiteX140" fmla="*/ 6915792 w 7918980"/>
              <a:gd name="connsiteY140" fmla="*/ 4411258 h 6858000"/>
              <a:gd name="connsiteX141" fmla="*/ 6907579 w 7918980"/>
              <a:gd name="connsiteY141" fmla="*/ 4488531 h 6858000"/>
              <a:gd name="connsiteX142" fmla="*/ 6907052 w 7918980"/>
              <a:gd name="connsiteY142" fmla="*/ 4539168 h 6858000"/>
              <a:gd name="connsiteX143" fmla="*/ 6891916 w 7918980"/>
              <a:gd name="connsiteY143" fmla="*/ 4625153 h 6858000"/>
              <a:gd name="connsiteX144" fmla="*/ 6882094 w 7918980"/>
              <a:gd name="connsiteY144" fmla="*/ 4733115 h 6858000"/>
              <a:gd name="connsiteX145" fmla="*/ 6860189 w 7918980"/>
              <a:gd name="connsiteY145" fmla="*/ 4844323 h 6858000"/>
              <a:gd name="connsiteX146" fmla="*/ 6843618 w 7918980"/>
              <a:gd name="connsiteY146" fmla="*/ 4877992 h 6858000"/>
              <a:gd name="connsiteX147" fmla="*/ 6829393 w 7918980"/>
              <a:gd name="connsiteY147" fmla="*/ 4925805 h 6858000"/>
              <a:gd name="connsiteX148" fmla="*/ 6794017 w 7918980"/>
              <a:gd name="connsiteY148" fmla="*/ 5009272 h 6858000"/>
              <a:gd name="connsiteX149" fmla="*/ 6786085 w 7918980"/>
              <a:gd name="connsiteY149" fmla="*/ 5111369 h 6858000"/>
              <a:gd name="connsiteX150" fmla="*/ 6799321 w 7918980"/>
              <a:gd name="connsiteY150" fmla="*/ 5210876 h 6858000"/>
              <a:gd name="connsiteX151" fmla="*/ 6803597 w 7918980"/>
              <a:gd name="connsiteY151" fmla="*/ 5269726 h 6858000"/>
              <a:gd name="connsiteX152" fmla="*/ 6820713 w 7918980"/>
              <a:gd name="connsiteY152" fmla="*/ 5464225 h 6858000"/>
              <a:gd name="connsiteX153" fmla="*/ 6824380 w 7918980"/>
              <a:gd name="connsiteY153" fmla="*/ 5594585 h 6858000"/>
              <a:gd name="connsiteX154" fmla="*/ 6806680 w 7918980"/>
              <a:gd name="connsiteY154" fmla="*/ 5667896 h 6858000"/>
              <a:gd name="connsiteX155" fmla="*/ 6791486 w 7918980"/>
              <a:gd name="connsiteY155" fmla="*/ 5769225 h 6858000"/>
              <a:gd name="connsiteX156" fmla="*/ 6792745 w 7918980"/>
              <a:gd name="connsiteY156" fmla="*/ 5823324 h 6858000"/>
              <a:gd name="connsiteX157" fmla="*/ 6789109 w 7918980"/>
              <a:gd name="connsiteY157" fmla="*/ 5862699 h 6858000"/>
              <a:gd name="connsiteX158" fmla="*/ 6793675 w 7918980"/>
              <a:gd name="connsiteY158" fmla="*/ 5906467 h 6858000"/>
              <a:gd name="connsiteX159" fmla="*/ 6814548 w 7918980"/>
              <a:gd name="connsiteY159" fmla="*/ 5939847 h 6858000"/>
              <a:gd name="connsiteX160" fmla="*/ 6809795 w 7918980"/>
              <a:gd name="connsiteY160" fmla="*/ 5973994 h 6858000"/>
              <a:gd name="connsiteX161" fmla="*/ 6810756 w 7918980"/>
              <a:gd name="connsiteY161" fmla="*/ 6089693 h 6858000"/>
              <a:gd name="connsiteX162" fmla="*/ 6814601 w 7918980"/>
              <a:gd name="connsiteY162" fmla="*/ 6224938 h 6858000"/>
              <a:gd name="connsiteX163" fmla="*/ 6840137 w 7918980"/>
              <a:gd name="connsiteY163" fmla="*/ 6370251 h 6858000"/>
              <a:gd name="connsiteX164" fmla="*/ 6863777 w 7918980"/>
              <a:gd name="connsiteY164" fmla="*/ 6541313 h 6858000"/>
              <a:gd name="connsiteX165" fmla="*/ 6868355 w 7918980"/>
              <a:gd name="connsiteY165" fmla="*/ 6640957 h 6858000"/>
              <a:gd name="connsiteX166" fmla="*/ 6881422 w 7918980"/>
              <a:gd name="connsiteY166" fmla="*/ 6705297 h 6858000"/>
              <a:gd name="connsiteX167" fmla="*/ 6894105 w 7918980"/>
              <a:gd name="connsiteY167" fmla="*/ 6759582 h 6858000"/>
              <a:gd name="connsiteX168" fmla="*/ 6892152 w 7918980"/>
              <a:gd name="connsiteY168" fmla="*/ 6817746 h 6858000"/>
              <a:gd name="connsiteX169" fmla="*/ 6895302 w 7918980"/>
              <a:gd name="connsiteY169" fmla="*/ 6843646 h 6858000"/>
              <a:gd name="connsiteX170" fmla="*/ 6914368 w 7918980"/>
              <a:gd name="connsiteY170" fmla="*/ 6857998 h 6858000"/>
              <a:gd name="connsiteX171" fmla="*/ 7549620 w 7918980"/>
              <a:gd name="connsiteY171" fmla="*/ 6857998 h 6858000"/>
              <a:gd name="connsiteX172" fmla="*/ 7918980 w 7918980"/>
              <a:gd name="connsiteY172" fmla="*/ 6857998 h 6858000"/>
              <a:gd name="connsiteX173" fmla="*/ 7918980 w 7918980"/>
              <a:gd name="connsiteY173" fmla="*/ 6858000 h 6858000"/>
              <a:gd name="connsiteX174" fmla="*/ 7549620 w 7918980"/>
              <a:gd name="connsiteY174" fmla="*/ 6858000 h 6858000"/>
              <a:gd name="connsiteX175" fmla="*/ 6658851 w 7918980"/>
              <a:gd name="connsiteY175" fmla="*/ 6858000 h 6858000"/>
              <a:gd name="connsiteX176" fmla="*/ 2092387 w 7918980"/>
              <a:gd name="connsiteY176" fmla="*/ 6858000 h 6858000"/>
              <a:gd name="connsiteX177" fmla="*/ 1822980 w 7918980"/>
              <a:gd name="connsiteY177" fmla="*/ 6858000 h 6858000"/>
              <a:gd name="connsiteX178" fmla="*/ 727500 w 7918980"/>
              <a:gd name="connsiteY178" fmla="*/ 6858000 h 6858000"/>
              <a:gd name="connsiteX179" fmla="*/ 504457 w 7918980"/>
              <a:gd name="connsiteY179" fmla="*/ 6858000 h 6858000"/>
              <a:gd name="connsiteX180" fmla="*/ 0 w 7918980"/>
              <a:gd name="connsiteY180" fmla="*/ 6858000 h 6858000"/>
              <a:gd name="connsiteX181" fmla="*/ 0 w 7918980"/>
              <a:gd name="connsiteY181" fmla="*/ 0 h 6858000"/>
              <a:gd name="connsiteX0" fmla="*/ 0 w 7918980"/>
              <a:gd name="connsiteY0" fmla="*/ 0 h 6858000"/>
              <a:gd name="connsiteX1" fmla="*/ 504457 w 7918980"/>
              <a:gd name="connsiteY1" fmla="*/ 0 h 6858000"/>
              <a:gd name="connsiteX2" fmla="*/ 727500 w 7918980"/>
              <a:gd name="connsiteY2" fmla="*/ 0 h 6858000"/>
              <a:gd name="connsiteX3" fmla="*/ 1822980 w 7918980"/>
              <a:gd name="connsiteY3" fmla="*/ 0 h 6858000"/>
              <a:gd name="connsiteX4" fmla="*/ 2092387 w 7918980"/>
              <a:gd name="connsiteY4" fmla="*/ 0 h 6858000"/>
              <a:gd name="connsiteX5" fmla="*/ 7076514 w 7918980"/>
              <a:gd name="connsiteY5" fmla="*/ 0 h 6858000"/>
              <a:gd name="connsiteX6" fmla="*/ 7264525 w 7918980"/>
              <a:gd name="connsiteY6" fmla="*/ 0 h 6858000"/>
              <a:gd name="connsiteX7" fmla="*/ 7390497 w 7918980"/>
              <a:gd name="connsiteY7" fmla="*/ 0 h 6858000"/>
              <a:gd name="connsiteX8" fmla="*/ 7389918 w 7918980"/>
              <a:gd name="connsiteY8" fmla="*/ 1705 h 6858000"/>
              <a:gd name="connsiteX9" fmla="*/ 7374574 w 7918980"/>
              <a:gd name="connsiteY9" fmla="*/ 17287 h 6858000"/>
              <a:gd name="connsiteX10" fmla="*/ 7368621 w 7918980"/>
              <a:gd name="connsiteY10" fmla="*/ 130336 h 6858000"/>
              <a:gd name="connsiteX11" fmla="*/ 7361269 w 7918980"/>
              <a:gd name="connsiteY11" fmla="*/ 187093 h 6858000"/>
              <a:gd name="connsiteX12" fmla="*/ 7368770 w 7918980"/>
              <a:gd name="connsiteY12" fmla="*/ 265704 h 6858000"/>
              <a:gd name="connsiteX13" fmla="*/ 7365293 w 7918980"/>
              <a:gd name="connsiteY13" fmla="*/ 354566 h 6858000"/>
              <a:gd name="connsiteX14" fmla="*/ 7347106 w 7918980"/>
              <a:gd name="connsiteY14" fmla="*/ 472000 h 6858000"/>
              <a:gd name="connsiteX15" fmla="*/ 7345150 w 7918980"/>
              <a:gd name="connsiteY15" fmla="*/ 473782 h 6858000"/>
              <a:gd name="connsiteX16" fmla="*/ 7344778 w 7918980"/>
              <a:gd name="connsiteY16" fmla="*/ 491380 h 6858000"/>
              <a:gd name="connsiteX17" fmla="*/ 7359399 w 7918980"/>
              <a:gd name="connsiteY17" fmla="*/ 531675 h 6858000"/>
              <a:gd name="connsiteX18" fmla="*/ 7356415 w 7918980"/>
              <a:gd name="connsiteY18" fmla="*/ 536015 h 6858000"/>
              <a:gd name="connsiteX19" fmla="*/ 7361068 w 7918980"/>
              <a:gd name="connsiteY19" fmla="*/ 572092 h 6858000"/>
              <a:gd name="connsiteX20" fmla="*/ 7359041 w 7918980"/>
              <a:gd name="connsiteY20" fmla="*/ 572511 h 6858000"/>
              <a:gd name="connsiteX21" fmla="*/ 7351198 w 7918980"/>
              <a:gd name="connsiteY21" fmla="*/ 582332 h 6858000"/>
              <a:gd name="connsiteX22" fmla="*/ 7340991 w 7918980"/>
              <a:gd name="connsiteY22" fmla="*/ 601285 h 6858000"/>
              <a:gd name="connsiteX23" fmla="*/ 7296154 w 7918980"/>
              <a:gd name="connsiteY23" fmla="*/ 681608 h 6858000"/>
              <a:gd name="connsiteX24" fmla="*/ 7295943 w 7918980"/>
              <a:gd name="connsiteY24" fmla="*/ 689151 h 6858000"/>
              <a:gd name="connsiteX25" fmla="*/ 7295465 w 7918980"/>
              <a:gd name="connsiteY25" fmla="*/ 689289 h 6858000"/>
              <a:gd name="connsiteX26" fmla="*/ 7294306 w 7918980"/>
              <a:gd name="connsiteY26" fmla="*/ 697222 h 6858000"/>
              <a:gd name="connsiteX27" fmla="*/ 7295144 w 7918980"/>
              <a:gd name="connsiteY27" fmla="*/ 717531 h 6858000"/>
              <a:gd name="connsiteX28" fmla="*/ 7291871 w 7918980"/>
              <a:gd name="connsiteY28" fmla="*/ 722494 h 6858000"/>
              <a:gd name="connsiteX29" fmla="*/ 7286061 w 7918980"/>
              <a:gd name="connsiteY29" fmla="*/ 724368 h 6858000"/>
              <a:gd name="connsiteX30" fmla="*/ 7269961 w 7918980"/>
              <a:gd name="connsiteY30" fmla="*/ 752692 h 6858000"/>
              <a:gd name="connsiteX31" fmla="*/ 7240170 w 7918980"/>
              <a:gd name="connsiteY31" fmla="*/ 816346 h 6858000"/>
              <a:gd name="connsiteX32" fmla="*/ 7211938 w 7918980"/>
              <a:gd name="connsiteY32" fmla="*/ 889417 h 6858000"/>
              <a:gd name="connsiteX33" fmla="*/ 7130024 w 7918980"/>
              <a:gd name="connsiteY33" fmla="*/ 1063288 h 6858000"/>
              <a:gd name="connsiteX34" fmla="*/ 7126817 w 7918980"/>
              <a:gd name="connsiteY34" fmla="*/ 1157176 h 6858000"/>
              <a:gd name="connsiteX35" fmla="*/ 7109474 w 7918980"/>
              <a:gd name="connsiteY35" fmla="*/ 1210776 h 6858000"/>
              <a:gd name="connsiteX36" fmla="*/ 7105443 w 7918980"/>
              <a:gd name="connsiteY36" fmla="*/ 1301993 h 6858000"/>
              <a:gd name="connsiteX37" fmla="*/ 7075215 w 7918980"/>
              <a:gd name="connsiteY37" fmla="*/ 1360879 h 6858000"/>
              <a:gd name="connsiteX38" fmla="*/ 7067477 w 7918980"/>
              <a:gd name="connsiteY38" fmla="*/ 1404045 h 6858000"/>
              <a:gd name="connsiteX39" fmla="*/ 7046803 w 7918980"/>
              <a:gd name="connsiteY39" fmla="*/ 1429568 h 6858000"/>
              <a:gd name="connsiteX40" fmla="*/ 7047831 w 7918980"/>
              <a:gd name="connsiteY40" fmla="*/ 1430305 h 6858000"/>
              <a:gd name="connsiteX41" fmla="*/ 7035374 w 7918980"/>
              <a:gd name="connsiteY41" fmla="*/ 1463304 h 6858000"/>
              <a:gd name="connsiteX42" fmla="*/ 7032938 w 7918980"/>
              <a:gd name="connsiteY42" fmla="*/ 1514846 h 6858000"/>
              <a:gd name="connsiteX43" fmla="*/ 7029397 w 7918980"/>
              <a:gd name="connsiteY43" fmla="*/ 1519731 h 6858000"/>
              <a:gd name="connsiteX44" fmla="*/ 7029620 w 7918980"/>
              <a:gd name="connsiteY44" fmla="*/ 1519929 h 6858000"/>
              <a:gd name="connsiteX45" fmla="*/ 7030612 w 7918980"/>
              <a:gd name="connsiteY45" fmla="*/ 1546022 h 6858000"/>
              <a:gd name="connsiteX46" fmla="*/ 7035010 w 7918980"/>
              <a:gd name="connsiteY46" fmla="*/ 1578752 h 6858000"/>
              <a:gd name="connsiteX47" fmla="*/ 7026513 w 7918980"/>
              <a:gd name="connsiteY47" fmla="*/ 1647555 h 6858000"/>
              <a:gd name="connsiteX48" fmla="*/ 7013857 w 7918980"/>
              <a:gd name="connsiteY48" fmla="*/ 1715685 h 6858000"/>
              <a:gd name="connsiteX49" fmla="*/ 7007215 w 7918980"/>
              <a:gd name="connsiteY49" fmla="*/ 1740358 h 6858000"/>
              <a:gd name="connsiteX50" fmla="*/ 7004455 w 7918980"/>
              <a:gd name="connsiteY50" fmla="*/ 1784314 h 6858000"/>
              <a:gd name="connsiteX51" fmla="*/ 7008825 w 7918980"/>
              <a:gd name="connsiteY51" fmla="*/ 1804434 h 6858000"/>
              <a:gd name="connsiteX52" fmla="*/ 7008048 w 7918980"/>
              <a:gd name="connsiteY52" fmla="*/ 1805316 h 6858000"/>
              <a:gd name="connsiteX53" fmla="*/ 7011573 w 7918980"/>
              <a:gd name="connsiteY53" fmla="*/ 1807109 h 6858000"/>
              <a:gd name="connsiteX54" fmla="*/ 7008900 w 7918980"/>
              <a:gd name="connsiteY54" fmla="*/ 1821003 h 6858000"/>
              <a:gd name="connsiteX55" fmla="*/ 7006523 w 7918980"/>
              <a:gd name="connsiteY55" fmla="*/ 1824832 h 6858000"/>
              <a:gd name="connsiteX56" fmla="*/ 7005215 w 7918980"/>
              <a:gd name="connsiteY56" fmla="*/ 1830429 h 6858000"/>
              <a:gd name="connsiteX57" fmla="*/ 7005505 w 7918980"/>
              <a:gd name="connsiteY57" fmla="*/ 1830569 h 6858000"/>
              <a:gd name="connsiteX58" fmla="*/ 7003643 w 7918980"/>
              <a:gd name="connsiteY58" fmla="*/ 1835810 h 6858000"/>
              <a:gd name="connsiteX59" fmla="*/ 6990432 w 7918980"/>
              <a:gd name="connsiteY59" fmla="*/ 1861483 h 6858000"/>
              <a:gd name="connsiteX60" fmla="*/ 6997246 w 7918980"/>
              <a:gd name="connsiteY60" fmla="*/ 1892417 h 6858000"/>
              <a:gd name="connsiteX61" fmla="*/ 7012242 w 7918980"/>
              <a:gd name="connsiteY61" fmla="*/ 1895114 h 6858000"/>
              <a:gd name="connsiteX62" fmla="*/ 7010080 w 7918980"/>
              <a:gd name="connsiteY62" fmla="*/ 1899379 h 6858000"/>
              <a:gd name="connsiteX63" fmla="*/ 7003451 w 7918980"/>
              <a:gd name="connsiteY63" fmla="*/ 1907867 h 6858000"/>
              <a:gd name="connsiteX64" fmla="*/ 7004341 w 7918980"/>
              <a:gd name="connsiteY64" fmla="*/ 1910265 h 6858000"/>
              <a:gd name="connsiteX65" fmla="*/ 7001248 w 7918980"/>
              <a:gd name="connsiteY65" fmla="*/ 1935584 h 6858000"/>
              <a:gd name="connsiteX66" fmla="*/ 7006599 w 7918980"/>
              <a:gd name="connsiteY66" fmla="*/ 1942021 h 6858000"/>
              <a:gd name="connsiteX67" fmla="*/ 6985020 w 7918980"/>
              <a:gd name="connsiteY67" fmla="*/ 1967551 h 6858000"/>
              <a:gd name="connsiteX68" fmla="*/ 6949577 w 7918980"/>
              <a:gd name="connsiteY68" fmla="*/ 2024270 h 6858000"/>
              <a:gd name="connsiteX69" fmla="*/ 6942508 w 7918980"/>
              <a:gd name="connsiteY69" fmla="*/ 2107942 h 6858000"/>
              <a:gd name="connsiteX70" fmla="*/ 6933336 w 7918980"/>
              <a:gd name="connsiteY70" fmla="*/ 2193455 h 6858000"/>
              <a:gd name="connsiteX71" fmla="*/ 6927972 w 7918980"/>
              <a:gd name="connsiteY71" fmla="*/ 2260088 h 6858000"/>
              <a:gd name="connsiteX72" fmla="*/ 6909058 w 7918980"/>
              <a:gd name="connsiteY72" fmla="*/ 2296008 h 6858000"/>
              <a:gd name="connsiteX73" fmla="*/ 6901810 w 7918980"/>
              <a:gd name="connsiteY73" fmla="*/ 2305564 h 6858000"/>
              <a:gd name="connsiteX74" fmla="*/ 6904482 w 7918980"/>
              <a:gd name="connsiteY74" fmla="*/ 2320214 h 6858000"/>
              <a:gd name="connsiteX75" fmla="*/ 6891885 w 7918980"/>
              <a:gd name="connsiteY75" fmla="*/ 2417011 h 6858000"/>
              <a:gd name="connsiteX76" fmla="*/ 6884970 w 7918980"/>
              <a:gd name="connsiteY76" fmla="*/ 2454207 h 6858000"/>
              <a:gd name="connsiteX77" fmla="*/ 6882954 w 7918980"/>
              <a:gd name="connsiteY77" fmla="*/ 2487203 h 6858000"/>
              <a:gd name="connsiteX78" fmla="*/ 6871484 w 7918980"/>
              <a:gd name="connsiteY78" fmla="*/ 2512282 h 6858000"/>
              <a:gd name="connsiteX79" fmla="*/ 6872496 w 7918980"/>
              <a:gd name="connsiteY79" fmla="*/ 2514318 h 6858000"/>
              <a:gd name="connsiteX80" fmla="*/ 6898111 w 7918980"/>
              <a:gd name="connsiteY80" fmla="*/ 2574334 h 6858000"/>
              <a:gd name="connsiteX81" fmla="*/ 6897017 w 7918980"/>
              <a:gd name="connsiteY81" fmla="*/ 2579877 h 6858000"/>
              <a:gd name="connsiteX82" fmla="*/ 6897171 w 7918980"/>
              <a:gd name="connsiteY82" fmla="*/ 2608928 h 6858000"/>
              <a:gd name="connsiteX83" fmla="*/ 6896584 w 7918980"/>
              <a:gd name="connsiteY83" fmla="*/ 2613111 h 6858000"/>
              <a:gd name="connsiteX84" fmla="*/ 6888164 w 7918980"/>
              <a:gd name="connsiteY84" fmla="*/ 2621996 h 6858000"/>
              <a:gd name="connsiteX85" fmla="*/ 6890652 w 7918980"/>
              <a:gd name="connsiteY85" fmla="*/ 2634265 h 6858000"/>
              <a:gd name="connsiteX86" fmla="*/ 6882034 w 7918980"/>
              <a:gd name="connsiteY86" fmla="*/ 2647237 h 6858000"/>
              <a:gd name="connsiteX87" fmla="*/ 6888195 w 7918980"/>
              <a:gd name="connsiteY87" fmla="*/ 2650786 h 6858000"/>
              <a:gd name="connsiteX88" fmla="*/ 6894052 w 7918980"/>
              <a:gd name="connsiteY88" fmla="*/ 2661993 h 6858000"/>
              <a:gd name="connsiteX89" fmla="*/ 6885953 w 7918980"/>
              <a:gd name="connsiteY89" fmla="*/ 2670949 h 6858000"/>
              <a:gd name="connsiteX90" fmla="*/ 6880156 w 7918980"/>
              <a:gd name="connsiteY90" fmla="*/ 2690255 h 6858000"/>
              <a:gd name="connsiteX91" fmla="*/ 6881009 w 7918980"/>
              <a:gd name="connsiteY91" fmla="*/ 2695683 h 6858000"/>
              <a:gd name="connsiteX92" fmla="*/ 6870001 w 7918980"/>
              <a:gd name="connsiteY92" fmla="*/ 2713964 h 6858000"/>
              <a:gd name="connsiteX93" fmla="*/ 6864441 w 7918980"/>
              <a:gd name="connsiteY93" fmla="*/ 2730175 h 6858000"/>
              <a:gd name="connsiteX94" fmla="*/ 6875107 w 7918980"/>
              <a:gd name="connsiteY94" fmla="*/ 2763497 h 6858000"/>
              <a:gd name="connsiteX95" fmla="*/ 6837349 w 7918980"/>
              <a:gd name="connsiteY95" fmla="*/ 3051539 h 6858000"/>
              <a:gd name="connsiteX96" fmla="*/ 6835698 w 7918980"/>
              <a:gd name="connsiteY96" fmla="*/ 3060333 h 6858000"/>
              <a:gd name="connsiteX97" fmla="*/ 6837785 w 7918980"/>
              <a:gd name="connsiteY97" fmla="*/ 3065434 h 6858000"/>
              <a:gd name="connsiteX98" fmla="*/ 6834476 w 7918980"/>
              <a:gd name="connsiteY98" fmla="*/ 3066836 h 6858000"/>
              <a:gd name="connsiteX99" fmla="*/ 6831096 w 7918980"/>
              <a:gd name="connsiteY99" fmla="*/ 3084834 h 6858000"/>
              <a:gd name="connsiteX100" fmla="*/ 6831305 w 7918980"/>
              <a:gd name="connsiteY100" fmla="*/ 3097259 h 6858000"/>
              <a:gd name="connsiteX101" fmla="*/ 6828050 w 7918980"/>
              <a:gd name="connsiteY101" fmla="*/ 3101053 h 6858000"/>
              <a:gd name="connsiteX102" fmla="*/ 6827093 w 7918980"/>
              <a:gd name="connsiteY102" fmla="*/ 3106151 h 6858000"/>
              <a:gd name="connsiteX103" fmla="*/ 6833251 w 7918980"/>
              <a:gd name="connsiteY103" fmla="*/ 3116747 h 6858000"/>
              <a:gd name="connsiteX104" fmla="*/ 6825921 w 7918980"/>
              <a:gd name="connsiteY104" fmla="*/ 3151828 h 6858000"/>
              <a:gd name="connsiteX105" fmla="*/ 6825863 w 7918980"/>
              <a:gd name="connsiteY105" fmla="*/ 3180546 h 6858000"/>
              <a:gd name="connsiteX106" fmla="*/ 6839691 w 7918980"/>
              <a:gd name="connsiteY106" fmla="*/ 3258677 h 6858000"/>
              <a:gd name="connsiteX107" fmla="*/ 6840898 w 7918980"/>
              <a:gd name="connsiteY107" fmla="*/ 3262610 h 6858000"/>
              <a:gd name="connsiteX108" fmla="*/ 6834652 w 7918980"/>
              <a:gd name="connsiteY108" fmla="*/ 3277179 h 6858000"/>
              <a:gd name="connsiteX109" fmla="*/ 6832324 w 7918980"/>
              <a:gd name="connsiteY109" fmla="*/ 3278130 h 6858000"/>
              <a:gd name="connsiteX110" fmla="*/ 6849750 w 7918980"/>
              <a:gd name="connsiteY110" fmla="*/ 3325671 h 6858000"/>
              <a:gd name="connsiteX111" fmla="*/ 6847551 w 7918980"/>
              <a:gd name="connsiteY111" fmla="*/ 3332072 h 6858000"/>
              <a:gd name="connsiteX112" fmla="*/ 6864685 w 7918980"/>
              <a:gd name="connsiteY112" fmla="*/ 3362948 h 6858000"/>
              <a:gd name="connsiteX113" fmla="*/ 6870457 w 7918980"/>
              <a:gd name="connsiteY113" fmla="*/ 3378959 h 6858000"/>
              <a:gd name="connsiteX114" fmla="*/ 6883738 w 7918980"/>
              <a:gd name="connsiteY114" fmla="*/ 3407057 h 6858000"/>
              <a:gd name="connsiteX115" fmla="*/ 6881948 w 7918980"/>
              <a:gd name="connsiteY115" fmla="*/ 3409825 h 6858000"/>
              <a:gd name="connsiteX116" fmla="*/ 6885647 w 7918980"/>
              <a:gd name="connsiteY116" fmla="*/ 3415218 h 6858000"/>
              <a:gd name="connsiteX117" fmla="*/ 6883908 w 7918980"/>
              <a:gd name="connsiteY117" fmla="*/ 3419880 h 6858000"/>
              <a:gd name="connsiteX118" fmla="*/ 6885903 w 7918980"/>
              <a:gd name="connsiteY118" fmla="*/ 3424545 h 6858000"/>
              <a:gd name="connsiteX119" fmla="*/ 6887603 w 7918980"/>
              <a:gd name="connsiteY119" fmla="*/ 3476412 h 6858000"/>
              <a:gd name="connsiteX120" fmla="*/ 6892664 w 7918980"/>
              <a:gd name="connsiteY120" fmla="*/ 3486850 h 6858000"/>
              <a:gd name="connsiteX121" fmla="*/ 6886319 w 7918980"/>
              <a:gd name="connsiteY121" fmla="*/ 3496391 h 6858000"/>
              <a:gd name="connsiteX122" fmla="*/ 6893119 w 7918980"/>
              <a:gd name="connsiteY122" fmla="*/ 3531201 h 6858000"/>
              <a:gd name="connsiteX123" fmla="*/ 6902876 w 7918980"/>
              <a:gd name="connsiteY123" fmla="*/ 3542019 h 6858000"/>
              <a:gd name="connsiteX124" fmla="*/ 6910520 w 7918980"/>
              <a:gd name="connsiteY124" fmla="*/ 3552249 h 6858000"/>
              <a:gd name="connsiteX125" fmla="*/ 6910882 w 7918980"/>
              <a:gd name="connsiteY125" fmla="*/ 3553678 h 6858000"/>
              <a:gd name="connsiteX126" fmla="*/ 6914489 w 7918980"/>
              <a:gd name="connsiteY126" fmla="*/ 3568021 h 6858000"/>
              <a:gd name="connsiteX127" fmla="*/ 6914914 w 7918980"/>
              <a:gd name="connsiteY127" fmla="*/ 3569719 h 6858000"/>
              <a:gd name="connsiteX128" fmla="*/ 6912342 w 7918980"/>
              <a:gd name="connsiteY128" fmla="*/ 3586412 h 6858000"/>
              <a:gd name="connsiteX129" fmla="*/ 6915338 w 7918980"/>
              <a:gd name="connsiteY129" fmla="*/ 3597336 h 6858000"/>
              <a:gd name="connsiteX130" fmla="*/ 6907234 w 7918980"/>
              <a:gd name="connsiteY130" fmla="*/ 3606007 h 6858000"/>
              <a:gd name="connsiteX131" fmla="*/ 6907261 w 7918980"/>
              <a:gd name="connsiteY131" fmla="*/ 3641228 h 6858000"/>
              <a:gd name="connsiteX132" fmla="*/ 6914828 w 7918980"/>
              <a:gd name="connsiteY132" fmla="*/ 3653088 h 6858000"/>
              <a:gd name="connsiteX133" fmla="*/ 6920416 w 7918980"/>
              <a:gd name="connsiteY133" fmla="*/ 3664114 h 6858000"/>
              <a:gd name="connsiteX134" fmla="*/ 6920498 w 7918980"/>
              <a:gd name="connsiteY134" fmla="*/ 3665569 h 6858000"/>
              <a:gd name="connsiteX135" fmla="*/ 6922809 w 7918980"/>
              <a:gd name="connsiteY135" fmla="*/ 3707357 h 6858000"/>
              <a:gd name="connsiteX136" fmla="*/ 6937676 w 7918980"/>
              <a:gd name="connsiteY136" fmla="*/ 3778166 h 6858000"/>
              <a:gd name="connsiteX137" fmla="*/ 6958359 w 7918980"/>
              <a:gd name="connsiteY137" fmla="*/ 3878222 h 6858000"/>
              <a:gd name="connsiteX138" fmla="*/ 6953118 w 7918980"/>
              <a:gd name="connsiteY138" fmla="*/ 4048117 h 6858000"/>
              <a:gd name="connsiteX139" fmla="*/ 6913020 w 7918980"/>
              <a:gd name="connsiteY139" fmla="*/ 4219510 h 6858000"/>
              <a:gd name="connsiteX140" fmla="*/ 6915792 w 7918980"/>
              <a:gd name="connsiteY140" fmla="*/ 4411258 h 6858000"/>
              <a:gd name="connsiteX141" fmla="*/ 6907579 w 7918980"/>
              <a:gd name="connsiteY141" fmla="*/ 4488531 h 6858000"/>
              <a:gd name="connsiteX142" fmla="*/ 6907052 w 7918980"/>
              <a:gd name="connsiteY142" fmla="*/ 4539168 h 6858000"/>
              <a:gd name="connsiteX143" fmla="*/ 6891916 w 7918980"/>
              <a:gd name="connsiteY143" fmla="*/ 4625153 h 6858000"/>
              <a:gd name="connsiteX144" fmla="*/ 6882094 w 7918980"/>
              <a:gd name="connsiteY144" fmla="*/ 4733115 h 6858000"/>
              <a:gd name="connsiteX145" fmla="*/ 6860189 w 7918980"/>
              <a:gd name="connsiteY145" fmla="*/ 4844323 h 6858000"/>
              <a:gd name="connsiteX146" fmla="*/ 6843618 w 7918980"/>
              <a:gd name="connsiteY146" fmla="*/ 4877992 h 6858000"/>
              <a:gd name="connsiteX147" fmla="*/ 6829393 w 7918980"/>
              <a:gd name="connsiteY147" fmla="*/ 4925805 h 6858000"/>
              <a:gd name="connsiteX148" fmla="*/ 6794017 w 7918980"/>
              <a:gd name="connsiteY148" fmla="*/ 5009272 h 6858000"/>
              <a:gd name="connsiteX149" fmla="*/ 6786085 w 7918980"/>
              <a:gd name="connsiteY149" fmla="*/ 5111369 h 6858000"/>
              <a:gd name="connsiteX150" fmla="*/ 6799321 w 7918980"/>
              <a:gd name="connsiteY150" fmla="*/ 5210876 h 6858000"/>
              <a:gd name="connsiteX151" fmla="*/ 6803597 w 7918980"/>
              <a:gd name="connsiteY151" fmla="*/ 5269726 h 6858000"/>
              <a:gd name="connsiteX152" fmla="*/ 6820713 w 7918980"/>
              <a:gd name="connsiteY152" fmla="*/ 5464225 h 6858000"/>
              <a:gd name="connsiteX153" fmla="*/ 6824380 w 7918980"/>
              <a:gd name="connsiteY153" fmla="*/ 5594585 h 6858000"/>
              <a:gd name="connsiteX154" fmla="*/ 6806680 w 7918980"/>
              <a:gd name="connsiteY154" fmla="*/ 5667896 h 6858000"/>
              <a:gd name="connsiteX155" fmla="*/ 6791486 w 7918980"/>
              <a:gd name="connsiteY155" fmla="*/ 5769225 h 6858000"/>
              <a:gd name="connsiteX156" fmla="*/ 6792745 w 7918980"/>
              <a:gd name="connsiteY156" fmla="*/ 5823324 h 6858000"/>
              <a:gd name="connsiteX157" fmla="*/ 6789109 w 7918980"/>
              <a:gd name="connsiteY157" fmla="*/ 5862699 h 6858000"/>
              <a:gd name="connsiteX158" fmla="*/ 6793675 w 7918980"/>
              <a:gd name="connsiteY158" fmla="*/ 5906467 h 6858000"/>
              <a:gd name="connsiteX159" fmla="*/ 6814548 w 7918980"/>
              <a:gd name="connsiteY159" fmla="*/ 5939847 h 6858000"/>
              <a:gd name="connsiteX160" fmla="*/ 6809795 w 7918980"/>
              <a:gd name="connsiteY160" fmla="*/ 5973994 h 6858000"/>
              <a:gd name="connsiteX161" fmla="*/ 6810756 w 7918980"/>
              <a:gd name="connsiteY161" fmla="*/ 6089693 h 6858000"/>
              <a:gd name="connsiteX162" fmla="*/ 6814601 w 7918980"/>
              <a:gd name="connsiteY162" fmla="*/ 6224938 h 6858000"/>
              <a:gd name="connsiteX163" fmla="*/ 6840137 w 7918980"/>
              <a:gd name="connsiteY163" fmla="*/ 6370251 h 6858000"/>
              <a:gd name="connsiteX164" fmla="*/ 6863777 w 7918980"/>
              <a:gd name="connsiteY164" fmla="*/ 6541313 h 6858000"/>
              <a:gd name="connsiteX165" fmla="*/ 6868355 w 7918980"/>
              <a:gd name="connsiteY165" fmla="*/ 6640957 h 6858000"/>
              <a:gd name="connsiteX166" fmla="*/ 6881422 w 7918980"/>
              <a:gd name="connsiteY166" fmla="*/ 6705297 h 6858000"/>
              <a:gd name="connsiteX167" fmla="*/ 6894105 w 7918980"/>
              <a:gd name="connsiteY167" fmla="*/ 6759582 h 6858000"/>
              <a:gd name="connsiteX168" fmla="*/ 6892152 w 7918980"/>
              <a:gd name="connsiteY168" fmla="*/ 6817746 h 6858000"/>
              <a:gd name="connsiteX169" fmla="*/ 6895302 w 7918980"/>
              <a:gd name="connsiteY169" fmla="*/ 6843646 h 6858000"/>
              <a:gd name="connsiteX170" fmla="*/ 6914368 w 7918980"/>
              <a:gd name="connsiteY170" fmla="*/ 6857998 h 6858000"/>
              <a:gd name="connsiteX171" fmla="*/ 7549620 w 7918980"/>
              <a:gd name="connsiteY171" fmla="*/ 6857998 h 6858000"/>
              <a:gd name="connsiteX172" fmla="*/ 7918980 w 7918980"/>
              <a:gd name="connsiteY172" fmla="*/ 6857998 h 6858000"/>
              <a:gd name="connsiteX173" fmla="*/ 7918980 w 7918980"/>
              <a:gd name="connsiteY173" fmla="*/ 6858000 h 6858000"/>
              <a:gd name="connsiteX174" fmla="*/ 7549620 w 7918980"/>
              <a:gd name="connsiteY174" fmla="*/ 6858000 h 6858000"/>
              <a:gd name="connsiteX175" fmla="*/ 6658851 w 7918980"/>
              <a:gd name="connsiteY175" fmla="*/ 6858000 h 6858000"/>
              <a:gd name="connsiteX176" fmla="*/ 2092387 w 7918980"/>
              <a:gd name="connsiteY176" fmla="*/ 6858000 h 6858000"/>
              <a:gd name="connsiteX177" fmla="*/ 1822980 w 7918980"/>
              <a:gd name="connsiteY177" fmla="*/ 6858000 h 6858000"/>
              <a:gd name="connsiteX178" fmla="*/ 727500 w 7918980"/>
              <a:gd name="connsiteY178" fmla="*/ 6858000 h 6858000"/>
              <a:gd name="connsiteX179" fmla="*/ 504457 w 7918980"/>
              <a:gd name="connsiteY179" fmla="*/ 6858000 h 6858000"/>
              <a:gd name="connsiteX180" fmla="*/ 0 w 7918980"/>
              <a:gd name="connsiteY180" fmla="*/ 6858000 h 6858000"/>
              <a:gd name="connsiteX181" fmla="*/ 0 w 7918980"/>
              <a:gd name="connsiteY18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7918980" h="6858000">
                <a:moveTo>
                  <a:pt x="0" y="0"/>
                </a:moveTo>
                <a:lnTo>
                  <a:pt x="504457" y="0"/>
                </a:lnTo>
                <a:lnTo>
                  <a:pt x="727500" y="0"/>
                </a:lnTo>
                <a:lnTo>
                  <a:pt x="1822980" y="0"/>
                </a:lnTo>
                <a:lnTo>
                  <a:pt x="2092387" y="0"/>
                </a:lnTo>
                <a:lnTo>
                  <a:pt x="7076514" y="0"/>
                </a:lnTo>
                <a:lnTo>
                  <a:pt x="7264525" y="0"/>
                </a:lnTo>
                <a:lnTo>
                  <a:pt x="7390497" y="0"/>
                </a:lnTo>
                <a:lnTo>
                  <a:pt x="7389918" y="1705"/>
                </a:lnTo>
                <a:cubicBezTo>
                  <a:pt x="7386106" y="8440"/>
                  <a:pt x="7381092" y="13784"/>
                  <a:pt x="7374574" y="17287"/>
                </a:cubicBezTo>
                <a:cubicBezTo>
                  <a:pt x="7385344" y="82036"/>
                  <a:pt x="7333329" y="69804"/>
                  <a:pt x="7368621" y="130336"/>
                </a:cubicBezTo>
                <a:cubicBezTo>
                  <a:pt x="7349933" y="117589"/>
                  <a:pt x="7359958" y="162458"/>
                  <a:pt x="7361269" y="187093"/>
                </a:cubicBezTo>
                <a:cubicBezTo>
                  <a:pt x="7359185" y="226511"/>
                  <a:pt x="7368702" y="205530"/>
                  <a:pt x="7368770" y="265704"/>
                </a:cubicBezTo>
                <a:cubicBezTo>
                  <a:pt x="7365276" y="317533"/>
                  <a:pt x="7366793" y="325288"/>
                  <a:pt x="7365293" y="354566"/>
                </a:cubicBezTo>
                <a:lnTo>
                  <a:pt x="7347106" y="472000"/>
                </a:lnTo>
                <a:lnTo>
                  <a:pt x="7345150" y="473782"/>
                </a:lnTo>
                <a:cubicBezTo>
                  <a:pt x="7340827" y="482008"/>
                  <a:pt x="7341662" y="487340"/>
                  <a:pt x="7344778" y="491380"/>
                </a:cubicBezTo>
                <a:lnTo>
                  <a:pt x="7359399" y="531675"/>
                </a:lnTo>
                <a:lnTo>
                  <a:pt x="7356415" y="536015"/>
                </a:lnTo>
                <a:lnTo>
                  <a:pt x="7361068" y="572092"/>
                </a:lnTo>
                <a:lnTo>
                  <a:pt x="7359041" y="572511"/>
                </a:lnTo>
                <a:cubicBezTo>
                  <a:pt x="7354591" y="574271"/>
                  <a:pt x="7351509" y="577121"/>
                  <a:pt x="7351198" y="582332"/>
                </a:cubicBezTo>
                <a:cubicBezTo>
                  <a:pt x="7320982" y="573171"/>
                  <a:pt x="7339242" y="585107"/>
                  <a:pt x="7340991" y="601285"/>
                </a:cubicBezTo>
                <a:cubicBezTo>
                  <a:pt x="7331818" y="617831"/>
                  <a:pt x="7303664" y="666964"/>
                  <a:pt x="7296154" y="681608"/>
                </a:cubicBezTo>
                <a:cubicBezTo>
                  <a:pt x="7296082" y="684122"/>
                  <a:pt x="7296013" y="686637"/>
                  <a:pt x="7295943" y="689151"/>
                </a:cubicBezTo>
                <a:lnTo>
                  <a:pt x="7295465" y="689289"/>
                </a:lnTo>
                <a:cubicBezTo>
                  <a:pt x="7294414" y="690905"/>
                  <a:pt x="7293966" y="693376"/>
                  <a:pt x="7294306" y="697222"/>
                </a:cubicBezTo>
                <a:cubicBezTo>
                  <a:pt x="7294586" y="703992"/>
                  <a:pt x="7294864" y="710761"/>
                  <a:pt x="7295144" y="717531"/>
                </a:cubicBezTo>
                <a:lnTo>
                  <a:pt x="7291871" y="722494"/>
                </a:lnTo>
                <a:lnTo>
                  <a:pt x="7286061" y="724368"/>
                </a:lnTo>
                <a:lnTo>
                  <a:pt x="7269961" y="752692"/>
                </a:lnTo>
                <a:cubicBezTo>
                  <a:pt x="7277671" y="764380"/>
                  <a:pt x="7245699" y="808083"/>
                  <a:pt x="7240170" y="816346"/>
                </a:cubicBezTo>
                <a:lnTo>
                  <a:pt x="7211938" y="889417"/>
                </a:lnTo>
                <a:cubicBezTo>
                  <a:pt x="7143471" y="969963"/>
                  <a:pt x="7144887" y="1005331"/>
                  <a:pt x="7130024" y="1063288"/>
                </a:cubicBezTo>
                <a:cubicBezTo>
                  <a:pt x="7136312" y="1111028"/>
                  <a:pt x="7140076" y="1110140"/>
                  <a:pt x="7126817" y="1157176"/>
                </a:cubicBezTo>
                <a:cubicBezTo>
                  <a:pt x="7124083" y="1192124"/>
                  <a:pt x="7124864" y="1197232"/>
                  <a:pt x="7109474" y="1210776"/>
                </a:cubicBezTo>
                <a:lnTo>
                  <a:pt x="7105443" y="1301993"/>
                </a:lnTo>
                <a:lnTo>
                  <a:pt x="7075215" y="1360879"/>
                </a:lnTo>
                <a:lnTo>
                  <a:pt x="7067477" y="1404045"/>
                </a:lnTo>
                <a:lnTo>
                  <a:pt x="7046803" y="1429568"/>
                </a:lnTo>
                <a:lnTo>
                  <a:pt x="7047831" y="1430305"/>
                </a:lnTo>
                <a:cubicBezTo>
                  <a:pt x="7049677" y="1432466"/>
                  <a:pt x="7037718" y="1459891"/>
                  <a:pt x="7035374" y="1463304"/>
                </a:cubicBezTo>
                <a:cubicBezTo>
                  <a:pt x="7032892" y="1477394"/>
                  <a:pt x="7036007" y="1501295"/>
                  <a:pt x="7032938" y="1514846"/>
                </a:cubicBezTo>
                <a:lnTo>
                  <a:pt x="7029397" y="1519731"/>
                </a:lnTo>
                <a:lnTo>
                  <a:pt x="7029620" y="1519929"/>
                </a:lnTo>
                <a:cubicBezTo>
                  <a:pt x="7029470" y="1521210"/>
                  <a:pt x="7032690" y="1543635"/>
                  <a:pt x="7030612" y="1546022"/>
                </a:cubicBezTo>
                <a:lnTo>
                  <a:pt x="7035010" y="1578752"/>
                </a:lnTo>
                <a:cubicBezTo>
                  <a:pt x="7029127" y="1605585"/>
                  <a:pt x="7049361" y="1622803"/>
                  <a:pt x="7026513" y="1647555"/>
                </a:cubicBezTo>
                <a:cubicBezTo>
                  <a:pt x="7021108" y="1672675"/>
                  <a:pt x="7026193" y="1694404"/>
                  <a:pt x="7013857" y="1715685"/>
                </a:cubicBezTo>
                <a:cubicBezTo>
                  <a:pt x="7019795" y="1724301"/>
                  <a:pt x="7021078" y="1732435"/>
                  <a:pt x="7007215" y="1740358"/>
                </a:cubicBezTo>
                <a:cubicBezTo>
                  <a:pt x="7005605" y="1763793"/>
                  <a:pt x="7021348" y="1769422"/>
                  <a:pt x="7004455" y="1784314"/>
                </a:cubicBezTo>
                <a:cubicBezTo>
                  <a:pt x="7028967" y="1797417"/>
                  <a:pt x="7018226" y="1798221"/>
                  <a:pt x="7008825" y="1804434"/>
                </a:cubicBezTo>
                <a:lnTo>
                  <a:pt x="7008048" y="1805316"/>
                </a:lnTo>
                <a:lnTo>
                  <a:pt x="7011573" y="1807109"/>
                </a:lnTo>
                <a:lnTo>
                  <a:pt x="7008900" y="1821003"/>
                </a:lnTo>
                <a:lnTo>
                  <a:pt x="7006523" y="1824832"/>
                </a:lnTo>
                <a:cubicBezTo>
                  <a:pt x="7005264" y="1827468"/>
                  <a:pt x="7004917" y="1829219"/>
                  <a:pt x="7005215" y="1830429"/>
                </a:cubicBezTo>
                <a:lnTo>
                  <a:pt x="7005505" y="1830569"/>
                </a:lnTo>
                <a:lnTo>
                  <a:pt x="7003643" y="1835810"/>
                </a:lnTo>
                <a:cubicBezTo>
                  <a:pt x="6999759" y="1844665"/>
                  <a:pt x="6995277" y="1853278"/>
                  <a:pt x="6990432" y="1861483"/>
                </a:cubicBezTo>
                <a:cubicBezTo>
                  <a:pt x="7002807" y="1866643"/>
                  <a:pt x="6989768" y="1884999"/>
                  <a:pt x="6997246" y="1892417"/>
                </a:cubicBezTo>
                <a:lnTo>
                  <a:pt x="7012242" y="1895114"/>
                </a:lnTo>
                <a:lnTo>
                  <a:pt x="7010080" y="1899379"/>
                </a:lnTo>
                <a:lnTo>
                  <a:pt x="7003451" y="1907867"/>
                </a:lnTo>
                <a:cubicBezTo>
                  <a:pt x="7002589" y="1909162"/>
                  <a:pt x="7002627" y="1909994"/>
                  <a:pt x="7004341" y="1910265"/>
                </a:cubicBezTo>
                <a:cubicBezTo>
                  <a:pt x="7003975" y="1914884"/>
                  <a:pt x="7000873" y="1930292"/>
                  <a:pt x="7001248" y="1935584"/>
                </a:cubicBezTo>
                <a:lnTo>
                  <a:pt x="7006599" y="1942021"/>
                </a:lnTo>
                <a:lnTo>
                  <a:pt x="6985020" y="1967551"/>
                </a:lnTo>
                <a:lnTo>
                  <a:pt x="6949577" y="2024270"/>
                </a:lnTo>
                <a:lnTo>
                  <a:pt x="6942508" y="2107942"/>
                </a:lnTo>
                <a:cubicBezTo>
                  <a:pt x="6912270" y="2138038"/>
                  <a:pt x="6933395" y="2159228"/>
                  <a:pt x="6933336" y="2193455"/>
                </a:cubicBezTo>
                <a:cubicBezTo>
                  <a:pt x="6924282" y="2220953"/>
                  <a:pt x="6933361" y="2224200"/>
                  <a:pt x="6927972" y="2260088"/>
                </a:cubicBezTo>
                <a:cubicBezTo>
                  <a:pt x="6923728" y="2275916"/>
                  <a:pt x="6917037" y="2285645"/>
                  <a:pt x="6909058" y="2296008"/>
                </a:cubicBezTo>
                <a:lnTo>
                  <a:pt x="6901810" y="2305564"/>
                </a:lnTo>
                <a:lnTo>
                  <a:pt x="6904482" y="2320214"/>
                </a:lnTo>
                <a:cubicBezTo>
                  <a:pt x="6902155" y="2355906"/>
                  <a:pt x="6895137" y="2394678"/>
                  <a:pt x="6891885" y="2417011"/>
                </a:cubicBezTo>
                <a:cubicBezTo>
                  <a:pt x="6880976" y="2426377"/>
                  <a:pt x="6897848" y="2456509"/>
                  <a:pt x="6884970" y="2454207"/>
                </a:cubicBezTo>
                <a:cubicBezTo>
                  <a:pt x="6890753" y="2464947"/>
                  <a:pt x="6887930" y="2476105"/>
                  <a:pt x="6882954" y="2487203"/>
                </a:cubicBezTo>
                <a:lnTo>
                  <a:pt x="6871484" y="2512282"/>
                </a:lnTo>
                <a:lnTo>
                  <a:pt x="6872496" y="2514318"/>
                </a:lnTo>
                <a:lnTo>
                  <a:pt x="6898111" y="2574334"/>
                </a:lnTo>
                <a:lnTo>
                  <a:pt x="6897017" y="2579877"/>
                </a:lnTo>
                <a:cubicBezTo>
                  <a:pt x="6896861" y="2585644"/>
                  <a:pt x="6897245" y="2603388"/>
                  <a:pt x="6897171" y="2608928"/>
                </a:cubicBezTo>
                <a:cubicBezTo>
                  <a:pt x="6896975" y="2610322"/>
                  <a:pt x="6896780" y="2611717"/>
                  <a:pt x="6896584" y="2613111"/>
                </a:cubicBezTo>
                <a:lnTo>
                  <a:pt x="6888164" y="2621996"/>
                </a:lnTo>
                <a:lnTo>
                  <a:pt x="6890652" y="2634265"/>
                </a:lnTo>
                <a:lnTo>
                  <a:pt x="6882034" y="2647237"/>
                </a:lnTo>
                <a:cubicBezTo>
                  <a:pt x="6884287" y="2648158"/>
                  <a:pt x="6886365" y="2649356"/>
                  <a:pt x="6888195" y="2650786"/>
                </a:cubicBezTo>
                <a:lnTo>
                  <a:pt x="6894052" y="2661993"/>
                </a:lnTo>
                <a:lnTo>
                  <a:pt x="6885953" y="2670949"/>
                </a:lnTo>
                <a:cubicBezTo>
                  <a:pt x="6898507" y="2672007"/>
                  <a:pt x="6883930" y="2681695"/>
                  <a:pt x="6880156" y="2690255"/>
                </a:cubicBezTo>
                <a:lnTo>
                  <a:pt x="6881009" y="2695683"/>
                </a:lnTo>
                <a:lnTo>
                  <a:pt x="6870001" y="2713964"/>
                </a:lnTo>
                <a:lnTo>
                  <a:pt x="6864441" y="2730175"/>
                </a:lnTo>
                <a:lnTo>
                  <a:pt x="6875107" y="2763497"/>
                </a:lnTo>
                <a:lnTo>
                  <a:pt x="6837349" y="3051539"/>
                </a:lnTo>
                <a:lnTo>
                  <a:pt x="6835698" y="3060333"/>
                </a:lnTo>
                <a:lnTo>
                  <a:pt x="6837785" y="3065434"/>
                </a:lnTo>
                <a:lnTo>
                  <a:pt x="6834476" y="3066836"/>
                </a:lnTo>
                <a:lnTo>
                  <a:pt x="6831096" y="3084834"/>
                </a:lnTo>
                <a:cubicBezTo>
                  <a:pt x="6831166" y="3088976"/>
                  <a:pt x="6831235" y="3093117"/>
                  <a:pt x="6831305" y="3097259"/>
                </a:cubicBezTo>
                <a:lnTo>
                  <a:pt x="6828050" y="3101053"/>
                </a:lnTo>
                <a:lnTo>
                  <a:pt x="6827093" y="3106151"/>
                </a:lnTo>
                <a:lnTo>
                  <a:pt x="6833251" y="3116747"/>
                </a:lnTo>
                <a:cubicBezTo>
                  <a:pt x="6834765" y="3127646"/>
                  <a:pt x="6821739" y="3134084"/>
                  <a:pt x="6825921" y="3151828"/>
                </a:cubicBezTo>
                <a:cubicBezTo>
                  <a:pt x="6833244" y="3163902"/>
                  <a:pt x="6834336" y="3171780"/>
                  <a:pt x="6825863" y="3180546"/>
                </a:cubicBezTo>
                <a:cubicBezTo>
                  <a:pt x="6861566" y="3236545"/>
                  <a:pt x="6826703" y="3210316"/>
                  <a:pt x="6839691" y="3258677"/>
                </a:cubicBezTo>
                <a:lnTo>
                  <a:pt x="6840898" y="3262610"/>
                </a:lnTo>
                <a:lnTo>
                  <a:pt x="6834652" y="3277179"/>
                </a:lnTo>
                <a:lnTo>
                  <a:pt x="6832324" y="3278130"/>
                </a:lnTo>
                <a:lnTo>
                  <a:pt x="6849750" y="3325671"/>
                </a:lnTo>
                <a:lnTo>
                  <a:pt x="6847551" y="3332072"/>
                </a:lnTo>
                <a:lnTo>
                  <a:pt x="6864685" y="3362948"/>
                </a:lnTo>
                <a:lnTo>
                  <a:pt x="6870457" y="3378959"/>
                </a:lnTo>
                <a:lnTo>
                  <a:pt x="6883738" y="3407057"/>
                </a:lnTo>
                <a:lnTo>
                  <a:pt x="6881948" y="3409825"/>
                </a:lnTo>
                <a:lnTo>
                  <a:pt x="6885647" y="3415218"/>
                </a:lnTo>
                <a:lnTo>
                  <a:pt x="6883908" y="3419880"/>
                </a:lnTo>
                <a:lnTo>
                  <a:pt x="6885903" y="3424545"/>
                </a:lnTo>
                <a:cubicBezTo>
                  <a:pt x="6886517" y="3433967"/>
                  <a:pt x="6886474" y="3466028"/>
                  <a:pt x="6887603" y="3476412"/>
                </a:cubicBezTo>
                <a:lnTo>
                  <a:pt x="6892664" y="3486850"/>
                </a:lnTo>
                <a:lnTo>
                  <a:pt x="6886319" y="3496391"/>
                </a:lnTo>
                <a:lnTo>
                  <a:pt x="6893119" y="3531201"/>
                </a:lnTo>
                <a:lnTo>
                  <a:pt x="6902876" y="3542019"/>
                </a:lnTo>
                <a:lnTo>
                  <a:pt x="6910520" y="3552249"/>
                </a:lnTo>
                <a:cubicBezTo>
                  <a:pt x="6910641" y="3552725"/>
                  <a:pt x="6910761" y="3553202"/>
                  <a:pt x="6910882" y="3553678"/>
                </a:cubicBezTo>
                <a:lnTo>
                  <a:pt x="6914489" y="3568021"/>
                </a:lnTo>
                <a:lnTo>
                  <a:pt x="6914914" y="3569719"/>
                </a:lnTo>
                <a:lnTo>
                  <a:pt x="6912342" y="3586412"/>
                </a:lnTo>
                <a:lnTo>
                  <a:pt x="6915338" y="3597336"/>
                </a:lnTo>
                <a:lnTo>
                  <a:pt x="6907234" y="3606007"/>
                </a:lnTo>
                <a:cubicBezTo>
                  <a:pt x="6907242" y="3617747"/>
                  <a:pt x="6907253" y="3629488"/>
                  <a:pt x="6907261" y="3641228"/>
                </a:cubicBezTo>
                <a:lnTo>
                  <a:pt x="6914828" y="3653088"/>
                </a:lnTo>
                <a:lnTo>
                  <a:pt x="6920416" y="3664114"/>
                </a:lnTo>
                <a:cubicBezTo>
                  <a:pt x="6920443" y="3664599"/>
                  <a:pt x="6920471" y="3665084"/>
                  <a:pt x="6920498" y="3665569"/>
                </a:cubicBezTo>
                <a:cubicBezTo>
                  <a:pt x="6920895" y="3672776"/>
                  <a:pt x="6919946" y="3688591"/>
                  <a:pt x="6922809" y="3707357"/>
                </a:cubicBezTo>
                <a:cubicBezTo>
                  <a:pt x="6923485" y="3724716"/>
                  <a:pt x="6941058" y="3760234"/>
                  <a:pt x="6937676" y="3778166"/>
                </a:cubicBezTo>
                <a:cubicBezTo>
                  <a:pt x="6964607" y="3845122"/>
                  <a:pt x="6948407" y="3821305"/>
                  <a:pt x="6958359" y="3878222"/>
                </a:cubicBezTo>
                <a:cubicBezTo>
                  <a:pt x="6984499" y="3905047"/>
                  <a:pt x="6948397" y="4015047"/>
                  <a:pt x="6953118" y="4048117"/>
                </a:cubicBezTo>
                <a:cubicBezTo>
                  <a:pt x="6904784" y="4192084"/>
                  <a:pt x="6919242" y="4158987"/>
                  <a:pt x="6913020" y="4219510"/>
                </a:cubicBezTo>
                <a:cubicBezTo>
                  <a:pt x="6927533" y="4280033"/>
                  <a:pt x="6888360" y="4345686"/>
                  <a:pt x="6915792" y="4411258"/>
                </a:cubicBezTo>
                <a:cubicBezTo>
                  <a:pt x="6913610" y="4437329"/>
                  <a:pt x="6906858" y="4473140"/>
                  <a:pt x="6907579" y="4488531"/>
                </a:cubicBezTo>
                <a:cubicBezTo>
                  <a:pt x="6907403" y="4505410"/>
                  <a:pt x="6907228" y="4522289"/>
                  <a:pt x="6907052" y="4539168"/>
                </a:cubicBezTo>
                <a:cubicBezTo>
                  <a:pt x="6895094" y="4567830"/>
                  <a:pt x="6887285" y="4588197"/>
                  <a:pt x="6891916" y="4625153"/>
                </a:cubicBezTo>
                <a:cubicBezTo>
                  <a:pt x="6900413" y="4662889"/>
                  <a:pt x="6888879" y="4679357"/>
                  <a:pt x="6882094" y="4733115"/>
                </a:cubicBezTo>
                <a:cubicBezTo>
                  <a:pt x="6891667" y="4752352"/>
                  <a:pt x="6878350" y="4832308"/>
                  <a:pt x="6860189" y="4844323"/>
                </a:cubicBezTo>
                <a:cubicBezTo>
                  <a:pt x="6856424" y="4857054"/>
                  <a:pt x="6863174" y="4871554"/>
                  <a:pt x="6843618" y="4877992"/>
                </a:cubicBezTo>
                <a:cubicBezTo>
                  <a:pt x="6820131" y="4888353"/>
                  <a:pt x="6857398" y="4931200"/>
                  <a:pt x="6829393" y="4925805"/>
                </a:cubicBezTo>
                <a:cubicBezTo>
                  <a:pt x="6854944" y="4956261"/>
                  <a:pt x="6805820" y="4982633"/>
                  <a:pt x="6794017" y="5009272"/>
                </a:cubicBezTo>
                <a:cubicBezTo>
                  <a:pt x="6796239" y="5034036"/>
                  <a:pt x="6791355" y="5053859"/>
                  <a:pt x="6786085" y="5111369"/>
                </a:cubicBezTo>
                <a:cubicBezTo>
                  <a:pt x="6796204" y="5141336"/>
                  <a:pt x="6760393" y="5161742"/>
                  <a:pt x="6799321" y="5210876"/>
                </a:cubicBezTo>
                <a:cubicBezTo>
                  <a:pt x="6795435" y="5212581"/>
                  <a:pt x="6800034" y="5227501"/>
                  <a:pt x="6803597" y="5269726"/>
                </a:cubicBezTo>
                <a:cubicBezTo>
                  <a:pt x="6807162" y="5311951"/>
                  <a:pt x="6813370" y="5400671"/>
                  <a:pt x="6820713" y="5464225"/>
                </a:cubicBezTo>
                <a:cubicBezTo>
                  <a:pt x="6824745" y="5536542"/>
                  <a:pt x="6813205" y="5517959"/>
                  <a:pt x="6824380" y="5594585"/>
                </a:cubicBezTo>
                <a:cubicBezTo>
                  <a:pt x="6822888" y="5619318"/>
                  <a:pt x="6797022" y="5647975"/>
                  <a:pt x="6806680" y="5667896"/>
                </a:cubicBezTo>
                <a:cubicBezTo>
                  <a:pt x="6799814" y="5696311"/>
                  <a:pt x="6798559" y="5738356"/>
                  <a:pt x="6791486" y="5769225"/>
                </a:cubicBezTo>
                <a:cubicBezTo>
                  <a:pt x="6791906" y="5787258"/>
                  <a:pt x="6792324" y="5805291"/>
                  <a:pt x="6792745" y="5823324"/>
                </a:cubicBezTo>
                <a:cubicBezTo>
                  <a:pt x="6789102" y="5853058"/>
                  <a:pt x="6788588" y="5838948"/>
                  <a:pt x="6789109" y="5862699"/>
                </a:cubicBezTo>
                <a:lnTo>
                  <a:pt x="6793675" y="5906467"/>
                </a:lnTo>
                <a:lnTo>
                  <a:pt x="6814548" y="5939847"/>
                </a:lnTo>
                <a:cubicBezTo>
                  <a:pt x="6821828" y="5955713"/>
                  <a:pt x="6797711" y="5940131"/>
                  <a:pt x="6809795" y="5973994"/>
                </a:cubicBezTo>
                <a:cubicBezTo>
                  <a:pt x="6784167" y="5997051"/>
                  <a:pt x="6806424" y="6032039"/>
                  <a:pt x="6810756" y="6089693"/>
                </a:cubicBezTo>
                <a:lnTo>
                  <a:pt x="6814601" y="6224938"/>
                </a:lnTo>
                <a:cubicBezTo>
                  <a:pt x="6811422" y="6270972"/>
                  <a:pt x="6831942" y="6317522"/>
                  <a:pt x="6840137" y="6370251"/>
                </a:cubicBezTo>
                <a:cubicBezTo>
                  <a:pt x="6848333" y="6422980"/>
                  <a:pt x="6862918" y="6490855"/>
                  <a:pt x="6863777" y="6541313"/>
                </a:cubicBezTo>
                <a:cubicBezTo>
                  <a:pt x="6862878" y="6576319"/>
                  <a:pt x="6854892" y="6591883"/>
                  <a:pt x="6868355" y="6640957"/>
                </a:cubicBezTo>
                <a:cubicBezTo>
                  <a:pt x="6880485" y="6669536"/>
                  <a:pt x="6875256" y="6675394"/>
                  <a:pt x="6881422" y="6705297"/>
                </a:cubicBezTo>
                <a:cubicBezTo>
                  <a:pt x="6880347" y="6727133"/>
                  <a:pt x="6890881" y="6732087"/>
                  <a:pt x="6894105" y="6759582"/>
                </a:cubicBezTo>
                <a:cubicBezTo>
                  <a:pt x="6878594" y="6796071"/>
                  <a:pt x="6874636" y="6769544"/>
                  <a:pt x="6892152" y="6817746"/>
                </a:cubicBezTo>
                <a:cubicBezTo>
                  <a:pt x="6883936" y="6828354"/>
                  <a:pt x="6887505" y="6836369"/>
                  <a:pt x="6895302" y="6843646"/>
                </a:cubicBezTo>
                <a:lnTo>
                  <a:pt x="6914368" y="6857998"/>
                </a:lnTo>
                <a:lnTo>
                  <a:pt x="7549620" y="6857998"/>
                </a:lnTo>
                <a:lnTo>
                  <a:pt x="7918980" y="6857998"/>
                </a:lnTo>
                <a:lnTo>
                  <a:pt x="7918980" y="6858000"/>
                </a:lnTo>
                <a:lnTo>
                  <a:pt x="7549620" y="6858000"/>
                </a:lnTo>
                <a:lnTo>
                  <a:pt x="6658851" y="6858000"/>
                </a:lnTo>
                <a:lnTo>
                  <a:pt x="2092387" y="6858000"/>
                </a:lnTo>
                <a:lnTo>
                  <a:pt x="1822980" y="6858000"/>
                </a:lnTo>
                <a:lnTo>
                  <a:pt x="727500" y="6858000"/>
                </a:lnTo>
                <a:lnTo>
                  <a:pt x="504457" y="6858000"/>
                </a:lnTo>
                <a:lnTo>
                  <a:pt x="0" y="6858000"/>
                </a:lnTo>
                <a:lnTo>
                  <a:pt x="0"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36A30C7-F9FB-10AC-D2CA-296E1363FE0F}"/>
              </a:ext>
            </a:extLst>
          </p:cNvPr>
          <p:cNvSpPr>
            <a:spLocks noGrp="1"/>
          </p:cNvSpPr>
          <p:nvPr>
            <p:ph type="title"/>
          </p:nvPr>
        </p:nvSpPr>
        <p:spPr>
          <a:xfrm>
            <a:off x="585473" y="596001"/>
            <a:ext cx="5243295" cy="1330840"/>
          </a:xfrm>
        </p:spPr>
        <p:txBody>
          <a:bodyPr>
            <a:normAutofit/>
          </a:bodyPr>
          <a:lstStyle/>
          <a:p>
            <a:pPr algn="ctr"/>
            <a:r>
              <a:rPr lang="en-US" dirty="0">
                <a:solidFill>
                  <a:schemeClr val="bg1">
                    <a:lumMod val="85000"/>
                  </a:schemeClr>
                </a:solidFill>
                <a:effectLst>
                  <a:outerShdw blurRad="38100" dist="38100" dir="2700000" algn="tl">
                    <a:srgbClr val="000000">
                      <a:alpha val="43137"/>
                    </a:srgbClr>
                  </a:outerShdw>
                </a:effectLst>
              </a:rPr>
              <a:t>Limited Liability Company or LLC</a:t>
            </a:r>
          </a:p>
        </p:txBody>
      </p:sp>
      <p:sp>
        <p:nvSpPr>
          <p:cNvPr id="3" name="Content Placeholder 2">
            <a:extLst>
              <a:ext uri="{FF2B5EF4-FFF2-40B4-BE49-F238E27FC236}">
                <a16:creationId xmlns:a16="http://schemas.microsoft.com/office/drawing/2014/main" id="{BABEC6DE-C49C-52E0-0605-63EA5EF6DBDA}"/>
              </a:ext>
            </a:extLst>
          </p:cNvPr>
          <p:cNvSpPr>
            <a:spLocks noGrp="1"/>
          </p:cNvSpPr>
          <p:nvPr>
            <p:ph idx="1"/>
          </p:nvPr>
        </p:nvSpPr>
        <p:spPr>
          <a:xfrm>
            <a:off x="463138" y="2194102"/>
            <a:ext cx="6446948" cy="3908585"/>
          </a:xfrm>
        </p:spPr>
        <p:txBody>
          <a:bodyPr>
            <a:noAutofit/>
          </a:bodyPr>
          <a:lstStyle/>
          <a:p>
            <a:pPr marL="0" indent="0">
              <a:lnSpc>
                <a:spcPct val="100000"/>
              </a:lnSpc>
              <a:buNone/>
            </a:pPr>
            <a:r>
              <a:rPr lang="en-US" sz="2200" dirty="0">
                <a:solidFill>
                  <a:schemeClr val="bg1">
                    <a:lumMod val="85000"/>
                  </a:schemeClr>
                </a:solidFill>
                <a:latin typeface="Abadi Extra Light" panose="020B0204020104020204" pitchFamily="34" charset="0"/>
              </a:rPr>
              <a:t>If the certificate of organization does not provide that the limited liability company shall be managed by managers, </a:t>
            </a:r>
            <a:r>
              <a:rPr lang="en-US" sz="2200" b="1" dirty="0">
                <a:solidFill>
                  <a:schemeClr val="bg1">
                    <a:lumMod val="85000"/>
                  </a:schemeClr>
                </a:solidFill>
                <a:latin typeface="Abadi Extra Light" panose="020B0204020104020204" pitchFamily="34" charset="0"/>
              </a:rPr>
              <a:t>the members shall be deemed have the rights of general partners, and </a:t>
            </a:r>
          </a:p>
          <a:p>
            <a:pPr marL="0" indent="0">
              <a:lnSpc>
                <a:spcPct val="100000"/>
              </a:lnSpc>
              <a:buNone/>
            </a:pPr>
            <a:r>
              <a:rPr lang="en-US" sz="2200" dirty="0">
                <a:solidFill>
                  <a:schemeClr val="bg1">
                    <a:lumMod val="85000"/>
                  </a:schemeClr>
                </a:solidFill>
                <a:latin typeface="Abadi Extra Light" panose="020B0204020104020204" pitchFamily="34" charset="0"/>
              </a:rPr>
              <a:t>Every member must account to the company for any benefit and hold as trustee for it any profits derived by him without the consent of the other members from any transaction connected with the organization, conduct or winding up of the company or any use by him of its property.</a:t>
            </a:r>
          </a:p>
        </p:txBody>
      </p:sp>
      <p:pic>
        <p:nvPicPr>
          <p:cNvPr id="7" name="Graphic 6" descr="Group of People">
            <a:extLst>
              <a:ext uri="{FF2B5EF4-FFF2-40B4-BE49-F238E27FC236}">
                <a16:creationId xmlns:a16="http://schemas.microsoft.com/office/drawing/2014/main" id="{EBED82C3-E64D-7F58-FA02-546871FC67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6450" y="1584393"/>
            <a:ext cx="3689210" cy="3689210"/>
          </a:xfrm>
          <a:prstGeom prst="rect">
            <a:avLst/>
          </a:prstGeom>
          <a:effectLst>
            <a:outerShdw blurRad="50800" dist="50800" dir="5400000" algn="ctr" rotWithShape="0">
              <a:srgbClr val="000000">
                <a:alpha val="99000"/>
              </a:srgbClr>
            </a:outerShdw>
          </a:effectLst>
        </p:spPr>
      </p:pic>
      <p:sp>
        <p:nvSpPr>
          <p:cNvPr id="16" name="Rectangle 6">
            <a:extLst>
              <a:ext uri="{FF2B5EF4-FFF2-40B4-BE49-F238E27FC236}">
                <a16:creationId xmlns:a16="http://schemas.microsoft.com/office/drawing/2014/main" id="{5B1C0F75-E7F7-4B02-A77F-5EABD7CBD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4090" y="6128733"/>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42457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284A420-F50C-4C2C-B88E-E6F4EF504B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ierstadt"/>
              <a:ea typeface="+mn-ea"/>
              <a:cs typeface="+mn-cs"/>
            </a:endParaRPr>
          </a:p>
        </p:txBody>
      </p:sp>
      <p:sp useBgFill="1">
        <p:nvSpPr>
          <p:cNvPr id="9" name="Rectangle 8">
            <a:extLst>
              <a:ext uri="{FF2B5EF4-FFF2-40B4-BE49-F238E27FC236}">
                <a16:creationId xmlns:a16="http://schemas.microsoft.com/office/drawing/2014/main" id="{893A6D2E-5228-4998-9E24-EFCCA0246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3567547"/>
          </a:xfrm>
          <a:prstGeom prst="rect">
            <a:avLst/>
          </a:prstGeom>
          <a:ln>
            <a:noFill/>
          </a:ln>
          <a:effectLst>
            <a:outerShdw blurRad="228600" dist="152400" dir="5460000" sx="95000" sy="95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Bierstadt"/>
              <a:ea typeface="+mn-ea"/>
              <a:cs typeface="+mn-cs"/>
            </a:endParaRPr>
          </a:p>
        </p:txBody>
      </p:sp>
      <p:cxnSp>
        <p:nvCxnSpPr>
          <p:cNvPr id="11" name="Straight Connector 10">
            <a:extLst>
              <a:ext uri="{FF2B5EF4-FFF2-40B4-BE49-F238E27FC236}">
                <a16:creationId xmlns:a16="http://schemas.microsoft.com/office/drawing/2014/main" id="{3ADB48DB-8E25-4F2F-8C02-5B793937255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32BA7E3-7313-49C8-A245-A85BDEB13E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5" name="Slide Background">
            <a:extLst>
              <a:ext uri="{FF2B5EF4-FFF2-40B4-BE49-F238E27FC236}">
                <a16:creationId xmlns:a16="http://schemas.microsoft.com/office/drawing/2014/main" id="{39DEF503-AFED-40B5-99E5-87975B0D7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ierstadt"/>
              <a:ea typeface="+mn-ea"/>
              <a:cs typeface="+mn-cs"/>
            </a:endParaRPr>
          </a:p>
        </p:txBody>
      </p:sp>
      <p:sp>
        <p:nvSpPr>
          <p:cNvPr id="17" name="tint">
            <a:extLst>
              <a:ext uri="{FF2B5EF4-FFF2-40B4-BE49-F238E27FC236}">
                <a16:creationId xmlns:a16="http://schemas.microsoft.com/office/drawing/2014/main" id="{B38BFBE2-9AD8-4542-8FAC-02614711B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Bierstadt"/>
              <a:ea typeface="+mn-ea"/>
              <a:cs typeface="+mn-cs"/>
            </a:endParaRPr>
          </a:p>
        </p:txBody>
      </p:sp>
      <p:sp useBgFill="1">
        <p:nvSpPr>
          <p:cNvPr id="19" name="Rectangle 18">
            <a:extLst>
              <a:ext uri="{FF2B5EF4-FFF2-40B4-BE49-F238E27FC236}">
                <a16:creationId xmlns:a16="http://schemas.microsoft.com/office/drawing/2014/main" id="{8A8629BE-0179-4699-B176-6397C00434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191993" cy="3657602"/>
          </a:xfrm>
          <a:prstGeom prst="rect">
            <a:avLst/>
          </a:prstGeom>
          <a:ln>
            <a:noFill/>
          </a:ln>
          <a:effectLst>
            <a:outerShdw blurRad="228600" dist="1524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Bierstadt"/>
              <a:ea typeface="+mn-ea"/>
              <a:cs typeface="+mn-cs"/>
            </a:endParaRPr>
          </a:p>
        </p:txBody>
      </p:sp>
      <p:sp>
        <p:nvSpPr>
          <p:cNvPr id="2" name="Title 1">
            <a:extLst>
              <a:ext uri="{FF2B5EF4-FFF2-40B4-BE49-F238E27FC236}">
                <a16:creationId xmlns:a16="http://schemas.microsoft.com/office/drawing/2014/main" id="{33245CCC-3B3F-8BDC-CDA0-33A57909A7D6}"/>
              </a:ext>
            </a:extLst>
          </p:cNvPr>
          <p:cNvSpPr>
            <a:spLocks noGrp="1"/>
          </p:cNvSpPr>
          <p:nvPr>
            <p:ph type="title"/>
          </p:nvPr>
        </p:nvSpPr>
        <p:spPr>
          <a:xfrm>
            <a:off x="761802" y="738334"/>
            <a:ext cx="9296597" cy="2561984"/>
          </a:xfrm>
        </p:spPr>
        <p:txBody>
          <a:bodyPr vert="horz" lIns="91440" tIns="45720" rIns="91440" bIns="45720" rtlCol="0" anchor="b">
            <a:normAutofit/>
          </a:bodyPr>
          <a:lstStyle/>
          <a:p>
            <a:r>
              <a:rPr lang="en-US" sz="4800" dirty="0">
                <a:solidFill>
                  <a:schemeClr val="bg1"/>
                </a:solidFill>
                <a:effectLst>
                  <a:outerShdw blurRad="38100" dist="38100" dir="2700000" algn="tl">
                    <a:srgbClr val="000000">
                      <a:alpha val="43137"/>
                    </a:srgbClr>
                  </a:outerShdw>
                </a:effectLst>
              </a:rPr>
              <a:t>Liability Protection</a:t>
            </a:r>
          </a:p>
        </p:txBody>
      </p:sp>
      <p:cxnSp>
        <p:nvCxnSpPr>
          <p:cNvPr id="21" name="Straight Connector 20">
            <a:extLst>
              <a:ext uri="{FF2B5EF4-FFF2-40B4-BE49-F238E27FC236}">
                <a16:creationId xmlns:a16="http://schemas.microsoft.com/office/drawing/2014/main" id="{2E5D4690-002A-4B9A-A715-6B47306217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2351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2468898-5A6E-4D55-85EC-308E785EE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6A30C7-F9FB-10AC-D2CA-296E1363FE0F}"/>
              </a:ext>
            </a:extLst>
          </p:cNvPr>
          <p:cNvSpPr>
            <a:spLocks noGrp="1"/>
          </p:cNvSpPr>
          <p:nvPr>
            <p:ph type="title"/>
          </p:nvPr>
        </p:nvSpPr>
        <p:spPr>
          <a:xfrm>
            <a:off x="429768" y="411480"/>
            <a:ext cx="11201400" cy="1106424"/>
          </a:xfrm>
        </p:spPr>
        <p:txBody>
          <a:bodyPr>
            <a:normAutofit/>
          </a:bodyPr>
          <a:lstStyle/>
          <a:p>
            <a:r>
              <a:rPr lang="en-US" sz="3600" dirty="0">
                <a:effectLst>
                  <a:outerShdw blurRad="38100" dist="38100" dir="2700000" algn="tl">
                    <a:srgbClr val="000000">
                      <a:alpha val="43137"/>
                    </a:srgbClr>
                  </a:outerShdw>
                </a:effectLst>
              </a:rPr>
              <a:t>Sole Proprietorship</a:t>
            </a:r>
          </a:p>
        </p:txBody>
      </p:sp>
      <p:sp>
        <p:nvSpPr>
          <p:cNvPr id="11" name="Rectangle 10">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845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4" name="Picture 3">
            <a:extLst>
              <a:ext uri="{FF2B5EF4-FFF2-40B4-BE49-F238E27FC236}">
                <a16:creationId xmlns:a16="http://schemas.microsoft.com/office/drawing/2014/main" id="{B039E8A7-B5CD-2597-B5BA-3B74BE4C34A4}"/>
              </a:ext>
            </a:extLst>
          </p:cNvPr>
          <p:cNvPicPr>
            <a:picLocks noChangeAspect="1"/>
          </p:cNvPicPr>
          <p:nvPr/>
        </p:nvPicPr>
        <p:blipFill>
          <a:blip r:embed="rId3"/>
          <a:stretch>
            <a:fillRect/>
          </a:stretch>
        </p:blipFill>
        <p:spPr>
          <a:xfrm>
            <a:off x="411482" y="1721922"/>
            <a:ext cx="6702552" cy="3116992"/>
          </a:xfrm>
          <a:prstGeom prst="rect">
            <a:avLst/>
          </a:prstGeom>
          <a:effectLst>
            <a:outerShdw blurRad="50800" dist="50800" dir="5400000" algn="ctr" rotWithShape="0">
              <a:srgbClr val="000000">
                <a:alpha val="99000"/>
              </a:srgbClr>
            </a:outerShdw>
          </a:effectLst>
        </p:spPr>
      </p:pic>
      <p:sp useBgFill="1">
        <p:nvSpPr>
          <p:cNvPr id="13" name="Rectangle 12">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1721922"/>
            <a:ext cx="4218432" cy="4520560"/>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ABEC6DE-C49C-52E0-0605-63EA5EF6DBDA}"/>
              </a:ext>
            </a:extLst>
          </p:cNvPr>
          <p:cNvSpPr>
            <a:spLocks noGrp="1"/>
          </p:cNvSpPr>
          <p:nvPr>
            <p:ph idx="1"/>
          </p:nvPr>
        </p:nvSpPr>
        <p:spPr>
          <a:xfrm>
            <a:off x="7938752" y="2020824"/>
            <a:ext cx="3455097" cy="3959352"/>
          </a:xfrm>
        </p:spPr>
        <p:txBody>
          <a:bodyPr anchor="ctr">
            <a:normAutofit/>
          </a:bodyPr>
          <a:lstStyle/>
          <a:p>
            <a:pPr marL="0" indent="0">
              <a:buNone/>
            </a:pPr>
            <a:r>
              <a:rPr lang="en-US" dirty="0">
                <a:latin typeface="Abadi Extra Light" panose="020B0204020104020204" pitchFamily="34" charset="0"/>
              </a:rPr>
              <a:t>There is no limited liability protection if you operate your business as a sole proprietorship.</a:t>
            </a:r>
          </a:p>
        </p:txBody>
      </p:sp>
    </p:spTree>
    <p:extLst>
      <p:ext uri="{BB962C8B-B14F-4D97-AF65-F5344CB8AC3E}">
        <p14:creationId xmlns:p14="http://schemas.microsoft.com/office/powerpoint/2010/main" val="2443695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6A30C7-F9FB-10AC-D2CA-296E1363FE0F}"/>
              </a:ext>
            </a:extLst>
          </p:cNvPr>
          <p:cNvSpPr>
            <a:spLocks noGrp="1"/>
          </p:cNvSpPr>
          <p:nvPr>
            <p:ph type="title"/>
          </p:nvPr>
        </p:nvSpPr>
        <p:spPr>
          <a:xfrm>
            <a:off x="6513788" y="365125"/>
            <a:ext cx="4840010" cy="1807305"/>
          </a:xfrm>
        </p:spPr>
        <p:txBody>
          <a:bodyPr>
            <a:normAutofit/>
          </a:bodyPr>
          <a:lstStyle/>
          <a:p>
            <a:r>
              <a:rPr lang="en-US" dirty="0">
                <a:effectLst>
                  <a:outerShdw blurRad="38100" dist="38100" dir="2700000" algn="tl">
                    <a:srgbClr val="000000">
                      <a:alpha val="43137"/>
                    </a:srgbClr>
                  </a:outerShdw>
                </a:effectLst>
              </a:rPr>
              <a:t>Corporations</a:t>
            </a:r>
          </a:p>
        </p:txBody>
      </p:sp>
      <p:pic>
        <p:nvPicPr>
          <p:cNvPr id="5" name="Picture 4" descr="Calculator, pen, compass, money and a paper with graphs printed on it">
            <a:extLst>
              <a:ext uri="{FF2B5EF4-FFF2-40B4-BE49-F238E27FC236}">
                <a16:creationId xmlns:a16="http://schemas.microsoft.com/office/drawing/2014/main" id="{29C7AFFD-674D-126F-E42E-F3D46110CC63}"/>
              </a:ext>
            </a:extLst>
          </p:cNvPr>
          <p:cNvPicPr>
            <a:picLocks noChangeAspect="1"/>
          </p:cNvPicPr>
          <p:nvPr/>
        </p:nvPicPr>
        <p:blipFill rotWithShape="1">
          <a:blip r:embed="rId3"/>
          <a:srcRect l="25243" r="21020"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effectLst>
            <a:outerShdw blurRad="50800" dist="50800" dir="5400000" algn="ctr" rotWithShape="0">
              <a:srgbClr val="000000">
                <a:alpha val="99000"/>
              </a:srgbClr>
            </a:outerShdw>
          </a:effectLst>
        </p:spPr>
      </p:pic>
      <p:sp>
        <p:nvSpPr>
          <p:cNvPr id="3" name="Content Placeholder 2">
            <a:extLst>
              <a:ext uri="{FF2B5EF4-FFF2-40B4-BE49-F238E27FC236}">
                <a16:creationId xmlns:a16="http://schemas.microsoft.com/office/drawing/2014/main" id="{BABEC6DE-C49C-52E0-0605-63EA5EF6DBDA}"/>
              </a:ext>
            </a:extLst>
          </p:cNvPr>
          <p:cNvSpPr>
            <a:spLocks noGrp="1"/>
          </p:cNvSpPr>
          <p:nvPr>
            <p:ph idx="1"/>
          </p:nvPr>
        </p:nvSpPr>
        <p:spPr>
          <a:xfrm>
            <a:off x="6606123" y="1951201"/>
            <a:ext cx="4840010" cy="3843666"/>
          </a:xfrm>
        </p:spPr>
        <p:txBody>
          <a:bodyPr>
            <a:noAutofit/>
          </a:bodyPr>
          <a:lstStyle/>
          <a:p>
            <a:pPr marL="0" indent="0">
              <a:lnSpc>
                <a:spcPct val="100000"/>
              </a:lnSpc>
              <a:buNone/>
            </a:pPr>
            <a:r>
              <a:rPr lang="en-US" sz="2200" dirty="0">
                <a:latin typeface="Abadi Extra Light" panose="020B0204020104020204" pitchFamily="34" charset="0"/>
              </a:rPr>
              <a:t>The </a:t>
            </a:r>
            <a:r>
              <a:rPr lang="en-US" sz="2200" b="1" dirty="0">
                <a:latin typeface="Abadi Extra Light" panose="020B0204020104020204" pitchFamily="34" charset="0"/>
              </a:rPr>
              <a:t>primary advantage </a:t>
            </a:r>
            <a:r>
              <a:rPr lang="en-US" sz="2200" dirty="0">
                <a:latin typeface="Abadi Extra Light" panose="020B0204020104020204" pitchFamily="34" charset="0"/>
              </a:rPr>
              <a:t>of operating a business in the corporate form is that the </a:t>
            </a:r>
            <a:r>
              <a:rPr lang="en-US" sz="2200" b="1" dirty="0">
                <a:latin typeface="Abadi Extra Light" panose="020B0204020104020204" pitchFamily="34" charset="0"/>
              </a:rPr>
              <a:t>shareholders enjoy limited liability protection. </a:t>
            </a:r>
          </a:p>
          <a:p>
            <a:pPr marL="0" indent="0">
              <a:lnSpc>
                <a:spcPct val="100000"/>
              </a:lnSpc>
              <a:buNone/>
            </a:pPr>
            <a:r>
              <a:rPr lang="en-US" sz="2200" dirty="0">
                <a:latin typeface="Abadi Extra Light" panose="020B0204020104020204" pitchFamily="34" charset="0"/>
              </a:rPr>
              <a:t>The </a:t>
            </a:r>
            <a:r>
              <a:rPr lang="en-US" sz="2200" b="1" dirty="0">
                <a:latin typeface="Abadi Extra Light" panose="020B0204020104020204" pitchFamily="34" charset="0"/>
              </a:rPr>
              <a:t>shareholders are the actual owners </a:t>
            </a:r>
            <a:r>
              <a:rPr lang="en-US" sz="2200" dirty="0">
                <a:latin typeface="Abadi Extra Light" panose="020B0204020104020204" pitchFamily="34" charset="0"/>
              </a:rPr>
              <a:t>of the company with risk and liability to </a:t>
            </a:r>
            <a:r>
              <a:rPr lang="en-US" sz="2200" b="1" dirty="0">
                <a:latin typeface="Abadi Extra Light" panose="020B0204020104020204" pitchFamily="34" charset="0"/>
              </a:rPr>
              <a:t>only to the extent of their actual monetary investment in the corporation. </a:t>
            </a:r>
          </a:p>
          <a:p>
            <a:pPr marL="0" indent="0">
              <a:lnSpc>
                <a:spcPct val="100000"/>
              </a:lnSpc>
              <a:buNone/>
            </a:pPr>
            <a:r>
              <a:rPr lang="en-US" sz="2200" dirty="0">
                <a:latin typeface="Abadi Extra Light" panose="020B0204020104020204" pitchFamily="34" charset="0"/>
              </a:rPr>
              <a:t>That means they </a:t>
            </a:r>
            <a:r>
              <a:rPr lang="en-US" sz="2200" b="1" dirty="0">
                <a:latin typeface="Abadi Extra Light" panose="020B0204020104020204" pitchFamily="34" charset="0"/>
              </a:rPr>
              <a:t>cannot be held liable for liabilities created by the operation </a:t>
            </a:r>
            <a:r>
              <a:rPr lang="en-US" sz="2200" dirty="0">
                <a:latin typeface="Abadi Extra Light" panose="020B0204020104020204" pitchFamily="34" charset="0"/>
              </a:rPr>
              <a:t>of the corporation. </a:t>
            </a:r>
          </a:p>
        </p:txBody>
      </p:sp>
      <p:cxnSp>
        <p:nvCxnSpPr>
          <p:cNvPr id="6" name="Straight Connector 5">
            <a:extLst>
              <a:ext uri="{FF2B5EF4-FFF2-40B4-BE49-F238E27FC236}">
                <a16:creationId xmlns:a16="http://schemas.microsoft.com/office/drawing/2014/main" id="{25F5FC31-3194-2523-90CB-5485220D8FAE}"/>
              </a:ext>
            </a:extLst>
          </p:cNvPr>
          <p:cNvCxnSpPr/>
          <p:nvPr/>
        </p:nvCxnSpPr>
        <p:spPr>
          <a:xfrm>
            <a:off x="6709606" y="1701480"/>
            <a:ext cx="4124298" cy="0"/>
          </a:xfrm>
          <a:prstGeom prst="line">
            <a:avLst/>
          </a:prstGeom>
          <a:ln>
            <a:solidFill>
              <a:schemeClr val="tx1"/>
            </a:solidFill>
          </a:ln>
          <a:effectLst>
            <a:outerShdw blurRad="50800" dist="50800" dir="5400000" algn="ctr" rotWithShape="0">
              <a:srgbClr val="000000">
                <a:alpha val="99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412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854"/>
            <a:ext cx="12192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6A30C7-F9FB-10AC-D2CA-296E1363FE0F}"/>
              </a:ext>
            </a:extLst>
          </p:cNvPr>
          <p:cNvSpPr>
            <a:spLocks noGrp="1"/>
          </p:cNvSpPr>
          <p:nvPr>
            <p:ph type="title"/>
          </p:nvPr>
        </p:nvSpPr>
        <p:spPr>
          <a:xfrm>
            <a:off x="4572001" y="601744"/>
            <a:ext cx="6781800" cy="1338696"/>
          </a:xfrm>
        </p:spPr>
        <p:txBody>
          <a:bodyPr>
            <a:normAutofit/>
          </a:bodyPr>
          <a:lstStyle/>
          <a:p>
            <a:r>
              <a:rPr lang="en-US" dirty="0">
                <a:solidFill>
                  <a:schemeClr val="bg1"/>
                </a:solidFill>
              </a:rPr>
              <a:t>Corporations</a:t>
            </a:r>
          </a:p>
        </p:txBody>
      </p:sp>
      <p:pic>
        <p:nvPicPr>
          <p:cNvPr id="5" name="Picture 4" descr="Magnifying glass showing decling performance">
            <a:extLst>
              <a:ext uri="{FF2B5EF4-FFF2-40B4-BE49-F238E27FC236}">
                <a16:creationId xmlns:a16="http://schemas.microsoft.com/office/drawing/2014/main" id="{77450151-AC8E-0CC8-6752-A36F62AB790E}"/>
              </a:ext>
            </a:extLst>
          </p:cNvPr>
          <p:cNvPicPr>
            <a:picLocks noChangeAspect="1"/>
          </p:cNvPicPr>
          <p:nvPr/>
        </p:nvPicPr>
        <p:blipFill rotWithShape="1">
          <a:blip r:embed="rId2">
            <a:duotone>
              <a:schemeClr val="bg2">
                <a:shade val="45000"/>
                <a:satMod val="135000"/>
              </a:schemeClr>
              <a:prstClr val="white"/>
            </a:duotone>
          </a:blip>
          <a:srcRect l="16445" r="47009" b="-1"/>
          <a:stretch/>
        </p:blipFill>
        <p:spPr>
          <a:xfrm>
            <a:off x="20" y="10"/>
            <a:ext cx="3923798"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a:effectLst>
            <a:outerShdw blurRad="50800" dist="50800" dir="5400000" algn="ctr" rotWithShape="0">
              <a:srgbClr val="000000">
                <a:alpha val="99000"/>
              </a:srgbClr>
            </a:outerShdw>
          </a:effectLst>
        </p:spPr>
      </p:pic>
      <p:sp>
        <p:nvSpPr>
          <p:cNvPr id="3" name="Content Placeholder 2">
            <a:extLst>
              <a:ext uri="{FF2B5EF4-FFF2-40B4-BE49-F238E27FC236}">
                <a16:creationId xmlns:a16="http://schemas.microsoft.com/office/drawing/2014/main" id="{BABEC6DE-C49C-52E0-0605-63EA5EF6DBDA}"/>
              </a:ext>
            </a:extLst>
          </p:cNvPr>
          <p:cNvSpPr>
            <a:spLocks noGrp="1"/>
          </p:cNvSpPr>
          <p:nvPr>
            <p:ph idx="1"/>
          </p:nvPr>
        </p:nvSpPr>
        <p:spPr>
          <a:xfrm>
            <a:off x="4582479" y="1940440"/>
            <a:ext cx="6781800" cy="3900730"/>
          </a:xfrm>
        </p:spPr>
        <p:txBody>
          <a:bodyPr anchor="t">
            <a:noAutofit/>
          </a:bodyPr>
          <a:lstStyle/>
          <a:p>
            <a:pPr marL="0" indent="0">
              <a:lnSpc>
                <a:spcPct val="100000"/>
              </a:lnSpc>
              <a:buNone/>
            </a:pPr>
            <a:r>
              <a:rPr lang="en-US" sz="2400" dirty="0">
                <a:solidFill>
                  <a:schemeClr val="bg1"/>
                </a:solidFill>
                <a:latin typeface="Abadi Extra Light" panose="020B0204020104020204" pitchFamily="34" charset="0"/>
              </a:rPr>
              <a:t>The insulation has its limits and may be negated through errors and omissions, particularly relating to corporate formalities and funding.  </a:t>
            </a:r>
          </a:p>
          <a:p>
            <a:pPr marL="0" indent="0">
              <a:lnSpc>
                <a:spcPct val="100000"/>
              </a:lnSpc>
              <a:buNone/>
            </a:pPr>
            <a:r>
              <a:rPr lang="en-US" sz="2400" dirty="0">
                <a:solidFill>
                  <a:schemeClr val="bg1"/>
                </a:solidFill>
                <a:latin typeface="Abadi Extra Light" panose="020B0204020104020204" pitchFamily="34" charset="0"/>
              </a:rPr>
              <a:t>The underfunding of the corporate entity (too little or no insurance or assets) can result in what is known as “piercing the corporate veil.”  </a:t>
            </a:r>
          </a:p>
          <a:p>
            <a:pPr marL="0" indent="0">
              <a:lnSpc>
                <a:spcPct val="100000"/>
              </a:lnSpc>
              <a:buNone/>
            </a:pPr>
            <a:r>
              <a:rPr lang="en-US" sz="2400" dirty="0">
                <a:solidFill>
                  <a:schemeClr val="bg1"/>
                </a:solidFill>
                <a:latin typeface="Abadi Extra Light" panose="020B0204020104020204" pitchFamily="34" charset="0"/>
              </a:rPr>
              <a:t>This is not easily accomplished, and with proper care on the part of the business owner it should never occur.</a:t>
            </a:r>
          </a:p>
        </p:txBody>
      </p:sp>
      <p:cxnSp>
        <p:nvCxnSpPr>
          <p:cNvPr id="4" name="Straight Connector 3">
            <a:extLst>
              <a:ext uri="{FF2B5EF4-FFF2-40B4-BE49-F238E27FC236}">
                <a16:creationId xmlns:a16="http://schemas.microsoft.com/office/drawing/2014/main" id="{45F05EF7-229E-983A-C318-067246420B88}"/>
              </a:ext>
            </a:extLst>
          </p:cNvPr>
          <p:cNvCxnSpPr/>
          <p:nvPr/>
        </p:nvCxnSpPr>
        <p:spPr>
          <a:xfrm>
            <a:off x="4687747" y="1724629"/>
            <a:ext cx="4124298" cy="0"/>
          </a:xfrm>
          <a:prstGeom prst="line">
            <a:avLst/>
          </a:prstGeom>
          <a:ln>
            <a:solidFill>
              <a:schemeClr val="bg1"/>
            </a:solidFill>
          </a:ln>
          <a:effectLst>
            <a:outerShdw blurRad="50800" dist="50800" dir="5400000" algn="ctr" rotWithShape="0">
              <a:srgbClr val="000000">
                <a:alpha val="99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726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854"/>
            <a:ext cx="12192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6A30C7-F9FB-10AC-D2CA-296E1363FE0F}"/>
              </a:ext>
            </a:extLst>
          </p:cNvPr>
          <p:cNvSpPr>
            <a:spLocks noGrp="1"/>
          </p:cNvSpPr>
          <p:nvPr>
            <p:ph type="title"/>
          </p:nvPr>
        </p:nvSpPr>
        <p:spPr>
          <a:xfrm>
            <a:off x="4572001" y="601744"/>
            <a:ext cx="6781800" cy="1338696"/>
          </a:xfrm>
        </p:spPr>
        <p:txBody>
          <a:bodyPr>
            <a:normAutofit/>
          </a:bodyPr>
          <a:lstStyle/>
          <a:p>
            <a:r>
              <a:rPr lang="en-US" dirty="0">
                <a:solidFill>
                  <a:schemeClr val="bg1">
                    <a:lumMod val="95000"/>
                  </a:schemeClr>
                </a:solidFill>
                <a:effectLst>
                  <a:outerShdw blurRad="38100" dist="38100" dir="2700000" algn="tl">
                    <a:srgbClr val="000000">
                      <a:alpha val="43137"/>
                    </a:srgbClr>
                  </a:outerShdw>
                </a:effectLst>
              </a:rPr>
              <a:t>Corporations</a:t>
            </a:r>
          </a:p>
        </p:txBody>
      </p:sp>
      <p:pic>
        <p:nvPicPr>
          <p:cNvPr id="5" name="Picture 4" descr="Magnifying glass showing decling performance">
            <a:extLst>
              <a:ext uri="{FF2B5EF4-FFF2-40B4-BE49-F238E27FC236}">
                <a16:creationId xmlns:a16="http://schemas.microsoft.com/office/drawing/2014/main" id="{77450151-AC8E-0CC8-6752-A36F62AB790E}"/>
              </a:ext>
            </a:extLst>
          </p:cNvPr>
          <p:cNvPicPr>
            <a:picLocks noChangeAspect="1"/>
          </p:cNvPicPr>
          <p:nvPr/>
        </p:nvPicPr>
        <p:blipFill rotWithShape="1">
          <a:blip r:embed="rId2"/>
          <a:srcRect l="16445" r="47009" b="-1"/>
          <a:stretch/>
        </p:blipFill>
        <p:spPr>
          <a:xfrm>
            <a:off x="2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a:effectLst>
            <a:outerShdw blurRad="50800" dist="50800" dir="5400000" algn="ctr" rotWithShape="0">
              <a:srgbClr val="000000">
                <a:alpha val="99000"/>
              </a:srgbClr>
            </a:outerShdw>
          </a:effectLst>
        </p:spPr>
      </p:pic>
      <p:sp>
        <p:nvSpPr>
          <p:cNvPr id="3" name="Content Placeholder 2">
            <a:extLst>
              <a:ext uri="{FF2B5EF4-FFF2-40B4-BE49-F238E27FC236}">
                <a16:creationId xmlns:a16="http://schemas.microsoft.com/office/drawing/2014/main" id="{BABEC6DE-C49C-52E0-0605-63EA5EF6DBDA}"/>
              </a:ext>
            </a:extLst>
          </p:cNvPr>
          <p:cNvSpPr>
            <a:spLocks noGrp="1"/>
          </p:cNvSpPr>
          <p:nvPr>
            <p:ph idx="1"/>
          </p:nvPr>
        </p:nvSpPr>
        <p:spPr>
          <a:xfrm>
            <a:off x="4582479" y="1940440"/>
            <a:ext cx="6781800" cy="3900730"/>
          </a:xfrm>
        </p:spPr>
        <p:txBody>
          <a:bodyPr anchor="t">
            <a:noAutofit/>
          </a:bodyPr>
          <a:lstStyle/>
          <a:p>
            <a:pPr marL="0" indent="0">
              <a:lnSpc>
                <a:spcPct val="100000"/>
              </a:lnSpc>
              <a:buNone/>
            </a:pPr>
            <a:r>
              <a:rPr lang="en-US" sz="2400" dirty="0">
                <a:solidFill>
                  <a:schemeClr val="bg1">
                    <a:lumMod val="95000"/>
                  </a:schemeClr>
                </a:solidFill>
                <a:latin typeface="Abadi Extra Light" panose="020B0204020104020204" pitchFamily="34" charset="0"/>
              </a:rPr>
              <a:t>One exception, to a shareholder limited liability protection afforded by the corporate form is that an individual can </a:t>
            </a:r>
            <a:r>
              <a:rPr lang="en-US" sz="2400" b="1" dirty="0">
                <a:solidFill>
                  <a:schemeClr val="bg1">
                    <a:lumMod val="95000"/>
                  </a:schemeClr>
                </a:solidFill>
                <a:latin typeface="Abadi Extra Light" panose="020B0204020104020204" pitchFamily="34" charset="0"/>
              </a:rPr>
              <a:t>always be held liable for the damage caused to others by his or her own negligence </a:t>
            </a:r>
            <a:r>
              <a:rPr lang="en-US" sz="2400" dirty="0">
                <a:solidFill>
                  <a:schemeClr val="bg1">
                    <a:lumMod val="95000"/>
                  </a:schemeClr>
                </a:solidFill>
                <a:latin typeface="Abadi Extra Light" panose="020B0204020104020204" pitchFamily="34" charset="0"/>
              </a:rPr>
              <a:t>and that of individuals under their direct supervision and control. </a:t>
            </a:r>
          </a:p>
          <a:p>
            <a:pPr marL="0" indent="0">
              <a:lnSpc>
                <a:spcPct val="100000"/>
              </a:lnSpc>
              <a:buNone/>
            </a:pPr>
            <a:r>
              <a:rPr lang="en-US" sz="2400" dirty="0">
                <a:solidFill>
                  <a:schemeClr val="bg1">
                    <a:lumMod val="95000"/>
                  </a:schemeClr>
                </a:solidFill>
                <a:latin typeface="Abadi Extra Light" panose="020B0204020104020204" pitchFamily="34" charset="0"/>
              </a:rPr>
              <a:t>As a result, a doctor or lawyer can be held individually liable for their own malpractice even if their practice is operated as in the corporate form. </a:t>
            </a:r>
          </a:p>
        </p:txBody>
      </p:sp>
      <p:cxnSp>
        <p:nvCxnSpPr>
          <p:cNvPr id="4" name="Straight Connector 3">
            <a:extLst>
              <a:ext uri="{FF2B5EF4-FFF2-40B4-BE49-F238E27FC236}">
                <a16:creationId xmlns:a16="http://schemas.microsoft.com/office/drawing/2014/main" id="{E58B0AE8-E0F5-80D5-592B-7017540B54E5}"/>
              </a:ext>
            </a:extLst>
          </p:cNvPr>
          <p:cNvCxnSpPr/>
          <p:nvPr/>
        </p:nvCxnSpPr>
        <p:spPr>
          <a:xfrm>
            <a:off x="4718761" y="1713054"/>
            <a:ext cx="4124298" cy="0"/>
          </a:xfrm>
          <a:prstGeom prst="line">
            <a:avLst/>
          </a:prstGeom>
          <a:ln>
            <a:solidFill>
              <a:schemeClr val="bg2"/>
            </a:solidFill>
          </a:ln>
          <a:effectLst>
            <a:outerShdw blurRad="50800" dist="50800" dir="5400000" algn="ctr" rotWithShape="0">
              <a:srgbClr val="000000">
                <a:alpha val="99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334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854"/>
            <a:ext cx="12192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6A30C7-F9FB-10AC-D2CA-296E1363FE0F}"/>
              </a:ext>
            </a:extLst>
          </p:cNvPr>
          <p:cNvSpPr>
            <a:spLocks noGrp="1"/>
          </p:cNvSpPr>
          <p:nvPr>
            <p:ph type="title"/>
          </p:nvPr>
        </p:nvSpPr>
        <p:spPr>
          <a:xfrm>
            <a:off x="4572001" y="601744"/>
            <a:ext cx="6781800" cy="1338696"/>
          </a:xfrm>
        </p:spPr>
        <p:txBody>
          <a:bodyPr>
            <a:normAutofit/>
          </a:bodyPr>
          <a:lstStyle/>
          <a:p>
            <a:r>
              <a:rPr lang="en-US" dirty="0">
                <a:effectLst>
                  <a:outerShdw blurRad="38100" dist="38100" dir="2700000" algn="tl">
                    <a:srgbClr val="000000">
                      <a:alpha val="43137"/>
                    </a:srgbClr>
                  </a:outerShdw>
                </a:effectLst>
              </a:rPr>
              <a:t>General Partnerships</a:t>
            </a:r>
          </a:p>
        </p:txBody>
      </p:sp>
      <p:pic>
        <p:nvPicPr>
          <p:cNvPr id="5" name="Picture 4" descr="Colourful strings being woven togehter">
            <a:extLst>
              <a:ext uri="{FF2B5EF4-FFF2-40B4-BE49-F238E27FC236}">
                <a16:creationId xmlns:a16="http://schemas.microsoft.com/office/drawing/2014/main" id="{2A28FE96-6F51-7E42-3AF9-818337684D68}"/>
              </a:ext>
            </a:extLst>
          </p:cNvPr>
          <p:cNvPicPr>
            <a:picLocks noChangeAspect="1"/>
          </p:cNvPicPr>
          <p:nvPr/>
        </p:nvPicPr>
        <p:blipFill rotWithShape="1">
          <a:blip r:embed="rId3"/>
          <a:srcRect l="41430" r="22024" b="-1"/>
          <a:stretch/>
        </p:blipFill>
        <p:spPr>
          <a:xfrm>
            <a:off x="2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a:effectLst>
            <a:outerShdw blurRad="50800" dist="50800" dir="5400000" algn="ctr" rotWithShape="0">
              <a:srgbClr val="000000">
                <a:alpha val="99000"/>
              </a:srgbClr>
            </a:outerShdw>
          </a:effectLst>
        </p:spPr>
      </p:pic>
      <p:sp>
        <p:nvSpPr>
          <p:cNvPr id="3" name="Content Placeholder 2">
            <a:extLst>
              <a:ext uri="{FF2B5EF4-FFF2-40B4-BE49-F238E27FC236}">
                <a16:creationId xmlns:a16="http://schemas.microsoft.com/office/drawing/2014/main" id="{BABEC6DE-C49C-52E0-0605-63EA5EF6DBDA}"/>
              </a:ext>
            </a:extLst>
          </p:cNvPr>
          <p:cNvSpPr>
            <a:spLocks noGrp="1"/>
          </p:cNvSpPr>
          <p:nvPr>
            <p:ph idx="1"/>
          </p:nvPr>
        </p:nvSpPr>
        <p:spPr>
          <a:xfrm>
            <a:off x="4665519" y="1948294"/>
            <a:ext cx="6781800" cy="3900730"/>
          </a:xfrm>
        </p:spPr>
        <p:txBody>
          <a:bodyPr anchor="t">
            <a:noAutofit/>
          </a:bodyPr>
          <a:lstStyle/>
          <a:p>
            <a:pPr marL="0" indent="0">
              <a:lnSpc>
                <a:spcPct val="100000"/>
              </a:lnSpc>
              <a:buNone/>
            </a:pPr>
            <a:r>
              <a:rPr lang="en-US" sz="2400" b="1" dirty="0">
                <a:latin typeface="Abadi Extra Light" panose="020B0204020104020204" pitchFamily="34" charset="0"/>
              </a:rPr>
              <a:t>All partners in a general partnership are liable are jointly and severally for all liabilities created by the wrongful acts of the others partners</a:t>
            </a:r>
            <a:r>
              <a:rPr lang="en-US" sz="2400" dirty="0">
                <a:latin typeface="Abadi Extra Light" panose="020B0204020104020204" pitchFamily="34" charset="0"/>
              </a:rPr>
              <a:t>, and are jointly liable for all other debts and obligations of the partnership. </a:t>
            </a:r>
          </a:p>
          <a:p>
            <a:pPr marL="0" indent="0">
              <a:lnSpc>
                <a:spcPct val="100000"/>
              </a:lnSpc>
              <a:buNone/>
            </a:pPr>
            <a:r>
              <a:rPr lang="en-US" sz="2400" dirty="0">
                <a:latin typeface="Abadi Extra Light" panose="020B0204020104020204" pitchFamily="34" charset="0"/>
              </a:rPr>
              <a:t>This characteristic of general partnerships is one of the primary disadvantages of this form of business entity.</a:t>
            </a:r>
          </a:p>
          <a:p>
            <a:pPr marL="0" indent="0">
              <a:lnSpc>
                <a:spcPct val="100000"/>
              </a:lnSpc>
              <a:buNone/>
            </a:pPr>
            <a:r>
              <a:rPr lang="en-US" sz="2400" dirty="0">
                <a:latin typeface="Abadi Extra Light" panose="020B0204020104020204" pitchFamily="34" charset="0"/>
              </a:rPr>
              <a:t>Any </a:t>
            </a:r>
            <a:r>
              <a:rPr lang="en-US" sz="2400" b="1" dirty="0">
                <a:latin typeface="Abadi Extra Light" panose="020B0204020104020204" pitchFamily="34" charset="0"/>
              </a:rPr>
              <a:t>one partner can legally bind the partnership, and all partners are jointly and severally liable </a:t>
            </a:r>
            <a:r>
              <a:rPr lang="en-US" sz="2400" dirty="0">
                <a:latin typeface="Abadi Extra Light" panose="020B0204020104020204" pitchFamily="34" charset="0"/>
              </a:rPr>
              <a:t>for the liabilities created by the acts of the other partners and the operation of the partnership business.</a:t>
            </a:r>
          </a:p>
        </p:txBody>
      </p:sp>
      <p:cxnSp>
        <p:nvCxnSpPr>
          <p:cNvPr id="4" name="Straight Connector 3">
            <a:extLst>
              <a:ext uri="{FF2B5EF4-FFF2-40B4-BE49-F238E27FC236}">
                <a16:creationId xmlns:a16="http://schemas.microsoft.com/office/drawing/2014/main" id="{6E829D33-1E7B-48DA-0C0B-5366C049A245}"/>
              </a:ext>
            </a:extLst>
          </p:cNvPr>
          <p:cNvCxnSpPr>
            <a:cxnSpLocks/>
          </p:cNvCxnSpPr>
          <p:nvPr/>
        </p:nvCxnSpPr>
        <p:spPr>
          <a:xfrm>
            <a:off x="4718761" y="1713054"/>
            <a:ext cx="5256512" cy="0"/>
          </a:xfrm>
          <a:prstGeom prst="line">
            <a:avLst/>
          </a:prstGeom>
          <a:ln>
            <a:solidFill>
              <a:schemeClr val="bg2"/>
            </a:solidFill>
          </a:ln>
          <a:effectLst>
            <a:outerShdw blurRad="50800" dist="50800" dir="5400000" algn="ctr" rotWithShape="0">
              <a:srgbClr val="000000">
                <a:alpha val="99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2030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ople shaking hands">
            <a:extLst>
              <a:ext uri="{FF2B5EF4-FFF2-40B4-BE49-F238E27FC236}">
                <a16:creationId xmlns:a16="http://schemas.microsoft.com/office/drawing/2014/main" id="{2DB3F390-6A95-EAD3-D36E-5D5096D87DEF}"/>
              </a:ext>
            </a:extLst>
          </p:cNvPr>
          <p:cNvPicPr>
            <a:picLocks noChangeAspect="1"/>
          </p:cNvPicPr>
          <p:nvPr/>
        </p:nvPicPr>
        <p:blipFill rotWithShape="1">
          <a:blip r:embed="rId2">
            <a:alphaModFix amt="35000"/>
          </a:blip>
          <a:srcRect t="10855" b="14145"/>
          <a:stretch/>
        </p:blipFill>
        <p:spPr>
          <a:xfrm>
            <a:off x="20" y="10"/>
            <a:ext cx="12191980" cy="6857990"/>
          </a:xfrm>
          <a:prstGeom prst="rect">
            <a:avLst/>
          </a:prstGeom>
        </p:spPr>
      </p:pic>
      <p:sp>
        <p:nvSpPr>
          <p:cNvPr id="2" name="Title 1">
            <a:extLst>
              <a:ext uri="{FF2B5EF4-FFF2-40B4-BE49-F238E27FC236}">
                <a16:creationId xmlns:a16="http://schemas.microsoft.com/office/drawing/2014/main" id="{336A30C7-F9FB-10AC-D2CA-296E1363FE0F}"/>
              </a:ext>
            </a:extLst>
          </p:cNvPr>
          <p:cNvSpPr>
            <a:spLocks noGrp="1"/>
          </p:cNvSpPr>
          <p:nvPr>
            <p:ph type="title"/>
          </p:nvPr>
        </p:nvSpPr>
        <p:spPr>
          <a:xfrm>
            <a:off x="838200" y="365125"/>
            <a:ext cx="10515600" cy="1325563"/>
          </a:xfrm>
        </p:spPr>
        <p:txBody>
          <a:bodyPr>
            <a:normAutofit/>
          </a:bodyPr>
          <a:lstStyle/>
          <a:p>
            <a:r>
              <a:rPr lang="en-US">
                <a:solidFill>
                  <a:srgbClr val="FFFFFF"/>
                </a:solidFill>
              </a:rPr>
              <a:t>Limited Partnerships </a:t>
            </a:r>
          </a:p>
        </p:txBody>
      </p:sp>
      <p:sp>
        <p:nvSpPr>
          <p:cNvPr id="3" name="Content Placeholder 2">
            <a:extLst>
              <a:ext uri="{FF2B5EF4-FFF2-40B4-BE49-F238E27FC236}">
                <a16:creationId xmlns:a16="http://schemas.microsoft.com/office/drawing/2014/main" id="{BABEC6DE-C49C-52E0-0605-63EA5EF6DBDA}"/>
              </a:ext>
            </a:extLst>
          </p:cNvPr>
          <p:cNvSpPr>
            <a:spLocks noGrp="1"/>
          </p:cNvSpPr>
          <p:nvPr>
            <p:ph idx="1"/>
          </p:nvPr>
        </p:nvSpPr>
        <p:spPr>
          <a:xfrm>
            <a:off x="838200" y="1825625"/>
            <a:ext cx="10515600" cy="4351338"/>
          </a:xfrm>
        </p:spPr>
        <p:txBody>
          <a:bodyPr>
            <a:normAutofit/>
          </a:bodyPr>
          <a:lstStyle/>
          <a:p>
            <a:pPr marL="0" indent="0">
              <a:lnSpc>
                <a:spcPct val="100000"/>
              </a:lnSpc>
              <a:buNone/>
            </a:pPr>
            <a:r>
              <a:rPr lang="en-US" sz="2400" dirty="0">
                <a:solidFill>
                  <a:srgbClr val="FFFFFF"/>
                </a:solidFill>
                <a:latin typeface="Abadi Extra Light" panose="020B0204020104020204" pitchFamily="34" charset="0"/>
              </a:rPr>
              <a:t>A </a:t>
            </a:r>
            <a:r>
              <a:rPr lang="en-US" sz="2400" b="1" dirty="0">
                <a:solidFill>
                  <a:srgbClr val="FFFFFF"/>
                </a:solidFill>
                <a:latin typeface="Abadi Extra Light" panose="020B0204020104020204" pitchFamily="34" charset="0"/>
              </a:rPr>
              <a:t>general partner of a limited partnership has the same liability exposure as a general partner in a general partnership</a:t>
            </a:r>
            <a:r>
              <a:rPr lang="en-US" sz="2400" dirty="0">
                <a:solidFill>
                  <a:srgbClr val="FFFFFF"/>
                </a:solidFill>
                <a:latin typeface="Abadi Extra Light" panose="020B0204020104020204" pitchFamily="34" charset="0"/>
              </a:rPr>
              <a:t>. </a:t>
            </a:r>
          </a:p>
          <a:p>
            <a:pPr marL="0" indent="0">
              <a:lnSpc>
                <a:spcPct val="100000"/>
              </a:lnSpc>
              <a:buNone/>
            </a:pPr>
            <a:r>
              <a:rPr lang="en-US" sz="2400" dirty="0">
                <a:solidFill>
                  <a:srgbClr val="FFFFFF"/>
                </a:solidFill>
                <a:latin typeface="Abadi Extra Light" panose="020B0204020104020204" pitchFamily="34" charset="0"/>
              </a:rPr>
              <a:t>This means that a general partner in a limited partnership is liable for all of the liabilities </a:t>
            </a:r>
            <a:r>
              <a:rPr lang="en-US" sz="2400" b="1" dirty="0">
                <a:solidFill>
                  <a:srgbClr val="FFFFFF"/>
                </a:solidFill>
                <a:latin typeface="Abadi Extra Light" panose="020B0204020104020204" pitchFamily="34" charset="0"/>
              </a:rPr>
              <a:t>created by the wrongful acts of the other general partners</a:t>
            </a:r>
            <a:r>
              <a:rPr lang="en-US" sz="2400" dirty="0">
                <a:solidFill>
                  <a:srgbClr val="FFFFFF"/>
                </a:solidFill>
                <a:latin typeface="Abadi Extra Light" panose="020B0204020104020204" pitchFamily="34" charset="0"/>
              </a:rPr>
              <a:t>, is </a:t>
            </a:r>
            <a:r>
              <a:rPr lang="en-US" sz="2400" b="1" dirty="0">
                <a:solidFill>
                  <a:srgbClr val="FFFFFF"/>
                </a:solidFill>
                <a:latin typeface="Abadi Extra Light" panose="020B0204020104020204" pitchFamily="34" charset="0"/>
              </a:rPr>
              <a:t>also jointly liable for all other debts and obligations of the partnership. </a:t>
            </a:r>
          </a:p>
          <a:p>
            <a:pPr marL="0" indent="0">
              <a:lnSpc>
                <a:spcPct val="100000"/>
              </a:lnSpc>
              <a:buNone/>
            </a:pPr>
            <a:r>
              <a:rPr lang="en-US" sz="2400" b="1" dirty="0">
                <a:solidFill>
                  <a:srgbClr val="FFFFFF"/>
                </a:solidFill>
                <a:latin typeface="Abadi Extra Light" panose="020B0204020104020204" pitchFamily="34" charset="0"/>
              </a:rPr>
              <a:t>Limited partners on the other hand are not liable</a:t>
            </a:r>
            <a:r>
              <a:rPr lang="en-US" sz="2400" dirty="0">
                <a:solidFill>
                  <a:srgbClr val="FFFFFF"/>
                </a:solidFill>
                <a:latin typeface="Abadi Extra Light" panose="020B0204020104020204" pitchFamily="34" charset="0"/>
              </a:rPr>
              <a:t>, for the debts, obligations or liabilities of the limited partnership or for the acts of any partner, agent or employee of the limited partnership.</a:t>
            </a:r>
          </a:p>
          <a:p>
            <a:pPr marL="0" indent="0">
              <a:lnSpc>
                <a:spcPct val="100000"/>
              </a:lnSpc>
              <a:buNone/>
            </a:pPr>
            <a:r>
              <a:rPr lang="en-US" sz="2400" dirty="0">
                <a:solidFill>
                  <a:srgbClr val="FFFFFF"/>
                </a:solidFill>
                <a:latin typeface="Abadi Extra Light" panose="020B0204020104020204" pitchFamily="34" charset="0"/>
              </a:rPr>
              <a:t>In order to reduce the exposure of the general partner in some cases the general partnership interest is held in the form of a corporation or limed liability company.</a:t>
            </a:r>
          </a:p>
        </p:txBody>
      </p:sp>
      <p:cxnSp>
        <p:nvCxnSpPr>
          <p:cNvPr id="6" name="Straight Connector 5">
            <a:extLst>
              <a:ext uri="{FF2B5EF4-FFF2-40B4-BE49-F238E27FC236}">
                <a16:creationId xmlns:a16="http://schemas.microsoft.com/office/drawing/2014/main" id="{6189888D-DE3E-82F6-2894-4C758947383D}"/>
              </a:ext>
            </a:extLst>
          </p:cNvPr>
          <p:cNvCxnSpPr/>
          <p:nvPr/>
        </p:nvCxnSpPr>
        <p:spPr>
          <a:xfrm>
            <a:off x="983848" y="1527858"/>
            <a:ext cx="6099858" cy="0"/>
          </a:xfrm>
          <a:prstGeom prst="line">
            <a:avLst/>
          </a:prstGeom>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90370785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CD4A07E-B59F-AAA7-B3D0-6089C94FD01D}"/>
              </a:ext>
            </a:extLst>
          </p:cNvPr>
          <p:cNvSpPr>
            <a:spLocks noGrp="1"/>
          </p:cNvSpPr>
          <p:nvPr>
            <p:ph type="title"/>
          </p:nvPr>
        </p:nvSpPr>
        <p:spPr>
          <a:xfrm>
            <a:off x="5694218" y="365125"/>
            <a:ext cx="5659580" cy="1807305"/>
          </a:xfrm>
        </p:spPr>
        <p:txBody>
          <a:bodyPr>
            <a:normAutofit/>
          </a:bodyPr>
          <a:lstStyle/>
          <a:p>
            <a:r>
              <a:rPr lang="en-US" dirty="0"/>
              <a:t>Limited Liability Partnership</a:t>
            </a:r>
          </a:p>
        </p:txBody>
      </p:sp>
      <p:pic>
        <p:nvPicPr>
          <p:cNvPr id="5" name="Picture 4" descr="Person holding a puzzle piece">
            <a:extLst>
              <a:ext uri="{FF2B5EF4-FFF2-40B4-BE49-F238E27FC236}">
                <a16:creationId xmlns:a16="http://schemas.microsoft.com/office/drawing/2014/main" id="{82D5A82D-8644-A844-BB63-0EC2806BDDA5}"/>
              </a:ext>
            </a:extLst>
          </p:cNvPr>
          <p:cNvPicPr>
            <a:picLocks noChangeAspect="1"/>
          </p:cNvPicPr>
          <p:nvPr/>
        </p:nvPicPr>
        <p:blipFill rotWithShape="1">
          <a:blip r:embed="rId2"/>
          <a:srcRect l="19950" r="19624" b="-1"/>
          <a:stretch/>
        </p:blipFill>
        <p:spPr>
          <a:xfrm>
            <a:off x="20" y="10"/>
            <a:ext cx="4840011"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EC4AB42D-0D3F-0124-A22C-F131ED0F82C7}"/>
              </a:ext>
            </a:extLst>
          </p:cNvPr>
          <p:cNvSpPr>
            <a:spLocks noGrp="1"/>
          </p:cNvSpPr>
          <p:nvPr>
            <p:ph idx="1"/>
          </p:nvPr>
        </p:nvSpPr>
        <p:spPr>
          <a:xfrm>
            <a:off x="5694218" y="2172430"/>
            <a:ext cx="5659580" cy="3843666"/>
          </a:xfrm>
        </p:spPr>
        <p:txBody>
          <a:bodyPr>
            <a:noAutofit/>
          </a:bodyPr>
          <a:lstStyle/>
          <a:p>
            <a:pPr>
              <a:lnSpc>
                <a:spcPct val="100000"/>
              </a:lnSpc>
              <a:buFont typeface="Symbol" panose="05050102010706020507" pitchFamily="18" charset="2"/>
              <a:buChar char="×"/>
            </a:pPr>
            <a:r>
              <a:rPr lang="en-US" sz="2000" dirty="0">
                <a:latin typeface="Abadi Extra Light" panose="020B0204020104020204" pitchFamily="34" charset="0"/>
              </a:rPr>
              <a:t>A limited liability partnership (LLP) is an existing general partnership that files a statement of registration with the Bureau of Corporations and Charitable Organizations, electing or claiming limited liability status under Chapter 82 of Title 15.</a:t>
            </a:r>
          </a:p>
          <a:p>
            <a:pPr>
              <a:lnSpc>
                <a:spcPct val="100000"/>
              </a:lnSpc>
              <a:buFont typeface="Symbol" panose="05050102010706020507" pitchFamily="18" charset="2"/>
              <a:buChar char="×"/>
            </a:pPr>
            <a:r>
              <a:rPr lang="en-US" sz="2000" dirty="0">
                <a:latin typeface="Abadi Extra Light" panose="020B0204020104020204" pitchFamily="34" charset="0"/>
              </a:rPr>
              <a:t>A limited liability partnership (LLP) is a type of partnership where all partners have limited liability. </a:t>
            </a:r>
          </a:p>
          <a:p>
            <a:pPr>
              <a:lnSpc>
                <a:spcPct val="100000"/>
              </a:lnSpc>
              <a:buFont typeface="Symbol" panose="05050102010706020507" pitchFamily="18" charset="2"/>
              <a:buChar char="×"/>
            </a:pPr>
            <a:r>
              <a:rPr lang="en-US" sz="2000" dirty="0">
                <a:latin typeface="Abadi Extra Light" panose="020B0204020104020204" pitchFamily="34" charset="0"/>
              </a:rPr>
              <a:t>All partners can also partake in management activities. </a:t>
            </a:r>
          </a:p>
          <a:p>
            <a:pPr>
              <a:lnSpc>
                <a:spcPct val="100000"/>
              </a:lnSpc>
              <a:buFont typeface="Symbol" panose="05050102010706020507" pitchFamily="18" charset="2"/>
              <a:buChar char="×"/>
            </a:pPr>
            <a:r>
              <a:rPr lang="en-US" sz="2000" dirty="0">
                <a:latin typeface="Abadi Extra Light" panose="020B0204020104020204" pitchFamily="34" charset="0"/>
              </a:rPr>
              <a:t>This is unlike a limited partnership, where at least one general partner must have unlimited liability and limited partners cannot be part of management. </a:t>
            </a:r>
          </a:p>
          <a:p>
            <a:endParaRPr lang="en-US" sz="1700" dirty="0"/>
          </a:p>
        </p:txBody>
      </p:sp>
    </p:spTree>
    <p:extLst>
      <p:ext uri="{BB962C8B-B14F-4D97-AF65-F5344CB8AC3E}">
        <p14:creationId xmlns:p14="http://schemas.microsoft.com/office/powerpoint/2010/main" val="195820215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CD4A07E-B59F-AAA7-B3D0-6089C94FD01D}"/>
              </a:ext>
            </a:extLst>
          </p:cNvPr>
          <p:cNvSpPr>
            <a:spLocks noGrp="1"/>
          </p:cNvSpPr>
          <p:nvPr>
            <p:ph type="title"/>
          </p:nvPr>
        </p:nvSpPr>
        <p:spPr>
          <a:xfrm>
            <a:off x="5148125" y="103868"/>
            <a:ext cx="4840010" cy="1807305"/>
          </a:xfrm>
        </p:spPr>
        <p:txBody>
          <a:bodyPr>
            <a:normAutofit/>
          </a:bodyPr>
          <a:lstStyle/>
          <a:p>
            <a:r>
              <a:rPr lang="en-US" dirty="0">
                <a:solidFill>
                  <a:srgbClr val="0070C0"/>
                </a:solidFill>
              </a:rPr>
              <a:t>Limited Liability Limited Partnership</a:t>
            </a:r>
          </a:p>
        </p:txBody>
      </p:sp>
      <p:pic>
        <p:nvPicPr>
          <p:cNvPr id="5" name="Picture 4" descr="Angled shot of pen on a graph">
            <a:extLst>
              <a:ext uri="{FF2B5EF4-FFF2-40B4-BE49-F238E27FC236}">
                <a16:creationId xmlns:a16="http://schemas.microsoft.com/office/drawing/2014/main" id="{0A184B1A-8645-F32E-5F54-5944D4815683}"/>
              </a:ext>
            </a:extLst>
          </p:cNvPr>
          <p:cNvPicPr>
            <a:picLocks noChangeAspect="1"/>
          </p:cNvPicPr>
          <p:nvPr/>
        </p:nvPicPr>
        <p:blipFill rotWithShape="1">
          <a:blip r:embed="rId2"/>
          <a:srcRect l="1500" r="38966" b="-1"/>
          <a:stretch/>
        </p:blipFill>
        <p:spPr>
          <a:xfrm>
            <a:off x="21" y="10"/>
            <a:ext cx="4120718"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effectLst>
            <a:outerShdw blurRad="50800" dist="50800" dir="5400000" algn="ctr" rotWithShape="0">
              <a:srgbClr val="000000">
                <a:alpha val="99000"/>
              </a:srgbClr>
            </a:outerShdw>
          </a:effectLst>
        </p:spPr>
      </p:pic>
      <p:sp>
        <p:nvSpPr>
          <p:cNvPr id="3" name="Content Placeholder 2">
            <a:extLst>
              <a:ext uri="{FF2B5EF4-FFF2-40B4-BE49-F238E27FC236}">
                <a16:creationId xmlns:a16="http://schemas.microsoft.com/office/drawing/2014/main" id="{EC4AB42D-0D3F-0124-A22C-F131ED0F82C7}"/>
              </a:ext>
            </a:extLst>
          </p:cNvPr>
          <p:cNvSpPr>
            <a:spLocks noGrp="1"/>
          </p:cNvSpPr>
          <p:nvPr>
            <p:ph idx="1"/>
          </p:nvPr>
        </p:nvSpPr>
        <p:spPr>
          <a:xfrm>
            <a:off x="5023262" y="1775157"/>
            <a:ext cx="6615543" cy="3843666"/>
          </a:xfrm>
        </p:spPr>
        <p:txBody>
          <a:bodyPr>
            <a:noAutofit/>
          </a:bodyPr>
          <a:lstStyle/>
          <a:p>
            <a:pPr>
              <a:lnSpc>
                <a:spcPct val="100000"/>
              </a:lnSpc>
              <a:buFont typeface="Symbol" panose="05050102010706020507" pitchFamily="18" charset="2"/>
              <a:buChar char="×"/>
            </a:pPr>
            <a:r>
              <a:rPr lang="en-US" sz="2000" dirty="0">
                <a:solidFill>
                  <a:srgbClr val="002060"/>
                </a:solidFill>
                <a:latin typeface="Abadi Extra Light" panose="020B0204020104020204" pitchFamily="34" charset="0"/>
              </a:rPr>
              <a:t>A limited liability partnership (LLP) is an existing limited partnership that files a statement of registration with the Bureau of Corporations and Charitable Organizations, electing or claiming limited liability status under Chapter 82 of Title 15.</a:t>
            </a:r>
          </a:p>
          <a:p>
            <a:pPr>
              <a:lnSpc>
                <a:spcPct val="100000"/>
              </a:lnSpc>
              <a:buFont typeface="Symbol" panose="05050102010706020507" pitchFamily="18" charset="2"/>
              <a:buChar char="×"/>
            </a:pPr>
            <a:r>
              <a:rPr lang="en-US" sz="2000" b="0" i="0" dirty="0">
                <a:solidFill>
                  <a:srgbClr val="002060"/>
                </a:solidFill>
                <a:effectLst/>
                <a:latin typeface="Abadi Extra Light" panose="020B0204020104020204" pitchFamily="34" charset="0"/>
              </a:rPr>
              <a:t>It’s a hybrid of other types of business entities, but it’s considered to be a form of an LP, or limited partnership. </a:t>
            </a:r>
          </a:p>
          <a:p>
            <a:pPr>
              <a:lnSpc>
                <a:spcPct val="100000"/>
              </a:lnSpc>
              <a:buFont typeface="Symbol" panose="05050102010706020507" pitchFamily="18" charset="2"/>
              <a:buChar char="×"/>
            </a:pPr>
            <a:r>
              <a:rPr lang="en-US" sz="2000" b="0" i="0" dirty="0">
                <a:solidFill>
                  <a:srgbClr val="002060"/>
                </a:solidFill>
                <a:effectLst/>
                <a:latin typeface="Abadi Extra Light" panose="020B0204020104020204" pitchFamily="34" charset="0"/>
              </a:rPr>
              <a:t>However, in an LLLP, both general partners and limited partners are shielded from personal liability in the case of debt or legal action against the business.</a:t>
            </a:r>
          </a:p>
          <a:p>
            <a:pPr>
              <a:lnSpc>
                <a:spcPct val="100000"/>
              </a:lnSpc>
              <a:buFont typeface="Symbol" panose="05050102010706020507" pitchFamily="18" charset="2"/>
              <a:buChar char="×"/>
            </a:pPr>
            <a:r>
              <a:rPr lang="en-US" sz="2000" b="0" i="0" dirty="0">
                <a:solidFill>
                  <a:srgbClr val="002060"/>
                </a:solidFill>
                <a:effectLst/>
                <a:latin typeface="Abadi Extra Light" panose="020B0204020104020204" pitchFamily="34" charset="0"/>
              </a:rPr>
              <a:t>An LLLP provides its partners with comparable liability protection as within an LLP, or limited liability partnership. An LLLP requires one or more general partners and mostly comprises limited partners.</a:t>
            </a:r>
          </a:p>
          <a:p>
            <a:pPr>
              <a:buFont typeface="Symbol" panose="05050102010706020507" pitchFamily="18" charset="2"/>
              <a:buChar char="×"/>
            </a:pPr>
            <a:endParaRPr lang="en-US" sz="1600" dirty="0">
              <a:latin typeface="Abadi Extra Light" panose="020B0204020104020204" pitchFamily="34" charset="0"/>
            </a:endParaRPr>
          </a:p>
        </p:txBody>
      </p:sp>
    </p:spTree>
    <p:extLst>
      <p:ext uri="{BB962C8B-B14F-4D97-AF65-F5344CB8AC3E}">
        <p14:creationId xmlns:p14="http://schemas.microsoft.com/office/powerpoint/2010/main" val="404556580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rot="5400000" flipH="1">
            <a:off x="877659" y="3390910"/>
            <a:ext cx="6856214" cy="76180"/>
          </a:xfrm>
          <a:prstGeom prst="rect">
            <a:avLst/>
          </a:prstGeom>
          <a:gradFill>
            <a:gsLst>
              <a:gs pos="0">
                <a:schemeClr val="tx1"/>
              </a:gs>
              <a:gs pos="34000">
                <a:schemeClr val="tx1">
                  <a:lumMod val="75000"/>
                  <a:lumOff val="25000"/>
                </a:schemeClr>
              </a:gs>
              <a:gs pos="71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Calibri"/>
              <a:ea typeface="+mn-ea"/>
              <a:cs typeface="+mn-cs"/>
            </a:endParaRPr>
          </a:p>
        </p:txBody>
      </p:sp>
      <p:sp>
        <p:nvSpPr>
          <p:cNvPr id="69636" name="TextBox 3"/>
          <p:cNvSpPr txBox="1">
            <a:spLocks noChangeArrowheads="1"/>
          </p:cNvSpPr>
          <p:nvPr/>
        </p:nvSpPr>
        <p:spPr bwMode="auto">
          <a:xfrm>
            <a:off x="2363172" y="991309"/>
            <a:ext cx="324044" cy="830781"/>
          </a:xfrm>
          <a:prstGeom prst="rect">
            <a:avLst/>
          </a:prstGeom>
          <a:noFill/>
          <a:ln w="9525">
            <a:noFill/>
            <a:miter lim="800000"/>
            <a:headEnd/>
            <a:tailEnd/>
          </a:ln>
        </p:spPr>
        <p:txBody>
          <a:bodyPr wrap="non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4799" b="0" i="0" u="none" strike="noStrike" kern="1200" cap="none" spc="0" normalizeH="0" baseline="0" noProof="0" dirty="0">
                <a:ln>
                  <a:noFill/>
                </a:ln>
                <a:solidFill>
                  <a:srgbClr val="FF0000"/>
                </a:solidFill>
                <a:effectLst/>
                <a:uLnTx/>
                <a:uFillTx/>
                <a:latin typeface="Calibri"/>
                <a:ea typeface="+mn-ea"/>
                <a:cs typeface="+mn-cs"/>
              </a:rPr>
              <a:t> </a:t>
            </a:r>
          </a:p>
        </p:txBody>
      </p:sp>
      <p:sp>
        <p:nvSpPr>
          <p:cNvPr id="11" name="Rectangle 10"/>
          <p:cNvSpPr/>
          <p:nvPr/>
        </p:nvSpPr>
        <p:spPr>
          <a:xfrm flipH="1">
            <a:off x="4343857" y="1219776"/>
            <a:ext cx="4113728" cy="76180"/>
          </a:xfrm>
          <a:prstGeom prst="rect">
            <a:avLst/>
          </a:prstGeom>
          <a:gradFill>
            <a:gsLst>
              <a:gs pos="0">
                <a:schemeClr val="tx1"/>
              </a:gs>
              <a:gs pos="64999">
                <a:schemeClr val="tx1">
                  <a:lumMod val="75000"/>
                  <a:lumOff val="2500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p:cNvSpPr txBox="1"/>
          <p:nvPr/>
        </p:nvSpPr>
        <p:spPr>
          <a:xfrm>
            <a:off x="4663440" y="1646394"/>
            <a:ext cx="6796682" cy="4493538"/>
          </a:xfrm>
          <a:prstGeom prst="rect">
            <a:avLst/>
          </a:prstGeom>
          <a:noFill/>
        </p:spPr>
        <p:txBody>
          <a:bodyPr wrap="squar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t>CPE - Continuing Professional Education for </a:t>
            </a: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t>CPAs:</a:t>
            </a:r>
          </a:p>
          <a:p>
            <a:pPr marL="0" marR="0" lvl="0" indent="0" algn="l" defTabSz="914126"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br>
            <a:r>
              <a:rPr kumimoji="0" lang="en-US" sz="18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YourOnlineProfessor.net is registered with the Pennsylvania Department of State's Bureau of Professional and Occupational Affairs as a </a:t>
            </a:r>
            <a:r>
              <a:rPr kumimoji="0" lang="en-US" sz="1800" b="0" i="1"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Program Sponsor under the State Board of Accountancy.</a:t>
            </a:r>
            <a:r>
              <a:rPr kumimoji="0" lang="en-US" sz="18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  Our license number is </a:t>
            </a:r>
            <a:r>
              <a:rPr kumimoji="0" lang="en-US" sz="1800"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t>PX177605</a:t>
            </a:r>
            <a:r>
              <a:rPr kumimoji="0" lang="en-US" sz="18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a:t>
            </a: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This Course will count as 2.0 Hours of Group Internet Based or </a:t>
            </a:r>
            <a:br>
              <a:rPr kumimoji="0" lang="en-US" sz="18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br>
            <a:r>
              <a:rPr kumimoji="0" lang="en-US" sz="18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Interactive Self Study Credit depending on how you access the Course.</a:t>
            </a: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For CPAs taking an archived version of the Course for Interactive Self Study Credit successful completion of a Final Examination is required.  The Final Slide will direct you as to how to access and complete the Final Examination.</a:t>
            </a:r>
            <a:br>
              <a:rPr kumimoji="0" lang="en-US" sz="16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br>
            <a:endParaRPr kumimoji="0" lang="en-US" sz="16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24043329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CD4A07E-B59F-AAA7-B3D0-6089C94FD01D}"/>
              </a:ext>
            </a:extLst>
          </p:cNvPr>
          <p:cNvSpPr>
            <a:spLocks noGrp="1"/>
          </p:cNvSpPr>
          <p:nvPr>
            <p:ph type="title"/>
          </p:nvPr>
        </p:nvSpPr>
        <p:spPr>
          <a:xfrm>
            <a:off x="4654296" y="329184"/>
            <a:ext cx="6894576" cy="1783080"/>
          </a:xfrm>
        </p:spPr>
        <p:txBody>
          <a:bodyPr anchor="b">
            <a:normAutofit/>
          </a:bodyPr>
          <a:lstStyle/>
          <a:p>
            <a:r>
              <a:rPr lang="en-US" sz="5400" dirty="0">
                <a:solidFill>
                  <a:schemeClr val="accent2">
                    <a:lumMod val="75000"/>
                  </a:schemeClr>
                </a:solidFill>
              </a:rPr>
              <a:t>LLP/LLLP</a:t>
            </a:r>
          </a:p>
        </p:txBody>
      </p:sp>
      <p:pic>
        <p:nvPicPr>
          <p:cNvPr id="5" name="Picture 4" descr="Graph on document with pen">
            <a:extLst>
              <a:ext uri="{FF2B5EF4-FFF2-40B4-BE49-F238E27FC236}">
                <a16:creationId xmlns:a16="http://schemas.microsoft.com/office/drawing/2014/main" id="{E3D9C026-E7D9-D2CB-C50A-438D8A7BFFA5}"/>
              </a:ext>
            </a:extLst>
          </p:cNvPr>
          <p:cNvPicPr>
            <a:picLocks noChangeAspect="1"/>
          </p:cNvPicPr>
          <p:nvPr/>
        </p:nvPicPr>
        <p:blipFill rotWithShape="1">
          <a:blip r:embed="rId2">
            <a:duotone>
              <a:prstClr val="black"/>
              <a:schemeClr val="accent2">
                <a:tint val="45000"/>
                <a:satMod val="400000"/>
              </a:schemeClr>
            </a:duotone>
          </a:blip>
          <a:srcRect l="37139" r="23416" b="-2"/>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a:effectLst>
            <a:outerShdw blurRad="50800" dist="50800" dir="5400000" algn="ctr" rotWithShape="0">
              <a:srgbClr val="000000">
                <a:alpha val="99000"/>
              </a:srgbClr>
            </a:outerShdw>
          </a:effectLst>
        </p:spPr>
      </p:pic>
      <p:sp>
        <p:nvSpPr>
          <p:cNvPr id="11"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C4AB42D-0D3F-0124-A22C-F131ED0F82C7}"/>
              </a:ext>
            </a:extLst>
          </p:cNvPr>
          <p:cNvSpPr>
            <a:spLocks noGrp="1"/>
          </p:cNvSpPr>
          <p:nvPr>
            <p:ph idx="1"/>
          </p:nvPr>
        </p:nvSpPr>
        <p:spPr>
          <a:xfrm>
            <a:off x="4654296" y="2706624"/>
            <a:ext cx="7534656" cy="3483864"/>
          </a:xfrm>
        </p:spPr>
        <p:txBody>
          <a:bodyPr>
            <a:noAutofit/>
          </a:bodyPr>
          <a:lstStyle/>
          <a:p>
            <a:pPr>
              <a:lnSpc>
                <a:spcPct val="110000"/>
              </a:lnSpc>
              <a:buFont typeface="Symbol" panose="05050102010706020507" pitchFamily="18" charset="2"/>
              <a:buChar char="×"/>
            </a:pPr>
            <a:r>
              <a:rPr lang="en-US" sz="1900" dirty="0">
                <a:solidFill>
                  <a:schemeClr val="accent2">
                    <a:lumMod val="75000"/>
                  </a:schemeClr>
                </a:solidFill>
                <a:latin typeface="Abadi Extra Light" panose="020B0204020104020204" pitchFamily="34" charset="0"/>
              </a:rPr>
              <a:t>Any domestic or foreign limited liability partnership/ limited liability limited partnership in existence on December 31 of any year is required to file a Certificate of Annual Registration [DSCB:15-8221/8998). </a:t>
            </a:r>
          </a:p>
          <a:p>
            <a:pPr>
              <a:lnSpc>
                <a:spcPct val="110000"/>
              </a:lnSpc>
              <a:buFont typeface="Symbol" panose="05050102010706020507" pitchFamily="18" charset="2"/>
              <a:buChar char="×"/>
            </a:pPr>
            <a:r>
              <a:rPr lang="en-US" sz="1900" dirty="0">
                <a:solidFill>
                  <a:schemeClr val="accent2">
                    <a:lumMod val="75000"/>
                  </a:schemeClr>
                </a:solidFill>
                <a:latin typeface="Abadi Extra Light" panose="020B0204020104020204" pitchFamily="34" charset="0"/>
              </a:rPr>
              <a:t>This form and the corresponding annual registration fee must be filed on or before April 15 of the following year. </a:t>
            </a:r>
          </a:p>
          <a:p>
            <a:pPr>
              <a:lnSpc>
                <a:spcPct val="110000"/>
              </a:lnSpc>
              <a:buFont typeface="Symbol" panose="05050102010706020507" pitchFamily="18" charset="2"/>
              <a:buChar char="×"/>
            </a:pPr>
            <a:r>
              <a:rPr lang="en-US" sz="1900" dirty="0">
                <a:solidFill>
                  <a:schemeClr val="accent2">
                    <a:lumMod val="75000"/>
                  </a:schemeClr>
                </a:solidFill>
                <a:latin typeface="Abadi Extra Light" panose="020B0204020104020204" pitchFamily="34" charset="0"/>
              </a:rPr>
              <a:t>Failure to file the annual registration will result in additional fees, penalties and interest, up to and including termination of status as a LLP/LLLP. </a:t>
            </a:r>
          </a:p>
          <a:p>
            <a:pPr>
              <a:lnSpc>
                <a:spcPct val="110000"/>
              </a:lnSpc>
              <a:buFont typeface="Symbol" panose="05050102010706020507" pitchFamily="18" charset="2"/>
              <a:buChar char="×"/>
            </a:pPr>
            <a:r>
              <a:rPr lang="en-US" sz="1900" dirty="0">
                <a:solidFill>
                  <a:schemeClr val="accent2">
                    <a:lumMod val="75000"/>
                  </a:schemeClr>
                </a:solidFill>
                <a:latin typeface="Abadi Extra Light" panose="020B0204020104020204" pitchFamily="34" charset="0"/>
              </a:rPr>
              <a:t>A Uniform Commercial Code lien will also be placed against the business until all fees have been satisfied.</a:t>
            </a:r>
          </a:p>
          <a:p>
            <a:pPr>
              <a:buFont typeface="Symbol" panose="05050102010706020507" pitchFamily="18" charset="2"/>
              <a:buChar char="×"/>
            </a:pPr>
            <a:r>
              <a:rPr lang="en-US" sz="1700" dirty="0">
                <a:latin typeface="Abadi Extra Light" panose="020B0204020104020204" pitchFamily="34" charset="0"/>
              </a:rPr>
              <a:t> </a:t>
            </a:r>
          </a:p>
        </p:txBody>
      </p:sp>
    </p:spTree>
    <p:extLst>
      <p:ext uri="{BB962C8B-B14F-4D97-AF65-F5344CB8AC3E}">
        <p14:creationId xmlns:p14="http://schemas.microsoft.com/office/powerpoint/2010/main" val="193075763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B3A2D1A-45FC-4F95-B150-1C13EF2F6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3768FD5-DD7A-43C7-8DEA-1F5DB3CB5B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6A30C7-F9FB-10AC-D2CA-296E1363FE0F}"/>
              </a:ext>
            </a:extLst>
          </p:cNvPr>
          <p:cNvSpPr>
            <a:spLocks noGrp="1"/>
          </p:cNvSpPr>
          <p:nvPr>
            <p:ph type="title"/>
          </p:nvPr>
        </p:nvSpPr>
        <p:spPr>
          <a:xfrm>
            <a:off x="976746" y="3703975"/>
            <a:ext cx="4337858" cy="2398713"/>
          </a:xfrm>
        </p:spPr>
        <p:txBody>
          <a:bodyPr>
            <a:normAutofit/>
          </a:bodyPr>
          <a:lstStyle/>
          <a:p>
            <a:pPr algn="ctr"/>
            <a:r>
              <a:rPr lang="en-US" sz="4000" dirty="0">
                <a:effectLst>
                  <a:outerShdw blurRad="38100" dist="38100" dir="2700000" algn="tl">
                    <a:srgbClr val="000000">
                      <a:alpha val="43137"/>
                    </a:srgbClr>
                  </a:outerShdw>
                </a:effectLst>
              </a:rPr>
              <a:t>Limited Liability Companies</a:t>
            </a:r>
          </a:p>
        </p:txBody>
      </p:sp>
      <p:pic>
        <p:nvPicPr>
          <p:cNvPr id="5" name="Picture 4" descr="Row of hanging black suits with one gold one">
            <a:extLst>
              <a:ext uri="{FF2B5EF4-FFF2-40B4-BE49-F238E27FC236}">
                <a16:creationId xmlns:a16="http://schemas.microsoft.com/office/drawing/2014/main" id="{6BB634C4-F83C-3D0D-A99A-F36FC0812C31}"/>
              </a:ext>
            </a:extLst>
          </p:cNvPr>
          <p:cNvPicPr>
            <a:picLocks noChangeAspect="1"/>
          </p:cNvPicPr>
          <p:nvPr/>
        </p:nvPicPr>
        <p:blipFill rotWithShape="1">
          <a:blip r:embed="rId2"/>
          <a:srcRect t="32129" b="29115"/>
          <a:stretch/>
        </p:blipFill>
        <p:spPr>
          <a:xfrm>
            <a:off x="2" y="10"/>
            <a:ext cx="12191999" cy="3154014"/>
          </a:xfrm>
          <a:custGeom>
            <a:avLst/>
            <a:gdLst/>
            <a:ahLst/>
            <a:cxnLst/>
            <a:rect l="l" t="t" r="r" b="b"/>
            <a:pathLst>
              <a:path w="12191999" h="3428999">
                <a:moveTo>
                  <a:pt x="0" y="0"/>
                </a:moveTo>
                <a:lnTo>
                  <a:pt x="12191999" y="0"/>
                </a:lnTo>
                <a:lnTo>
                  <a:pt x="12191999" y="920893"/>
                </a:lnTo>
                <a:lnTo>
                  <a:pt x="12191999" y="1514929"/>
                </a:lnTo>
                <a:lnTo>
                  <a:pt x="12191999" y="3130902"/>
                </a:lnTo>
                <a:lnTo>
                  <a:pt x="12188051" y="3131476"/>
                </a:lnTo>
                <a:cubicBezTo>
                  <a:pt x="12153000" y="3135813"/>
                  <a:pt x="12133655" y="3136025"/>
                  <a:pt x="12112012" y="3138906"/>
                </a:cubicBezTo>
                <a:cubicBezTo>
                  <a:pt x="12076970" y="3145595"/>
                  <a:pt x="12039899" y="3160769"/>
                  <a:pt x="12018752" y="3165642"/>
                </a:cubicBezTo>
                <a:lnTo>
                  <a:pt x="11985122" y="3168147"/>
                </a:lnTo>
                <a:lnTo>
                  <a:pt x="11986344" y="3172878"/>
                </a:lnTo>
                <a:lnTo>
                  <a:pt x="11973852" y="3173226"/>
                </a:lnTo>
                <a:lnTo>
                  <a:pt x="11945968" y="3173341"/>
                </a:lnTo>
                <a:cubicBezTo>
                  <a:pt x="11928568" y="3174057"/>
                  <a:pt x="11880184" y="3172923"/>
                  <a:pt x="11862470" y="3174654"/>
                </a:cubicBezTo>
                <a:cubicBezTo>
                  <a:pt x="11857360" y="3179700"/>
                  <a:pt x="11849473" y="3182451"/>
                  <a:pt x="11839688" y="3183726"/>
                </a:cubicBezTo>
                <a:lnTo>
                  <a:pt x="11818138" y="3183868"/>
                </a:lnTo>
                <a:lnTo>
                  <a:pt x="11693161" y="3196027"/>
                </a:lnTo>
                <a:lnTo>
                  <a:pt x="11675978" y="3196936"/>
                </a:lnTo>
                <a:lnTo>
                  <a:pt x="11666672" y="3201013"/>
                </a:lnTo>
                <a:cubicBezTo>
                  <a:pt x="11659568" y="3201827"/>
                  <a:pt x="11639160" y="3201301"/>
                  <a:pt x="11633348" y="3201823"/>
                </a:cubicBezTo>
                <a:lnTo>
                  <a:pt x="11631806" y="3204144"/>
                </a:lnTo>
                <a:cubicBezTo>
                  <a:pt x="11613292" y="3207852"/>
                  <a:pt x="11543654" y="3220200"/>
                  <a:pt x="11522270" y="3224070"/>
                </a:cubicBezTo>
                <a:cubicBezTo>
                  <a:pt x="11517998" y="3220503"/>
                  <a:pt x="11508432" y="3226137"/>
                  <a:pt x="11503503" y="3227361"/>
                </a:cubicBezTo>
                <a:cubicBezTo>
                  <a:pt x="11502740" y="3224959"/>
                  <a:pt x="11490808" y="3224226"/>
                  <a:pt x="11487288" y="3226364"/>
                </a:cubicBezTo>
                <a:cubicBezTo>
                  <a:pt x="11403406" y="3238085"/>
                  <a:pt x="11445394" y="3213864"/>
                  <a:pt x="11397514" y="3229209"/>
                </a:cubicBezTo>
                <a:cubicBezTo>
                  <a:pt x="11389044" y="3230225"/>
                  <a:pt x="11382180" y="3229256"/>
                  <a:pt x="11376160" y="3227461"/>
                </a:cubicBezTo>
                <a:lnTo>
                  <a:pt x="11367180" y="3223774"/>
                </a:lnTo>
                <a:lnTo>
                  <a:pt x="11332420" y="3230742"/>
                </a:lnTo>
                <a:cubicBezTo>
                  <a:pt x="11315298" y="3233171"/>
                  <a:pt x="11297277" y="3234781"/>
                  <a:pt x="11278786" y="3235517"/>
                </a:cubicBezTo>
                <a:cubicBezTo>
                  <a:pt x="11274637" y="3230607"/>
                  <a:pt x="11260123" y="3237582"/>
                  <a:pt x="11253295" y="3238964"/>
                </a:cubicBezTo>
                <a:cubicBezTo>
                  <a:pt x="11253224" y="3235757"/>
                  <a:pt x="11238096" y="3234220"/>
                  <a:pt x="11232727" y="3236871"/>
                </a:cubicBezTo>
                <a:cubicBezTo>
                  <a:pt x="11119903" y="3248332"/>
                  <a:pt x="11183388" y="3218382"/>
                  <a:pt x="11115682" y="3236341"/>
                </a:cubicBezTo>
                <a:cubicBezTo>
                  <a:pt x="11104356" y="3237278"/>
                  <a:pt x="11095858" y="3235671"/>
                  <a:pt x="11088768" y="3233017"/>
                </a:cubicBezTo>
                <a:lnTo>
                  <a:pt x="11076012" y="3226390"/>
                </a:lnTo>
                <a:lnTo>
                  <a:pt x="11066016" y="3228753"/>
                </a:lnTo>
                <a:cubicBezTo>
                  <a:pt x="11028292" y="3228939"/>
                  <a:pt x="11017169" y="3222147"/>
                  <a:pt x="10995221" y="3228989"/>
                </a:cubicBezTo>
                <a:cubicBezTo>
                  <a:pt x="10962786" y="3214768"/>
                  <a:pt x="10973708" y="3227571"/>
                  <a:pt x="10949038" y="3229747"/>
                </a:cubicBezTo>
                <a:cubicBezTo>
                  <a:pt x="10929576" y="3232582"/>
                  <a:pt x="10965306" y="3238039"/>
                  <a:pt x="10946231" y="3238844"/>
                </a:cubicBezTo>
                <a:cubicBezTo>
                  <a:pt x="10925596" y="3235173"/>
                  <a:pt x="10926566" y="3246575"/>
                  <a:pt x="10905107" y="3242085"/>
                </a:cubicBezTo>
                <a:cubicBezTo>
                  <a:pt x="10910320" y="3233495"/>
                  <a:pt x="10862761" y="3243750"/>
                  <a:pt x="10861282" y="3236246"/>
                </a:cubicBezTo>
                <a:cubicBezTo>
                  <a:pt x="10843055" y="3246977"/>
                  <a:pt x="10833897" y="3233757"/>
                  <a:pt x="10809627" y="3237064"/>
                </a:cubicBezTo>
                <a:cubicBezTo>
                  <a:pt x="10798198" y="3241124"/>
                  <a:pt x="10789952" y="3241821"/>
                  <a:pt x="10778718" y="3237455"/>
                </a:cubicBezTo>
                <a:cubicBezTo>
                  <a:pt x="10726069" y="3257219"/>
                  <a:pt x="10746866" y="3238339"/>
                  <a:pt x="10697595" y="3245939"/>
                </a:cubicBezTo>
                <a:cubicBezTo>
                  <a:pt x="10655146" y="3253933"/>
                  <a:pt x="10607026" y="3259119"/>
                  <a:pt x="10565970" y="3278201"/>
                </a:cubicBezTo>
                <a:cubicBezTo>
                  <a:pt x="10558434" y="3283608"/>
                  <a:pt x="10539930" y="3285654"/>
                  <a:pt x="10524645" y="3282773"/>
                </a:cubicBezTo>
                <a:cubicBezTo>
                  <a:pt x="10522018" y="3282276"/>
                  <a:pt x="10519582" y="3281649"/>
                  <a:pt x="10517421" y="3280913"/>
                </a:cubicBezTo>
                <a:cubicBezTo>
                  <a:pt x="10481928" y="3283832"/>
                  <a:pt x="10352108" y="3296870"/>
                  <a:pt x="10311683" y="3300288"/>
                </a:cubicBezTo>
                <a:cubicBezTo>
                  <a:pt x="10308410" y="3293342"/>
                  <a:pt x="10287968" y="3305875"/>
                  <a:pt x="10274873" y="3301423"/>
                </a:cubicBezTo>
                <a:cubicBezTo>
                  <a:pt x="10265494" y="3297516"/>
                  <a:pt x="10257104" y="3300407"/>
                  <a:pt x="10247307" y="3300714"/>
                </a:cubicBezTo>
                <a:cubicBezTo>
                  <a:pt x="10234401" y="3297643"/>
                  <a:pt x="10192308" y="3303190"/>
                  <a:pt x="10181334" y="3307168"/>
                </a:cubicBezTo>
                <a:cubicBezTo>
                  <a:pt x="10155109" y="3320992"/>
                  <a:pt x="10095518" y="3310726"/>
                  <a:pt x="10073729" y="3321318"/>
                </a:cubicBezTo>
                <a:cubicBezTo>
                  <a:pt x="10065823" y="3322872"/>
                  <a:pt x="10058087" y="3323501"/>
                  <a:pt x="10050495" y="3323554"/>
                </a:cubicBezTo>
                <a:lnTo>
                  <a:pt x="10029247" y="3322387"/>
                </a:lnTo>
                <a:lnTo>
                  <a:pt x="10023206" y="3319426"/>
                </a:lnTo>
                <a:lnTo>
                  <a:pt x="10010221" y="3320159"/>
                </a:lnTo>
                <a:lnTo>
                  <a:pt x="10006500" y="3319709"/>
                </a:lnTo>
                <a:cubicBezTo>
                  <a:pt x="9999392" y="3318836"/>
                  <a:pt x="9992376" y="3318075"/>
                  <a:pt x="9985433" y="3317775"/>
                </a:cubicBezTo>
                <a:cubicBezTo>
                  <a:pt x="9994564" y="3332623"/>
                  <a:pt x="9927872" y="3317665"/>
                  <a:pt x="9947096" y="3329673"/>
                </a:cubicBezTo>
                <a:cubicBezTo>
                  <a:pt x="9910530" y="3330603"/>
                  <a:pt x="9938422" y="3341787"/>
                  <a:pt x="9894468" y="3331125"/>
                </a:cubicBezTo>
                <a:cubicBezTo>
                  <a:pt x="9837697" y="3343266"/>
                  <a:pt x="9748207" y="3338748"/>
                  <a:pt x="9703741" y="3357170"/>
                </a:cubicBezTo>
                <a:cubicBezTo>
                  <a:pt x="9709264" y="3350136"/>
                  <a:pt x="9685337" y="3344679"/>
                  <a:pt x="9668763" y="3348169"/>
                </a:cubicBezTo>
                <a:cubicBezTo>
                  <a:pt x="9688139" y="3320571"/>
                  <a:pt x="9603232" y="3373038"/>
                  <a:pt x="9588644" y="3354205"/>
                </a:cubicBezTo>
                <a:cubicBezTo>
                  <a:pt x="9587925" y="3371689"/>
                  <a:pt x="9513642" y="3401336"/>
                  <a:pt x="9478680" y="3386990"/>
                </a:cubicBezTo>
                <a:cubicBezTo>
                  <a:pt x="9425416" y="3390492"/>
                  <a:pt x="9387699" y="3404944"/>
                  <a:pt x="9331856" y="3399166"/>
                </a:cubicBezTo>
                <a:cubicBezTo>
                  <a:pt x="9330123" y="3401505"/>
                  <a:pt x="9327283" y="3403463"/>
                  <a:pt x="9323679" y="3405145"/>
                </a:cubicBezTo>
                <a:lnTo>
                  <a:pt x="9311620" y="3409223"/>
                </a:lnTo>
                <a:lnTo>
                  <a:pt x="9309289" y="3408926"/>
                </a:lnTo>
                <a:cubicBezTo>
                  <a:pt x="9300131" y="3408873"/>
                  <a:pt x="9295442" y="3409859"/>
                  <a:pt x="9292731" y="3411301"/>
                </a:cubicBezTo>
                <a:lnTo>
                  <a:pt x="9290814" y="3413412"/>
                </a:lnTo>
                <a:lnTo>
                  <a:pt x="9279990" y="3415541"/>
                </a:lnTo>
                <a:lnTo>
                  <a:pt x="9260104" y="3421077"/>
                </a:lnTo>
                <a:lnTo>
                  <a:pt x="9255034" y="3420853"/>
                </a:lnTo>
                <a:lnTo>
                  <a:pt x="9222941" y="3427242"/>
                </a:lnTo>
                <a:lnTo>
                  <a:pt x="9221858" y="3426731"/>
                </a:lnTo>
                <a:cubicBezTo>
                  <a:pt x="9218700" y="3425733"/>
                  <a:pt x="9214983" y="3425271"/>
                  <a:pt x="9210014" y="3425917"/>
                </a:cubicBezTo>
                <a:cubicBezTo>
                  <a:pt x="9208256" y="3416158"/>
                  <a:pt x="9203342" y="3422957"/>
                  <a:pt x="9188839" y="3425728"/>
                </a:cubicBezTo>
                <a:cubicBezTo>
                  <a:pt x="9182870" y="3411188"/>
                  <a:pt x="9147335" y="3424352"/>
                  <a:pt x="9132080" y="3417886"/>
                </a:cubicBezTo>
                <a:cubicBezTo>
                  <a:pt x="9121557" y="3420249"/>
                  <a:pt x="9110321" y="3422482"/>
                  <a:pt x="9098549" y="3424480"/>
                </a:cubicBezTo>
                <a:lnTo>
                  <a:pt x="9003970" y="3425484"/>
                </a:lnTo>
                <a:lnTo>
                  <a:pt x="8904921" y="3413774"/>
                </a:lnTo>
                <a:cubicBezTo>
                  <a:pt x="8868284" y="3413519"/>
                  <a:pt x="8836559" y="3409171"/>
                  <a:pt x="8805551" y="3412237"/>
                </a:cubicBezTo>
                <a:cubicBezTo>
                  <a:pt x="8792955" y="3408854"/>
                  <a:pt x="8781083" y="3407488"/>
                  <a:pt x="8769572" y="3412551"/>
                </a:cubicBezTo>
                <a:cubicBezTo>
                  <a:pt x="8735382" y="3410862"/>
                  <a:pt x="8727105" y="3403632"/>
                  <a:pt x="8705440" y="3409271"/>
                </a:cubicBezTo>
                <a:cubicBezTo>
                  <a:pt x="8686231" y="3397576"/>
                  <a:pt x="8685094" y="3402040"/>
                  <a:pt x="8676067" y="3405389"/>
                </a:cubicBezTo>
                <a:lnTo>
                  <a:pt x="8674779" y="3405628"/>
                </a:lnTo>
                <a:lnTo>
                  <a:pt x="8672154" y="3403956"/>
                </a:lnTo>
                <a:lnTo>
                  <a:pt x="8666720" y="3403182"/>
                </a:lnTo>
                <a:lnTo>
                  <a:pt x="8651886" y="3403680"/>
                </a:lnTo>
                <a:lnTo>
                  <a:pt x="8646307" y="3404298"/>
                </a:lnTo>
                <a:cubicBezTo>
                  <a:pt x="8642465" y="3404565"/>
                  <a:pt x="8639912" y="3404534"/>
                  <a:pt x="8638145" y="3404287"/>
                </a:cubicBezTo>
                <a:lnTo>
                  <a:pt x="8637941" y="3404149"/>
                </a:lnTo>
                <a:lnTo>
                  <a:pt x="8630296" y="3404406"/>
                </a:lnTo>
                <a:cubicBezTo>
                  <a:pt x="8617394" y="3405155"/>
                  <a:pt x="8604838" y="3406180"/>
                  <a:pt x="8592887" y="3407398"/>
                </a:cubicBezTo>
                <a:cubicBezTo>
                  <a:pt x="8582781" y="3399722"/>
                  <a:pt x="8538622" y="3408789"/>
                  <a:pt x="8543455" y="3394319"/>
                </a:cubicBezTo>
                <a:cubicBezTo>
                  <a:pt x="8527334" y="3395534"/>
                  <a:pt x="8517583" y="3401542"/>
                  <a:pt x="8523012" y="3392051"/>
                </a:cubicBezTo>
                <a:cubicBezTo>
                  <a:pt x="8517705" y="3392178"/>
                  <a:pt x="8514435" y="3391372"/>
                  <a:pt x="8512093" y="3390108"/>
                </a:cubicBezTo>
                <a:lnTo>
                  <a:pt x="8511416" y="3389513"/>
                </a:lnTo>
                <a:lnTo>
                  <a:pt x="8475551" y="3392450"/>
                </a:lnTo>
                <a:lnTo>
                  <a:pt x="8470789" y="3391736"/>
                </a:lnTo>
                <a:lnTo>
                  <a:pt x="8447414" y="3395064"/>
                </a:lnTo>
                <a:lnTo>
                  <a:pt x="8435335" y="3396028"/>
                </a:lnTo>
                <a:lnTo>
                  <a:pt x="8431923" y="3397855"/>
                </a:lnTo>
                <a:cubicBezTo>
                  <a:pt x="8428239" y="3398965"/>
                  <a:pt x="8422959" y="3399444"/>
                  <a:pt x="8414099" y="3398491"/>
                </a:cubicBezTo>
                <a:lnTo>
                  <a:pt x="8412049" y="3397978"/>
                </a:lnTo>
                <a:lnTo>
                  <a:pt x="8397349" y="3400683"/>
                </a:lnTo>
                <a:cubicBezTo>
                  <a:pt x="8392615" y="3401933"/>
                  <a:pt x="8388424" y="3403524"/>
                  <a:pt x="8385030" y="3405585"/>
                </a:cubicBezTo>
                <a:cubicBezTo>
                  <a:pt x="8334977" y="3394568"/>
                  <a:pt x="8287750" y="3404648"/>
                  <a:pt x="8233422" y="3402742"/>
                </a:cubicBezTo>
                <a:cubicBezTo>
                  <a:pt x="8209936" y="3385601"/>
                  <a:pt x="8116056" y="3406588"/>
                  <a:pt x="8102569" y="3423208"/>
                </a:cubicBezTo>
                <a:cubicBezTo>
                  <a:pt x="8102264" y="3408645"/>
                  <a:pt x="8034186" y="3428475"/>
                  <a:pt x="8016625" y="3428989"/>
                </a:cubicBezTo>
                <a:cubicBezTo>
                  <a:pt x="8010771" y="3429161"/>
                  <a:pt x="8010530" y="3427186"/>
                  <a:pt x="8020284" y="3421076"/>
                </a:cubicBezTo>
                <a:cubicBezTo>
                  <a:pt x="8001623" y="3422777"/>
                  <a:pt x="7982361" y="3415208"/>
                  <a:pt x="7992871" y="3409037"/>
                </a:cubicBezTo>
                <a:cubicBezTo>
                  <a:pt x="7936181" y="3422244"/>
                  <a:pt x="7852511" y="3409112"/>
                  <a:pt x="7788452" y="3415110"/>
                </a:cubicBezTo>
                <a:cubicBezTo>
                  <a:pt x="7753529" y="3400598"/>
                  <a:pt x="7772461" y="3414025"/>
                  <a:pt x="7736237" y="3411311"/>
                </a:cubicBezTo>
                <a:cubicBezTo>
                  <a:pt x="7746145" y="3424670"/>
                  <a:pt x="7692261" y="3403816"/>
                  <a:pt x="7690279" y="3418893"/>
                </a:cubicBezTo>
                <a:cubicBezTo>
                  <a:pt x="7683750" y="3417921"/>
                  <a:pt x="7677487" y="3416505"/>
                  <a:pt x="7671219" y="3414970"/>
                </a:cubicBezTo>
                <a:lnTo>
                  <a:pt x="7667928" y="3414173"/>
                </a:lnTo>
                <a:lnTo>
                  <a:pt x="7654774" y="3413595"/>
                </a:lnTo>
                <a:lnTo>
                  <a:pt x="7651067" y="3410171"/>
                </a:lnTo>
                <a:lnTo>
                  <a:pt x="7631267" y="3406963"/>
                </a:lnTo>
                <a:cubicBezTo>
                  <a:pt x="7623851" y="3406267"/>
                  <a:pt x="7615871" y="3406106"/>
                  <a:pt x="7607053" y="3406809"/>
                </a:cubicBezTo>
                <a:cubicBezTo>
                  <a:pt x="7585359" y="3412784"/>
                  <a:pt x="7551579" y="3405461"/>
                  <a:pt x="7521027" y="3405904"/>
                </a:cubicBezTo>
                <a:lnTo>
                  <a:pt x="7506997" y="3407754"/>
                </a:lnTo>
                <a:lnTo>
                  <a:pt x="7461204" y="3404669"/>
                </a:lnTo>
                <a:cubicBezTo>
                  <a:pt x="7448169" y="3404071"/>
                  <a:pt x="7434640" y="3403756"/>
                  <a:pt x="7420396" y="3403975"/>
                </a:cubicBezTo>
                <a:lnTo>
                  <a:pt x="7393955" y="3405447"/>
                </a:lnTo>
                <a:lnTo>
                  <a:pt x="7387024" y="3404227"/>
                </a:lnTo>
                <a:cubicBezTo>
                  <a:pt x="7374952" y="3404363"/>
                  <a:pt x="7358975" y="3408656"/>
                  <a:pt x="7360398" y="3403441"/>
                </a:cubicBezTo>
                <a:lnTo>
                  <a:pt x="7346837" y="3405249"/>
                </a:lnTo>
                <a:lnTo>
                  <a:pt x="7333451" y="3401087"/>
                </a:lnTo>
                <a:cubicBezTo>
                  <a:pt x="7331985" y="3400120"/>
                  <a:pt x="7330882" y="3399091"/>
                  <a:pt x="7330179" y="3398037"/>
                </a:cubicBezTo>
                <a:lnTo>
                  <a:pt x="7311232" y="3399406"/>
                </a:lnTo>
                <a:lnTo>
                  <a:pt x="7295699" y="3396426"/>
                </a:lnTo>
                <a:lnTo>
                  <a:pt x="7282158" y="3398374"/>
                </a:lnTo>
                <a:lnTo>
                  <a:pt x="7276538" y="3397935"/>
                </a:lnTo>
                <a:lnTo>
                  <a:pt x="7262569" y="3396460"/>
                </a:lnTo>
                <a:cubicBezTo>
                  <a:pt x="7255407" y="3395426"/>
                  <a:pt x="7247392" y="3394180"/>
                  <a:pt x="7238468" y="3393183"/>
                </a:cubicBezTo>
                <a:lnTo>
                  <a:pt x="7230949" y="3392727"/>
                </a:lnTo>
                <a:lnTo>
                  <a:pt x="7214580" y="3387715"/>
                </a:lnTo>
                <a:cubicBezTo>
                  <a:pt x="7202670" y="3383926"/>
                  <a:pt x="7193296" y="3381373"/>
                  <a:pt x="7182893" y="3383429"/>
                </a:cubicBezTo>
                <a:cubicBezTo>
                  <a:pt x="7165160" y="3378534"/>
                  <a:pt x="7152772" y="3364815"/>
                  <a:pt x="7127104" y="3368475"/>
                </a:cubicBezTo>
                <a:cubicBezTo>
                  <a:pt x="7134894" y="3362260"/>
                  <a:pt x="7098599" y="3367723"/>
                  <a:pt x="7094311" y="3361339"/>
                </a:cubicBezTo>
                <a:cubicBezTo>
                  <a:pt x="7092331" y="3356198"/>
                  <a:pt x="7080860" y="3356657"/>
                  <a:pt x="7072124" y="3354762"/>
                </a:cubicBezTo>
                <a:cubicBezTo>
                  <a:pt x="7065898" y="3349511"/>
                  <a:pt x="7021942" y="3344717"/>
                  <a:pt x="7006638" y="3345473"/>
                </a:cubicBezTo>
                <a:cubicBezTo>
                  <a:pt x="6963504" y="3350697"/>
                  <a:pt x="6928807" y="3329559"/>
                  <a:pt x="6894320" y="3333192"/>
                </a:cubicBezTo>
                <a:cubicBezTo>
                  <a:pt x="6885290" y="3332697"/>
                  <a:pt x="6877803" y="3331507"/>
                  <a:pt x="6871318" y="3329892"/>
                </a:cubicBezTo>
                <a:lnTo>
                  <a:pt x="6855157" y="3324330"/>
                </a:lnTo>
                <a:cubicBezTo>
                  <a:pt x="6854956" y="3323109"/>
                  <a:pt x="6854755" y="3321887"/>
                  <a:pt x="6854555" y="3320665"/>
                </a:cubicBezTo>
                <a:lnTo>
                  <a:pt x="6842483" y="3318413"/>
                </a:lnTo>
                <a:lnTo>
                  <a:pt x="6840027" y="3317245"/>
                </a:lnTo>
                <a:cubicBezTo>
                  <a:pt x="6835354" y="3315001"/>
                  <a:pt x="6830588" y="3312868"/>
                  <a:pt x="6825185" y="3311114"/>
                </a:cubicBezTo>
                <a:cubicBezTo>
                  <a:pt x="6810331" y="3324866"/>
                  <a:pt x="6776772" y="3298463"/>
                  <a:pt x="6774755" y="3312168"/>
                </a:cubicBezTo>
                <a:cubicBezTo>
                  <a:pt x="6742477" y="3304924"/>
                  <a:pt x="6749024" y="3319870"/>
                  <a:pt x="6728129" y="3301832"/>
                </a:cubicBezTo>
                <a:cubicBezTo>
                  <a:pt x="6661764" y="3299056"/>
                  <a:pt x="6593104" y="3275946"/>
                  <a:pt x="6527587" y="3280829"/>
                </a:cubicBezTo>
                <a:cubicBezTo>
                  <a:pt x="6542935" y="3276465"/>
                  <a:pt x="6531033" y="3266920"/>
                  <a:pt x="6511742" y="3266067"/>
                </a:cubicBezTo>
                <a:cubicBezTo>
                  <a:pt x="6570025" y="3248440"/>
                  <a:pt x="6418649" y="3271458"/>
                  <a:pt x="6434953" y="3253360"/>
                </a:cubicBezTo>
                <a:cubicBezTo>
                  <a:pt x="6407781" y="3267048"/>
                  <a:pt x="6300040" y="3274313"/>
                  <a:pt x="6292331" y="3255322"/>
                </a:cubicBezTo>
                <a:cubicBezTo>
                  <a:pt x="6242057" y="3246469"/>
                  <a:pt x="6188266" y="3249680"/>
                  <a:pt x="6149913" y="3232917"/>
                </a:cubicBezTo>
                <a:cubicBezTo>
                  <a:pt x="6144898" y="3234391"/>
                  <a:pt x="6139526" y="3235322"/>
                  <a:pt x="6133930" y="3235867"/>
                </a:cubicBezTo>
                <a:lnTo>
                  <a:pt x="6117554" y="3236464"/>
                </a:lnTo>
                <a:lnTo>
                  <a:pt x="6116039" y="3235720"/>
                </a:lnTo>
                <a:cubicBezTo>
                  <a:pt x="6108393" y="3233681"/>
                  <a:pt x="6102936" y="3233437"/>
                  <a:pt x="6098459" y="3233988"/>
                </a:cubicBezTo>
                <a:lnTo>
                  <a:pt x="6093630" y="3235240"/>
                </a:lnTo>
                <a:lnTo>
                  <a:pt x="6081261" y="3234563"/>
                </a:lnTo>
                <a:lnTo>
                  <a:pt x="6056067" y="3234608"/>
                </a:lnTo>
                <a:lnTo>
                  <a:pt x="6052129" y="3233324"/>
                </a:lnTo>
                <a:lnTo>
                  <a:pt x="6015338" y="3231378"/>
                </a:lnTo>
                <a:cubicBezTo>
                  <a:pt x="6015291" y="3231165"/>
                  <a:pt x="6015245" y="3230951"/>
                  <a:pt x="6015198" y="3230737"/>
                </a:cubicBezTo>
                <a:cubicBezTo>
                  <a:pt x="6014048" y="3229257"/>
                  <a:pt x="6011617" y="3228081"/>
                  <a:pt x="6006436" y="3227508"/>
                </a:cubicBezTo>
                <a:cubicBezTo>
                  <a:pt x="6019781" y="3219395"/>
                  <a:pt x="6005305" y="3223709"/>
                  <a:pt x="5988851" y="3222735"/>
                </a:cubicBezTo>
                <a:cubicBezTo>
                  <a:pt x="6005907" y="3209918"/>
                  <a:pt x="5955918" y="3212588"/>
                  <a:pt x="5952863" y="3204137"/>
                </a:cubicBezTo>
                <a:cubicBezTo>
                  <a:pt x="5940395" y="3203711"/>
                  <a:pt x="5927517" y="3203028"/>
                  <a:pt x="5914548" y="3202041"/>
                </a:cubicBezTo>
                <a:lnTo>
                  <a:pt x="5907020" y="3201283"/>
                </a:lnTo>
                <a:cubicBezTo>
                  <a:pt x="5906995" y="3201231"/>
                  <a:pt x="5906969" y="3201180"/>
                  <a:pt x="5906944" y="3201129"/>
                </a:cubicBezTo>
                <a:cubicBezTo>
                  <a:pt x="5905471" y="3200668"/>
                  <a:pt x="5903056" y="3200308"/>
                  <a:pt x="5899155" y="3200053"/>
                </a:cubicBezTo>
                <a:lnTo>
                  <a:pt x="5893294" y="3199901"/>
                </a:lnTo>
                <a:lnTo>
                  <a:pt x="5878691" y="3198431"/>
                </a:lnTo>
                <a:lnTo>
                  <a:pt x="5874165" y="3197003"/>
                </a:lnTo>
                <a:lnTo>
                  <a:pt x="5873092" y="3195108"/>
                </a:lnTo>
                <a:lnTo>
                  <a:pt x="5871658" y="3195162"/>
                </a:lnTo>
                <a:cubicBezTo>
                  <a:pt x="5860152" y="3197097"/>
                  <a:pt x="5855231" y="3201097"/>
                  <a:pt x="5846928" y="3187725"/>
                </a:cubicBezTo>
                <a:cubicBezTo>
                  <a:pt x="5821379" y="3190142"/>
                  <a:pt x="5819686" y="3182343"/>
                  <a:pt x="5788468" y="3176316"/>
                </a:cubicBezTo>
                <a:cubicBezTo>
                  <a:pt x="5773119" y="3179521"/>
                  <a:pt x="5762947" y="3176704"/>
                  <a:pt x="5753823" y="3171919"/>
                </a:cubicBezTo>
                <a:cubicBezTo>
                  <a:pt x="5721557" y="3170726"/>
                  <a:pt x="5694983" y="3162549"/>
                  <a:pt x="5660194" y="3157536"/>
                </a:cubicBezTo>
                <a:cubicBezTo>
                  <a:pt x="5619608" y="3159495"/>
                  <a:pt x="5604384" y="3146636"/>
                  <a:pt x="5567188" y="3141325"/>
                </a:cubicBezTo>
                <a:cubicBezTo>
                  <a:pt x="5530345" y="3148235"/>
                  <a:pt x="5543868" y="3129416"/>
                  <a:pt x="5526178" y="3123274"/>
                </a:cubicBezTo>
                <a:lnTo>
                  <a:pt x="5520866" y="3122322"/>
                </a:lnTo>
                <a:lnTo>
                  <a:pt x="5506009" y="3122332"/>
                </a:lnTo>
                <a:lnTo>
                  <a:pt x="5500363" y="3122766"/>
                </a:lnTo>
                <a:cubicBezTo>
                  <a:pt x="5496497" y="3122905"/>
                  <a:pt x="5493953" y="3122792"/>
                  <a:pt x="5492228" y="3122486"/>
                </a:cubicBezTo>
                <a:lnTo>
                  <a:pt x="5492044" y="3122342"/>
                </a:lnTo>
                <a:lnTo>
                  <a:pt x="5484386" y="3122347"/>
                </a:lnTo>
                <a:cubicBezTo>
                  <a:pt x="5471420" y="3122670"/>
                  <a:pt x="5458764" y="3123280"/>
                  <a:pt x="5446679" y="3124105"/>
                </a:cubicBezTo>
                <a:cubicBezTo>
                  <a:pt x="5437659" y="3116107"/>
                  <a:pt x="5392392" y="3123709"/>
                  <a:pt x="5399188" y="3109418"/>
                </a:cubicBezTo>
                <a:cubicBezTo>
                  <a:pt x="5382948" y="3110102"/>
                  <a:pt x="5372407" y="3115781"/>
                  <a:pt x="5379117" y="3106482"/>
                </a:cubicBezTo>
                <a:cubicBezTo>
                  <a:pt x="5373809" y="3106435"/>
                  <a:pt x="5370660" y="3105521"/>
                  <a:pt x="5368499" y="3104181"/>
                </a:cubicBezTo>
                <a:lnTo>
                  <a:pt x="5367902" y="3103566"/>
                </a:lnTo>
                <a:lnTo>
                  <a:pt x="5331747" y="3105319"/>
                </a:lnTo>
                <a:lnTo>
                  <a:pt x="5327095" y="3104450"/>
                </a:lnTo>
                <a:lnTo>
                  <a:pt x="5303337" y="3107003"/>
                </a:lnTo>
                <a:lnTo>
                  <a:pt x="5291164" y="3107570"/>
                </a:lnTo>
                <a:lnTo>
                  <a:pt x="5287515" y="3109282"/>
                </a:lnTo>
                <a:cubicBezTo>
                  <a:pt x="5283689" y="3110269"/>
                  <a:pt x="5278356" y="3110573"/>
                  <a:pt x="5269654" y="3109330"/>
                </a:cubicBezTo>
                <a:lnTo>
                  <a:pt x="5267681" y="3108752"/>
                </a:lnTo>
                <a:lnTo>
                  <a:pt x="5252655" y="3110969"/>
                </a:lnTo>
                <a:cubicBezTo>
                  <a:pt x="5247766" y="3112062"/>
                  <a:pt x="5243369" y="3113511"/>
                  <a:pt x="5239703" y="3115460"/>
                </a:cubicBezTo>
                <a:cubicBezTo>
                  <a:pt x="5191311" y="3102811"/>
                  <a:pt x="5142849" y="3111324"/>
                  <a:pt x="5088947" y="3107634"/>
                </a:cubicBezTo>
                <a:cubicBezTo>
                  <a:pt x="5027989" y="3108214"/>
                  <a:pt x="4985627" y="3110432"/>
                  <a:pt x="4945514" y="3110162"/>
                </a:cubicBezTo>
                <a:cubicBezTo>
                  <a:pt x="4926678" y="3111245"/>
                  <a:pt x="4789238" y="3111826"/>
                  <a:pt x="4800559" y="3106010"/>
                </a:cubicBezTo>
                <a:cubicBezTo>
                  <a:pt x="4742239" y="3117333"/>
                  <a:pt x="4708324" y="3101468"/>
                  <a:pt x="4643642" y="3105351"/>
                </a:cubicBezTo>
                <a:cubicBezTo>
                  <a:pt x="4610808" y="3089712"/>
                  <a:pt x="4627845" y="3103743"/>
                  <a:pt x="4592107" y="3099840"/>
                </a:cubicBezTo>
                <a:cubicBezTo>
                  <a:pt x="4600157" y="3113506"/>
                  <a:pt x="4549287" y="3090911"/>
                  <a:pt x="4545249" y="3105899"/>
                </a:cubicBezTo>
                <a:cubicBezTo>
                  <a:pt x="4538872" y="3104716"/>
                  <a:pt x="4532825" y="3103094"/>
                  <a:pt x="4526782" y="3101355"/>
                </a:cubicBezTo>
                <a:lnTo>
                  <a:pt x="4523614" y="3100453"/>
                </a:lnTo>
                <a:lnTo>
                  <a:pt x="4510579" y="3099442"/>
                </a:lnTo>
                <a:lnTo>
                  <a:pt x="4507348" y="3095901"/>
                </a:lnTo>
                <a:lnTo>
                  <a:pt x="4348949" y="3090220"/>
                </a:lnTo>
                <a:cubicBezTo>
                  <a:pt x="4335046" y="3092487"/>
                  <a:pt x="4290056" y="3092155"/>
                  <a:pt x="4280362" y="3087618"/>
                </a:cubicBezTo>
                <a:cubicBezTo>
                  <a:pt x="4270739" y="3086627"/>
                  <a:pt x="4260237" y="3088220"/>
                  <a:pt x="4254634" y="3083366"/>
                </a:cubicBezTo>
                <a:cubicBezTo>
                  <a:pt x="4233731" y="3080512"/>
                  <a:pt x="4185859" y="3073948"/>
                  <a:pt x="4154942" y="3070490"/>
                </a:cubicBezTo>
                <a:cubicBezTo>
                  <a:pt x="4138280" y="3076599"/>
                  <a:pt x="4112117" y="3064194"/>
                  <a:pt x="4069131" y="3062612"/>
                </a:cubicBezTo>
                <a:cubicBezTo>
                  <a:pt x="4050897" y="3069679"/>
                  <a:pt x="4040160" y="3061449"/>
                  <a:pt x="4005249" y="3070810"/>
                </a:cubicBezTo>
                <a:cubicBezTo>
                  <a:pt x="4003818" y="3069842"/>
                  <a:pt x="4002032" y="3068943"/>
                  <a:pt x="3999945" y="3068139"/>
                </a:cubicBezTo>
                <a:cubicBezTo>
                  <a:pt x="3987818" y="3063468"/>
                  <a:pt x="3968381" y="3062958"/>
                  <a:pt x="3956529" y="3067000"/>
                </a:cubicBezTo>
                <a:cubicBezTo>
                  <a:pt x="3900898" y="3079382"/>
                  <a:pt x="3850463" y="3077929"/>
                  <a:pt x="3803031" y="3079823"/>
                </a:cubicBezTo>
                <a:cubicBezTo>
                  <a:pt x="3749421" y="3080464"/>
                  <a:pt x="3785521" y="3065630"/>
                  <a:pt x="3718229" y="3077134"/>
                </a:cubicBezTo>
                <a:cubicBezTo>
                  <a:pt x="3711244" y="3071611"/>
                  <a:pt x="3702770" y="3071184"/>
                  <a:pt x="3688357" y="3073468"/>
                </a:cubicBezTo>
                <a:cubicBezTo>
                  <a:pt x="3662326" y="3073378"/>
                  <a:pt x="3664937" y="3059899"/>
                  <a:pt x="3638298" y="3067494"/>
                </a:cubicBezTo>
                <a:cubicBezTo>
                  <a:pt x="3643333" y="3060328"/>
                  <a:pt x="3589079" y="3063658"/>
                  <a:pt x="3601443" y="3056355"/>
                </a:cubicBezTo>
                <a:cubicBezTo>
                  <a:pt x="3584797" y="3049384"/>
                  <a:pt x="3575923" y="3060108"/>
                  <a:pt x="3559361" y="3054005"/>
                </a:cubicBezTo>
                <a:cubicBezTo>
                  <a:pt x="3540444" y="3052269"/>
                  <a:pt x="3569896" y="3061996"/>
                  <a:pt x="3548859" y="3062094"/>
                </a:cubicBezTo>
                <a:cubicBezTo>
                  <a:pt x="3523419" y="3060901"/>
                  <a:pt x="3522848" y="3074222"/>
                  <a:pt x="3504082" y="3056779"/>
                </a:cubicBezTo>
                <a:lnTo>
                  <a:pt x="3436234" y="3047769"/>
                </a:lnTo>
                <a:cubicBezTo>
                  <a:pt x="3420764" y="3051629"/>
                  <a:pt x="3408644" y="3049227"/>
                  <a:pt x="3396914" y="3044803"/>
                </a:cubicBezTo>
                <a:cubicBezTo>
                  <a:pt x="3361398" y="3044955"/>
                  <a:pt x="3329425" y="3037856"/>
                  <a:pt x="3289720" y="3034278"/>
                </a:cubicBezTo>
                <a:cubicBezTo>
                  <a:pt x="3246348" y="3037943"/>
                  <a:pt x="3224942" y="3025667"/>
                  <a:pt x="3182509" y="3021890"/>
                </a:cubicBezTo>
                <a:cubicBezTo>
                  <a:pt x="3139731" y="3031583"/>
                  <a:pt x="3155749" y="3004773"/>
                  <a:pt x="3119879" y="3004134"/>
                </a:cubicBezTo>
                <a:cubicBezTo>
                  <a:pt x="3060941" y="3012153"/>
                  <a:pt x="3121880" y="2995117"/>
                  <a:pt x="3031656" y="2995077"/>
                </a:cubicBezTo>
                <a:cubicBezTo>
                  <a:pt x="3026453" y="2996603"/>
                  <a:pt x="3015685" y="2994367"/>
                  <a:pt x="3017018" y="2992034"/>
                </a:cubicBezTo>
                <a:cubicBezTo>
                  <a:pt x="2997245" y="2992118"/>
                  <a:pt x="2941342" y="2976346"/>
                  <a:pt x="2913012" y="2978042"/>
                </a:cubicBezTo>
                <a:cubicBezTo>
                  <a:pt x="2858481" y="2969139"/>
                  <a:pt x="2831094" y="2979433"/>
                  <a:pt x="2791382" y="2975899"/>
                </a:cubicBezTo>
                <a:cubicBezTo>
                  <a:pt x="2745836" y="2966063"/>
                  <a:pt x="2719288" y="2957529"/>
                  <a:pt x="2639738" y="2936567"/>
                </a:cubicBezTo>
                <a:lnTo>
                  <a:pt x="2369741" y="2876435"/>
                </a:lnTo>
                <a:cubicBezTo>
                  <a:pt x="2269614" y="2832081"/>
                  <a:pt x="2140023" y="2856176"/>
                  <a:pt x="2078755" y="2852909"/>
                </a:cubicBezTo>
                <a:cubicBezTo>
                  <a:pt x="2053362" y="2866100"/>
                  <a:pt x="2032778" y="2851474"/>
                  <a:pt x="2002128" y="2856835"/>
                </a:cubicBezTo>
                <a:cubicBezTo>
                  <a:pt x="1933939" y="2859736"/>
                  <a:pt x="1866254" y="2874726"/>
                  <a:pt x="1777746" y="2864566"/>
                </a:cubicBezTo>
                <a:cubicBezTo>
                  <a:pt x="1737851" y="2905864"/>
                  <a:pt x="1634115" y="2880970"/>
                  <a:pt x="1549425" y="2904556"/>
                </a:cubicBezTo>
                <a:cubicBezTo>
                  <a:pt x="1500265" y="2909373"/>
                  <a:pt x="1423030" y="2888862"/>
                  <a:pt x="1405992" y="2911144"/>
                </a:cubicBezTo>
                <a:cubicBezTo>
                  <a:pt x="1383494" y="2897507"/>
                  <a:pt x="1362438" y="2919536"/>
                  <a:pt x="1337848" y="2921491"/>
                </a:cubicBezTo>
                <a:cubicBezTo>
                  <a:pt x="1318218" y="2912820"/>
                  <a:pt x="1308478" y="2920319"/>
                  <a:pt x="1290645" y="2921985"/>
                </a:cubicBezTo>
                <a:cubicBezTo>
                  <a:pt x="1282569" y="2916637"/>
                  <a:pt x="1267476" y="2916916"/>
                  <a:pt x="1262341" y="2923190"/>
                </a:cubicBezTo>
                <a:cubicBezTo>
                  <a:pt x="1269627" y="2937654"/>
                  <a:pt x="1217209" y="2930439"/>
                  <a:pt x="1213314" y="2940415"/>
                </a:cubicBezTo>
                <a:cubicBezTo>
                  <a:pt x="1182890" y="2942495"/>
                  <a:pt x="1050782" y="2929830"/>
                  <a:pt x="1028405" y="2945799"/>
                </a:cubicBezTo>
                <a:cubicBezTo>
                  <a:pt x="966896" y="2953381"/>
                  <a:pt x="877997" y="2927977"/>
                  <a:pt x="851857" y="2928423"/>
                </a:cubicBezTo>
                <a:cubicBezTo>
                  <a:pt x="825919" y="2899251"/>
                  <a:pt x="699677" y="2976135"/>
                  <a:pt x="588681" y="2977769"/>
                </a:cubicBezTo>
                <a:cubicBezTo>
                  <a:pt x="573724" y="2974953"/>
                  <a:pt x="565729" y="2974991"/>
                  <a:pt x="561717" y="2981641"/>
                </a:cubicBezTo>
                <a:cubicBezTo>
                  <a:pt x="532860" y="2985482"/>
                  <a:pt x="475932" y="2991762"/>
                  <a:pt x="415541" y="3000819"/>
                </a:cubicBezTo>
                <a:cubicBezTo>
                  <a:pt x="370154" y="3008289"/>
                  <a:pt x="146634" y="3001788"/>
                  <a:pt x="86183" y="3009699"/>
                </a:cubicBezTo>
                <a:lnTo>
                  <a:pt x="0" y="3044978"/>
                </a:lnTo>
                <a:close/>
              </a:path>
            </a:pathLst>
          </a:custGeom>
          <a:effectLst>
            <a:outerShdw blurRad="50800" dist="50800" dir="5400000" algn="ctr" rotWithShape="0">
              <a:srgbClr val="000000">
                <a:alpha val="99000"/>
              </a:srgbClr>
            </a:outerShdw>
          </a:effectLst>
        </p:spPr>
      </p:pic>
      <p:sp>
        <p:nvSpPr>
          <p:cNvPr id="3" name="Content Placeholder 2">
            <a:extLst>
              <a:ext uri="{FF2B5EF4-FFF2-40B4-BE49-F238E27FC236}">
                <a16:creationId xmlns:a16="http://schemas.microsoft.com/office/drawing/2014/main" id="{BABEC6DE-C49C-52E0-0605-63EA5EF6DBDA}"/>
              </a:ext>
            </a:extLst>
          </p:cNvPr>
          <p:cNvSpPr>
            <a:spLocks noGrp="1"/>
          </p:cNvSpPr>
          <p:nvPr>
            <p:ph idx="1"/>
          </p:nvPr>
        </p:nvSpPr>
        <p:spPr>
          <a:xfrm>
            <a:off x="5173884" y="3502350"/>
            <a:ext cx="6597568" cy="2801961"/>
          </a:xfrm>
        </p:spPr>
        <p:txBody>
          <a:bodyPr anchor="ctr">
            <a:noAutofit/>
          </a:bodyPr>
          <a:lstStyle/>
          <a:p>
            <a:pPr marL="0" indent="0">
              <a:lnSpc>
                <a:spcPct val="100000"/>
              </a:lnSpc>
              <a:buNone/>
            </a:pPr>
            <a:r>
              <a:rPr lang="en-US" sz="2400" dirty="0">
                <a:latin typeface="Abadi Extra Light" panose="020B0204020104020204" pitchFamily="34" charset="0"/>
              </a:rPr>
              <a:t>The members of a limited liability company </a:t>
            </a:r>
            <a:r>
              <a:rPr lang="en-US" sz="2400" b="1" dirty="0">
                <a:latin typeface="Abadi Extra Light" panose="020B0204020104020204" pitchFamily="34" charset="0"/>
              </a:rPr>
              <a:t>are not be liable, </a:t>
            </a:r>
            <a:r>
              <a:rPr lang="en-US" sz="2400" dirty="0">
                <a:latin typeface="Abadi Extra Light" panose="020B0204020104020204" pitchFamily="34" charset="0"/>
              </a:rPr>
              <a:t>solely by reason of being a member, for a debt, obligation or liability of the company of any kind or for the acts of any member, manager, agent or employee of the company.</a:t>
            </a:r>
          </a:p>
        </p:txBody>
      </p:sp>
    </p:spTree>
    <p:extLst>
      <p:ext uri="{BB962C8B-B14F-4D97-AF65-F5344CB8AC3E}">
        <p14:creationId xmlns:p14="http://schemas.microsoft.com/office/powerpoint/2010/main" val="5396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0907D-0042-42A6-928F-B2B34F7CFA39}"/>
              </a:ext>
            </a:extLst>
          </p:cNvPr>
          <p:cNvSpPr>
            <a:spLocks noGrp="1"/>
          </p:cNvSpPr>
          <p:nvPr>
            <p:ph type="ctrTitle"/>
          </p:nvPr>
        </p:nvSpPr>
        <p:spPr>
          <a:xfrm>
            <a:off x="1524000" y="386572"/>
            <a:ext cx="9144000" cy="505506"/>
          </a:xfrm>
        </p:spPr>
        <p:txBody>
          <a:bodyPr>
            <a:normAutofit/>
          </a:bodyPr>
          <a:lstStyle/>
          <a:p>
            <a:r>
              <a:rPr lang="en-US" sz="2800" dirty="0">
                <a:solidFill>
                  <a:srgbClr val="C00000"/>
                </a:solidFill>
                <a:effectLst>
                  <a:outerShdw blurRad="38100" dist="38100" dir="2700000" algn="tl">
                    <a:srgbClr val="000000">
                      <a:alpha val="43137"/>
                    </a:srgbClr>
                  </a:outerShdw>
                </a:effectLst>
              </a:rPr>
              <a:t>The Myth of Limited Liability Protection</a:t>
            </a:r>
          </a:p>
        </p:txBody>
      </p:sp>
      <p:sp>
        <p:nvSpPr>
          <p:cNvPr id="4" name="Rectangle 3">
            <a:extLst>
              <a:ext uri="{FF2B5EF4-FFF2-40B4-BE49-F238E27FC236}">
                <a16:creationId xmlns:a16="http://schemas.microsoft.com/office/drawing/2014/main" id="{762ED85F-463D-41CB-ABB2-E645CE24FB5C}"/>
              </a:ext>
            </a:extLst>
          </p:cNvPr>
          <p:cNvSpPr/>
          <p:nvPr/>
        </p:nvSpPr>
        <p:spPr>
          <a:xfrm>
            <a:off x="3526342" y="1536971"/>
            <a:ext cx="1821399" cy="1676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FDB9A76-2CF8-4C43-A4C5-7C3B79983180}"/>
              </a:ext>
            </a:extLst>
          </p:cNvPr>
          <p:cNvPicPr>
            <a:picLocks noChangeAspect="1"/>
          </p:cNvPicPr>
          <p:nvPr/>
        </p:nvPicPr>
        <p:blipFill>
          <a:blip r:embed="rId3"/>
          <a:stretch>
            <a:fillRect/>
          </a:stretch>
        </p:blipFill>
        <p:spPr>
          <a:xfrm>
            <a:off x="747272" y="1528010"/>
            <a:ext cx="1450155" cy="2517047"/>
          </a:xfrm>
          <a:prstGeom prst="rect">
            <a:avLst/>
          </a:prstGeom>
          <a:effectLst>
            <a:outerShdw blurRad="50800" dist="50800" dir="5400000" algn="ctr" rotWithShape="0">
              <a:srgbClr val="000000">
                <a:alpha val="99000"/>
              </a:srgbClr>
            </a:outerShdw>
          </a:effectLst>
        </p:spPr>
      </p:pic>
      <p:pic>
        <p:nvPicPr>
          <p:cNvPr id="6" name="Picture 5">
            <a:extLst>
              <a:ext uri="{FF2B5EF4-FFF2-40B4-BE49-F238E27FC236}">
                <a16:creationId xmlns:a16="http://schemas.microsoft.com/office/drawing/2014/main" id="{44F9BE1D-2CCB-471E-82BF-69C51C0F4127}"/>
              </a:ext>
            </a:extLst>
          </p:cNvPr>
          <p:cNvPicPr>
            <a:picLocks noChangeAspect="1"/>
          </p:cNvPicPr>
          <p:nvPr/>
        </p:nvPicPr>
        <p:blipFill>
          <a:blip r:embed="rId4"/>
          <a:stretch>
            <a:fillRect/>
          </a:stretch>
        </p:blipFill>
        <p:spPr>
          <a:xfrm>
            <a:off x="3675041" y="1752343"/>
            <a:ext cx="1524000" cy="1143000"/>
          </a:xfrm>
          <a:prstGeom prst="rect">
            <a:avLst/>
          </a:prstGeom>
          <a:effectLst>
            <a:outerShdw blurRad="50800" dist="50800" dir="5400000" algn="ctr" rotWithShape="0">
              <a:srgbClr val="000000">
                <a:alpha val="99000"/>
              </a:srgbClr>
            </a:outerShdw>
          </a:effectLst>
        </p:spPr>
      </p:pic>
      <p:pic>
        <p:nvPicPr>
          <p:cNvPr id="7" name="Picture 6">
            <a:extLst>
              <a:ext uri="{FF2B5EF4-FFF2-40B4-BE49-F238E27FC236}">
                <a16:creationId xmlns:a16="http://schemas.microsoft.com/office/drawing/2014/main" id="{90900633-CF92-4752-9FFC-0264C984F1F5}"/>
              </a:ext>
            </a:extLst>
          </p:cNvPr>
          <p:cNvPicPr>
            <a:picLocks noChangeAspect="1"/>
          </p:cNvPicPr>
          <p:nvPr/>
        </p:nvPicPr>
        <p:blipFill>
          <a:blip r:embed="rId5"/>
          <a:stretch>
            <a:fillRect/>
          </a:stretch>
        </p:blipFill>
        <p:spPr>
          <a:xfrm>
            <a:off x="2600636" y="3924270"/>
            <a:ext cx="1222548" cy="1630064"/>
          </a:xfrm>
          <a:prstGeom prst="rect">
            <a:avLst/>
          </a:prstGeom>
          <a:effectLst>
            <a:outerShdw blurRad="50800" dist="50800" dir="5400000" algn="ctr" rotWithShape="0">
              <a:srgbClr val="000000">
                <a:alpha val="99000"/>
              </a:srgbClr>
            </a:outerShdw>
          </a:effectLst>
        </p:spPr>
      </p:pic>
      <p:pic>
        <p:nvPicPr>
          <p:cNvPr id="8" name="Picture 7">
            <a:extLst>
              <a:ext uri="{FF2B5EF4-FFF2-40B4-BE49-F238E27FC236}">
                <a16:creationId xmlns:a16="http://schemas.microsoft.com/office/drawing/2014/main" id="{C12F73DD-08B5-45DD-8697-E5240A1B11FA}"/>
              </a:ext>
            </a:extLst>
          </p:cNvPr>
          <p:cNvPicPr>
            <a:picLocks noChangeAspect="1"/>
          </p:cNvPicPr>
          <p:nvPr/>
        </p:nvPicPr>
        <p:blipFill>
          <a:blip r:embed="rId6"/>
          <a:stretch>
            <a:fillRect/>
          </a:stretch>
        </p:blipFill>
        <p:spPr>
          <a:xfrm>
            <a:off x="3993017" y="3924270"/>
            <a:ext cx="1222549" cy="1630064"/>
          </a:xfrm>
          <a:prstGeom prst="rect">
            <a:avLst/>
          </a:prstGeom>
          <a:effectLst>
            <a:outerShdw blurRad="50800" dist="50800" dir="5400000" algn="ctr" rotWithShape="0">
              <a:srgbClr val="000000">
                <a:alpha val="99000"/>
              </a:srgbClr>
            </a:outerShdw>
          </a:effectLst>
        </p:spPr>
      </p:pic>
      <p:pic>
        <p:nvPicPr>
          <p:cNvPr id="9" name="Picture 8">
            <a:extLst>
              <a:ext uri="{FF2B5EF4-FFF2-40B4-BE49-F238E27FC236}">
                <a16:creationId xmlns:a16="http://schemas.microsoft.com/office/drawing/2014/main" id="{AA591166-79DF-4C66-A1CD-BB0D1F2C20FF}"/>
              </a:ext>
            </a:extLst>
          </p:cNvPr>
          <p:cNvPicPr>
            <a:picLocks noChangeAspect="1"/>
          </p:cNvPicPr>
          <p:nvPr/>
        </p:nvPicPr>
        <p:blipFill>
          <a:blip r:embed="rId7"/>
          <a:stretch>
            <a:fillRect/>
          </a:stretch>
        </p:blipFill>
        <p:spPr>
          <a:xfrm>
            <a:off x="5412987" y="3924270"/>
            <a:ext cx="1222549" cy="1630065"/>
          </a:xfrm>
          <a:prstGeom prst="rect">
            <a:avLst/>
          </a:prstGeom>
          <a:effectLst>
            <a:outerShdw blurRad="50800" dist="50800" dir="5400000" algn="ctr" rotWithShape="0">
              <a:srgbClr val="000000">
                <a:alpha val="99000"/>
              </a:srgbClr>
            </a:outerShdw>
          </a:effectLst>
        </p:spPr>
      </p:pic>
      <p:sp>
        <p:nvSpPr>
          <p:cNvPr id="3" name="TextBox 2">
            <a:extLst>
              <a:ext uri="{FF2B5EF4-FFF2-40B4-BE49-F238E27FC236}">
                <a16:creationId xmlns:a16="http://schemas.microsoft.com/office/drawing/2014/main" id="{DB08CB83-054E-4FDE-AC3D-17F80E51E883}"/>
              </a:ext>
            </a:extLst>
          </p:cNvPr>
          <p:cNvSpPr txBox="1"/>
          <p:nvPr/>
        </p:nvSpPr>
        <p:spPr>
          <a:xfrm>
            <a:off x="5690395" y="2103738"/>
            <a:ext cx="1173976"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Personal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Guarantee</a:t>
            </a:r>
          </a:p>
        </p:txBody>
      </p:sp>
      <p:sp>
        <p:nvSpPr>
          <p:cNvPr id="12" name="TextBox 11">
            <a:extLst>
              <a:ext uri="{FF2B5EF4-FFF2-40B4-BE49-F238E27FC236}">
                <a16:creationId xmlns:a16="http://schemas.microsoft.com/office/drawing/2014/main" id="{1232B306-216B-4E29-B206-08235776819F}"/>
              </a:ext>
            </a:extLst>
          </p:cNvPr>
          <p:cNvSpPr txBox="1"/>
          <p:nvPr/>
        </p:nvSpPr>
        <p:spPr>
          <a:xfrm>
            <a:off x="3074710" y="3429000"/>
            <a:ext cx="30441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Direct Supervision and Control</a:t>
            </a:r>
          </a:p>
        </p:txBody>
      </p:sp>
      <p:sp>
        <p:nvSpPr>
          <p:cNvPr id="13" name="TextBox 12">
            <a:extLst>
              <a:ext uri="{FF2B5EF4-FFF2-40B4-BE49-F238E27FC236}">
                <a16:creationId xmlns:a16="http://schemas.microsoft.com/office/drawing/2014/main" id="{EE30E4E5-8E1D-4FA4-8F0A-3AA3F68152DF}"/>
              </a:ext>
            </a:extLst>
          </p:cNvPr>
          <p:cNvSpPr txBox="1"/>
          <p:nvPr/>
        </p:nvSpPr>
        <p:spPr>
          <a:xfrm>
            <a:off x="738711" y="4341720"/>
            <a:ext cx="123533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&gt; Sales Tax </a:t>
            </a:r>
          </a:p>
        </p:txBody>
      </p:sp>
      <p:sp>
        <p:nvSpPr>
          <p:cNvPr id="14" name="TextBox 13">
            <a:extLst>
              <a:ext uri="{FF2B5EF4-FFF2-40B4-BE49-F238E27FC236}">
                <a16:creationId xmlns:a16="http://schemas.microsoft.com/office/drawing/2014/main" id="{FCD96DC5-4930-4346-870B-86A23D8BC2D7}"/>
              </a:ext>
            </a:extLst>
          </p:cNvPr>
          <p:cNvSpPr txBox="1"/>
          <p:nvPr/>
        </p:nvSpPr>
        <p:spPr>
          <a:xfrm>
            <a:off x="738711" y="4739302"/>
            <a:ext cx="15352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&gt; Payroll Taxes</a:t>
            </a:r>
          </a:p>
        </p:txBody>
      </p:sp>
      <p:sp>
        <p:nvSpPr>
          <p:cNvPr id="15" name="TextBox 14">
            <a:extLst>
              <a:ext uri="{FF2B5EF4-FFF2-40B4-BE49-F238E27FC236}">
                <a16:creationId xmlns:a16="http://schemas.microsoft.com/office/drawing/2014/main" id="{A07CD206-623F-4D41-A2A9-A8F3D1168B1F}"/>
              </a:ext>
            </a:extLst>
          </p:cNvPr>
          <p:cNvSpPr txBox="1"/>
          <p:nvPr/>
        </p:nvSpPr>
        <p:spPr>
          <a:xfrm>
            <a:off x="738711" y="5148224"/>
            <a:ext cx="16040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&gt; Income Taxes</a:t>
            </a:r>
          </a:p>
        </p:txBody>
      </p:sp>
      <p:pic>
        <p:nvPicPr>
          <p:cNvPr id="16" name="Picture 15">
            <a:extLst>
              <a:ext uri="{FF2B5EF4-FFF2-40B4-BE49-F238E27FC236}">
                <a16:creationId xmlns:a16="http://schemas.microsoft.com/office/drawing/2014/main" id="{081D28C1-230E-4CB4-A0D0-824460A10816}"/>
              </a:ext>
            </a:extLst>
          </p:cNvPr>
          <p:cNvPicPr>
            <a:picLocks noChangeAspect="1"/>
          </p:cNvPicPr>
          <p:nvPr/>
        </p:nvPicPr>
        <p:blipFill>
          <a:blip r:embed="rId8"/>
          <a:stretch>
            <a:fillRect/>
          </a:stretch>
        </p:blipFill>
        <p:spPr>
          <a:xfrm>
            <a:off x="7168868" y="1471568"/>
            <a:ext cx="1554467" cy="1790162"/>
          </a:xfrm>
          <a:prstGeom prst="rect">
            <a:avLst/>
          </a:prstGeom>
          <a:effectLst>
            <a:outerShdw blurRad="50800" dist="50800" dir="5400000" algn="ctr" rotWithShape="0">
              <a:srgbClr val="000000">
                <a:alpha val="99000"/>
              </a:srgbClr>
            </a:outerShdw>
          </a:effectLst>
        </p:spPr>
      </p:pic>
      <p:cxnSp>
        <p:nvCxnSpPr>
          <p:cNvPr id="18" name="Straight Arrow Connector 17">
            <a:extLst>
              <a:ext uri="{FF2B5EF4-FFF2-40B4-BE49-F238E27FC236}">
                <a16:creationId xmlns:a16="http://schemas.microsoft.com/office/drawing/2014/main" id="{6A91FD09-2463-423E-AD3B-AB7DA5A61F2A}"/>
              </a:ext>
            </a:extLst>
          </p:cNvPr>
          <p:cNvCxnSpPr>
            <a:cxnSpLocks/>
          </p:cNvCxnSpPr>
          <p:nvPr/>
        </p:nvCxnSpPr>
        <p:spPr>
          <a:xfrm flipH="1">
            <a:off x="5496251" y="2011680"/>
            <a:ext cx="1484172" cy="0"/>
          </a:xfrm>
          <a:prstGeom prst="straightConnector1">
            <a:avLst/>
          </a:prstGeom>
          <a:ln w="25400">
            <a:tailEnd type="triangle"/>
          </a:ln>
          <a:effectLst>
            <a:outerShdw blurRad="50800" dist="50800" dir="5400000" algn="ctr" rotWithShape="0">
              <a:srgbClr val="000000">
                <a:alpha val="99000"/>
              </a:srgbClr>
            </a:outerShdw>
          </a:effectLst>
        </p:spPr>
        <p:style>
          <a:lnRef idx="3">
            <a:schemeClr val="accent2"/>
          </a:lnRef>
          <a:fillRef idx="0">
            <a:schemeClr val="accent2"/>
          </a:fillRef>
          <a:effectRef idx="2">
            <a:schemeClr val="accent2"/>
          </a:effectRef>
          <a:fontRef idx="minor">
            <a:schemeClr val="tx1"/>
          </a:fontRef>
        </p:style>
      </p:cxnSp>
      <p:sp>
        <p:nvSpPr>
          <p:cNvPr id="19" name="TextBox 18">
            <a:extLst>
              <a:ext uri="{FF2B5EF4-FFF2-40B4-BE49-F238E27FC236}">
                <a16:creationId xmlns:a16="http://schemas.microsoft.com/office/drawing/2014/main" id="{CC59D4AC-795C-4565-815C-4F25D1D859AD}"/>
              </a:ext>
            </a:extLst>
          </p:cNvPr>
          <p:cNvSpPr txBox="1"/>
          <p:nvPr/>
        </p:nvSpPr>
        <p:spPr>
          <a:xfrm>
            <a:off x="5601909" y="1471568"/>
            <a:ext cx="14384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Line of Credit</a:t>
            </a:r>
          </a:p>
        </p:txBody>
      </p:sp>
      <p:sp>
        <p:nvSpPr>
          <p:cNvPr id="21" name="TextBox 20">
            <a:extLst>
              <a:ext uri="{FF2B5EF4-FFF2-40B4-BE49-F238E27FC236}">
                <a16:creationId xmlns:a16="http://schemas.microsoft.com/office/drawing/2014/main" id="{820B4236-A442-482F-AF8E-E1671E289D31}"/>
              </a:ext>
            </a:extLst>
          </p:cNvPr>
          <p:cNvSpPr txBox="1"/>
          <p:nvPr/>
        </p:nvSpPr>
        <p:spPr>
          <a:xfrm>
            <a:off x="2493446" y="1494037"/>
            <a:ext cx="7136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Lease</a:t>
            </a:r>
          </a:p>
        </p:txBody>
      </p:sp>
      <p:cxnSp>
        <p:nvCxnSpPr>
          <p:cNvPr id="23" name="Straight Arrow Connector 22">
            <a:extLst>
              <a:ext uri="{FF2B5EF4-FFF2-40B4-BE49-F238E27FC236}">
                <a16:creationId xmlns:a16="http://schemas.microsoft.com/office/drawing/2014/main" id="{1237D31E-FFC6-4D1D-ACFB-1EE72ABC5DAD}"/>
              </a:ext>
            </a:extLst>
          </p:cNvPr>
          <p:cNvCxnSpPr/>
          <p:nvPr/>
        </p:nvCxnSpPr>
        <p:spPr>
          <a:xfrm>
            <a:off x="2263421" y="2011680"/>
            <a:ext cx="1165279" cy="0"/>
          </a:xfrm>
          <a:prstGeom prst="straightConnector1">
            <a:avLst/>
          </a:prstGeom>
          <a:ln w="25400">
            <a:tailEnd type="triangle"/>
          </a:ln>
          <a:effectLst>
            <a:outerShdw blurRad="50800" dist="50800" dir="5400000" algn="ctr" rotWithShape="0">
              <a:srgbClr val="000000">
                <a:alpha val="99000"/>
              </a:srgbClr>
            </a:outerShdw>
          </a:effectLst>
        </p:spPr>
        <p:style>
          <a:lnRef idx="1">
            <a:schemeClr val="accent2"/>
          </a:lnRef>
          <a:fillRef idx="0">
            <a:schemeClr val="accent2"/>
          </a:fillRef>
          <a:effectRef idx="0">
            <a:schemeClr val="accent2"/>
          </a:effectRef>
          <a:fontRef idx="minor">
            <a:schemeClr val="tx1"/>
          </a:fontRef>
        </p:style>
      </p:cxnSp>
      <p:sp>
        <p:nvSpPr>
          <p:cNvPr id="24" name="TextBox 23">
            <a:extLst>
              <a:ext uri="{FF2B5EF4-FFF2-40B4-BE49-F238E27FC236}">
                <a16:creationId xmlns:a16="http://schemas.microsoft.com/office/drawing/2014/main" id="{7EA6AB76-3862-4966-9133-2E18C280484F}"/>
              </a:ext>
            </a:extLst>
          </p:cNvPr>
          <p:cNvSpPr txBox="1"/>
          <p:nvPr/>
        </p:nvSpPr>
        <p:spPr>
          <a:xfrm>
            <a:off x="2294335" y="2120038"/>
            <a:ext cx="1173976"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Personal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Guarantee</a:t>
            </a:r>
          </a:p>
        </p:txBody>
      </p:sp>
      <p:pic>
        <p:nvPicPr>
          <p:cNvPr id="11" name="Picture 10">
            <a:extLst>
              <a:ext uri="{FF2B5EF4-FFF2-40B4-BE49-F238E27FC236}">
                <a16:creationId xmlns:a16="http://schemas.microsoft.com/office/drawing/2014/main" id="{FD9FAE1F-191F-443C-91A0-12EAAB048CB9}"/>
              </a:ext>
            </a:extLst>
          </p:cNvPr>
          <p:cNvPicPr>
            <a:picLocks noChangeAspect="1"/>
          </p:cNvPicPr>
          <p:nvPr/>
        </p:nvPicPr>
        <p:blipFill>
          <a:blip r:embed="rId9"/>
          <a:stretch>
            <a:fillRect/>
          </a:stretch>
        </p:blipFill>
        <p:spPr>
          <a:xfrm>
            <a:off x="9956044" y="4905319"/>
            <a:ext cx="1730706" cy="1298030"/>
          </a:xfrm>
          <a:prstGeom prst="rect">
            <a:avLst/>
          </a:prstGeom>
        </p:spPr>
      </p:pic>
      <p:pic>
        <p:nvPicPr>
          <p:cNvPr id="10" name="Picture 9">
            <a:extLst>
              <a:ext uri="{FF2B5EF4-FFF2-40B4-BE49-F238E27FC236}">
                <a16:creationId xmlns:a16="http://schemas.microsoft.com/office/drawing/2014/main" id="{EAF489AB-994F-4805-A04E-193AD79DA072}"/>
              </a:ext>
            </a:extLst>
          </p:cNvPr>
          <p:cNvPicPr>
            <a:picLocks noChangeAspect="1"/>
          </p:cNvPicPr>
          <p:nvPr/>
        </p:nvPicPr>
        <p:blipFill>
          <a:blip r:embed="rId10"/>
          <a:stretch>
            <a:fillRect/>
          </a:stretch>
        </p:blipFill>
        <p:spPr>
          <a:xfrm>
            <a:off x="9324394" y="3163034"/>
            <a:ext cx="1263301" cy="1630065"/>
          </a:xfrm>
          <a:prstGeom prst="rect">
            <a:avLst/>
          </a:prstGeom>
          <a:effectLst>
            <a:outerShdw blurRad="50800" dist="50800" dir="5400000" algn="ctr" rotWithShape="0">
              <a:srgbClr val="000000">
                <a:alpha val="99000"/>
              </a:srgbClr>
            </a:outerShdw>
          </a:effectLst>
        </p:spPr>
      </p:pic>
      <p:sp>
        <p:nvSpPr>
          <p:cNvPr id="25" name="Rectangle 24">
            <a:extLst>
              <a:ext uri="{FF2B5EF4-FFF2-40B4-BE49-F238E27FC236}">
                <a16:creationId xmlns:a16="http://schemas.microsoft.com/office/drawing/2014/main" id="{A6E230C5-B537-4AF3-9CF2-DCD2B33A5904}"/>
              </a:ext>
            </a:extLst>
          </p:cNvPr>
          <p:cNvSpPr/>
          <p:nvPr/>
        </p:nvSpPr>
        <p:spPr>
          <a:xfrm>
            <a:off x="8654917" y="5097134"/>
            <a:ext cx="914400" cy="914400"/>
          </a:xfrm>
          <a:prstGeom prst="rect">
            <a:avLst/>
          </a:prstGeom>
          <a:solidFill>
            <a:schemeClr val="accent6">
              <a:lumMod val="50000"/>
            </a:schemeClr>
          </a:solidFill>
          <a:effectLst>
            <a:outerShdw blurRad="50800" dist="50800" dir="5400000" algn="ctr" rotWithShape="0">
              <a:schemeClr val="accent6">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401K</a:t>
            </a:r>
          </a:p>
        </p:txBody>
      </p:sp>
      <p:pic>
        <p:nvPicPr>
          <p:cNvPr id="27" name="Picture 26">
            <a:extLst>
              <a:ext uri="{FF2B5EF4-FFF2-40B4-BE49-F238E27FC236}">
                <a16:creationId xmlns:a16="http://schemas.microsoft.com/office/drawing/2014/main" id="{35604883-317C-4342-B945-E3C70BDB41CB}"/>
              </a:ext>
            </a:extLst>
          </p:cNvPr>
          <p:cNvPicPr>
            <a:picLocks noChangeAspect="1"/>
          </p:cNvPicPr>
          <p:nvPr/>
        </p:nvPicPr>
        <p:blipFill>
          <a:blip r:embed="rId11"/>
          <a:stretch>
            <a:fillRect/>
          </a:stretch>
        </p:blipFill>
        <p:spPr>
          <a:xfrm>
            <a:off x="7203955" y="487042"/>
            <a:ext cx="4376415" cy="5883915"/>
          </a:xfrm>
          <a:prstGeom prst="rect">
            <a:avLst/>
          </a:prstGeom>
          <a:effectLst>
            <a:outerShdw blurRad="50800" dist="50800" dir="5400000" algn="ctr" rotWithShape="0">
              <a:srgbClr val="000000">
                <a:alpha val="99000"/>
              </a:srgbClr>
            </a:outerShdw>
          </a:effectLst>
        </p:spPr>
      </p:pic>
      <p:sp>
        <p:nvSpPr>
          <p:cNvPr id="28" name="TextBox 27">
            <a:extLst>
              <a:ext uri="{FF2B5EF4-FFF2-40B4-BE49-F238E27FC236}">
                <a16:creationId xmlns:a16="http://schemas.microsoft.com/office/drawing/2014/main" id="{23080F3B-17D3-4AF7-94FB-954D40F377CA}"/>
              </a:ext>
            </a:extLst>
          </p:cNvPr>
          <p:cNvSpPr txBox="1"/>
          <p:nvPr/>
        </p:nvSpPr>
        <p:spPr>
          <a:xfrm>
            <a:off x="8312234" y="658603"/>
            <a:ext cx="1779654" cy="52322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Schedule C</a:t>
            </a:r>
          </a:p>
        </p:txBody>
      </p:sp>
      <p:cxnSp>
        <p:nvCxnSpPr>
          <p:cNvPr id="20" name="Straight Connector 19">
            <a:extLst>
              <a:ext uri="{FF2B5EF4-FFF2-40B4-BE49-F238E27FC236}">
                <a16:creationId xmlns:a16="http://schemas.microsoft.com/office/drawing/2014/main" id="{747E5A11-7961-44C1-8F82-1B5F3DAC8E3A}"/>
              </a:ext>
            </a:extLst>
          </p:cNvPr>
          <p:cNvCxnSpPr/>
          <p:nvPr/>
        </p:nvCxnSpPr>
        <p:spPr>
          <a:xfrm>
            <a:off x="2777642" y="892078"/>
            <a:ext cx="5877275"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301BC47-398B-49A6-A75C-7445C4DD66E0}"/>
              </a:ext>
            </a:extLst>
          </p:cNvPr>
          <p:cNvSpPr txBox="1"/>
          <p:nvPr/>
        </p:nvSpPr>
        <p:spPr>
          <a:xfrm>
            <a:off x="3749040" y="1097280"/>
            <a:ext cx="14001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Joe’s Roofing</a:t>
            </a:r>
          </a:p>
        </p:txBody>
      </p:sp>
      <p:sp>
        <p:nvSpPr>
          <p:cNvPr id="29" name="TextBox 28">
            <a:extLst>
              <a:ext uri="{FF2B5EF4-FFF2-40B4-BE49-F238E27FC236}">
                <a16:creationId xmlns:a16="http://schemas.microsoft.com/office/drawing/2014/main" id="{BEAEA2A3-F781-4699-A09B-A08584807FE5}"/>
              </a:ext>
            </a:extLst>
          </p:cNvPr>
          <p:cNvSpPr txBox="1"/>
          <p:nvPr/>
        </p:nvSpPr>
        <p:spPr>
          <a:xfrm>
            <a:off x="3543418" y="1097280"/>
            <a:ext cx="1829796"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Joe’s Roofing, LLC</a:t>
            </a:r>
          </a:p>
        </p:txBody>
      </p:sp>
    </p:spTree>
    <p:extLst>
      <p:ext uri="{BB962C8B-B14F-4D97-AF65-F5344CB8AC3E}">
        <p14:creationId xmlns:p14="http://schemas.microsoft.com/office/powerpoint/2010/main" val="714197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right)">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5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500"/>
                                        <p:tgtEl>
                                          <p:spTgt spid="9"/>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14"/>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15"/>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4"/>
                                        </p:tgtEl>
                                        <p:attrNameLst>
                                          <p:attrName>style.visibility</p:attrName>
                                        </p:attrNameLst>
                                      </p:cBhvr>
                                      <p:to>
                                        <p:strVal val="visible"/>
                                      </p:to>
                                    </p:set>
                                    <p:anim calcmode="lin" valueType="num">
                                      <p:cBhvr>
                                        <p:cTn id="82" dur="500" fill="hold"/>
                                        <p:tgtEl>
                                          <p:spTgt spid="4"/>
                                        </p:tgtEl>
                                        <p:attrNameLst>
                                          <p:attrName>ppt_w</p:attrName>
                                        </p:attrNameLst>
                                      </p:cBhvr>
                                      <p:tavLst>
                                        <p:tav tm="0">
                                          <p:val>
                                            <p:fltVal val="0"/>
                                          </p:val>
                                        </p:tav>
                                        <p:tav tm="100000">
                                          <p:val>
                                            <p:strVal val="#ppt_w"/>
                                          </p:val>
                                        </p:tav>
                                      </p:tavLst>
                                    </p:anim>
                                    <p:anim calcmode="lin" valueType="num">
                                      <p:cBhvr>
                                        <p:cTn id="83" dur="500" fill="hold"/>
                                        <p:tgtEl>
                                          <p:spTgt spid="4"/>
                                        </p:tgtEl>
                                        <p:attrNameLst>
                                          <p:attrName>ppt_h</p:attrName>
                                        </p:attrNameLst>
                                      </p:cBhvr>
                                      <p:tavLst>
                                        <p:tav tm="0">
                                          <p:val>
                                            <p:fltVal val="0"/>
                                          </p:val>
                                        </p:tav>
                                        <p:tav tm="100000">
                                          <p:val>
                                            <p:strVal val="#ppt_h"/>
                                          </p:val>
                                        </p:tav>
                                      </p:tavLst>
                                    </p:anim>
                                    <p:animEffect transition="in" filter="fade">
                                      <p:cBhvr>
                                        <p:cTn id="84" dur="500"/>
                                        <p:tgtEl>
                                          <p:spTgt spid="4"/>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29"/>
                                        </p:tgtEl>
                                        <p:attrNameLst>
                                          <p:attrName>style.visibility</p:attrName>
                                        </p:attrNameLst>
                                      </p:cBhvr>
                                      <p:to>
                                        <p:strVal val="visible"/>
                                      </p:to>
                                    </p:set>
                                    <p:anim calcmode="lin" valueType="num">
                                      <p:cBhvr>
                                        <p:cTn id="89" dur="500" fill="hold"/>
                                        <p:tgtEl>
                                          <p:spTgt spid="29"/>
                                        </p:tgtEl>
                                        <p:attrNameLst>
                                          <p:attrName>ppt_w</p:attrName>
                                        </p:attrNameLst>
                                      </p:cBhvr>
                                      <p:tavLst>
                                        <p:tav tm="0">
                                          <p:val>
                                            <p:fltVal val="0"/>
                                          </p:val>
                                        </p:tav>
                                        <p:tav tm="100000">
                                          <p:val>
                                            <p:strVal val="#ppt_w"/>
                                          </p:val>
                                        </p:tav>
                                      </p:tavLst>
                                    </p:anim>
                                    <p:anim calcmode="lin" valueType="num">
                                      <p:cBhvr>
                                        <p:cTn id="90" dur="500" fill="hold"/>
                                        <p:tgtEl>
                                          <p:spTgt spid="29"/>
                                        </p:tgtEl>
                                        <p:attrNameLst>
                                          <p:attrName>ppt_h</p:attrName>
                                        </p:attrNameLst>
                                      </p:cBhvr>
                                      <p:tavLst>
                                        <p:tav tm="0">
                                          <p:val>
                                            <p:fltVal val="0"/>
                                          </p:val>
                                        </p:tav>
                                        <p:tav tm="100000">
                                          <p:val>
                                            <p:strVal val="#ppt_h"/>
                                          </p:val>
                                        </p:tav>
                                      </p:tavLst>
                                    </p:anim>
                                    <p:animEffect transition="in" filter="fade">
                                      <p:cBhvr>
                                        <p:cTn id="91" dur="500"/>
                                        <p:tgtEl>
                                          <p:spTgt spid="29"/>
                                        </p:tgtEl>
                                      </p:cBhvr>
                                    </p:animEffect>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nodeType="clickEffect">
                                  <p:stCondLst>
                                    <p:cond delay="0"/>
                                  </p:stCondLst>
                                  <p:childTnLst>
                                    <p:set>
                                      <p:cBhvr>
                                        <p:cTn id="95" dur="1" fill="hold">
                                          <p:stCondLst>
                                            <p:cond delay="0"/>
                                          </p:stCondLst>
                                        </p:cTn>
                                        <p:tgtEl>
                                          <p:spTgt spid="27"/>
                                        </p:tgtEl>
                                        <p:attrNameLst>
                                          <p:attrName>style.visibility</p:attrName>
                                        </p:attrNameLst>
                                      </p:cBhvr>
                                      <p:to>
                                        <p:strVal val="visible"/>
                                      </p:to>
                                    </p:set>
                                    <p:anim calcmode="lin" valueType="num">
                                      <p:cBhvr additive="base">
                                        <p:cTn id="96" dur="500" fill="hold"/>
                                        <p:tgtEl>
                                          <p:spTgt spid="27"/>
                                        </p:tgtEl>
                                        <p:attrNameLst>
                                          <p:attrName>ppt_x</p:attrName>
                                        </p:attrNameLst>
                                      </p:cBhvr>
                                      <p:tavLst>
                                        <p:tav tm="0">
                                          <p:val>
                                            <p:strVal val="#ppt_x"/>
                                          </p:val>
                                        </p:tav>
                                        <p:tav tm="100000">
                                          <p:val>
                                            <p:strVal val="#ppt_x"/>
                                          </p:val>
                                        </p:tav>
                                      </p:tavLst>
                                    </p:anim>
                                    <p:anim calcmode="lin" valueType="num">
                                      <p:cBhvr additive="base">
                                        <p:cTn id="9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3" grpId="0"/>
      <p:bldP spid="14" grpId="0"/>
      <p:bldP spid="15" grpId="0"/>
      <p:bldP spid="19" grpId="0"/>
      <p:bldP spid="21" grpId="0"/>
      <p:bldP spid="24" grpId="0"/>
      <p:bldP spid="25" grpId="0" animBg="1"/>
      <p:bldP spid="28" grpId="0" animBg="1"/>
      <p:bldP spid="2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8C7315-7F1E-427A-9C19-FD54E8C9EB12}"/>
              </a:ext>
            </a:extLst>
          </p:cNvPr>
          <p:cNvSpPr>
            <a:spLocks noGrp="1"/>
          </p:cNvSpPr>
          <p:nvPr>
            <p:ph idx="1"/>
          </p:nvPr>
        </p:nvSpPr>
        <p:spPr>
          <a:xfrm>
            <a:off x="5152620" y="151369"/>
            <a:ext cx="6734579" cy="4729722"/>
          </a:xfrm>
        </p:spPr>
        <p:txBody>
          <a:bodyPr>
            <a:noAutofit/>
          </a:bodyPr>
          <a:lstStyle/>
          <a:p>
            <a:pPr marL="342900" lvl="1" indent="-342900">
              <a:lnSpc>
                <a:spcPct val="107000"/>
              </a:lnSpc>
              <a:spcBef>
                <a:spcPts val="600"/>
              </a:spcBef>
              <a:spcAft>
                <a:spcPts val="600"/>
              </a:spcAft>
              <a:buFont typeface="Wingdings" panose="05000000000000000000" pitchFamily="2" charset="2"/>
              <a:buChar char="ü"/>
            </a:pPr>
            <a:r>
              <a:rPr lang="en-US" sz="2000" dirty="0">
                <a:solidFill>
                  <a:srgbClr val="C00000"/>
                </a:solidFill>
                <a:latin typeface="Arial Nova" panose="020B0504020202020204" pitchFamily="34" charset="0"/>
                <a:ea typeface="Times New Roman" panose="02020603050405020304" pitchFamily="18" charset="0"/>
                <a:cs typeface="Times New Roman" panose="02020603050405020304" pitchFamily="18" charset="0"/>
              </a:rPr>
              <a:t>“Outside-in” protection afforded by the charging order concept</a:t>
            </a:r>
          </a:p>
          <a:p>
            <a:pPr marL="0" indent="0" fontAlgn="base">
              <a:buNone/>
            </a:pPr>
            <a:r>
              <a:rPr lang="en-US" sz="1600" b="1" dirty="0">
                <a:solidFill>
                  <a:srgbClr val="373739"/>
                </a:solidFill>
                <a:latin typeface="Abadi Extra Light" panose="020B0204020104020204" pitchFamily="34" charset="0"/>
              </a:rPr>
              <a:t>Charging order. 15 Pa. C.S. § 8673 - For Partnership  15 Pa. C.S. § 8853 for LLCs</a:t>
            </a:r>
          </a:p>
          <a:p>
            <a:pPr marL="0" indent="0" fontAlgn="base">
              <a:lnSpc>
                <a:spcPct val="120000"/>
              </a:lnSpc>
              <a:spcBef>
                <a:spcPts val="600"/>
              </a:spcBef>
              <a:spcAft>
                <a:spcPts val="600"/>
              </a:spcAft>
              <a:buNone/>
            </a:pPr>
            <a:r>
              <a:rPr lang="en-US" sz="1600" b="1" dirty="0">
                <a:solidFill>
                  <a:srgbClr val="373739"/>
                </a:solidFill>
                <a:latin typeface="Abadi Extra Light" panose="020B0204020104020204" pitchFamily="34" charset="0"/>
              </a:rPr>
              <a:t>(c) Foreclosure.—</a:t>
            </a:r>
            <a:r>
              <a:rPr lang="en-US" sz="1600" dirty="0">
                <a:solidFill>
                  <a:srgbClr val="373739"/>
                </a:solidFill>
                <a:latin typeface="Abadi Extra Light" panose="020B0204020104020204" pitchFamily="34" charset="0"/>
              </a:rPr>
              <a:t> Upon a showing that distributions under a charging order will not pay the judgment debt within a reasonable time, the court may foreclose the lien and order the sale of the transferable interest. Except as provided in subsection (f), the purchaser at the foreclosure sale only obtains the transferable interest, does not thereby become a member, and is subject to section 8852 (relating to transfer of transferable interest).</a:t>
            </a:r>
          </a:p>
          <a:p>
            <a:pPr marL="0" indent="0" fontAlgn="base">
              <a:lnSpc>
                <a:spcPct val="120000"/>
              </a:lnSpc>
              <a:spcBef>
                <a:spcPts val="600"/>
              </a:spcBef>
              <a:spcAft>
                <a:spcPts val="600"/>
              </a:spcAft>
              <a:buNone/>
            </a:pPr>
            <a:r>
              <a:rPr lang="en-US" sz="1600" b="1" dirty="0">
                <a:solidFill>
                  <a:srgbClr val="373739"/>
                </a:solidFill>
                <a:latin typeface="Abadi Extra Light" panose="020B0204020104020204" pitchFamily="34" charset="0"/>
              </a:rPr>
              <a:t>(f) Foreclosure against sole member.—</a:t>
            </a:r>
            <a:r>
              <a:rPr lang="en-US" sz="1600" dirty="0">
                <a:solidFill>
                  <a:srgbClr val="373739"/>
                </a:solidFill>
                <a:latin typeface="Abadi Extra Light" panose="020B0204020104020204" pitchFamily="34" charset="0"/>
              </a:rPr>
              <a:t> If a court orders foreclosure of a charging order lien against the sole member of a limited liability company:</a:t>
            </a:r>
          </a:p>
          <a:p>
            <a:pPr marL="0" indent="0" fontAlgn="base">
              <a:lnSpc>
                <a:spcPct val="120000"/>
              </a:lnSpc>
              <a:spcBef>
                <a:spcPts val="600"/>
              </a:spcBef>
              <a:spcAft>
                <a:spcPts val="600"/>
              </a:spcAft>
              <a:buNone/>
            </a:pPr>
            <a:r>
              <a:rPr lang="en-US" sz="1600" b="1" dirty="0">
                <a:solidFill>
                  <a:srgbClr val="373739"/>
                </a:solidFill>
                <a:latin typeface="Abadi Extra Light" panose="020B0204020104020204" pitchFamily="34" charset="0"/>
              </a:rPr>
              <a:t>(1)</a:t>
            </a:r>
            <a:r>
              <a:rPr lang="en-US" sz="1600" dirty="0">
                <a:solidFill>
                  <a:srgbClr val="373739"/>
                </a:solidFill>
                <a:latin typeface="Abadi Extra Light" panose="020B0204020104020204" pitchFamily="34" charset="0"/>
              </a:rPr>
              <a:t> the court shall confirm the sale;</a:t>
            </a:r>
          </a:p>
          <a:p>
            <a:pPr marL="0" indent="0" fontAlgn="base">
              <a:lnSpc>
                <a:spcPct val="120000"/>
              </a:lnSpc>
              <a:spcBef>
                <a:spcPts val="600"/>
              </a:spcBef>
              <a:spcAft>
                <a:spcPts val="600"/>
              </a:spcAft>
              <a:buNone/>
            </a:pPr>
            <a:r>
              <a:rPr lang="en-US" sz="1600" b="1" dirty="0">
                <a:solidFill>
                  <a:srgbClr val="373739"/>
                </a:solidFill>
                <a:latin typeface="Abadi Extra Light" panose="020B0204020104020204" pitchFamily="34" charset="0"/>
              </a:rPr>
              <a:t>(2)</a:t>
            </a:r>
            <a:r>
              <a:rPr lang="en-US" sz="1600" dirty="0">
                <a:solidFill>
                  <a:srgbClr val="373739"/>
                </a:solidFill>
                <a:latin typeface="Abadi Extra Light" panose="020B0204020104020204" pitchFamily="34" charset="0"/>
              </a:rPr>
              <a:t> the purchaser at the sale obtains the member’s entire interest, not only the member’s transferable interest;</a:t>
            </a:r>
          </a:p>
          <a:p>
            <a:pPr marL="0" indent="0" fontAlgn="base">
              <a:lnSpc>
                <a:spcPct val="120000"/>
              </a:lnSpc>
              <a:spcBef>
                <a:spcPts val="600"/>
              </a:spcBef>
              <a:spcAft>
                <a:spcPts val="600"/>
              </a:spcAft>
              <a:buNone/>
            </a:pPr>
            <a:r>
              <a:rPr lang="en-US" sz="1600" b="1" dirty="0">
                <a:solidFill>
                  <a:srgbClr val="373739"/>
                </a:solidFill>
                <a:latin typeface="Abadi Extra Light" panose="020B0204020104020204" pitchFamily="34" charset="0"/>
              </a:rPr>
              <a:t>(3)</a:t>
            </a:r>
            <a:r>
              <a:rPr lang="en-US" sz="1600" dirty="0">
                <a:solidFill>
                  <a:srgbClr val="373739"/>
                </a:solidFill>
                <a:latin typeface="Abadi Extra Light" panose="020B0204020104020204" pitchFamily="34" charset="0"/>
              </a:rPr>
              <a:t> the purchaser thereby becomes a member; and</a:t>
            </a:r>
          </a:p>
          <a:p>
            <a:pPr marL="0" indent="0" fontAlgn="base">
              <a:lnSpc>
                <a:spcPct val="120000"/>
              </a:lnSpc>
              <a:spcBef>
                <a:spcPts val="600"/>
              </a:spcBef>
              <a:spcAft>
                <a:spcPts val="600"/>
              </a:spcAft>
              <a:buNone/>
            </a:pPr>
            <a:r>
              <a:rPr lang="en-US" sz="1600" b="1" dirty="0">
                <a:solidFill>
                  <a:srgbClr val="373739"/>
                </a:solidFill>
                <a:latin typeface="Abadi Extra Light" panose="020B0204020104020204" pitchFamily="34" charset="0"/>
              </a:rPr>
              <a:t>(4)</a:t>
            </a:r>
            <a:r>
              <a:rPr lang="en-US" sz="1600" dirty="0">
                <a:solidFill>
                  <a:srgbClr val="373739"/>
                </a:solidFill>
                <a:latin typeface="Abadi Extra Light" panose="020B0204020104020204" pitchFamily="34" charset="0"/>
              </a:rPr>
              <a:t> the person whose interest was subject to the foreclosed charging order is dissociated as a member</a:t>
            </a:r>
            <a:r>
              <a:rPr lang="en-US" sz="1400" dirty="0">
                <a:solidFill>
                  <a:srgbClr val="373739"/>
                </a:solidFill>
                <a:latin typeface="Arial Nova" panose="020B0504020202020204" pitchFamily="34" charset="0"/>
              </a:rPr>
              <a:t>.</a:t>
            </a:r>
          </a:p>
          <a:p>
            <a:pPr lvl="0" fontAlgn="base">
              <a:buFont typeface="Wingdings" panose="05000000000000000000" pitchFamily="2" charset="2"/>
              <a:buChar char="ü"/>
            </a:pPr>
            <a:r>
              <a:rPr lang="en-US" sz="2400" dirty="0">
                <a:solidFill>
                  <a:srgbClr val="373739"/>
                </a:solidFill>
                <a:latin typeface="Arial Nova" panose="020B0504020202020204" pitchFamily="34" charset="0"/>
              </a:rPr>
              <a:t> </a:t>
            </a:r>
            <a:r>
              <a:rPr lang="en-US" sz="2000" dirty="0">
                <a:solidFill>
                  <a:srgbClr val="C00000"/>
                </a:solidFill>
                <a:latin typeface="Arial Nova" panose="020B0504020202020204" pitchFamily="34" charset="0"/>
              </a:rPr>
              <a:t>Assignee is treated as a partner for tax purpose</a:t>
            </a:r>
          </a:p>
          <a:p>
            <a:pPr marL="1031875" lvl="1" indent="-342900" algn="ctr">
              <a:lnSpc>
                <a:spcPct val="107000"/>
              </a:lnSpc>
              <a:spcBef>
                <a:spcPts val="600"/>
              </a:spcBef>
              <a:spcAft>
                <a:spcPts val="600"/>
              </a:spcAft>
              <a:buFont typeface="Wingdings" panose="05000000000000000000" pitchFamily="2" charset="2"/>
              <a:buChar char="ü"/>
            </a:pPr>
            <a:endParaRPr lang="en-US" sz="2000" dirty="0">
              <a:solidFill>
                <a:prstClr val="black"/>
              </a:solidFill>
              <a:latin typeface="AR BONNIE" panose="02000000000000000000" pitchFamily="2" charset="0"/>
              <a:ea typeface="Calibri" panose="020F0502020204030204" pitchFamily="34" charset="0"/>
              <a:cs typeface="Times New Roman" panose="02020603050405020304" pitchFamily="18" charset="0"/>
            </a:endParaRPr>
          </a:p>
          <a:p>
            <a:pPr fontAlgn="base">
              <a:lnSpc>
                <a:spcPct val="120000"/>
              </a:lnSpc>
              <a:spcBef>
                <a:spcPts val="600"/>
              </a:spcBef>
              <a:spcAft>
                <a:spcPts val="600"/>
              </a:spcAft>
              <a:buFont typeface="Wingdings" panose="05000000000000000000" pitchFamily="2" charset="2"/>
              <a:buChar char="ü"/>
            </a:pPr>
            <a:endParaRPr lang="en-US" sz="1400" dirty="0">
              <a:solidFill>
                <a:srgbClr val="373739"/>
              </a:solidFill>
              <a:latin typeface="Arial Nova" panose="020B0504020202020204" pitchFamily="34" charset="0"/>
            </a:endParaRPr>
          </a:p>
          <a:p>
            <a:pPr marL="0" indent="0" fontAlgn="base">
              <a:lnSpc>
                <a:spcPct val="120000"/>
              </a:lnSpc>
              <a:spcBef>
                <a:spcPts val="600"/>
              </a:spcBef>
              <a:spcAft>
                <a:spcPts val="600"/>
              </a:spcAft>
              <a:buNone/>
            </a:pPr>
            <a:endParaRPr lang="en-US" sz="1400" dirty="0">
              <a:solidFill>
                <a:srgbClr val="373739"/>
              </a:solidFill>
              <a:latin typeface="Arial Nova" panose="020B0504020202020204" pitchFamily="34" charset="0"/>
            </a:endParaRPr>
          </a:p>
          <a:p>
            <a:pPr marL="0" marR="0" indent="0" algn="ctr">
              <a:lnSpc>
                <a:spcPct val="107000"/>
              </a:lnSpc>
              <a:spcBef>
                <a:spcPts val="0"/>
              </a:spcBef>
              <a:spcAft>
                <a:spcPts val="0"/>
              </a:spcAft>
              <a:buNone/>
            </a:pPr>
            <a:endParaRPr lang="en-US" dirty="0"/>
          </a:p>
          <a:p>
            <a:pPr marL="0" indent="0">
              <a:buNone/>
            </a:pPr>
            <a:endParaRPr lang="en-US" dirty="0"/>
          </a:p>
          <a:p>
            <a:pPr marL="0" indent="0">
              <a:buNone/>
            </a:pPr>
            <a:endParaRPr lang="en-US" dirty="0"/>
          </a:p>
        </p:txBody>
      </p:sp>
      <p:sp>
        <p:nvSpPr>
          <p:cNvPr id="6" name="Title 1">
            <a:extLst>
              <a:ext uri="{FF2B5EF4-FFF2-40B4-BE49-F238E27FC236}">
                <a16:creationId xmlns:a16="http://schemas.microsoft.com/office/drawing/2014/main" id="{382438CC-346F-4E6E-99CB-6F23B20C58FA}"/>
              </a:ext>
            </a:extLst>
          </p:cNvPr>
          <p:cNvSpPr>
            <a:spLocks noGrp="1"/>
          </p:cNvSpPr>
          <p:nvPr>
            <p:ph type="title"/>
          </p:nvPr>
        </p:nvSpPr>
        <p:spPr>
          <a:xfrm>
            <a:off x="459347" y="492617"/>
            <a:ext cx="4262907" cy="5872766"/>
          </a:xfrm>
          <a:solidFill>
            <a:srgbClr val="C00000"/>
          </a:solidFill>
          <a:effectLst>
            <a:outerShdw blurRad="50800" dist="50800" dir="5400000" algn="ctr" rotWithShape="0">
              <a:srgbClr val="000000">
                <a:alpha val="99000"/>
              </a:srgbClr>
            </a:outerShdw>
          </a:effectLst>
        </p:spPr>
        <p:txBody>
          <a:bodyPr>
            <a:normAutofit/>
          </a:bodyPr>
          <a:lstStyle/>
          <a:p>
            <a:pPr algn="ctr"/>
            <a:r>
              <a:rPr lang="en-US" sz="2800" dirty="0">
                <a:solidFill>
                  <a:srgbClr val="FFC000"/>
                </a:solidFill>
              </a:rPr>
              <a:t>In Re: LLCs/Partnerships</a:t>
            </a:r>
          </a:p>
        </p:txBody>
      </p:sp>
    </p:spTree>
    <p:extLst>
      <p:ext uri="{BB962C8B-B14F-4D97-AF65-F5344CB8AC3E}">
        <p14:creationId xmlns:p14="http://schemas.microsoft.com/office/powerpoint/2010/main" val="125628354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left)">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left)">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284A420-F50C-4C2C-B88E-E6F4EF504B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ierstadt"/>
              <a:ea typeface="+mn-ea"/>
              <a:cs typeface="+mn-cs"/>
            </a:endParaRPr>
          </a:p>
        </p:txBody>
      </p:sp>
      <p:sp useBgFill="1">
        <p:nvSpPr>
          <p:cNvPr id="9" name="Rectangle 8">
            <a:extLst>
              <a:ext uri="{FF2B5EF4-FFF2-40B4-BE49-F238E27FC236}">
                <a16:creationId xmlns:a16="http://schemas.microsoft.com/office/drawing/2014/main" id="{893A6D2E-5228-4998-9E24-EFCCA0246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3567547"/>
          </a:xfrm>
          <a:prstGeom prst="rect">
            <a:avLst/>
          </a:prstGeom>
          <a:ln>
            <a:noFill/>
          </a:ln>
          <a:effectLst>
            <a:outerShdw blurRad="228600" dist="152400" dir="5460000" sx="95000" sy="95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Bierstadt"/>
              <a:ea typeface="+mn-ea"/>
              <a:cs typeface="+mn-cs"/>
            </a:endParaRPr>
          </a:p>
        </p:txBody>
      </p:sp>
      <p:cxnSp>
        <p:nvCxnSpPr>
          <p:cNvPr id="11" name="Straight Connector 10">
            <a:extLst>
              <a:ext uri="{FF2B5EF4-FFF2-40B4-BE49-F238E27FC236}">
                <a16:creationId xmlns:a16="http://schemas.microsoft.com/office/drawing/2014/main" id="{3ADB48DB-8E25-4F2F-8C02-5B793937255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32BA7E3-7313-49C8-A245-A85BDEB13E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5" name="Slide Background">
            <a:extLst>
              <a:ext uri="{FF2B5EF4-FFF2-40B4-BE49-F238E27FC236}">
                <a16:creationId xmlns:a16="http://schemas.microsoft.com/office/drawing/2014/main" id="{39DEF503-AFED-40B5-99E5-87975B0D7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ierstadt"/>
              <a:ea typeface="+mn-ea"/>
              <a:cs typeface="+mn-cs"/>
            </a:endParaRPr>
          </a:p>
        </p:txBody>
      </p:sp>
      <p:sp>
        <p:nvSpPr>
          <p:cNvPr id="17" name="tint">
            <a:extLst>
              <a:ext uri="{FF2B5EF4-FFF2-40B4-BE49-F238E27FC236}">
                <a16:creationId xmlns:a16="http://schemas.microsoft.com/office/drawing/2014/main" id="{B38BFBE2-9AD8-4542-8FAC-02614711B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Bierstadt"/>
              <a:ea typeface="+mn-ea"/>
              <a:cs typeface="+mn-cs"/>
            </a:endParaRPr>
          </a:p>
        </p:txBody>
      </p:sp>
      <p:sp useBgFill="1">
        <p:nvSpPr>
          <p:cNvPr id="19" name="Rectangle 18">
            <a:extLst>
              <a:ext uri="{FF2B5EF4-FFF2-40B4-BE49-F238E27FC236}">
                <a16:creationId xmlns:a16="http://schemas.microsoft.com/office/drawing/2014/main" id="{8A8629BE-0179-4699-B176-6397C00434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191993" cy="3657602"/>
          </a:xfrm>
          <a:prstGeom prst="rect">
            <a:avLst/>
          </a:prstGeom>
          <a:ln>
            <a:noFill/>
          </a:ln>
          <a:effectLst>
            <a:outerShdw blurRad="228600" dist="1524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Bierstadt"/>
              <a:ea typeface="+mn-ea"/>
              <a:cs typeface="+mn-cs"/>
            </a:endParaRPr>
          </a:p>
        </p:txBody>
      </p:sp>
      <p:sp>
        <p:nvSpPr>
          <p:cNvPr id="2" name="Title 1">
            <a:extLst>
              <a:ext uri="{FF2B5EF4-FFF2-40B4-BE49-F238E27FC236}">
                <a16:creationId xmlns:a16="http://schemas.microsoft.com/office/drawing/2014/main" id="{33245CCC-3B3F-8BDC-CDA0-33A57909A7D6}"/>
              </a:ext>
            </a:extLst>
          </p:cNvPr>
          <p:cNvSpPr>
            <a:spLocks noGrp="1"/>
          </p:cNvSpPr>
          <p:nvPr>
            <p:ph type="title"/>
          </p:nvPr>
        </p:nvSpPr>
        <p:spPr>
          <a:xfrm>
            <a:off x="761802" y="738334"/>
            <a:ext cx="9296597" cy="2561984"/>
          </a:xfrm>
        </p:spPr>
        <p:txBody>
          <a:bodyPr vert="horz" lIns="91440" tIns="45720" rIns="91440" bIns="45720" rtlCol="0" anchor="b">
            <a:normAutofit/>
          </a:bodyPr>
          <a:lstStyle/>
          <a:p>
            <a:r>
              <a:rPr lang="en-US" sz="4800" dirty="0">
                <a:solidFill>
                  <a:schemeClr val="bg1"/>
                </a:solidFill>
                <a:effectLst>
                  <a:outerShdw blurRad="38100" dist="38100" dir="2700000" algn="tl">
                    <a:srgbClr val="000000">
                      <a:alpha val="43137"/>
                    </a:srgbClr>
                  </a:outerShdw>
                </a:effectLst>
              </a:rPr>
              <a:t>Taxation of Operations</a:t>
            </a:r>
          </a:p>
        </p:txBody>
      </p:sp>
      <p:cxnSp>
        <p:nvCxnSpPr>
          <p:cNvPr id="21" name="Straight Connector 20">
            <a:extLst>
              <a:ext uri="{FF2B5EF4-FFF2-40B4-BE49-F238E27FC236}">
                <a16:creationId xmlns:a16="http://schemas.microsoft.com/office/drawing/2014/main" id="{2E5D4690-002A-4B9A-A715-6B47306217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02338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A54AB7-72A4-ED57-8A5A-372D1D1AD420}"/>
              </a:ext>
            </a:extLst>
          </p:cNvPr>
          <p:cNvSpPr>
            <a:spLocks noGrp="1"/>
          </p:cNvSpPr>
          <p:nvPr>
            <p:ph type="title"/>
          </p:nvPr>
        </p:nvSpPr>
        <p:spPr>
          <a:xfrm>
            <a:off x="6670444" y="591945"/>
            <a:ext cx="4840010" cy="1807305"/>
          </a:xfrm>
        </p:spPr>
        <p:txBody>
          <a:bodyPr>
            <a:normAutofit/>
          </a:bodyPr>
          <a:lstStyle/>
          <a:p>
            <a:r>
              <a:rPr lang="en-US" dirty="0">
                <a:solidFill>
                  <a:schemeClr val="accent4">
                    <a:lumMod val="20000"/>
                    <a:lumOff val="80000"/>
                  </a:schemeClr>
                </a:solidFill>
                <a:effectLst>
                  <a:outerShdw blurRad="38100" dist="38100" dir="2700000" algn="tl">
                    <a:srgbClr val="000000">
                      <a:alpha val="43137"/>
                    </a:srgbClr>
                  </a:outerShdw>
                </a:effectLst>
              </a:rPr>
              <a:t>Sole Proprietorship</a:t>
            </a:r>
          </a:p>
        </p:txBody>
      </p:sp>
      <p:pic>
        <p:nvPicPr>
          <p:cNvPr id="5" name="Picture 4" descr="White calculator">
            <a:extLst>
              <a:ext uri="{FF2B5EF4-FFF2-40B4-BE49-F238E27FC236}">
                <a16:creationId xmlns:a16="http://schemas.microsoft.com/office/drawing/2014/main" id="{684B8866-541F-BF32-D520-5247399EF29C}"/>
              </a:ext>
            </a:extLst>
          </p:cNvPr>
          <p:cNvPicPr>
            <a:picLocks noChangeAspect="1"/>
          </p:cNvPicPr>
          <p:nvPr/>
        </p:nvPicPr>
        <p:blipFill rotWithShape="1">
          <a:blip r:embed="rId2"/>
          <a:srcRect l="1517" r="38949" b="-1"/>
          <a:stretch/>
        </p:blipFill>
        <p:spPr>
          <a:xfrm>
            <a:off x="20" y="10"/>
            <a:ext cx="642392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effectLst>
            <a:outerShdw blurRad="50800" dist="50800" dir="5400000" algn="ctr" rotWithShape="0">
              <a:srgbClr val="000000">
                <a:alpha val="99000"/>
              </a:srgbClr>
            </a:outerShdw>
          </a:effectLst>
        </p:spPr>
      </p:pic>
      <p:sp>
        <p:nvSpPr>
          <p:cNvPr id="3" name="Content Placeholder 2">
            <a:extLst>
              <a:ext uri="{FF2B5EF4-FFF2-40B4-BE49-F238E27FC236}">
                <a16:creationId xmlns:a16="http://schemas.microsoft.com/office/drawing/2014/main" id="{BEF7FE18-B6CE-C807-BF5B-A232314DC009}"/>
              </a:ext>
            </a:extLst>
          </p:cNvPr>
          <p:cNvSpPr>
            <a:spLocks noGrp="1"/>
          </p:cNvSpPr>
          <p:nvPr>
            <p:ph idx="1"/>
          </p:nvPr>
        </p:nvSpPr>
        <p:spPr>
          <a:xfrm>
            <a:off x="6670444" y="2366141"/>
            <a:ext cx="4840010" cy="3843666"/>
          </a:xfrm>
        </p:spPr>
        <p:txBody>
          <a:bodyPr>
            <a:normAutofit/>
          </a:bodyPr>
          <a:lstStyle/>
          <a:p>
            <a:pPr marL="0" indent="0">
              <a:lnSpc>
                <a:spcPct val="100000"/>
              </a:lnSpc>
              <a:buNone/>
            </a:pPr>
            <a:r>
              <a:rPr lang="en-US" sz="3200" dirty="0">
                <a:solidFill>
                  <a:schemeClr val="accent4">
                    <a:lumMod val="20000"/>
                    <a:lumOff val="80000"/>
                  </a:schemeClr>
                </a:solidFill>
                <a:latin typeface="Abadi Extra Light" panose="020B0204020104020204" pitchFamily="34" charset="0"/>
              </a:rPr>
              <a:t>The income from that business activity directly on the owner's federal income tax return is generally reported on the Schedule C </a:t>
            </a:r>
          </a:p>
        </p:txBody>
      </p:sp>
      <p:cxnSp>
        <p:nvCxnSpPr>
          <p:cNvPr id="6" name="Straight Connector 5">
            <a:extLst>
              <a:ext uri="{FF2B5EF4-FFF2-40B4-BE49-F238E27FC236}">
                <a16:creationId xmlns:a16="http://schemas.microsoft.com/office/drawing/2014/main" id="{3768594A-6924-6B7D-2C47-095A58A19876}"/>
              </a:ext>
            </a:extLst>
          </p:cNvPr>
          <p:cNvCxnSpPr>
            <a:cxnSpLocks/>
          </p:cNvCxnSpPr>
          <p:nvPr/>
        </p:nvCxnSpPr>
        <p:spPr>
          <a:xfrm>
            <a:off x="6782765" y="1898247"/>
            <a:ext cx="472768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282944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alculator, pen, compass, money and a paper with graphs printed on it">
            <a:extLst>
              <a:ext uri="{FF2B5EF4-FFF2-40B4-BE49-F238E27FC236}">
                <a16:creationId xmlns:a16="http://schemas.microsoft.com/office/drawing/2014/main" id="{FF1958FF-14B2-BF7D-3E87-B10F93BD815E}"/>
              </a:ext>
            </a:extLst>
          </p:cNvPr>
          <p:cNvPicPr>
            <a:picLocks noChangeAspect="1"/>
          </p:cNvPicPr>
          <p:nvPr/>
        </p:nvPicPr>
        <p:blipFill rotWithShape="1">
          <a:blip r:embed="rId2">
            <a:alphaModFix amt="35000"/>
          </a:blip>
          <a:srcRect b="6639"/>
          <a:stretch/>
        </p:blipFill>
        <p:spPr>
          <a:xfrm>
            <a:off x="20" y="10"/>
            <a:ext cx="12191980" cy="6857990"/>
          </a:xfrm>
          <a:prstGeom prst="rect">
            <a:avLst/>
          </a:prstGeom>
        </p:spPr>
      </p:pic>
      <p:sp>
        <p:nvSpPr>
          <p:cNvPr id="2" name="Title 1">
            <a:extLst>
              <a:ext uri="{FF2B5EF4-FFF2-40B4-BE49-F238E27FC236}">
                <a16:creationId xmlns:a16="http://schemas.microsoft.com/office/drawing/2014/main" id="{336A30C7-F9FB-10AC-D2CA-296E1363FE0F}"/>
              </a:ext>
            </a:extLst>
          </p:cNvPr>
          <p:cNvSpPr>
            <a:spLocks noGrp="1"/>
          </p:cNvSpPr>
          <p:nvPr>
            <p:ph type="title"/>
          </p:nvPr>
        </p:nvSpPr>
        <p:spPr>
          <a:xfrm>
            <a:off x="838200" y="365125"/>
            <a:ext cx="10515600" cy="1325563"/>
          </a:xfrm>
        </p:spPr>
        <p:txBody>
          <a:bodyPr>
            <a:normAutofit/>
          </a:bodyPr>
          <a:lstStyle/>
          <a:p>
            <a:r>
              <a:rPr lang="en-US" dirty="0">
                <a:solidFill>
                  <a:srgbClr val="FFFFFF"/>
                </a:solidFill>
                <a:effectLst>
                  <a:outerShdw blurRad="38100" dist="38100" dir="2700000" algn="tl">
                    <a:srgbClr val="000000">
                      <a:alpha val="43137"/>
                    </a:srgbClr>
                  </a:outerShdw>
                </a:effectLst>
              </a:rPr>
              <a:t>C Corporations</a:t>
            </a:r>
          </a:p>
        </p:txBody>
      </p:sp>
      <p:sp>
        <p:nvSpPr>
          <p:cNvPr id="3" name="Content Placeholder 2">
            <a:extLst>
              <a:ext uri="{FF2B5EF4-FFF2-40B4-BE49-F238E27FC236}">
                <a16:creationId xmlns:a16="http://schemas.microsoft.com/office/drawing/2014/main" id="{BABEC6DE-C49C-52E0-0605-63EA5EF6DBDA}"/>
              </a:ext>
            </a:extLst>
          </p:cNvPr>
          <p:cNvSpPr>
            <a:spLocks noGrp="1"/>
          </p:cNvSpPr>
          <p:nvPr>
            <p:ph idx="1"/>
          </p:nvPr>
        </p:nvSpPr>
        <p:spPr>
          <a:xfrm>
            <a:off x="838200" y="1825625"/>
            <a:ext cx="10515600" cy="4351338"/>
          </a:xfrm>
        </p:spPr>
        <p:txBody>
          <a:bodyPr>
            <a:noAutofit/>
          </a:bodyPr>
          <a:lstStyle/>
          <a:p>
            <a:pPr marL="0" indent="0">
              <a:lnSpc>
                <a:spcPct val="100000"/>
              </a:lnSpc>
              <a:buNone/>
            </a:pPr>
            <a:r>
              <a:rPr lang="en-US" sz="2400" dirty="0">
                <a:solidFill>
                  <a:srgbClr val="FFFFFF"/>
                </a:solidFill>
                <a:latin typeface="Abadi Extra Light" panose="020B0204020104020204" pitchFamily="34" charset="0"/>
              </a:rPr>
              <a:t>A C corporation is subject to an entity-level federal income tax on its taxable income. </a:t>
            </a:r>
          </a:p>
          <a:p>
            <a:pPr marL="0" indent="0">
              <a:lnSpc>
                <a:spcPct val="100000"/>
              </a:lnSpc>
              <a:buNone/>
            </a:pPr>
            <a:r>
              <a:rPr lang="en-US" sz="2400" dirty="0">
                <a:solidFill>
                  <a:srgbClr val="FFFFFF"/>
                </a:solidFill>
                <a:latin typeface="Abadi Extra Light" panose="020B0204020104020204" pitchFamily="34" charset="0"/>
              </a:rPr>
              <a:t>The "double tax" effect can be mitigated through compensatory distributions to owner/employees provided such distributions are reasonable.</a:t>
            </a:r>
          </a:p>
          <a:p>
            <a:pPr marL="0" indent="0">
              <a:lnSpc>
                <a:spcPct val="100000"/>
              </a:lnSpc>
              <a:buNone/>
            </a:pPr>
            <a:r>
              <a:rPr lang="en-US" sz="2400" dirty="0">
                <a:solidFill>
                  <a:srgbClr val="FFFFFF"/>
                </a:solidFill>
                <a:latin typeface="Abadi Extra Light" panose="020B0204020104020204" pitchFamily="34" charset="0"/>
              </a:rPr>
              <a:t>Thus, as discussed above, the earnings of a C corporation are taxed first at the corporate level and then again at the shareholder level when distributed as dividends. </a:t>
            </a:r>
          </a:p>
          <a:p>
            <a:pPr marL="0" indent="0">
              <a:lnSpc>
                <a:spcPct val="100000"/>
              </a:lnSpc>
              <a:buNone/>
            </a:pPr>
            <a:r>
              <a:rPr lang="en-US" sz="2400" dirty="0">
                <a:solidFill>
                  <a:srgbClr val="FFFFFF"/>
                </a:solidFill>
                <a:latin typeface="Abadi Extra Light" panose="020B0204020104020204" pitchFamily="34" charset="0"/>
              </a:rPr>
              <a:t>The corporate-level tax rate applicable to C corporations (including personal service corporations) is a flat 21% rate [§11(b)]. </a:t>
            </a:r>
          </a:p>
          <a:p>
            <a:pPr marL="0" indent="0">
              <a:lnSpc>
                <a:spcPct val="100000"/>
              </a:lnSpc>
              <a:buNone/>
            </a:pPr>
            <a:r>
              <a:rPr lang="en-US" sz="2400" dirty="0">
                <a:solidFill>
                  <a:srgbClr val="FFFFFF"/>
                </a:solidFill>
                <a:latin typeface="Abadi Extra Light" panose="020B0204020104020204" pitchFamily="34" charset="0"/>
              </a:rPr>
              <a:t>C corporations are not subject to the alternative minimum tax (AMT). </a:t>
            </a:r>
          </a:p>
          <a:p>
            <a:pPr marL="0" indent="0">
              <a:lnSpc>
                <a:spcPct val="100000"/>
              </a:lnSpc>
              <a:buNone/>
            </a:pPr>
            <a:r>
              <a:rPr lang="en-US" sz="2400" dirty="0">
                <a:solidFill>
                  <a:srgbClr val="FFFFFF"/>
                </a:solidFill>
                <a:latin typeface="Abadi Extra Light" panose="020B0204020104020204" pitchFamily="34" charset="0"/>
              </a:rPr>
              <a:t>Note that C corporations are not eligible for the 20% qualified business income (QBI) deduction that is available to sole proprietorships, partnerships, and S corporations.</a:t>
            </a:r>
          </a:p>
          <a:p>
            <a:pPr marL="0" indent="0">
              <a:buNone/>
            </a:pPr>
            <a:endParaRPr lang="en-US" sz="2200" dirty="0">
              <a:solidFill>
                <a:srgbClr val="FFFFFF"/>
              </a:solidFill>
              <a:latin typeface="Abadi Extra Light" panose="020B0204020104020204" pitchFamily="34" charset="0"/>
            </a:endParaRPr>
          </a:p>
        </p:txBody>
      </p:sp>
      <p:cxnSp>
        <p:nvCxnSpPr>
          <p:cNvPr id="4" name="Straight Connector 3">
            <a:extLst>
              <a:ext uri="{FF2B5EF4-FFF2-40B4-BE49-F238E27FC236}">
                <a16:creationId xmlns:a16="http://schemas.microsoft.com/office/drawing/2014/main" id="{FC2D89F1-D5B5-BE9C-DCA0-3740DFC516B0}"/>
              </a:ext>
            </a:extLst>
          </p:cNvPr>
          <p:cNvCxnSpPr>
            <a:cxnSpLocks/>
          </p:cNvCxnSpPr>
          <p:nvPr/>
        </p:nvCxnSpPr>
        <p:spPr>
          <a:xfrm>
            <a:off x="6782765" y="1898247"/>
            <a:ext cx="472768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C3872A1-D71E-400F-C5EB-384BCD10F540}"/>
              </a:ext>
            </a:extLst>
          </p:cNvPr>
          <p:cNvCxnSpPr>
            <a:cxnSpLocks/>
          </p:cNvCxnSpPr>
          <p:nvPr/>
        </p:nvCxnSpPr>
        <p:spPr>
          <a:xfrm>
            <a:off x="927904" y="1564510"/>
            <a:ext cx="4727689" cy="0"/>
          </a:xfrm>
          <a:prstGeom prst="line">
            <a:avLst/>
          </a:prstGeom>
          <a:noFill/>
          <a:ln w="6350" cap="flat" cmpd="sng" algn="ctr">
            <a:solidFill>
              <a:srgbClr val="E7E6E6"/>
            </a:solidFill>
            <a:prstDash val="solid"/>
            <a:miter lim="800000"/>
          </a:ln>
          <a:effectLst/>
        </p:spPr>
      </p:cxnSp>
    </p:spTree>
    <p:extLst>
      <p:ext uri="{BB962C8B-B14F-4D97-AF65-F5344CB8AC3E}">
        <p14:creationId xmlns:p14="http://schemas.microsoft.com/office/powerpoint/2010/main" val="319039867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D1BCCDE0-B244-445D-8864-706451661E85}"/>
              </a:ext>
            </a:extLst>
          </p:cNvPr>
          <p:cNvGraphicFramePr>
            <a:graphicFrameLocks noGrp="1"/>
          </p:cNvGraphicFramePr>
          <p:nvPr>
            <p:ph idx="1"/>
            <p:extLst>
              <p:ext uri="{D42A27DB-BD31-4B8C-83A1-F6EECF244321}">
                <p14:modId xmlns:p14="http://schemas.microsoft.com/office/powerpoint/2010/main" val="1245603636"/>
              </p:ext>
            </p:extLst>
          </p:nvPr>
        </p:nvGraphicFramePr>
        <p:xfrm>
          <a:off x="884255" y="80871"/>
          <a:ext cx="10607710" cy="6696258"/>
        </p:xfrm>
        <a:graphic>
          <a:graphicData uri="http://schemas.openxmlformats.org/drawingml/2006/table">
            <a:tbl>
              <a:tblPr firstRow="1" firstCol="1" bandRow="1">
                <a:effectLst>
                  <a:outerShdw blurRad="50800" dist="50800" dir="5400000" algn="ctr" rotWithShape="0">
                    <a:srgbClr val="000000">
                      <a:alpha val="99000"/>
                    </a:srgbClr>
                  </a:outerShdw>
                </a:effectLst>
              </a:tblPr>
              <a:tblGrid>
                <a:gridCol w="3174337">
                  <a:extLst>
                    <a:ext uri="{9D8B030D-6E8A-4147-A177-3AD203B41FA5}">
                      <a16:colId xmlns:a16="http://schemas.microsoft.com/office/drawing/2014/main" val="4277557439"/>
                    </a:ext>
                  </a:extLst>
                </a:gridCol>
                <a:gridCol w="7433373">
                  <a:extLst>
                    <a:ext uri="{9D8B030D-6E8A-4147-A177-3AD203B41FA5}">
                      <a16:colId xmlns:a16="http://schemas.microsoft.com/office/drawing/2014/main" val="869552655"/>
                    </a:ext>
                  </a:extLst>
                </a:gridCol>
              </a:tblGrid>
              <a:tr h="505634">
                <a:tc gridSpan="2">
                  <a:txBody>
                    <a:bodyPr/>
                    <a:lstStyle/>
                    <a:p>
                      <a:pPr marL="0" marR="0" algn="ctr">
                        <a:lnSpc>
                          <a:spcPct val="107000"/>
                        </a:lnSpc>
                        <a:spcBef>
                          <a:spcPts val="0"/>
                        </a:spcBef>
                        <a:spcAft>
                          <a:spcPts val="0"/>
                        </a:spcAft>
                      </a:pPr>
                      <a:r>
                        <a:rPr lang="en-US" sz="1800" dirty="0">
                          <a:solidFill>
                            <a:schemeClr val="accent4">
                              <a:lumMod val="60000"/>
                              <a:lumOff val="40000"/>
                            </a:schemeClr>
                          </a:solidFill>
                          <a:effectLst/>
                          <a:latin typeface="Arial Nova" panose="020B0504020202020204" pitchFamily="34" charset="0"/>
                          <a:ea typeface="Calibri" panose="020F0502020204030204" pitchFamily="34" charset="0"/>
                        </a:rPr>
                        <a:t>C Corporations</a:t>
                      </a:r>
                      <a:endParaRPr lang="en-US" sz="1800" dirty="0">
                        <a:solidFill>
                          <a:schemeClr val="accent4">
                            <a:lumMod val="60000"/>
                            <a:lumOff val="40000"/>
                          </a:schemeClr>
                        </a:solidFill>
                        <a:effectLst/>
                        <a:latin typeface="Times New Roman" panose="02020603050405020304" pitchFamily="18" charset="0"/>
                        <a:ea typeface="Calibri" panose="020F0502020204030204" pitchFamily="34" charset="0"/>
                      </a:endParaRPr>
                    </a:p>
                  </a:txBody>
                  <a:tcPr marL="0" marR="6858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50000"/>
                      </a:schemeClr>
                    </a:solidFill>
                  </a:tcPr>
                </a:tc>
                <a:tc hMerge="1">
                  <a:txBody>
                    <a:bodyPr/>
                    <a:lstStyle/>
                    <a:p>
                      <a:endParaRPr lang="en-US"/>
                    </a:p>
                  </a:txBody>
                  <a:tcPr/>
                </a:tc>
                <a:extLst>
                  <a:ext uri="{0D108BD9-81ED-4DB2-BD59-A6C34878D82A}">
                    <a16:rowId xmlns:a16="http://schemas.microsoft.com/office/drawing/2014/main" val="147273071"/>
                  </a:ext>
                </a:extLst>
              </a:tr>
              <a:tr h="323689">
                <a:tc>
                  <a:txBody>
                    <a:bodyPr/>
                    <a:lstStyle/>
                    <a:p>
                      <a:pPr marL="0" marR="0">
                        <a:lnSpc>
                          <a:spcPct val="107000"/>
                        </a:lnSpc>
                        <a:spcBef>
                          <a:spcPts val="0"/>
                        </a:spcBef>
                        <a:spcAft>
                          <a:spcPts val="0"/>
                        </a:spcAft>
                      </a:pPr>
                      <a:r>
                        <a:rPr lang="en-US" sz="1000" dirty="0">
                          <a:solidFill>
                            <a:schemeClr val="accent4">
                              <a:lumMod val="60000"/>
                              <a:lumOff val="40000"/>
                            </a:schemeClr>
                          </a:solidFill>
                          <a:effectLst/>
                          <a:latin typeface="Arial Narrow" panose="020B0606020202030204" pitchFamily="34" charset="0"/>
                          <a:ea typeface="Calibri" panose="020F0502020204030204" pitchFamily="34" charset="0"/>
                        </a:rPr>
                        <a:t>Income and Losses </a:t>
                      </a:r>
                    </a:p>
                  </a:txBody>
                  <a:tcPr marL="182880" marR="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nSpc>
                          <a:spcPct val="107000"/>
                        </a:lnSpc>
                        <a:spcBef>
                          <a:spcPts val="0"/>
                        </a:spcBef>
                        <a:spcAft>
                          <a:spcPts val="0"/>
                        </a:spcAft>
                      </a:pPr>
                      <a:r>
                        <a:rPr lang="en-US" sz="1000" dirty="0">
                          <a:solidFill>
                            <a:schemeClr val="accent4">
                              <a:lumMod val="60000"/>
                              <a:lumOff val="40000"/>
                            </a:schemeClr>
                          </a:solidFill>
                          <a:effectLst/>
                          <a:latin typeface="Arial Narrow" panose="020B0606020202030204" pitchFamily="34" charset="0"/>
                          <a:ea typeface="Calibri" panose="020F0502020204030204" pitchFamily="34" charset="0"/>
                        </a:rPr>
                        <a:t>Taxed at the Entity Level</a:t>
                      </a:r>
                    </a:p>
                  </a:txBody>
                  <a:tcPr marL="182880" marR="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00"/>
                    </a:solidFill>
                  </a:tcPr>
                </a:tc>
                <a:extLst>
                  <a:ext uri="{0D108BD9-81ED-4DB2-BD59-A6C34878D82A}">
                    <a16:rowId xmlns:a16="http://schemas.microsoft.com/office/drawing/2014/main" val="3361465732"/>
                  </a:ext>
                </a:extLst>
              </a:tr>
              <a:tr h="323689">
                <a:tc>
                  <a:txBody>
                    <a:bodyPr/>
                    <a:lstStyle/>
                    <a:p>
                      <a:pPr marL="0" marR="0">
                        <a:lnSpc>
                          <a:spcPct val="107000"/>
                        </a:lnSpc>
                        <a:spcBef>
                          <a:spcPts val="0"/>
                        </a:spcBef>
                        <a:spcAft>
                          <a:spcPts val="0"/>
                        </a:spcAft>
                      </a:pPr>
                      <a:r>
                        <a:rPr lang="en-US" sz="1000" dirty="0">
                          <a:solidFill>
                            <a:schemeClr val="accent4">
                              <a:lumMod val="60000"/>
                              <a:lumOff val="40000"/>
                            </a:schemeClr>
                          </a:solidFill>
                          <a:effectLst/>
                          <a:latin typeface="Arial Narrow" panose="020B0606020202030204" pitchFamily="34" charset="0"/>
                          <a:ea typeface="Calibri" panose="020F0502020204030204" pitchFamily="34" charset="0"/>
                        </a:rPr>
                        <a:t>Fed Tax Rates on Income</a:t>
                      </a:r>
                    </a:p>
                  </a:txBody>
                  <a:tcPr marL="182880" marR="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nSpc>
                          <a:spcPct val="107000"/>
                        </a:lnSpc>
                        <a:spcBef>
                          <a:spcPts val="0"/>
                        </a:spcBef>
                        <a:spcAft>
                          <a:spcPts val="0"/>
                        </a:spcAft>
                      </a:pPr>
                      <a:r>
                        <a:rPr lang="en-US" sz="1000" dirty="0">
                          <a:solidFill>
                            <a:schemeClr val="accent4">
                              <a:lumMod val="60000"/>
                              <a:lumOff val="40000"/>
                            </a:schemeClr>
                          </a:solidFill>
                          <a:effectLst/>
                          <a:latin typeface="Arial Narrow" panose="020B0606020202030204" pitchFamily="34" charset="0"/>
                          <a:ea typeface="Calibri" panose="020F0502020204030204" pitchFamily="34" charset="0"/>
                        </a:rPr>
                        <a:t>21%</a:t>
                      </a:r>
                    </a:p>
                  </a:txBody>
                  <a:tcPr marL="182880" marR="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00"/>
                    </a:solidFill>
                  </a:tcPr>
                </a:tc>
                <a:extLst>
                  <a:ext uri="{0D108BD9-81ED-4DB2-BD59-A6C34878D82A}">
                    <a16:rowId xmlns:a16="http://schemas.microsoft.com/office/drawing/2014/main" val="444744483"/>
                  </a:ext>
                </a:extLst>
              </a:tr>
              <a:tr h="323689">
                <a:tc>
                  <a:txBody>
                    <a:bodyPr/>
                    <a:lstStyle/>
                    <a:p>
                      <a:pPr marL="0" marR="0">
                        <a:lnSpc>
                          <a:spcPct val="107000"/>
                        </a:lnSpc>
                        <a:spcBef>
                          <a:spcPts val="0"/>
                        </a:spcBef>
                        <a:spcAft>
                          <a:spcPts val="0"/>
                        </a:spcAft>
                      </a:pPr>
                      <a:r>
                        <a:rPr lang="en-US" sz="1000" dirty="0">
                          <a:solidFill>
                            <a:schemeClr val="accent4">
                              <a:lumMod val="60000"/>
                              <a:lumOff val="40000"/>
                            </a:schemeClr>
                          </a:solidFill>
                          <a:effectLst/>
                          <a:latin typeface="Arial Narrow" panose="020B0606020202030204" pitchFamily="34" charset="0"/>
                          <a:ea typeface="Calibri" panose="020F0502020204030204" pitchFamily="34" charset="0"/>
                        </a:rPr>
                        <a:t>State Tax Rate</a:t>
                      </a:r>
                    </a:p>
                  </a:txBody>
                  <a:tcPr marL="182880" marR="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nSpc>
                          <a:spcPct val="107000"/>
                        </a:lnSpc>
                        <a:spcBef>
                          <a:spcPts val="0"/>
                        </a:spcBef>
                        <a:spcAft>
                          <a:spcPts val="0"/>
                        </a:spcAft>
                      </a:pPr>
                      <a:r>
                        <a:rPr lang="en-US" sz="1000" dirty="0">
                          <a:solidFill>
                            <a:schemeClr val="accent4">
                              <a:lumMod val="60000"/>
                              <a:lumOff val="40000"/>
                            </a:schemeClr>
                          </a:solidFill>
                          <a:effectLst/>
                          <a:latin typeface="Arial Narrow" panose="020B0606020202030204" pitchFamily="34" charset="0"/>
                          <a:ea typeface="Calibri" panose="020F0502020204030204" pitchFamily="34" charset="0"/>
                        </a:rPr>
                        <a:t>8.99%</a:t>
                      </a:r>
                    </a:p>
                  </a:txBody>
                  <a:tcPr marL="182880" marR="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00"/>
                    </a:solidFill>
                  </a:tcPr>
                </a:tc>
                <a:extLst>
                  <a:ext uri="{0D108BD9-81ED-4DB2-BD59-A6C34878D82A}">
                    <a16:rowId xmlns:a16="http://schemas.microsoft.com/office/drawing/2014/main" val="3392601669"/>
                  </a:ext>
                </a:extLst>
              </a:tr>
              <a:tr h="323689">
                <a:tc>
                  <a:txBody>
                    <a:bodyPr/>
                    <a:lstStyle/>
                    <a:p>
                      <a:pPr marL="0" marR="0">
                        <a:lnSpc>
                          <a:spcPct val="107000"/>
                        </a:lnSpc>
                        <a:spcBef>
                          <a:spcPts val="0"/>
                        </a:spcBef>
                        <a:spcAft>
                          <a:spcPts val="0"/>
                        </a:spcAft>
                      </a:pPr>
                      <a:r>
                        <a:rPr lang="en-US" sz="1000" dirty="0">
                          <a:solidFill>
                            <a:schemeClr val="accent4">
                              <a:lumMod val="60000"/>
                              <a:lumOff val="40000"/>
                            </a:schemeClr>
                          </a:solidFill>
                          <a:effectLst/>
                          <a:latin typeface="Arial Narrow" panose="020B0606020202030204" pitchFamily="34" charset="0"/>
                          <a:ea typeface="Calibri" panose="020F0502020204030204" pitchFamily="34" charset="0"/>
                        </a:rPr>
                        <a:t>SE Tax</a:t>
                      </a:r>
                    </a:p>
                  </a:txBody>
                  <a:tcPr marL="182880" marR="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nSpc>
                          <a:spcPct val="107000"/>
                        </a:lnSpc>
                        <a:spcBef>
                          <a:spcPts val="0"/>
                        </a:spcBef>
                        <a:spcAft>
                          <a:spcPts val="0"/>
                        </a:spcAft>
                      </a:pPr>
                      <a:r>
                        <a:rPr lang="en-US" sz="1000" dirty="0">
                          <a:solidFill>
                            <a:schemeClr val="accent4">
                              <a:lumMod val="60000"/>
                              <a:lumOff val="40000"/>
                            </a:schemeClr>
                          </a:solidFill>
                          <a:effectLst/>
                          <a:latin typeface="Arial Narrow" panose="020B0606020202030204" pitchFamily="34" charset="0"/>
                          <a:ea typeface="Calibri" panose="020F0502020204030204" pitchFamily="34" charset="0"/>
                        </a:rPr>
                        <a:t>No</a:t>
                      </a:r>
                    </a:p>
                  </a:txBody>
                  <a:tcPr marL="182880" marR="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00"/>
                    </a:solidFill>
                  </a:tcPr>
                </a:tc>
                <a:extLst>
                  <a:ext uri="{0D108BD9-81ED-4DB2-BD59-A6C34878D82A}">
                    <a16:rowId xmlns:a16="http://schemas.microsoft.com/office/drawing/2014/main" val="3614950963"/>
                  </a:ext>
                </a:extLst>
              </a:tr>
              <a:tr h="323689">
                <a:tc>
                  <a:txBody>
                    <a:bodyPr/>
                    <a:lstStyle/>
                    <a:p>
                      <a:pPr marL="0" marR="0">
                        <a:lnSpc>
                          <a:spcPct val="107000"/>
                        </a:lnSpc>
                        <a:spcBef>
                          <a:spcPts val="0"/>
                        </a:spcBef>
                        <a:spcAft>
                          <a:spcPts val="0"/>
                        </a:spcAft>
                      </a:pPr>
                      <a:r>
                        <a:rPr lang="en-US" sz="1000" dirty="0">
                          <a:solidFill>
                            <a:schemeClr val="accent4">
                              <a:lumMod val="60000"/>
                              <a:lumOff val="40000"/>
                            </a:schemeClr>
                          </a:solidFill>
                          <a:effectLst/>
                          <a:latin typeface="Arial Narrow" panose="020B0606020202030204" pitchFamily="34" charset="0"/>
                          <a:ea typeface="Calibri" panose="020F0502020204030204" pitchFamily="34" charset="0"/>
                        </a:rPr>
                        <a:t>Alt Min Tax</a:t>
                      </a:r>
                    </a:p>
                  </a:txBody>
                  <a:tcPr marL="182880" marR="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nSpc>
                          <a:spcPct val="107000"/>
                        </a:lnSpc>
                        <a:spcBef>
                          <a:spcPts val="0"/>
                        </a:spcBef>
                        <a:spcAft>
                          <a:spcPts val="0"/>
                        </a:spcAft>
                      </a:pPr>
                      <a:r>
                        <a:rPr lang="en-US" sz="1000" dirty="0">
                          <a:solidFill>
                            <a:schemeClr val="accent4">
                              <a:lumMod val="60000"/>
                              <a:lumOff val="40000"/>
                            </a:schemeClr>
                          </a:solidFill>
                          <a:effectLst/>
                          <a:latin typeface="Arial Narrow" panose="020B0606020202030204" pitchFamily="34" charset="0"/>
                          <a:ea typeface="Calibri" panose="020F0502020204030204" pitchFamily="34" charset="0"/>
                        </a:rPr>
                        <a:t>Repealed for tax years beginning after 2017 and before 2023, after 2022 corps w $1 billion of gross revenue  subject to 15% AMT</a:t>
                      </a:r>
                    </a:p>
                  </a:txBody>
                  <a:tcPr marL="182880" marR="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00"/>
                    </a:solidFill>
                  </a:tcPr>
                </a:tc>
                <a:extLst>
                  <a:ext uri="{0D108BD9-81ED-4DB2-BD59-A6C34878D82A}">
                    <a16:rowId xmlns:a16="http://schemas.microsoft.com/office/drawing/2014/main" val="2644265026"/>
                  </a:ext>
                </a:extLst>
              </a:tr>
              <a:tr h="323689">
                <a:tc>
                  <a:txBody>
                    <a:bodyPr/>
                    <a:lstStyle/>
                    <a:p>
                      <a:pPr marL="0" marR="0">
                        <a:lnSpc>
                          <a:spcPct val="107000"/>
                        </a:lnSpc>
                        <a:spcBef>
                          <a:spcPts val="0"/>
                        </a:spcBef>
                        <a:spcAft>
                          <a:spcPts val="0"/>
                        </a:spcAft>
                      </a:pPr>
                      <a:r>
                        <a:rPr lang="en-US" sz="1000" dirty="0">
                          <a:solidFill>
                            <a:schemeClr val="accent4">
                              <a:lumMod val="60000"/>
                              <a:lumOff val="40000"/>
                            </a:schemeClr>
                          </a:solidFill>
                          <a:effectLst/>
                          <a:latin typeface="Arial Narrow" panose="020B0606020202030204" pitchFamily="34" charset="0"/>
                          <a:ea typeface="Calibri" panose="020F0502020204030204" pitchFamily="34" charset="0"/>
                        </a:rPr>
                        <a:t>Sec. 199A Deduction</a:t>
                      </a:r>
                    </a:p>
                  </a:txBody>
                  <a:tcPr marL="182880" marR="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nSpc>
                          <a:spcPct val="107000"/>
                        </a:lnSpc>
                        <a:spcBef>
                          <a:spcPts val="0"/>
                        </a:spcBef>
                        <a:spcAft>
                          <a:spcPts val="0"/>
                        </a:spcAft>
                      </a:pPr>
                      <a:r>
                        <a:rPr lang="en-US" sz="1000" dirty="0">
                          <a:solidFill>
                            <a:schemeClr val="accent4">
                              <a:lumMod val="60000"/>
                              <a:lumOff val="40000"/>
                            </a:schemeClr>
                          </a:solidFill>
                          <a:effectLst/>
                          <a:latin typeface="Arial Narrow" panose="020B0606020202030204" pitchFamily="34" charset="0"/>
                          <a:ea typeface="Calibri" panose="020F0502020204030204" pitchFamily="34" charset="0"/>
                        </a:rPr>
                        <a:t>No</a:t>
                      </a:r>
                    </a:p>
                  </a:txBody>
                  <a:tcPr marL="182880" marR="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00"/>
                    </a:solidFill>
                  </a:tcPr>
                </a:tc>
                <a:extLst>
                  <a:ext uri="{0D108BD9-81ED-4DB2-BD59-A6C34878D82A}">
                    <a16:rowId xmlns:a16="http://schemas.microsoft.com/office/drawing/2014/main" val="2044560502"/>
                  </a:ext>
                </a:extLst>
              </a:tr>
              <a:tr h="357408">
                <a:tc>
                  <a:txBody>
                    <a:bodyPr/>
                    <a:lstStyle/>
                    <a:p>
                      <a:pPr marL="0" marR="0">
                        <a:lnSpc>
                          <a:spcPct val="107000"/>
                        </a:lnSpc>
                        <a:spcBef>
                          <a:spcPts val="0"/>
                        </a:spcBef>
                        <a:spcAft>
                          <a:spcPts val="0"/>
                        </a:spcAft>
                      </a:pPr>
                      <a:r>
                        <a:rPr lang="en-US" sz="1000" dirty="0">
                          <a:solidFill>
                            <a:schemeClr val="accent4">
                              <a:lumMod val="60000"/>
                              <a:lumOff val="40000"/>
                            </a:schemeClr>
                          </a:solidFill>
                          <a:effectLst/>
                          <a:latin typeface="Arial Narrow" panose="020B0606020202030204" pitchFamily="34" charset="0"/>
                          <a:ea typeface="Calibri" panose="020F0502020204030204" pitchFamily="34" charset="0"/>
                        </a:rPr>
                        <a:t>Personal Holding Company Tax</a:t>
                      </a:r>
                    </a:p>
                  </a:txBody>
                  <a:tcPr marL="182880" marR="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nSpc>
                          <a:spcPct val="107000"/>
                        </a:lnSpc>
                        <a:spcBef>
                          <a:spcPts val="0"/>
                        </a:spcBef>
                        <a:spcAft>
                          <a:spcPts val="0"/>
                        </a:spcAft>
                      </a:pPr>
                      <a:r>
                        <a:rPr lang="en-US" sz="1000" dirty="0">
                          <a:solidFill>
                            <a:schemeClr val="accent4">
                              <a:lumMod val="60000"/>
                              <a:lumOff val="40000"/>
                            </a:schemeClr>
                          </a:solidFill>
                          <a:effectLst/>
                          <a:latin typeface="Arial Narrow" panose="020B0606020202030204" pitchFamily="34" charset="0"/>
                          <a:ea typeface="Calibri" panose="020F0502020204030204" pitchFamily="34" charset="0"/>
                        </a:rPr>
                        <a:t> 20% of undistributed Personal Holding Company Income</a:t>
                      </a:r>
                    </a:p>
                  </a:txBody>
                  <a:tcPr marL="182880" marR="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00"/>
                    </a:solidFill>
                  </a:tcPr>
                </a:tc>
                <a:extLst>
                  <a:ext uri="{0D108BD9-81ED-4DB2-BD59-A6C34878D82A}">
                    <a16:rowId xmlns:a16="http://schemas.microsoft.com/office/drawing/2014/main" val="654809005"/>
                  </a:ext>
                </a:extLst>
              </a:tr>
              <a:tr h="323689">
                <a:tc>
                  <a:txBody>
                    <a:bodyPr/>
                    <a:lstStyle/>
                    <a:p>
                      <a:pPr marL="0" marR="0">
                        <a:lnSpc>
                          <a:spcPct val="107000"/>
                        </a:lnSpc>
                        <a:spcBef>
                          <a:spcPts val="0"/>
                        </a:spcBef>
                        <a:spcAft>
                          <a:spcPts val="0"/>
                        </a:spcAft>
                      </a:pPr>
                      <a:r>
                        <a:rPr lang="en-US" sz="1000" dirty="0">
                          <a:solidFill>
                            <a:schemeClr val="accent4">
                              <a:lumMod val="60000"/>
                              <a:lumOff val="40000"/>
                            </a:schemeClr>
                          </a:solidFill>
                          <a:effectLst/>
                          <a:latin typeface="Arial Narrow" panose="020B0606020202030204" pitchFamily="34" charset="0"/>
                          <a:ea typeface="Calibri" panose="020F0502020204030204" pitchFamily="34" charset="0"/>
                        </a:rPr>
                        <a:t>Accumulated Earnings Tax</a:t>
                      </a:r>
                    </a:p>
                  </a:txBody>
                  <a:tcPr marL="182880" marR="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nSpc>
                          <a:spcPct val="107000"/>
                        </a:lnSpc>
                        <a:spcBef>
                          <a:spcPts val="0"/>
                        </a:spcBef>
                        <a:spcAft>
                          <a:spcPts val="0"/>
                        </a:spcAft>
                      </a:pPr>
                      <a:r>
                        <a:rPr lang="en-US" sz="1000" dirty="0">
                          <a:solidFill>
                            <a:schemeClr val="accent4">
                              <a:lumMod val="60000"/>
                              <a:lumOff val="40000"/>
                            </a:schemeClr>
                          </a:solidFill>
                          <a:effectLst/>
                          <a:latin typeface="Arial Narrow" panose="020B0606020202030204" pitchFamily="34" charset="0"/>
                          <a:ea typeface="Calibri" panose="020F0502020204030204" pitchFamily="34" charset="0"/>
                        </a:rPr>
                        <a:t> 20% of Accumulated Taxable Income over Accumulated Earnings Credit with a minimum credit of $250,000</a:t>
                      </a:r>
                    </a:p>
                  </a:txBody>
                  <a:tcPr marL="182880" marR="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00"/>
                    </a:solidFill>
                  </a:tcPr>
                </a:tc>
                <a:extLst>
                  <a:ext uri="{0D108BD9-81ED-4DB2-BD59-A6C34878D82A}">
                    <a16:rowId xmlns:a16="http://schemas.microsoft.com/office/drawing/2014/main" val="629789723"/>
                  </a:ext>
                </a:extLst>
              </a:tr>
              <a:tr h="481958">
                <a:tc>
                  <a:txBody>
                    <a:bodyPr/>
                    <a:lstStyle/>
                    <a:p>
                      <a:pPr marL="0" marR="0">
                        <a:lnSpc>
                          <a:spcPct val="107000"/>
                        </a:lnSpc>
                        <a:spcBef>
                          <a:spcPts val="0"/>
                        </a:spcBef>
                        <a:spcAft>
                          <a:spcPts val="0"/>
                        </a:spcAft>
                      </a:pPr>
                      <a:r>
                        <a:rPr lang="en-US" sz="1000" dirty="0">
                          <a:solidFill>
                            <a:schemeClr val="accent4">
                              <a:lumMod val="60000"/>
                              <a:lumOff val="40000"/>
                            </a:schemeClr>
                          </a:solidFill>
                          <a:effectLst/>
                          <a:latin typeface="Arial Narrow" panose="020B0606020202030204" pitchFamily="34" charset="0"/>
                          <a:ea typeface="Calibri" panose="020F0502020204030204" pitchFamily="34" charset="0"/>
                        </a:rPr>
                        <a:t>Losses</a:t>
                      </a:r>
                    </a:p>
                    <a:p>
                      <a:pPr marL="0" marR="0">
                        <a:lnSpc>
                          <a:spcPct val="107000"/>
                        </a:lnSpc>
                        <a:spcBef>
                          <a:spcPts val="0"/>
                        </a:spcBef>
                        <a:spcAft>
                          <a:spcPts val="0"/>
                        </a:spcAft>
                      </a:pPr>
                      <a:r>
                        <a:rPr lang="en-US" sz="1000" dirty="0">
                          <a:solidFill>
                            <a:schemeClr val="accent4">
                              <a:lumMod val="60000"/>
                              <a:lumOff val="40000"/>
                            </a:schemeClr>
                          </a:solidFill>
                          <a:effectLst/>
                          <a:latin typeface="Arial Narrow" panose="020B0606020202030204" pitchFamily="34" charset="0"/>
                          <a:ea typeface="Calibri" panose="020F0502020204030204" pitchFamily="34" charset="0"/>
                        </a:rPr>
                        <a:t> </a:t>
                      </a:r>
                    </a:p>
                  </a:txBody>
                  <a:tcPr marL="182880" marR="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accent4">
                              <a:lumMod val="60000"/>
                              <a:lumOff val="40000"/>
                            </a:schemeClr>
                          </a:solidFill>
                          <a:effectLst/>
                          <a:uLnTx/>
                          <a:uFillTx/>
                          <a:latin typeface="Arial Narrow" panose="020B0606020202030204" pitchFamily="34" charset="0"/>
                          <a:ea typeface="Calibri" panose="020F0502020204030204" pitchFamily="34" charset="0"/>
                          <a:cs typeface="+mn-cs"/>
                        </a:rPr>
                        <a:t>Limited to 80 percent of the Corporation’s income for the tax year</a:t>
                      </a:r>
                      <a:endParaRPr lang="en-US" sz="1000" dirty="0">
                        <a:solidFill>
                          <a:schemeClr val="accent4">
                            <a:lumMod val="60000"/>
                            <a:lumOff val="40000"/>
                          </a:schemeClr>
                        </a:solidFill>
                        <a:effectLst/>
                        <a:latin typeface="Arial Narrow" panose="020B0606020202030204" pitchFamily="34" charset="0"/>
                        <a:ea typeface="Calibri" panose="020F0502020204030204" pitchFamily="34" charset="0"/>
                      </a:endParaRPr>
                    </a:p>
                    <a:p>
                      <a:pPr marL="0" marR="0">
                        <a:lnSpc>
                          <a:spcPct val="107000"/>
                        </a:lnSpc>
                        <a:spcBef>
                          <a:spcPts val="0"/>
                        </a:spcBef>
                        <a:spcAft>
                          <a:spcPts val="0"/>
                        </a:spcAft>
                      </a:pPr>
                      <a:r>
                        <a:rPr lang="en-US" sz="1000" dirty="0">
                          <a:solidFill>
                            <a:schemeClr val="accent4">
                              <a:lumMod val="60000"/>
                              <a:lumOff val="40000"/>
                            </a:schemeClr>
                          </a:solidFill>
                          <a:effectLst/>
                          <a:latin typeface="Arial Narrow" panose="020B0606020202030204" pitchFamily="34" charset="0"/>
                          <a:ea typeface="Calibri" panose="020F0502020204030204" pitchFamily="34" charset="0"/>
                        </a:rPr>
                        <a:t>Excess business losses limitation does not apply</a:t>
                      </a:r>
                    </a:p>
                  </a:txBody>
                  <a:tcPr marL="182880" marR="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00"/>
                    </a:solidFill>
                  </a:tcPr>
                </a:tc>
                <a:extLst>
                  <a:ext uri="{0D108BD9-81ED-4DB2-BD59-A6C34878D82A}">
                    <a16:rowId xmlns:a16="http://schemas.microsoft.com/office/drawing/2014/main" val="3949596448"/>
                  </a:ext>
                </a:extLst>
              </a:tr>
              <a:tr h="323689">
                <a:tc>
                  <a:txBody>
                    <a:bodyPr/>
                    <a:lstStyle/>
                    <a:p>
                      <a:pPr marL="0" marR="0">
                        <a:lnSpc>
                          <a:spcPct val="107000"/>
                        </a:lnSpc>
                        <a:spcBef>
                          <a:spcPts val="0"/>
                        </a:spcBef>
                        <a:spcAft>
                          <a:spcPts val="0"/>
                        </a:spcAft>
                      </a:pPr>
                      <a:r>
                        <a:rPr lang="en-US" sz="1000" dirty="0">
                          <a:solidFill>
                            <a:schemeClr val="accent4">
                              <a:lumMod val="60000"/>
                              <a:lumOff val="40000"/>
                            </a:schemeClr>
                          </a:solidFill>
                          <a:effectLst/>
                          <a:latin typeface="Arial Narrow" panose="020B0606020202030204" pitchFamily="34" charset="0"/>
                          <a:ea typeface="Calibri" panose="020F0502020204030204" pitchFamily="34" charset="0"/>
                        </a:rPr>
                        <a:t>Passive Loss Rules Apply </a:t>
                      </a:r>
                    </a:p>
                  </a:txBody>
                  <a:tcPr marL="182880" marR="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nSpc>
                          <a:spcPct val="107000"/>
                        </a:lnSpc>
                        <a:spcBef>
                          <a:spcPts val="0"/>
                        </a:spcBef>
                        <a:spcAft>
                          <a:spcPts val="0"/>
                        </a:spcAft>
                      </a:pPr>
                      <a:r>
                        <a:rPr lang="en-US" sz="1000" dirty="0">
                          <a:solidFill>
                            <a:schemeClr val="accent4">
                              <a:lumMod val="60000"/>
                              <a:lumOff val="40000"/>
                            </a:schemeClr>
                          </a:solidFill>
                          <a:effectLst/>
                          <a:latin typeface="Arial Narrow" panose="020B0606020202030204" pitchFamily="34" charset="0"/>
                          <a:ea typeface="Calibri" panose="020F0502020204030204" pitchFamily="34" charset="0"/>
                        </a:rPr>
                        <a:t>No, except certain Closely held Corporations</a:t>
                      </a:r>
                    </a:p>
                  </a:txBody>
                  <a:tcPr marL="182880" marR="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00"/>
                    </a:solidFill>
                  </a:tcPr>
                </a:tc>
                <a:extLst>
                  <a:ext uri="{0D108BD9-81ED-4DB2-BD59-A6C34878D82A}">
                    <a16:rowId xmlns:a16="http://schemas.microsoft.com/office/drawing/2014/main" val="425613302"/>
                  </a:ext>
                </a:extLst>
              </a:tr>
              <a:tr h="323689">
                <a:tc>
                  <a:txBody>
                    <a:bodyPr/>
                    <a:lstStyle/>
                    <a:p>
                      <a:pPr marL="0" marR="0">
                        <a:lnSpc>
                          <a:spcPct val="107000"/>
                        </a:lnSpc>
                        <a:spcBef>
                          <a:spcPts val="0"/>
                        </a:spcBef>
                        <a:spcAft>
                          <a:spcPts val="0"/>
                        </a:spcAft>
                      </a:pPr>
                      <a:r>
                        <a:rPr lang="en-US" sz="1000" dirty="0">
                          <a:solidFill>
                            <a:schemeClr val="accent4">
                              <a:lumMod val="60000"/>
                              <a:lumOff val="40000"/>
                            </a:schemeClr>
                          </a:solidFill>
                          <a:effectLst/>
                          <a:latin typeface="Arial Narrow" panose="020B0606020202030204" pitchFamily="34" charset="0"/>
                          <a:ea typeface="Calibri" panose="020F0502020204030204" pitchFamily="34" charset="0"/>
                        </a:rPr>
                        <a:t>At Risk Rules Apply</a:t>
                      </a:r>
                    </a:p>
                  </a:txBody>
                  <a:tcPr marL="182880" marR="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nSpc>
                          <a:spcPct val="107000"/>
                        </a:lnSpc>
                        <a:spcBef>
                          <a:spcPts val="0"/>
                        </a:spcBef>
                        <a:spcAft>
                          <a:spcPts val="0"/>
                        </a:spcAft>
                      </a:pPr>
                      <a:r>
                        <a:rPr lang="en-US" sz="1000" dirty="0">
                          <a:solidFill>
                            <a:schemeClr val="accent4">
                              <a:lumMod val="60000"/>
                              <a:lumOff val="40000"/>
                            </a:schemeClr>
                          </a:solidFill>
                          <a:effectLst/>
                          <a:latin typeface="Arial Narrow" panose="020B0606020202030204" pitchFamily="34" charset="0"/>
                          <a:ea typeface="Calibri" panose="020F0502020204030204" pitchFamily="34" charset="0"/>
                        </a:rPr>
                        <a:t>No, except certain Closely held Corporations</a:t>
                      </a:r>
                    </a:p>
                  </a:txBody>
                  <a:tcPr marL="182880" marR="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00"/>
                    </a:solidFill>
                  </a:tcPr>
                </a:tc>
                <a:extLst>
                  <a:ext uri="{0D108BD9-81ED-4DB2-BD59-A6C34878D82A}">
                    <a16:rowId xmlns:a16="http://schemas.microsoft.com/office/drawing/2014/main" val="3626019790"/>
                  </a:ext>
                </a:extLst>
              </a:tr>
              <a:tr h="323689">
                <a:tc>
                  <a:txBody>
                    <a:bodyPr/>
                    <a:lstStyle/>
                    <a:p>
                      <a:pPr marL="0" marR="0">
                        <a:lnSpc>
                          <a:spcPct val="107000"/>
                        </a:lnSpc>
                        <a:spcBef>
                          <a:spcPts val="0"/>
                        </a:spcBef>
                        <a:spcAft>
                          <a:spcPts val="0"/>
                        </a:spcAft>
                      </a:pPr>
                      <a:r>
                        <a:rPr lang="en-US" sz="1000" dirty="0">
                          <a:solidFill>
                            <a:schemeClr val="accent4">
                              <a:lumMod val="60000"/>
                              <a:lumOff val="40000"/>
                            </a:schemeClr>
                          </a:solidFill>
                          <a:effectLst/>
                          <a:latin typeface="Arial Narrow" panose="020B0606020202030204" pitchFamily="34" charset="0"/>
                          <a:ea typeface="Calibri" panose="020F0502020204030204" pitchFamily="34" charset="0"/>
                        </a:rPr>
                        <a:t>Distributions </a:t>
                      </a:r>
                    </a:p>
                  </a:txBody>
                  <a:tcPr marL="182880" marR="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nSpc>
                          <a:spcPct val="107000"/>
                        </a:lnSpc>
                        <a:spcBef>
                          <a:spcPts val="0"/>
                        </a:spcBef>
                        <a:spcAft>
                          <a:spcPts val="0"/>
                        </a:spcAft>
                      </a:pPr>
                      <a:r>
                        <a:rPr lang="en-US" sz="1000" dirty="0">
                          <a:solidFill>
                            <a:schemeClr val="accent4">
                              <a:lumMod val="60000"/>
                              <a:lumOff val="40000"/>
                            </a:schemeClr>
                          </a:solidFill>
                          <a:effectLst/>
                          <a:latin typeface="Arial Narrow" panose="020B0606020202030204" pitchFamily="34" charset="0"/>
                          <a:ea typeface="Calibri" panose="020F0502020204030204" pitchFamily="34" charset="0"/>
                        </a:rPr>
                        <a:t>Qualified Dividend Distributions taxed as Capital Gain</a:t>
                      </a:r>
                    </a:p>
                  </a:txBody>
                  <a:tcPr marL="182880" marR="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00"/>
                    </a:solidFill>
                  </a:tcPr>
                </a:tc>
                <a:extLst>
                  <a:ext uri="{0D108BD9-81ED-4DB2-BD59-A6C34878D82A}">
                    <a16:rowId xmlns:a16="http://schemas.microsoft.com/office/drawing/2014/main" val="1064177481"/>
                  </a:ext>
                </a:extLst>
              </a:tr>
              <a:tr h="323689">
                <a:tc>
                  <a:txBody>
                    <a:bodyPr/>
                    <a:lstStyle/>
                    <a:p>
                      <a:pPr marL="0" marR="0">
                        <a:lnSpc>
                          <a:spcPct val="107000"/>
                        </a:lnSpc>
                        <a:spcBef>
                          <a:spcPts val="0"/>
                        </a:spcBef>
                        <a:spcAft>
                          <a:spcPts val="0"/>
                        </a:spcAft>
                      </a:pPr>
                      <a:r>
                        <a:rPr lang="en-US" sz="1000" dirty="0">
                          <a:solidFill>
                            <a:schemeClr val="accent4">
                              <a:lumMod val="60000"/>
                              <a:lumOff val="40000"/>
                            </a:schemeClr>
                          </a:solidFill>
                          <a:effectLst/>
                          <a:latin typeface="Arial Narrow" panose="020B0606020202030204" pitchFamily="34" charset="0"/>
                          <a:ea typeface="Calibri" panose="020F0502020204030204" pitchFamily="34" charset="0"/>
                        </a:rPr>
                        <a:t>Built Gains Tax</a:t>
                      </a:r>
                    </a:p>
                  </a:txBody>
                  <a:tcPr marL="182880" marR="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nSpc>
                          <a:spcPct val="107000"/>
                        </a:lnSpc>
                        <a:spcBef>
                          <a:spcPts val="0"/>
                        </a:spcBef>
                        <a:spcAft>
                          <a:spcPts val="0"/>
                        </a:spcAft>
                      </a:pPr>
                      <a:r>
                        <a:rPr lang="en-US" sz="1000" dirty="0">
                          <a:solidFill>
                            <a:schemeClr val="accent4">
                              <a:lumMod val="60000"/>
                              <a:lumOff val="40000"/>
                            </a:schemeClr>
                          </a:solidFill>
                          <a:effectLst/>
                          <a:latin typeface="Arial Narrow" panose="020B0606020202030204" pitchFamily="34" charset="0"/>
                          <a:ea typeface="Calibri" panose="020F0502020204030204" pitchFamily="34" charset="0"/>
                        </a:rPr>
                        <a:t>NA</a:t>
                      </a:r>
                    </a:p>
                  </a:txBody>
                  <a:tcPr marL="182880" marR="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00"/>
                    </a:solidFill>
                  </a:tcPr>
                </a:tc>
                <a:extLst>
                  <a:ext uri="{0D108BD9-81ED-4DB2-BD59-A6C34878D82A}">
                    <a16:rowId xmlns:a16="http://schemas.microsoft.com/office/drawing/2014/main" val="952503246"/>
                  </a:ext>
                </a:extLst>
              </a:tr>
              <a:tr h="640228">
                <a:tc>
                  <a:txBody>
                    <a:bodyPr/>
                    <a:lstStyle/>
                    <a:p>
                      <a:pPr marL="0" marR="0">
                        <a:lnSpc>
                          <a:spcPct val="107000"/>
                        </a:lnSpc>
                        <a:spcBef>
                          <a:spcPts val="0"/>
                        </a:spcBef>
                        <a:spcAft>
                          <a:spcPts val="0"/>
                        </a:spcAft>
                      </a:pPr>
                      <a:endParaRPr lang="en-US" sz="1000" dirty="0">
                        <a:solidFill>
                          <a:schemeClr val="accent4">
                            <a:lumMod val="60000"/>
                            <a:lumOff val="40000"/>
                          </a:schemeClr>
                        </a:solidFill>
                        <a:effectLst/>
                        <a:latin typeface="Arial Narrow" panose="020B0606020202030204" pitchFamily="34" charset="0"/>
                        <a:ea typeface="Calibri" panose="020F0502020204030204" pitchFamily="34" charset="0"/>
                      </a:endParaRPr>
                    </a:p>
                    <a:p>
                      <a:pPr marL="0" marR="0">
                        <a:lnSpc>
                          <a:spcPct val="107000"/>
                        </a:lnSpc>
                        <a:spcBef>
                          <a:spcPts val="0"/>
                        </a:spcBef>
                        <a:spcAft>
                          <a:spcPts val="0"/>
                        </a:spcAft>
                      </a:pPr>
                      <a:r>
                        <a:rPr lang="en-US" sz="1000" dirty="0">
                          <a:solidFill>
                            <a:schemeClr val="accent4">
                              <a:lumMod val="60000"/>
                              <a:lumOff val="40000"/>
                            </a:schemeClr>
                          </a:solidFill>
                          <a:effectLst/>
                          <a:latin typeface="Arial Narrow" panose="020B0606020202030204" pitchFamily="34" charset="0"/>
                          <a:ea typeface="Calibri" panose="020F0502020204030204" pitchFamily="34" charset="0"/>
                        </a:rPr>
                        <a:t>Sale of Stock</a:t>
                      </a:r>
                    </a:p>
                  </a:txBody>
                  <a:tcPr marL="182880" marR="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231775" marR="0" indent="-231775">
                        <a:lnSpc>
                          <a:spcPct val="107000"/>
                        </a:lnSpc>
                        <a:spcBef>
                          <a:spcPts val="0"/>
                        </a:spcBef>
                        <a:spcAft>
                          <a:spcPts val="0"/>
                        </a:spcAft>
                      </a:pPr>
                      <a:r>
                        <a:rPr lang="en-US" sz="1000" dirty="0">
                          <a:solidFill>
                            <a:schemeClr val="accent4">
                              <a:lumMod val="60000"/>
                              <a:lumOff val="40000"/>
                            </a:schemeClr>
                          </a:solidFill>
                          <a:effectLst/>
                          <a:latin typeface="Arial Narrow" panose="020B0606020202030204" pitchFamily="34" charset="0"/>
                          <a:ea typeface="Calibri" panose="020F0502020204030204" pitchFamily="34" charset="0"/>
                        </a:rPr>
                        <a:t>&gt;   Capital Gains. Exclusions or Deferral may apply to </a:t>
                      </a:r>
                      <a:br>
                        <a:rPr lang="en-US" sz="1000" dirty="0">
                          <a:solidFill>
                            <a:schemeClr val="accent4">
                              <a:lumMod val="60000"/>
                              <a:lumOff val="40000"/>
                            </a:schemeClr>
                          </a:solidFill>
                          <a:effectLst/>
                          <a:latin typeface="Arial Narrow" panose="020B0606020202030204" pitchFamily="34" charset="0"/>
                          <a:ea typeface="Calibri" panose="020F0502020204030204" pitchFamily="34" charset="0"/>
                        </a:rPr>
                      </a:br>
                      <a:r>
                        <a:rPr lang="en-US" sz="1000" dirty="0">
                          <a:solidFill>
                            <a:schemeClr val="accent4">
                              <a:lumMod val="60000"/>
                              <a:lumOff val="40000"/>
                            </a:schemeClr>
                          </a:solidFill>
                          <a:effectLst/>
                          <a:latin typeface="Arial Narrow" panose="020B0606020202030204" pitchFamily="34" charset="0"/>
                          <a:ea typeface="Calibri" panose="020F0502020204030204" pitchFamily="34" charset="0"/>
                        </a:rPr>
                        <a:t>Qualified Small Business Stock</a:t>
                      </a:r>
                    </a:p>
                    <a:p>
                      <a:pPr marL="231775" marR="0" indent="-231775">
                        <a:lnSpc>
                          <a:spcPct val="107000"/>
                        </a:lnSpc>
                        <a:spcBef>
                          <a:spcPts val="0"/>
                        </a:spcBef>
                        <a:spcAft>
                          <a:spcPts val="0"/>
                        </a:spcAft>
                      </a:pPr>
                      <a:r>
                        <a:rPr lang="en-US" sz="1000" dirty="0">
                          <a:solidFill>
                            <a:schemeClr val="accent4">
                              <a:lumMod val="60000"/>
                              <a:lumOff val="40000"/>
                            </a:schemeClr>
                          </a:solidFill>
                          <a:effectLst/>
                          <a:latin typeface="Arial Narrow" panose="020B0606020202030204" pitchFamily="34" charset="0"/>
                          <a:ea typeface="Calibri" panose="020F0502020204030204" pitchFamily="34" charset="0"/>
                        </a:rPr>
                        <a:t>&gt;   Also Stock for Stock, and Stock for Asset Reorganizations  may allow deferral of Gain</a:t>
                      </a:r>
                    </a:p>
                  </a:txBody>
                  <a:tcPr marL="182880" marR="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00"/>
                    </a:solidFill>
                  </a:tcPr>
                </a:tc>
                <a:extLst>
                  <a:ext uri="{0D108BD9-81ED-4DB2-BD59-A6C34878D82A}">
                    <a16:rowId xmlns:a16="http://schemas.microsoft.com/office/drawing/2014/main" val="3174586390"/>
                  </a:ext>
                </a:extLst>
              </a:tr>
              <a:tr h="336162">
                <a:tc>
                  <a:txBody>
                    <a:bodyPr/>
                    <a:lstStyle/>
                    <a:p>
                      <a:pPr marL="0" marR="0">
                        <a:lnSpc>
                          <a:spcPct val="107000"/>
                        </a:lnSpc>
                        <a:spcBef>
                          <a:spcPts val="0"/>
                        </a:spcBef>
                        <a:spcAft>
                          <a:spcPts val="0"/>
                        </a:spcAft>
                      </a:pPr>
                      <a:r>
                        <a:rPr lang="en-US" sz="1000" dirty="0">
                          <a:solidFill>
                            <a:schemeClr val="accent4">
                              <a:lumMod val="60000"/>
                              <a:lumOff val="40000"/>
                            </a:schemeClr>
                          </a:solidFill>
                          <a:effectLst/>
                          <a:latin typeface="Arial Narrow" panose="020B0606020202030204" pitchFamily="34" charset="0"/>
                          <a:ea typeface="Calibri" panose="020F0502020204030204" pitchFamily="34" charset="0"/>
                        </a:rPr>
                        <a:t>Shareholders   </a:t>
                      </a:r>
                    </a:p>
                  </a:txBody>
                  <a:tcPr marL="18288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nSpc>
                          <a:spcPct val="107000"/>
                        </a:lnSpc>
                        <a:spcBef>
                          <a:spcPts val="0"/>
                        </a:spcBef>
                        <a:spcAft>
                          <a:spcPts val="0"/>
                        </a:spcAft>
                      </a:pPr>
                      <a:r>
                        <a:rPr lang="en-US" sz="1000" dirty="0">
                          <a:solidFill>
                            <a:schemeClr val="accent4">
                              <a:lumMod val="60000"/>
                              <a:lumOff val="40000"/>
                            </a:schemeClr>
                          </a:solidFill>
                          <a:effectLst/>
                          <a:latin typeface="Arial Narrow" panose="020B0606020202030204" pitchFamily="34" charset="0"/>
                          <a:ea typeface="Calibri" panose="020F0502020204030204" pitchFamily="34" charset="0"/>
                        </a:rPr>
                        <a:t>No Limit </a:t>
                      </a:r>
                    </a:p>
                  </a:txBody>
                  <a:tcPr marL="182880" marR="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00"/>
                    </a:solidFill>
                  </a:tcPr>
                </a:tc>
                <a:extLst>
                  <a:ext uri="{0D108BD9-81ED-4DB2-BD59-A6C34878D82A}">
                    <a16:rowId xmlns:a16="http://schemas.microsoft.com/office/drawing/2014/main" val="1578605174"/>
                  </a:ext>
                </a:extLst>
              </a:tr>
              <a:tr h="336162">
                <a:tc>
                  <a:txBody>
                    <a:bodyPr/>
                    <a:lstStyle/>
                    <a:p>
                      <a:pPr marL="0" marR="0">
                        <a:lnSpc>
                          <a:spcPct val="107000"/>
                        </a:lnSpc>
                        <a:spcBef>
                          <a:spcPts val="0"/>
                        </a:spcBef>
                        <a:spcAft>
                          <a:spcPts val="0"/>
                        </a:spcAft>
                      </a:pPr>
                      <a:r>
                        <a:rPr lang="en-US" sz="1000" dirty="0">
                          <a:solidFill>
                            <a:schemeClr val="accent4">
                              <a:lumMod val="60000"/>
                              <a:lumOff val="40000"/>
                            </a:schemeClr>
                          </a:solidFill>
                          <a:effectLst/>
                          <a:latin typeface="Arial Narrow" panose="020B0606020202030204" pitchFamily="34" charset="0"/>
                          <a:ea typeface="Calibri" panose="020F0502020204030204" pitchFamily="34" charset="0"/>
                        </a:rPr>
                        <a:t>Stock</a:t>
                      </a:r>
                    </a:p>
                  </a:txBody>
                  <a:tcPr marL="18288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nSpc>
                          <a:spcPct val="107000"/>
                        </a:lnSpc>
                        <a:spcBef>
                          <a:spcPts val="0"/>
                        </a:spcBef>
                        <a:spcAft>
                          <a:spcPts val="0"/>
                        </a:spcAft>
                      </a:pPr>
                      <a:r>
                        <a:rPr lang="en-US" sz="1000" dirty="0">
                          <a:solidFill>
                            <a:schemeClr val="accent4">
                              <a:lumMod val="60000"/>
                              <a:lumOff val="40000"/>
                            </a:schemeClr>
                          </a:solidFill>
                          <a:effectLst/>
                          <a:latin typeface="Arial Narrow" panose="020B0606020202030204" pitchFamily="34" charset="0"/>
                          <a:ea typeface="Calibri" panose="020F0502020204030204" pitchFamily="34" charset="0"/>
                        </a:rPr>
                        <a:t>Flexible</a:t>
                      </a:r>
                    </a:p>
                  </a:txBody>
                  <a:tcPr marL="182880" marR="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00"/>
                    </a:solidFill>
                  </a:tcPr>
                </a:tc>
                <a:extLst>
                  <a:ext uri="{0D108BD9-81ED-4DB2-BD59-A6C34878D82A}">
                    <a16:rowId xmlns:a16="http://schemas.microsoft.com/office/drawing/2014/main" val="30968122"/>
                  </a:ext>
                </a:extLst>
              </a:tr>
              <a:tr h="336162">
                <a:tc>
                  <a:txBody>
                    <a:bodyPr/>
                    <a:lstStyle/>
                    <a:p>
                      <a:pPr marL="0" marR="0">
                        <a:lnSpc>
                          <a:spcPct val="107000"/>
                        </a:lnSpc>
                        <a:spcBef>
                          <a:spcPts val="0"/>
                        </a:spcBef>
                        <a:spcAft>
                          <a:spcPts val="0"/>
                        </a:spcAft>
                      </a:pPr>
                      <a:r>
                        <a:rPr lang="en-US" sz="1000" dirty="0">
                          <a:solidFill>
                            <a:schemeClr val="accent4">
                              <a:lumMod val="60000"/>
                              <a:lumOff val="40000"/>
                            </a:schemeClr>
                          </a:solidFill>
                          <a:effectLst/>
                          <a:latin typeface="Arial Nova" panose="020B0504020202020204" pitchFamily="34" charset="0"/>
                          <a:ea typeface="Calibri" panose="020F0502020204030204" pitchFamily="34" charset="0"/>
                        </a:rPr>
                        <a:t>Fringe Benefits</a:t>
                      </a:r>
                      <a:endParaRPr lang="en-US" sz="1000" dirty="0">
                        <a:solidFill>
                          <a:schemeClr val="accent4">
                            <a:lumMod val="60000"/>
                            <a:lumOff val="40000"/>
                          </a:schemeClr>
                        </a:solidFill>
                        <a:effectLst/>
                        <a:latin typeface="Times New Roman" panose="02020603050405020304" pitchFamily="18" charset="0"/>
                        <a:ea typeface="Calibri" panose="020F0502020204030204" pitchFamily="34" charset="0"/>
                      </a:endParaRPr>
                    </a:p>
                  </a:txBody>
                  <a:tcPr marL="18288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nSpc>
                          <a:spcPct val="107000"/>
                        </a:lnSpc>
                        <a:spcBef>
                          <a:spcPts val="0"/>
                        </a:spcBef>
                        <a:spcAft>
                          <a:spcPts val="0"/>
                        </a:spcAft>
                      </a:pPr>
                      <a:r>
                        <a:rPr lang="en-US" sz="1000" dirty="0">
                          <a:solidFill>
                            <a:schemeClr val="accent4">
                              <a:lumMod val="60000"/>
                              <a:lumOff val="40000"/>
                            </a:schemeClr>
                          </a:solidFill>
                          <a:effectLst/>
                          <a:latin typeface="Arial Nova" panose="020B0504020202020204" pitchFamily="34" charset="0"/>
                          <a:ea typeface="Calibri" panose="020F0502020204030204" pitchFamily="34" charset="0"/>
                        </a:rPr>
                        <a:t>No limits </a:t>
                      </a:r>
                      <a:endParaRPr lang="en-US" sz="1000" dirty="0">
                        <a:solidFill>
                          <a:schemeClr val="accent4">
                            <a:lumMod val="60000"/>
                            <a:lumOff val="40000"/>
                          </a:schemeClr>
                        </a:solidFill>
                        <a:effectLst/>
                        <a:latin typeface="Times New Roman" panose="02020603050405020304" pitchFamily="18" charset="0"/>
                        <a:ea typeface="Calibri" panose="020F0502020204030204" pitchFamily="34" charset="0"/>
                      </a:endParaRPr>
                    </a:p>
                  </a:txBody>
                  <a:tcPr marL="182880" marR="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00"/>
                    </a:solidFill>
                  </a:tcPr>
                </a:tc>
                <a:extLst>
                  <a:ext uri="{0D108BD9-81ED-4DB2-BD59-A6C34878D82A}">
                    <a16:rowId xmlns:a16="http://schemas.microsoft.com/office/drawing/2014/main" val="539106836"/>
                  </a:ext>
                </a:extLst>
              </a:tr>
            </a:tbl>
          </a:graphicData>
        </a:graphic>
      </p:graphicFrame>
      <p:sp>
        <p:nvSpPr>
          <p:cNvPr id="2" name="TextBox 1">
            <a:extLst>
              <a:ext uri="{FF2B5EF4-FFF2-40B4-BE49-F238E27FC236}">
                <a16:creationId xmlns:a16="http://schemas.microsoft.com/office/drawing/2014/main" id="{AF987678-E9AA-452B-80FA-B5554C35222B}"/>
              </a:ext>
            </a:extLst>
          </p:cNvPr>
          <p:cNvSpPr txBox="1"/>
          <p:nvPr/>
        </p:nvSpPr>
        <p:spPr>
          <a:xfrm>
            <a:off x="3444978" y="1282303"/>
            <a:ext cx="7595883" cy="646331"/>
          </a:xfrm>
          <a:prstGeom prst="rect">
            <a:avLst/>
          </a:prstGeom>
          <a:solidFill>
            <a:schemeClr val="accent4">
              <a:lumMod val="75000"/>
            </a:schemeClr>
          </a:solidFill>
          <a:effectLst>
            <a:outerShdw blurRad="50800" dist="50800" dir="5400000" algn="ctr" rotWithShape="0">
              <a:srgbClr val="000000">
                <a:alpha val="99000"/>
              </a:srgbClr>
            </a:outerShdw>
          </a:effectLst>
        </p:spPr>
        <p:txBody>
          <a:bodyPr wrap="square" tIns="182880" bIns="18288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00000"/>
                </a:solidFill>
                <a:effectLst/>
                <a:uLnTx/>
                <a:uFillTx/>
                <a:latin typeface="Calibri" panose="020F0502020204030204"/>
                <a:ea typeface="+mn-ea"/>
                <a:cs typeface="+mn-cs"/>
              </a:rPr>
              <a:t>Composite Rate 29.89%</a:t>
            </a:r>
          </a:p>
        </p:txBody>
      </p:sp>
    </p:spTree>
    <p:extLst>
      <p:ext uri="{BB962C8B-B14F-4D97-AF65-F5344CB8AC3E}">
        <p14:creationId xmlns:p14="http://schemas.microsoft.com/office/powerpoint/2010/main" val="215868050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0339EE9-5436-4860-BBFC-7CD7C90DB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AA770EBD-5B77-46EC-BF58-EF27ACD6B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5" y="0"/>
            <a:ext cx="7537705" cy="6858000"/>
          </a:xfrm>
          <a:custGeom>
            <a:avLst/>
            <a:gdLst>
              <a:gd name="connsiteX0" fmla="*/ 1008599 w 7299977"/>
              <a:gd name="connsiteY0" fmla="*/ 0 h 6858000"/>
              <a:gd name="connsiteX1" fmla="*/ 4420653 w 7299977"/>
              <a:gd name="connsiteY1" fmla="*/ 0 h 6858000"/>
              <a:gd name="connsiteX2" fmla="*/ 5511704 w 7299977"/>
              <a:gd name="connsiteY2" fmla="*/ 0 h 6858000"/>
              <a:gd name="connsiteX3" fmla="*/ 7299977 w 7299977"/>
              <a:gd name="connsiteY3" fmla="*/ 0 h 6858000"/>
              <a:gd name="connsiteX4" fmla="*/ 7299977 w 7299977"/>
              <a:gd name="connsiteY4" fmla="*/ 6858000 h 6858000"/>
              <a:gd name="connsiteX5" fmla="*/ 5511704 w 7299977"/>
              <a:gd name="connsiteY5" fmla="*/ 6858000 h 6858000"/>
              <a:gd name="connsiteX6" fmla="*/ 4420653 w 7299977"/>
              <a:gd name="connsiteY6" fmla="*/ 6858000 h 6858000"/>
              <a:gd name="connsiteX7" fmla="*/ 1592997 w 7299977"/>
              <a:gd name="connsiteY7" fmla="*/ 6858000 h 6858000"/>
              <a:gd name="connsiteX8" fmla="*/ 1232473 w 7299977"/>
              <a:gd name="connsiteY8" fmla="*/ 6658805 h 6858000"/>
              <a:gd name="connsiteX9" fmla="*/ 1075471 w 7299977"/>
              <a:gd name="connsiteY9" fmla="*/ 6431153 h 6858000"/>
              <a:gd name="connsiteX10" fmla="*/ 1020229 w 7299977"/>
              <a:gd name="connsiteY10" fmla="*/ 6367127 h 6858000"/>
              <a:gd name="connsiteX11" fmla="*/ 883579 w 7299977"/>
              <a:gd name="connsiteY11" fmla="*/ 6281757 h 6858000"/>
              <a:gd name="connsiteX12" fmla="*/ 645167 w 7299977"/>
              <a:gd name="connsiteY12" fmla="*/ 6100347 h 6858000"/>
              <a:gd name="connsiteX13" fmla="*/ 732391 w 7299977"/>
              <a:gd name="connsiteY13" fmla="*/ 6057663 h 6858000"/>
              <a:gd name="connsiteX14" fmla="*/ 985339 w 7299977"/>
              <a:gd name="connsiteY14" fmla="*/ 6167932 h 6858000"/>
              <a:gd name="connsiteX15" fmla="*/ 1168509 w 7299977"/>
              <a:gd name="connsiteY15" fmla="*/ 6196388 h 6858000"/>
              <a:gd name="connsiteX16" fmla="*/ 909746 w 7299977"/>
              <a:gd name="connsiteY16" fmla="*/ 6004307 h 6858000"/>
              <a:gd name="connsiteX17" fmla="*/ 659704 w 7299977"/>
              <a:gd name="connsiteY17" fmla="*/ 5755314 h 6858000"/>
              <a:gd name="connsiteX18" fmla="*/ 851597 w 7299977"/>
              <a:gd name="connsiteY18" fmla="*/ 5801555 h 6858000"/>
              <a:gd name="connsiteX19" fmla="*/ 860319 w 7299977"/>
              <a:gd name="connsiteY19" fmla="*/ 5769542 h 6858000"/>
              <a:gd name="connsiteX20" fmla="*/ 691686 w 7299977"/>
              <a:gd name="connsiteY20" fmla="*/ 5474306 h 6858000"/>
              <a:gd name="connsiteX21" fmla="*/ 610278 w 7299977"/>
              <a:gd name="connsiteY21" fmla="*/ 5353367 h 6858000"/>
              <a:gd name="connsiteX22" fmla="*/ 238123 w 7299977"/>
              <a:gd name="connsiteY22" fmla="*/ 4994104 h 6858000"/>
              <a:gd name="connsiteX23" fmla="*/ 592833 w 7299977"/>
              <a:gd name="connsiteY23" fmla="*/ 5154171 h 6858000"/>
              <a:gd name="connsiteX24" fmla="*/ 226494 w 7299977"/>
              <a:gd name="connsiteY24" fmla="*/ 4805580 h 6858000"/>
              <a:gd name="connsiteX25" fmla="*/ 49139 w 7299977"/>
              <a:gd name="connsiteY25" fmla="*/ 4677526 h 6858000"/>
              <a:gd name="connsiteX26" fmla="*/ 5527 w 7299977"/>
              <a:gd name="connsiteY26" fmla="*/ 4602828 h 6858000"/>
              <a:gd name="connsiteX27" fmla="*/ 84029 w 7299977"/>
              <a:gd name="connsiteY27" fmla="*/ 4585042 h 6858000"/>
              <a:gd name="connsiteX28" fmla="*/ 325347 w 7299977"/>
              <a:gd name="connsiteY28" fmla="*/ 4613499 h 6858000"/>
              <a:gd name="connsiteX29" fmla="*/ 25879 w 7299977"/>
              <a:gd name="connsiteY29" fmla="*/ 4378734 h 6858000"/>
              <a:gd name="connsiteX30" fmla="*/ 249753 w 7299977"/>
              <a:gd name="connsiteY30" fmla="*/ 4414305 h 6858000"/>
              <a:gd name="connsiteX31" fmla="*/ 313718 w 7299977"/>
              <a:gd name="connsiteY31" fmla="*/ 4321821 h 6858000"/>
              <a:gd name="connsiteX32" fmla="*/ 418386 w 7299977"/>
              <a:gd name="connsiteY32" fmla="*/ 4172424 h 6858000"/>
              <a:gd name="connsiteX33" fmla="*/ 491072 w 7299977"/>
              <a:gd name="connsiteY33" fmla="*/ 4090612 h 6858000"/>
              <a:gd name="connsiteX34" fmla="*/ 520147 w 7299977"/>
              <a:gd name="connsiteY34" fmla="*/ 3827390 h 6858000"/>
              <a:gd name="connsiteX35" fmla="*/ 459090 w 7299977"/>
              <a:gd name="connsiteY35" fmla="*/ 3539269 h 6858000"/>
              <a:gd name="connsiteX36" fmla="*/ 290458 w 7299977"/>
              <a:gd name="connsiteY36" fmla="*/ 3393429 h 6858000"/>
              <a:gd name="connsiteX37" fmla="*/ 339884 w 7299977"/>
              <a:gd name="connsiteY37" fmla="*/ 3229805 h 6858000"/>
              <a:gd name="connsiteX38" fmla="*/ 697501 w 7299977"/>
              <a:gd name="connsiteY38" fmla="*/ 3329402 h 6858000"/>
              <a:gd name="connsiteX39" fmla="*/ 165437 w 7299977"/>
              <a:gd name="connsiteY39" fmla="*/ 2941684 h 6858000"/>
              <a:gd name="connsiteX40" fmla="*/ 255568 w 7299977"/>
              <a:gd name="connsiteY40" fmla="*/ 2923898 h 6858000"/>
              <a:gd name="connsiteX41" fmla="*/ 578296 w 7299977"/>
              <a:gd name="connsiteY41" fmla="*/ 2703362 h 6858000"/>
              <a:gd name="connsiteX42" fmla="*/ 595740 w 7299977"/>
              <a:gd name="connsiteY42" fmla="*/ 2692689 h 6858000"/>
              <a:gd name="connsiteX43" fmla="*/ 650982 w 7299977"/>
              <a:gd name="connsiteY43" fmla="*/ 2553965 h 6858000"/>
              <a:gd name="connsiteX44" fmla="*/ 825429 w 7299977"/>
              <a:gd name="connsiteY44" fmla="*/ 2532623 h 6858000"/>
              <a:gd name="connsiteX45" fmla="*/ 970802 w 7299977"/>
              <a:gd name="connsiteY45" fmla="*/ 2564636 h 6858000"/>
              <a:gd name="connsiteX46" fmla="*/ 1127805 w 7299977"/>
              <a:gd name="connsiteY46" fmla="*/ 2525509 h 6858000"/>
              <a:gd name="connsiteX47" fmla="*/ 1267362 w 7299977"/>
              <a:gd name="connsiteY47" fmla="*/ 2543294 h 6858000"/>
              <a:gd name="connsiteX48" fmla="*/ 1386568 w 7299977"/>
              <a:gd name="connsiteY48" fmla="*/ 2518395 h 6858000"/>
              <a:gd name="connsiteX49" fmla="*/ 1270270 w 7299977"/>
              <a:gd name="connsiteY49" fmla="*/ 2401012 h 6858000"/>
              <a:gd name="connsiteX50" fmla="*/ 1107453 w 7299977"/>
              <a:gd name="connsiteY50" fmla="*/ 2401012 h 6858000"/>
              <a:gd name="connsiteX51" fmla="*/ 991154 w 7299977"/>
              <a:gd name="connsiteY51" fmla="*/ 2326314 h 6858000"/>
              <a:gd name="connsiteX52" fmla="*/ 880671 w 7299977"/>
              <a:gd name="connsiteY52" fmla="*/ 2191146 h 6858000"/>
              <a:gd name="connsiteX53" fmla="*/ 491072 w 7299977"/>
              <a:gd name="connsiteY53" fmla="*/ 1974165 h 6858000"/>
              <a:gd name="connsiteX54" fmla="*/ 421293 w 7299977"/>
              <a:gd name="connsiteY54" fmla="*/ 1892353 h 6858000"/>
              <a:gd name="connsiteX55" fmla="*/ 1531941 w 7299977"/>
              <a:gd name="connsiteY55" fmla="*/ 2208931 h 6858000"/>
              <a:gd name="connsiteX56" fmla="*/ 1188861 w 7299977"/>
              <a:gd name="connsiteY56" fmla="*/ 2077320 h 6858000"/>
              <a:gd name="connsiteX57" fmla="*/ 1421458 w 7299977"/>
              <a:gd name="connsiteY57" fmla="*/ 2102219 h 6858000"/>
              <a:gd name="connsiteX58" fmla="*/ 1549386 w 7299977"/>
              <a:gd name="connsiteY58" fmla="*/ 2013292 h 6858000"/>
              <a:gd name="connsiteX59" fmla="*/ 1549386 w 7299977"/>
              <a:gd name="connsiteY59" fmla="*/ 1984836 h 6858000"/>
              <a:gd name="connsiteX60" fmla="*/ 1453440 w 7299977"/>
              <a:gd name="connsiteY60" fmla="*/ 1903025 h 6858000"/>
              <a:gd name="connsiteX61" fmla="*/ 1398198 w 7299977"/>
              <a:gd name="connsiteY61" fmla="*/ 1849668 h 6858000"/>
              <a:gd name="connsiteX62" fmla="*/ 1247011 w 7299977"/>
              <a:gd name="connsiteY62" fmla="*/ 1657587 h 6858000"/>
              <a:gd name="connsiteX63" fmla="*/ 1354586 w 7299977"/>
              <a:gd name="connsiteY63" fmla="*/ 1636245 h 6858000"/>
              <a:gd name="connsiteX64" fmla="*/ 1395290 w 7299977"/>
              <a:gd name="connsiteY64" fmla="*/ 1597117 h 6858000"/>
              <a:gd name="connsiteX65" fmla="*/ 1366216 w 7299977"/>
              <a:gd name="connsiteY65" fmla="*/ 1540204 h 6858000"/>
              <a:gd name="connsiteX66" fmla="*/ 1031858 w 7299977"/>
              <a:gd name="connsiteY66" fmla="*/ 1365909 h 6858000"/>
              <a:gd name="connsiteX67" fmla="*/ 1005692 w 7299977"/>
              <a:gd name="connsiteY67" fmla="*/ 1230741 h 6858000"/>
              <a:gd name="connsiteX68" fmla="*/ 1069655 w 7299977"/>
              <a:gd name="connsiteY68" fmla="*/ 1209399 h 6858000"/>
              <a:gd name="connsiteX69" fmla="*/ 1142342 w 7299977"/>
              <a:gd name="connsiteY69" fmla="*/ 1220069 h 6858000"/>
              <a:gd name="connsiteX70" fmla="*/ 1084193 w 7299977"/>
              <a:gd name="connsiteY70" fmla="*/ 1113358 h 6858000"/>
              <a:gd name="connsiteX71" fmla="*/ 848689 w 7299977"/>
              <a:gd name="connsiteY71" fmla="*/ 1006647 h 6858000"/>
              <a:gd name="connsiteX72" fmla="*/ 805077 w 7299977"/>
              <a:gd name="connsiteY72" fmla="*/ 949734 h 6858000"/>
              <a:gd name="connsiteX73" fmla="*/ 863226 w 7299977"/>
              <a:gd name="connsiteY73" fmla="*/ 921277 h 6858000"/>
              <a:gd name="connsiteX74" fmla="*/ 906838 w 7299977"/>
              <a:gd name="connsiteY74" fmla="*/ 910606 h 6858000"/>
              <a:gd name="connsiteX75" fmla="*/ 5527 w 7299977"/>
              <a:gd name="connsiteY75" fmla="*/ 465975 h 6858000"/>
              <a:gd name="connsiteX76" fmla="*/ 209049 w 7299977"/>
              <a:gd name="connsiteY76" fmla="*/ 462417 h 6858000"/>
              <a:gd name="connsiteX77" fmla="*/ 409664 w 7299977"/>
              <a:gd name="connsiteY77" fmla="*/ 533558 h 6858000"/>
              <a:gd name="connsiteX78" fmla="*/ 621908 w 7299977"/>
              <a:gd name="connsiteY78" fmla="*/ 522887 h 6858000"/>
              <a:gd name="connsiteX79" fmla="*/ 822522 w 7299977"/>
              <a:gd name="connsiteY79" fmla="*/ 558458 h 6858000"/>
              <a:gd name="connsiteX80" fmla="*/ 996969 w 7299977"/>
              <a:gd name="connsiteY80" fmla="*/ 558458 h 6858000"/>
              <a:gd name="connsiteX81" fmla="*/ 834151 w 7299977"/>
              <a:gd name="connsiteY81" fmla="*/ 505101 h 6858000"/>
              <a:gd name="connsiteX82" fmla="*/ 773095 w 7299977"/>
              <a:gd name="connsiteY82" fmla="*/ 416176 h 6858000"/>
              <a:gd name="connsiteX83" fmla="*/ 793447 w 7299977"/>
              <a:gd name="connsiteY83" fmla="*/ 334364 h 6858000"/>
              <a:gd name="connsiteX84" fmla="*/ 860319 w 7299977"/>
              <a:gd name="connsiteY84" fmla="*/ 359262 h 6858000"/>
              <a:gd name="connsiteX85" fmla="*/ 938820 w 7299977"/>
              <a:gd name="connsiteY85" fmla="*/ 451747 h 6858000"/>
              <a:gd name="connsiteX86" fmla="*/ 956265 w 7299977"/>
              <a:gd name="connsiteY86" fmla="*/ 394834 h 6858000"/>
              <a:gd name="connsiteX87" fmla="*/ 1002784 w 7299977"/>
              <a:gd name="connsiteY87" fmla="*/ 352148 h 6858000"/>
              <a:gd name="connsiteX88" fmla="*/ 1270270 w 7299977"/>
              <a:gd name="connsiteY88" fmla="*/ 373491 h 6858000"/>
              <a:gd name="connsiteX89" fmla="*/ 1092915 w 7299977"/>
              <a:gd name="connsiteY89" fmla="*/ 192082 h 6858000"/>
              <a:gd name="connsiteX90" fmla="*/ 979525 w 7299977"/>
              <a:gd name="connsiteY90" fmla="*/ 163625 h 6858000"/>
              <a:gd name="connsiteX91" fmla="*/ 953358 w 7299977"/>
              <a:gd name="connsiteY91" fmla="*/ 88927 h 6858000"/>
              <a:gd name="connsiteX92" fmla="*/ 1005692 w 7299977"/>
              <a:gd name="connsiteY92" fmla="*/ 71141 h 6858000"/>
              <a:gd name="connsiteX93" fmla="*/ 1267362 w 7299977"/>
              <a:gd name="connsiteY93" fmla="*/ 135168 h 6858000"/>
              <a:gd name="connsiteX94" fmla="*/ 1310975 w 7299977"/>
              <a:gd name="connsiteY94" fmla="*/ 110269 h 6858000"/>
              <a:gd name="connsiteX95" fmla="*/ 1008599 w 7299977"/>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7299977" h="6858000">
                <a:moveTo>
                  <a:pt x="1008599" y="0"/>
                </a:moveTo>
                <a:lnTo>
                  <a:pt x="4420653" y="0"/>
                </a:lnTo>
                <a:lnTo>
                  <a:pt x="5511704" y="0"/>
                </a:lnTo>
                <a:lnTo>
                  <a:pt x="7299977" y="0"/>
                </a:lnTo>
                <a:lnTo>
                  <a:pt x="7299977" y="6858000"/>
                </a:lnTo>
                <a:lnTo>
                  <a:pt x="5511704" y="6858000"/>
                </a:lnTo>
                <a:lnTo>
                  <a:pt x="4420653" y="6858000"/>
                </a:lnTo>
                <a:lnTo>
                  <a:pt x="1592997" y="6858000"/>
                </a:lnTo>
                <a:cubicBezTo>
                  <a:pt x="1473792" y="6786859"/>
                  <a:pt x="1360401" y="6701489"/>
                  <a:pt x="1232473" y="6658805"/>
                </a:cubicBezTo>
                <a:cubicBezTo>
                  <a:pt x="1145250" y="6630349"/>
                  <a:pt x="1060933" y="6580550"/>
                  <a:pt x="1075471" y="6431153"/>
                </a:cubicBezTo>
                <a:cubicBezTo>
                  <a:pt x="1078378" y="6388469"/>
                  <a:pt x="1055118" y="6356456"/>
                  <a:pt x="1020229" y="6367127"/>
                </a:cubicBezTo>
                <a:cubicBezTo>
                  <a:pt x="953358" y="6388469"/>
                  <a:pt x="921375" y="6327999"/>
                  <a:pt x="883579" y="6281757"/>
                </a:cubicBezTo>
                <a:cubicBezTo>
                  <a:pt x="816707" y="6199945"/>
                  <a:pt x="752743" y="6114575"/>
                  <a:pt x="645167" y="6100347"/>
                </a:cubicBezTo>
                <a:cubicBezTo>
                  <a:pt x="665519" y="6036320"/>
                  <a:pt x="700408" y="6043434"/>
                  <a:pt x="732391" y="6057663"/>
                </a:cubicBezTo>
                <a:cubicBezTo>
                  <a:pt x="816707" y="6093234"/>
                  <a:pt x="901023" y="6132361"/>
                  <a:pt x="985339" y="6167932"/>
                </a:cubicBezTo>
                <a:cubicBezTo>
                  <a:pt x="1040581" y="6189274"/>
                  <a:pt x="1095822" y="6221287"/>
                  <a:pt x="1168509" y="6196388"/>
                </a:cubicBezTo>
                <a:cubicBezTo>
                  <a:pt x="1104545" y="6068335"/>
                  <a:pt x="996969" y="6043434"/>
                  <a:pt x="909746" y="6004307"/>
                </a:cubicBezTo>
                <a:cubicBezTo>
                  <a:pt x="802169" y="5954508"/>
                  <a:pt x="738206" y="5862025"/>
                  <a:pt x="659704" y="5755314"/>
                </a:cubicBezTo>
                <a:cubicBezTo>
                  <a:pt x="738206" y="5726858"/>
                  <a:pt x="787632" y="5805112"/>
                  <a:pt x="851597" y="5801555"/>
                </a:cubicBezTo>
                <a:cubicBezTo>
                  <a:pt x="854504" y="5790884"/>
                  <a:pt x="860319" y="5769542"/>
                  <a:pt x="860319" y="5769542"/>
                </a:cubicBezTo>
                <a:cubicBezTo>
                  <a:pt x="755650" y="5712629"/>
                  <a:pt x="709132" y="5605917"/>
                  <a:pt x="691686" y="5474306"/>
                </a:cubicBezTo>
                <a:cubicBezTo>
                  <a:pt x="685872" y="5406721"/>
                  <a:pt x="648075" y="5385379"/>
                  <a:pt x="610278" y="5353367"/>
                </a:cubicBezTo>
                <a:cubicBezTo>
                  <a:pt x="482350" y="5243097"/>
                  <a:pt x="345700" y="5143500"/>
                  <a:pt x="238123" y="4994104"/>
                </a:cubicBezTo>
                <a:cubicBezTo>
                  <a:pt x="363144" y="5011889"/>
                  <a:pt x="461997" y="5111487"/>
                  <a:pt x="592833" y="5154171"/>
                </a:cubicBezTo>
                <a:cubicBezTo>
                  <a:pt x="488165" y="4990547"/>
                  <a:pt x="351514" y="4905177"/>
                  <a:pt x="226494" y="4805580"/>
                </a:cubicBezTo>
                <a:cubicBezTo>
                  <a:pt x="168344" y="4759339"/>
                  <a:pt x="116011" y="4702425"/>
                  <a:pt x="49139" y="4677526"/>
                </a:cubicBezTo>
                <a:cubicBezTo>
                  <a:pt x="25879" y="4670412"/>
                  <a:pt x="-14826" y="4652628"/>
                  <a:pt x="5527" y="4602828"/>
                </a:cubicBezTo>
                <a:cubicBezTo>
                  <a:pt x="22972" y="4560144"/>
                  <a:pt x="54954" y="4574373"/>
                  <a:pt x="84029" y="4585042"/>
                </a:cubicBezTo>
                <a:cubicBezTo>
                  <a:pt x="153807" y="4613499"/>
                  <a:pt x="229401" y="4613499"/>
                  <a:pt x="325347" y="4613499"/>
                </a:cubicBezTo>
                <a:cubicBezTo>
                  <a:pt x="243939" y="4478331"/>
                  <a:pt x="95658" y="4521016"/>
                  <a:pt x="25879" y="4378734"/>
                </a:cubicBezTo>
                <a:cubicBezTo>
                  <a:pt x="113103" y="4353835"/>
                  <a:pt x="179975" y="4403633"/>
                  <a:pt x="249753" y="4414305"/>
                </a:cubicBezTo>
                <a:cubicBezTo>
                  <a:pt x="313718" y="4424975"/>
                  <a:pt x="328254" y="4400076"/>
                  <a:pt x="313718" y="4321821"/>
                </a:cubicBezTo>
                <a:cubicBezTo>
                  <a:pt x="290458" y="4200882"/>
                  <a:pt x="325347" y="4140411"/>
                  <a:pt x="418386" y="4172424"/>
                </a:cubicBezTo>
                <a:cubicBezTo>
                  <a:pt x="505609" y="4204438"/>
                  <a:pt x="514332" y="4158196"/>
                  <a:pt x="491072" y="4090612"/>
                </a:cubicBezTo>
                <a:cubicBezTo>
                  <a:pt x="456183" y="3991015"/>
                  <a:pt x="493979" y="3912759"/>
                  <a:pt x="520147" y="3827390"/>
                </a:cubicBezTo>
                <a:cubicBezTo>
                  <a:pt x="560851" y="3699337"/>
                  <a:pt x="543407" y="3635309"/>
                  <a:pt x="459090" y="3539269"/>
                </a:cubicBezTo>
                <a:cubicBezTo>
                  <a:pt x="409664" y="3485914"/>
                  <a:pt x="360236" y="3439672"/>
                  <a:pt x="290458" y="3393429"/>
                </a:cubicBezTo>
                <a:cubicBezTo>
                  <a:pt x="450368" y="3368530"/>
                  <a:pt x="284643" y="3283162"/>
                  <a:pt x="339884" y="3229805"/>
                </a:cubicBezTo>
                <a:cubicBezTo>
                  <a:pt x="453275" y="3208463"/>
                  <a:pt x="543407" y="3379202"/>
                  <a:pt x="697501" y="3329402"/>
                </a:cubicBezTo>
                <a:cubicBezTo>
                  <a:pt x="511425" y="3183563"/>
                  <a:pt x="302087" y="3137322"/>
                  <a:pt x="165437" y="2941684"/>
                </a:cubicBezTo>
                <a:cubicBezTo>
                  <a:pt x="197419" y="2899000"/>
                  <a:pt x="229401" y="2941684"/>
                  <a:pt x="255568" y="2923898"/>
                </a:cubicBezTo>
                <a:cubicBezTo>
                  <a:pt x="255568" y="2913227"/>
                  <a:pt x="560851" y="2980812"/>
                  <a:pt x="578296" y="2703362"/>
                </a:cubicBezTo>
                <a:cubicBezTo>
                  <a:pt x="584111" y="2703362"/>
                  <a:pt x="589926" y="2703362"/>
                  <a:pt x="595740" y="2692689"/>
                </a:cubicBezTo>
                <a:cubicBezTo>
                  <a:pt x="627722" y="2653563"/>
                  <a:pt x="598648" y="2561080"/>
                  <a:pt x="650982" y="2553965"/>
                </a:cubicBezTo>
                <a:cubicBezTo>
                  <a:pt x="709132" y="2546851"/>
                  <a:pt x="764373" y="2514837"/>
                  <a:pt x="825429" y="2532623"/>
                </a:cubicBezTo>
                <a:cubicBezTo>
                  <a:pt x="871949" y="2546851"/>
                  <a:pt x="921375" y="2564636"/>
                  <a:pt x="970802" y="2564636"/>
                </a:cubicBezTo>
                <a:cubicBezTo>
                  <a:pt x="1023136" y="2564636"/>
                  <a:pt x="1095822" y="2685576"/>
                  <a:pt x="1127805" y="2525509"/>
                </a:cubicBezTo>
                <a:cubicBezTo>
                  <a:pt x="1127805" y="2518395"/>
                  <a:pt x="1217936" y="2536181"/>
                  <a:pt x="1267362" y="2543294"/>
                </a:cubicBezTo>
                <a:cubicBezTo>
                  <a:pt x="1308067" y="2550408"/>
                  <a:pt x="1357494" y="2582422"/>
                  <a:pt x="1386568" y="2518395"/>
                </a:cubicBezTo>
                <a:cubicBezTo>
                  <a:pt x="1401105" y="2479267"/>
                  <a:pt x="1331326" y="2408126"/>
                  <a:pt x="1270270" y="2401012"/>
                </a:cubicBezTo>
                <a:cubicBezTo>
                  <a:pt x="1215029" y="2393898"/>
                  <a:pt x="1159787" y="2386784"/>
                  <a:pt x="1107453" y="2401012"/>
                </a:cubicBezTo>
                <a:cubicBezTo>
                  <a:pt x="1043489" y="2418796"/>
                  <a:pt x="1008599" y="2390340"/>
                  <a:pt x="991154" y="2326314"/>
                </a:cubicBezTo>
                <a:cubicBezTo>
                  <a:pt x="970802" y="2258731"/>
                  <a:pt x="933005" y="2223159"/>
                  <a:pt x="880671" y="2191146"/>
                </a:cubicBezTo>
                <a:cubicBezTo>
                  <a:pt x="752743" y="2112891"/>
                  <a:pt x="630630" y="2020407"/>
                  <a:pt x="491072" y="1974165"/>
                </a:cubicBezTo>
                <a:cubicBezTo>
                  <a:pt x="464905" y="1967051"/>
                  <a:pt x="432923" y="1952823"/>
                  <a:pt x="421293" y="1892353"/>
                </a:cubicBezTo>
                <a:cubicBezTo>
                  <a:pt x="799262" y="1984836"/>
                  <a:pt x="1142342" y="2223159"/>
                  <a:pt x="1531941" y="2208931"/>
                </a:cubicBezTo>
                <a:cubicBezTo>
                  <a:pt x="1427272" y="2134233"/>
                  <a:pt x="1302252" y="2130676"/>
                  <a:pt x="1188861" y="2077320"/>
                </a:cubicBezTo>
                <a:cubicBezTo>
                  <a:pt x="1270270" y="2038192"/>
                  <a:pt x="1345864" y="2080877"/>
                  <a:pt x="1421458" y="2102219"/>
                </a:cubicBezTo>
                <a:cubicBezTo>
                  <a:pt x="1485422" y="2120004"/>
                  <a:pt x="1543571" y="2123562"/>
                  <a:pt x="1549386" y="2013292"/>
                </a:cubicBezTo>
                <a:cubicBezTo>
                  <a:pt x="1549386" y="2002622"/>
                  <a:pt x="1549386" y="1995507"/>
                  <a:pt x="1549386" y="1984836"/>
                </a:cubicBezTo>
                <a:cubicBezTo>
                  <a:pt x="1526126" y="1938595"/>
                  <a:pt x="1494144" y="1917252"/>
                  <a:pt x="1453440" y="1903025"/>
                </a:cubicBezTo>
                <a:cubicBezTo>
                  <a:pt x="1430180" y="1895910"/>
                  <a:pt x="1398198" y="1881683"/>
                  <a:pt x="1398198" y="1849668"/>
                </a:cubicBezTo>
                <a:cubicBezTo>
                  <a:pt x="1401105" y="1728729"/>
                  <a:pt x="1322604" y="1693158"/>
                  <a:pt x="1247011" y="1657587"/>
                </a:cubicBezTo>
                <a:cubicBezTo>
                  <a:pt x="1287715" y="1597117"/>
                  <a:pt x="1322604" y="1639802"/>
                  <a:pt x="1354586" y="1636245"/>
                </a:cubicBezTo>
                <a:cubicBezTo>
                  <a:pt x="1374939" y="1632688"/>
                  <a:pt x="1395290" y="1629132"/>
                  <a:pt x="1395290" y="1597117"/>
                </a:cubicBezTo>
                <a:cubicBezTo>
                  <a:pt x="1395290" y="1572219"/>
                  <a:pt x="1386568" y="1540204"/>
                  <a:pt x="1366216" y="1540204"/>
                </a:cubicBezTo>
                <a:cubicBezTo>
                  <a:pt x="1238288" y="1536647"/>
                  <a:pt x="1165601" y="1365909"/>
                  <a:pt x="1031858" y="1365909"/>
                </a:cubicBezTo>
                <a:cubicBezTo>
                  <a:pt x="950450" y="1365909"/>
                  <a:pt x="1072563" y="1269868"/>
                  <a:pt x="1005692" y="1230741"/>
                </a:cubicBezTo>
                <a:cubicBezTo>
                  <a:pt x="991154" y="1220069"/>
                  <a:pt x="1046396" y="1205842"/>
                  <a:pt x="1069655" y="1209399"/>
                </a:cubicBezTo>
                <a:cubicBezTo>
                  <a:pt x="1092915" y="1212955"/>
                  <a:pt x="1113268" y="1237855"/>
                  <a:pt x="1142342" y="1220069"/>
                </a:cubicBezTo>
                <a:cubicBezTo>
                  <a:pt x="1156879" y="1156043"/>
                  <a:pt x="1119082" y="1131144"/>
                  <a:pt x="1084193" y="1113358"/>
                </a:cubicBezTo>
                <a:cubicBezTo>
                  <a:pt x="1008599" y="1070674"/>
                  <a:pt x="933005" y="1020875"/>
                  <a:pt x="848689" y="1006647"/>
                </a:cubicBezTo>
                <a:cubicBezTo>
                  <a:pt x="819615" y="1003089"/>
                  <a:pt x="802169" y="985305"/>
                  <a:pt x="805077" y="949734"/>
                </a:cubicBezTo>
                <a:cubicBezTo>
                  <a:pt x="810892" y="903491"/>
                  <a:pt x="839967" y="917720"/>
                  <a:pt x="863226" y="921277"/>
                </a:cubicBezTo>
                <a:cubicBezTo>
                  <a:pt x="877764" y="924835"/>
                  <a:pt x="892301" y="935506"/>
                  <a:pt x="906838" y="910606"/>
                </a:cubicBezTo>
                <a:cubicBezTo>
                  <a:pt x="566666" y="658055"/>
                  <a:pt x="386404" y="672284"/>
                  <a:pt x="5527" y="465975"/>
                </a:cubicBezTo>
                <a:cubicBezTo>
                  <a:pt x="89843" y="426847"/>
                  <a:pt x="150900" y="455303"/>
                  <a:pt x="209049" y="462417"/>
                </a:cubicBezTo>
                <a:cubicBezTo>
                  <a:pt x="354422" y="480203"/>
                  <a:pt x="264290" y="512216"/>
                  <a:pt x="409664" y="533558"/>
                </a:cubicBezTo>
                <a:cubicBezTo>
                  <a:pt x="479443" y="544229"/>
                  <a:pt x="543407" y="579800"/>
                  <a:pt x="621908" y="522887"/>
                </a:cubicBezTo>
                <a:cubicBezTo>
                  <a:pt x="674242" y="483759"/>
                  <a:pt x="758558" y="526444"/>
                  <a:pt x="822522" y="558458"/>
                </a:cubicBezTo>
                <a:cubicBezTo>
                  <a:pt x="874856" y="586915"/>
                  <a:pt x="927190" y="594028"/>
                  <a:pt x="996969" y="558458"/>
                </a:cubicBezTo>
                <a:cubicBezTo>
                  <a:pt x="933005" y="537116"/>
                  <a:pt x="883579" y="519330"/>
                  <a:pt x="834151" y="505101"/>
                </a:cubicBezTo>
                <a:cubicBezTo>
                  <a:pt x="793447" y="494431"/>
                  <a:pt x="770187" y="469532"/>
                  <a:pt x="773095" y="416176"/>
                </a:cubicBezTo>
                <a:cubicBezTo>
                  <a:pt x="773095" y="387720"/>
                  <a:pt x="764373" y="348592"/>
                  <a:pt x="793447" y="334364"/>
                </a:cubicBezTo>
                <a:cubicBezTo>
                  <a:pt x="816707" y="320135"/>
                  <a:pt x="848689" y="334364"/>
                  <a:pt x="860319" y="359262"/>
                </a:cubicBezTo>
                <a:cubicBezTo>
                  <a:pt x="874856" y="405504"/>
                  <a:pt x="889393" y="448189"/>
                  <a:pt x="938820" y="451747"/>
                </a:cubicBezTo>
                <a:cubicBezTo>
                  <a:pt x="1005692" y="458860"/>
                  <a:pt x="967894" y="430405"/>
                  <a:pt x="956265" y="394834"/>
                </a:cubicBezTo>
                <a:cubicBezTo>
                  <a:pt x="944635" y="355706"/>
                  <a:pt x="979525" y="345034"/>
                  <a:pt x="1002784" y="352148"/>
                </a:cubicBezTo>
                <a:cubicBezTo>
                  <a:pt x="1090008" y="384162"/>
                  <a:pt x="1180139" y="327250"/>
                  <a:pt x="1270270" y="373491"/>
                </a:cubicBezTo>
                <a:cubicBezTo>
                  <a:pt x="1247011" y="259665"/>
                  <a:pt x="1197583" y="209867"/>
                  <a:pt x="1092915" y="192082"/>
                </a:cubicBezTo>
                <a:cubicBezTo>
                  <a:pt x="1055118" y="188525"/>
                  <a:pt x="1014414" y="195638"/>
                  <a:pt x="979525" y="163625"/>
                </a:cubicBezTo>
                <a:cubicBezTo>
                  <a:pt x="959172" y="145839"/>
                  <a:pt x="938820" y="124497"/>
                  <a:pt x="953358" y="88927"/>
                </a:cubicBezTo>
                <a:cubicBezTo>
                  <a:pt x="962080" y="64027"/>
                  <a:pt x="985339" y="64027"/>
                  <a:pt x="1005692" y="71141"/>
                </a:cubicBezTo>
                <a:cubicBezTo>
                  <a:pt x="1090008" y="110269"/>
                  <a:pt x="1180139" y="120941"/>
                  <a:pt x="1267362" y="135168"/>
                </a:cubicBezTo>
                <a:cubicBezTo>
                  <a:pt x="1281900" y="138725"/>
                  <a:pt x="1296437" y="145839"/>
                  <a:pt x="1310975" y="110269"/>
                </a:cubicBezTo>
                <a:cubicBezTo>
                  <a:pt x="1209214" y="78255"/>
                  <a:pt x="1110360" y="35571"/>
                  <a:pt x="1008599" y="0"/>
                </a:cubicBezTo>
                <a:close/>
              </a:path>
            </a:pathLst>
          </a:custGeom>
          <a:solidFill>
            <a:schemeClr val="bg2">
              <a:alpha val="5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336A30C7-F9FB-10AC-D2CA-296E1363FE0F}"/>
              </a:ext>
            </a:extLst>
          </p:cNvPr>
          <p:cNvSpPr>
            <a:spLocks noGrp="1"/>
          </p:cNvSpPr>
          <p:nvPr>
            <p:ph type="title"/>
          </p:nvPr>
        </p:nvSpPr>
        <p:spPr>
          <a:xfrm>
            <a:off x="905484" y="1065749"/>
            <a:ext cx="3748810" cy="4726502"/>
          </a:xfrm>
        </p:spPr>
        <p:txBody>
          <a:bodyPr>
            <a:normAutofit/>
          </a:bodyPr>
          <a:lstStyle/>
          <a:p>
            <a:r>
              <a:rPr lang="en-US" dirty="0">
                <a:solidFill>
                  <a:schemeClr val="accent2">
                    <a:lumMod val="50000"/>
                  </a:schemeClr>
                </a:solidFill>
                <a:effectLst>
                  <a:outerShdw blurRad="38100" dist="38100" dir="2700000" algn="tl">
                    <a:srgbClr val="000000">
                      <a:alpha val="43137"/>
                    </a:srgbClr>
                  </a:outerShdw>
                </a:effectLst>
              </a:rPr>
              <a:t>S Corporations</a:t>
            </a:r>
          </a:p>
        </p:txBody>
      </p:sp>
      <p:sp>
        <p:nvSpPr>
          <p:cNvPr id="3" name="Content Placeholder 2">
            <a:extLst>
              <a:ext uri="{FF2B5EF4-FFF2-40B4-BE49-F238E27FC236}">
                <a16:creationId xmlns:a16="http://schemas.microsoft.com/office/drawing/2014/main" id="{BABEC6DE-C49C-52E0-0605-63EA5EF6DBDA}"/>
              </a:ext>
            </a:extLst>
          </p:cNvPr>
          <p:cNvSpPr>
            <a:spLocks noGrp="1"/>
          </p:cNvSpPr>
          <p:nvPr>
            <p:ph idx="1"/>
          </p:nvPr>
        </p:nvSpPr>
        <p:spPr>
          <a:xfrm>
            <a:off x="6644640" y="957153"/>
            <a:ext cx="4953000" cy="5431376"/>
          </a:xfrm>
        </p:spPr>
        <p:txBody>
          <a:bodyPr anchor="ctr">
            <a:noAutofit/>
          </a:bodyPr>
          <a:lstStyle/>
          <a:p>
            <a:pPr marL="0" indent="0">
              <a:buNone/>
            </a:pPr>
            <a:r>
              <a:rPr lang="en-US" dirty="0">
                <a:latin typeface="Abadi Extra Light" panose="020B0204020104020204" pitchFamily="34" charset="0"/>
              </a:rPr>
              <a:t>A corporation that has been an </a:t>
            </a:r>
            <a:r>
              <a:rPr lang="en-US" dirty="0">
                <a:solidFill>
                  <a:schemeClr val="accent2">
                    <a:lumMod val="50000"/>
                  </a:schemeClr>
                </a:solidFill>
                <a:latin typeface="Abadi Extra Light" panose="020B0204020104020204" pitchFamily="34" charset="0"/>
              </a:rPr>
              <a:t>S corporation since its inception is generally </a:t>
            </a:r>
            <a:r>
              <a:rPr lang="en-US" dirty="0">
                <a:latin typeface="Abadi Extra Light" panose="020B0204020104020204" pitchFamily="34" charset="0"/>
              </a:rPr>
              <a:t>not subject to any corporate-level taxes. </a:t>
            </a:r>
          </a:p>
          <a:p>
            <a:pPr marL="0" indent="0">
              <a:buNone/>
            </a:pPr>
            <a:r>
              <a:rPr lang="en-US" dirty="0">
                <a:latin typeface="Abadi Extra Light" panose="020B0204020104020204" pitchFamily="34" charset="0"/>
              </a:rPr>
              <a:t>Its items of income, gain, loss, deduction, and credit </a:t>
            </a:r>
            <a:r>
              <a:rPr lang="en-US" dirty="0">
                <a:solidFill>
                  <a:schemeClr val="accent2">
                    <a:lumMod val="50000"/>
                  </a:schemeClr>
                </a:solidFill>
                <a:latin typeface="Abadi Extra Light" panose="020B0204020104020204" pitchFamily="34" charset="0"/>
              </a:rPr>
              <a:t>pass through to its shareholders </a:t>
            </a:r>
            <a:r>
              <a:rPr lang="en-US" dirty="0">
                <a:latin typeface="Abadi Extra Light" panose="020B0204020104020204" pitchFamily="34" charset="0"/>
              </a:rPr>
              <a:t>and are reported by them on their individual income tax returns. </a:t>
            </a:r>
          </a:p>
          <a:p>
            <a:pPr marL="0" indent="0">
              <a:buNone/>
            </a:pPr>
            <a:endParaRPr lang="en-US" sz="2000" dirty="0">
              <a:latin typeface="Abadi Extra Light" panose="020B0204020104020204" pitchFamily="34" charset="0"/>
            </a:endParaRPr>
          </a:p>
        </p:txBody>
      </p:sp>
    </p:spTree>
    <p:extLst>
      <p:ext uri="{BB962C8B-B14F-4D97-AF65-F5344CB8AC3E}">
        <p14:creationId xmlns:p14="http://schemas.microsoft.com/office/powerpoint/2010/main" val="112914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0339EE9-5436-4860-BBFC-7CD7C90DB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AA770EBD-5B77-46EC-BF58-EF27ACD6B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5" y="0"/>
            <a:ext cx="7537705" cy="6858000"/>
          </a:xfrm>
          <a:custGeom>
            <a:avLst/>
            <a:gdLst>
              <a:gd name="connsiteX0" fmla="*/ 1008599 w 7299977"/>
              <a:gd name="connsiteY0" fmla="*/ 0 h 6858000"/>
              <a:gd name="connsiteX1" fmla="*/ 4420653 w 7299977"/>
              <a:gd name="connsiteY1" fmla="*/ 0 h 6858000"/>
              <a:gd name="connsiteX2" fmla="*/ 5511704 w 7299977"/>
              <a:gd name="connsiteY2" fmla="*/ 0 h 6858000"/>
              <a:gd name="connsiteX3" fmla="*/ 7299977 w 7299977"/>
              <a:gd name="connsiteY3" fmla="*/ 0 h 6858000"/>
              <a:gd name="connsiteX4" fmla="*/ 7299977 w 7299977"/>
              <a:gd name="connsiteY4" fmla="*/ 6858000 h 6858000"/>
              <a:gd name="connsiteX5" fmla="*/ 5511704 w 7299977"/>
              <a:gd name="connsiteY5" fmla="*/ 6858000 h 6858000"/>
              <a:gd name="connsiteX6" fmla="*/ 4420653 w 7299977"/>
              <a:gd name="connsiteY6" fmla="*/ 6858000 h 6858000"/>
              <a:gd name="connsiteX7" fmla="*/ 1592997 w 7299977"/>
              <a:gd name="connsiteY7" fmla="*/ 6858000 h 6858000"/>
              <a:gd name="connsiteX8" fmla="*/ 1232473 w 7299977"/>
              <a:gd name="connsiteY8" fmla="*/ 6658805 h 6858000"/>
              <a:gd name="connsiteX9" fmla="*/ 1075471 w 7299977"/>
              <a:gd name="connsiteY9" fmla="*/ 6431153 h 6858000"/>
              <a:gd name="connsiteX10" fmla="*/ 1020229 w 7299977"/>
              <a:gd name="connsiteY10" fmla="*/ 6367127 h 6858000"/>
              <a:gd name="connsiteX11" fmla="*/ 883579 w 7299977"/>
              <a:gd name="connsiteY11" fmla="*/ 6281757 h 6858000"/>
              <a:gd name="connsiteX12" fmla="*/ 645167 w 7299977"/>
              <a:gd name="connsiteY12" fmla="*/ 6100347 h 6858000"/>
              <a:gd name="connsiteX13" fmla="*/ 732391 w 7299977"/>
              <a:gd name="connsiteY13" fmla="*/ 6057663 h 6858000"/>
              <a:gd name="connsiteX14" fmla="*/ 985339 w 7299977"/>
              <a:gd name="connsiteY14" fmla="*/ 6167932 h 6858000"/>
              <a:gd name="connsiteX15" fmla="*/ 1168509 w 7299977"/>
              <a:gd name="connsiteY15" fmla="*/ 6196388 h 6858000"/>
              <a:gd name="connsiteX16" fmla="*/ 909746 w 7299977"/>
              <a:gd name="connsiteY16" fmla="*/ 6004307 h 6858000"/>
              <a:gd name="connsiteX17" fmla="*/ 659704 w 7299977"/>
              <a:gd name="connsiteY17" fmla="*/ 5755314 h 6858000"/>
              <a:gd name="connsiteX18" fmla="*/ 851597 w 7299977"/>
              <a:gd name="connsiteY18" fmla="*/ 5801555 h 6858000"/>
              <a:gd name="connsiteX19" fmla="*/ 860319 w 7299977"/>
              <a:gd name="connsiteY19" fmla="*/ 5769542 h 6858000"/>
              <a:gd name="connsiteX20" fmla="*/ 691686 w 7299977"/>
              <a:gd name="connsiteY20" fmla="*/ 5474306 h 6858000"/>
              <a:gd name="connsiteX21" fmla="*/ 610278 w 7299977"/>
              <a:gd name="connsiteY21" fmla="*/ 5353367 h 6858000"/>
              <a:gd name="connsiteX22" fmla="*/ 238123 w 7299977"/>
              <a:gd name="connsiteY22" fmla="*/ 4994104 h 6858000"/>
              <a:gd name="connsiteX23" fmla="*/ 592833 w 7299977"/>
              <a:gd name="connsiteY23" fmla="*/ 5154171 h 6858000"/>
              <a:gd name="connsiteX24" fmla="*/ 226494 w 7299977"/>
              <a:gd name="connsiteY24" fmla="*/ 4805580 h 6858000"/>
              <a:gd name="connsiteX25" fmla="*/ 49139 w 7299977"/>
              <a:gd name="connsiteY25" fmla="*/ 4677526 h 6858000"/>
              <a:gd name="connsiteX26" fmla="*/ 5527 w 7299977"/>
              <a:gd name="connsiteY26" fmla="*/ 4602828 h 6858000"/>
              <a:gd name="connsiteX27" fmla="*/ 84029 w 7299977"/>
              <a:gd name="connsiteY27" fmla="*/ 4585042 h 6858000"/>
              <a:gd name="connsiteX28" fmla="*/ 325347 w 7299977"/>
              <a:gd name="connsiteY28" fmla="*/ 4613499 h 6858000"/>
              <a:gd name="connsiteX29" fmla="*/ 25879 w 7299977"/>
              <a:gd name="connsiteY29" fmla="*/ 4378734 h 6858000"/>
              <a:gd name="connsiteX30" fmla="*/ 249753 w 7299977"/>
              <a:gd name="connsiteY30" fmla="*/ 4414305 h 6858000"/>
              <a:gd name="connsiteX31" fmla="*/ 313718 w 7299977"/>
              <a:gd name="connsiteY31" fmla="*/ 4321821 h 6858000"/>
              <a:gd name="connsiteX32" fmla="*/ 418386 w 7299977"/>
              <a:gd name="connsiteY32" fmla="*/ 4172424 h 6858000"/>
              <a:gd name="connsiteX33" fmla="*/ 491072 w 7299977"/>
              <a:gd name="connsiteY33" fmla="*/ 4090612 h 6858000"/>
              <a:gd name="connsiteX34" fmla="*/ 520147 w 7299977"/>
              <a:gd name="connsiteY34" fmla="*/ 3827390 h 6858000"/>
              <a:gd name="connsiteX35" fmla="*/ 459090 w 7299977"/>
              <a:gd name="connsiteY35" fmla="*/ 3539269 h 6858000"/>
              <a:gd name="connsiteX36" fmla="*/ 290458 w 7299977"/>
              <a:gd name="connsiteY36" fmla="*/ 3393429 h 6858000"/>
              <a:gd name="connsiteX37" fmla="*/ 339884 w 7299977"/>
              <a:gd name="connsiteY37" fmla="*/ 3229805 h 6858000"/>
              <a:gd name="connsiteX38" fmla="*/ 697501 w 7299977"/>
              <a:gd name="connsiteY38" fmla="*/ 3329402 h 6858000"/>
              <a:gd name="connsiteX39" fmla="*/ 165437 w 7299977"/>
              <a:gd name="connsiteY39" fmla="*/ 2941684 h 6858000"/>
              <a:gd name="connsiteX40" fmla="*/ 255568 w 7299977"/>
              <a:gd name="connsiteY40" fmla="*/ 2923898 h 6858000"/>
              <a:gd name="connsiteX41" fmla="*/ 578296 w 7299977"/>
              <a:gd name="connsiteY41" fmla="*/ 2703362 h 6858000"/>
              <a:gd name="connsiteX42" fmla="*/ 595740 w 7299977"/>
              <a:gd name="connsiteY42" fmla="*/ 2692689 h 6858000"/>
              <a:gd name="connsiteX43" fmla="*/ 650982 w 7299977"/>
              <a:gd name="connsiteY43" fmla="*/ 2553965 h 6858000"/>
              <a:gd name="connsiteX44" fmla="*/ 825429 w 7299977"/>
              <a:gd name="connsiteY44" fmla="*/ 2532623 h 6858000"/>
              <a:gd name="connsiteX45" fmla="*/ 970802 w 7299977"/>
              <a:gd name="connsiteY45" fmla="*/ 2564636 h 6858000"/>
              <a:gd name="connsiteX46" fmla="*/ 1127805 w 7299977"/>
              <a:gd name="connsiteY46" fmla="*/ 2525509 h 6858000"/>
              <a:gd name="connsiteX47" fmla="*/ 1267362 w 7299977"/>
              <a:gd name="connsiteY47" fmla="*/ 2543294 h 6858000"/>
              <a:gd name="connsiteX48" fmla="*/ 1386568 w 7299977"/>
              <a:gd name="connsiteY48" fmla="*/ 2518395 h 6858000"/>
              <a:gd name="connsiteX49" fmla="*/ 1270270 w 7299977"/>
              <a:gd name="connsiteY49" fmla="*/ 2401012 h 6858000"/>
              <a:gd name="connsiteX50" fmla="*/ 1107453 w 7299977"/>
              <a:gd name="connsiteY50" fmla="*/ 2401012 h 6858000"/>
              <a:gd name="connsiteX51" fmla="*/ 991154 w 7299977"/>
              <a:gd name="connsiteY51" fmla="*/ 2326314 h 6858000"/>
              <a:gd name="connsiteX52" fmla="*/ 880671 w 7299977"/>
              <a:gd name="connsiteY52" fmla="*/ 2191146 h 6858000"/>
              <a:gd name="connsiteX53" fmla="*/ 491072 w 7299977"/>
              <a:gd name="connsiteY53" fmla="*/ 1974165 h 6858000"/>
              <a:gd name="connsiteX54" fmla="*/ 421293 w 7299977"/>
              <a:gd name="connsiteY54" fmla="*/ 1892353 h 6858000"/>
              <a:gd name="connsiteX55" fmla="*/ 1531941 w 7299977"/>
              <a:gd name="connsiteY55" fmla="*/ 2208931 h 6858000"/>
              <a:gd name="connsiteX56" fmla="*/ 1188861 w 7299977"/>
              <a:gd name="connsiteY56" fmla="*/ 2077320 h 6858000"/>
              <a:gd name="connsiteX57" fmla="*/ 1421458 w 7299977"/>
              <a:gd name="connsiteY57" fmla="*/ 2102219 h 6858000"/>
              <a:gd name="connsiteX58" fmla="*/ 1549386 w 7299977"/>
              <a:gd name="connsiteY58" fmla="*/ 2013292 h 6858000"/>
              <a:gd name="connsiteX59" fmla="*/ 1549386 w 7299977"/>
              <a:gd name="connsiteY59" fmla="*/ 1984836 h 6858000"/>
              <a:gd name="connsiteX60" fmla="*/ 1453440 w 7299977"/>
              <a:gd name="connsiteY60" fmla="*/ 1903025 h 6858000"/>
              <a:gd name="connsiteX61" fmla="*/ 1398198 w 7299977"/>
              <a:gd name="connsiteY61" fmla="*/ 1849668 h 6858000"/>
              <a:gd name="connsiteX62" fmla="*/ 1247011 w 7299977"/>
              <a:gd name="connsiteY62" fmla="*/ 1657587 h 6858000"/>
              <a:gd name="connsiteX63" fmla="*/ 1354586 w 7299977"/>
              <a:gd name="connsiteY63" fmla="*/ 1636245 h 6858000"/>
              <a:gd name="connsiteX64" fmla="*/ 1395290 w 7299977"/>
              <a:gd name="connsiteY64" fmla="*/ 1597117 h 6858000"/>
              <a:gd name="connsiteX65" fmla="*/ 1366216 w 7299977"/>
              <a:gd name="connsiteY65" fmla="*/ 1540204 h 6858000"/>
              <a:gd name="connsiteX66" fmla="*/ 1031858 w 7299977"/>
              <a:gd name="connsiteY66" fmla="*/ 1365909 h 6858000"/>
              <a:gd name="connsiteX67" fmla="*/ 1005692 w 7299977"/>
              <a:gd name="connsiteY67" fmla="*/ 1230741 h 6858000"/>
              <a:gd name="connsiteX68" fmla="*/ 1069655 w 7299977"/>
              <a:gd name="connsiteY68" fmla="*/ 1209399 h 6858000"/>
              <a:gd name="connsiteX69" fmla="*/ 1142342 w 7299977"/>
              <a:gd name="connsiteY69" fmla="*/ 1220069 h 6858000"/>
              <a:gd name="connsiteX70" fmla="*/ 1084193 w 7299977"/>
              <a:gd name="connsiteY70" fmla="*/ 1113358 h 6858000"/>
              <a:gd name="connsiteX71" fmla="*/ 848689 w 7299977"/>
              <a:gd name="connsiteY71" fmla="*/ 1006647 h 6858000"/>
              <a:gd name="connsiteX72" fmla="*/ 805077 w 7299977"/>
              <a:gd name="connsiteY72" fmla="*/ 949734 h 6858000"/>
              <a:gd name="connsiteX73" fmla="*/ 863226 w 7299977"/>
              <a:gd name="connsiteY73" fmla="*/ 921277 h 6858000"/>
              <a:gd name="connsiteX74" fmla="*/ 906838 w 7299977"/>
              <a:gd name="connsiteY74" fmla="*/ 910606 h 6858000"/>
              <a:gd name="connsiteX75" fmla="*/ 5527 w 7299977"/>
              <a:gd name="connsiteY75" fmla="*/ 465975 h 6858000"/>
              <a:gd name="connsiteX76" fmla="*/ 209049 w 7299977"/>
              <a:gd name="connsiteY76" fmla="*/ 462417 h 6858000"/>
              <a:gd name="connsiteX77" fmla="*/ 409664 w 7299977"/>
              <a:gd name="connsiteY77" fmla="*/ 533558 h 6858000"/>
              <a:gd name="connsiteX78" fmla="*/ 621908 w 7299977"/>
              <a:gd name="connsiteY78" fmla="*/ 522887 h 6858000"/>
              <a:gd name="connsiteX79" fmla="*/ 822522 w 7299977"/>
              <a:gd name="connsiteY79" fmla="*/ 558458 h 6858000"/>
              <a:gd name="connsiteX80" fmla="*/ 996969 w 7299977"/>
              <a:gd name="connsiteY80" fmla="*/ 558458 h 6858000"/>
              <a:gd name="connsiteX81" fmla="*/ 834151 w 7299977"/>
              <a:gd name="connsiteY81" fmla="*/ 505101 h 6858000"/>
              <a:gd name="connsiteX82" fmla="*/ 773095 w 7299977"/>
              <a:gd name="connsiteY82" fmla="*/ 416176 h 6858000"/>
              <a:gd name="connsiteX83" fmla="*/ 793447 w 7299977"/>
              <a:gd name="connsiteY83" fmla="*/ 334364 h 6858000"/>
              <a:gd name="connsiteX84" fmla="*/ 860319 w 7299977"/>
              <a:gd name="connsiteY84" fmla="*/ 359262 h 6858000"/>
              <a:gd name="connsiteX85" fmla="*/ 938820 w 7299977"/>
              <a:gd name="connsiteY85" fmla="*/ 451747 h 6858000"/>
              <a:gd name="connsiteX86" fmla="*/ 956265 w 7299977"/>
              <a:gd name="connsiteY86" fmla="*/ 394834 h 6858000"/>
              <a:gd name="connsiteX87" fmla="*/ 1002784 w 7299977"/>
              <a:gd name="connsiteY87" fmla="*/ 352148 h 6858000"/>
              <a:gd name="connsiteX88" fmla="*/ 1270270 w 7299977"/>
              <a:gd name="connsiteY88" fmla="*/ 373491 h 6858000"/>
              <a:gd name="connsiteX89" fmla="*/ 1092915 w 7299977"/>
              <a:gd name="connsiteY89" fmla="*/ 192082 h 6858000"/>
              <a:gd name="connsiteX90" fmla="*/ 979525 w 7299977"/>
              <a:gd name="connsiteY90" fmla="*/ 163625 h 6858000"/>
              <a:gd name="connsiteX91" fmla="*/ 953358 w 7299977"/>
              <a:gd name="connsiteY91" fmla="*/ 88927 h 6858000"/>
              <a:gd name="connsiteX92" fmla="*/ 1005692 w 7299977"/>
              <a:gd name="connsiteY92" fmla="*/ 71141 h 6858000"/>
              <a:gd name="connsiteX93" fmla="*/ 1267362 w 7299977"/>
              <a:gd name="connsiteY93" fmla="*/ 135168 h 6858000"/>
              <a:gd name="connsiteX94" fmla="*/ 1310975 w 7299977"/>
              <a:gd name="connsiteY94" fmla="*/ 110269 h 6858000"/>
              <a:gd name="connsiteX95" fmla="*/ 1008599 w 7299977"/>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7299977" h="6858000">
                <a:moveTo>
                  <a:pt x="1008599" y="0"/>
                </a:moveTo>
                <a:lnTo>
                  <a:pt x="4420653" y="0"/>
                </a:lnTo>
                <a:lnTo>
                  <a:pt x="5511704" y="0"/>
                </a:lnTo>
                <a:lnTo>
                  <a:pt x="7299977" y="0"/>
                </a:lnTo>
                <a:lnTo>
                  <a:pt x="7299977" y="6858000"/>
                </a:lnTo>
                <a:lnTo>
                  <a:pt x="5511704" y="6858000"/>
                </a:lnTo>
                <a:lnTo>
                  <a:pt x="4420653" y="6858000"/>
                </a:lnTo>
                <a:lnTo>
                  <a:pt x="1592997" y="6858000"/>
                </a:lnTo>
                <a:cubicBezTo>
                  <a:pt x="1473792" y="6786859"/>
                  <a:pt x="1360401" y="6701489"/>
                  <a:pt x="1232473" y="6658805"/>
                </a:cubicBezTo>
                <a:cubicBezTo>
                  <a:pt x="1145250" y="6630349"/>
                  <a:pt x="1060933" y="6580550"/>
                  <a:pt x="1075471" y="6431153"/>
                </a:cubicBezTo>
                <a:cubicBezTo>
                  <a:pt x="1078378" y="6388469"/>
                  <a:pt x="1055118" y="6356456"/>
                  <a:pt x="1020229" y="6367127"/>
                </a:cubicBezTo>
                <a:cubicBezTo>
                  <a:pt x="953358" y="6388469"/>
                  <a:pt x="921375" y="6327999"/>
                  <a:pt x="883579" y="6281757"/>
                </a:cubicBezTo>
                <a:cubicBezTo>
                  <a:pt x="816707" y="6199945"/>
                  <a:pt x="752743" y="6114575"/>
                  <a:pt x="645167" y="6100347"/>
                </a:cubicBezTo>
                <a:cubicBezTo>
                  <a:pt x="665519" y="6036320"/>
                  <a:pt x="700408" y="6043434"/>
                  <a:pt x="732391" y="6057663"/>
                </a:cubicBezTo>
                <a:cubicBezTo>
                  <a:pt x="816707" y="6093234"/>
                  <a:pt x="901023" y="6132361"/>
                  <a:pt x="985339" y="6167932"/>
                </a:cubicBezTo>
                <a:cubicBezTo>
                  <a:pt x="1040581" y="6189274"/>
                  <a:pt x="1095822" y="6221287"/>
                  <a:pt x="1168509" y="6196388"/>
                </a:cubicBezTo>
                <a:cubicBezTo>
                  <a:pt x="1104545" y="6068335"/>
                  <a:pt x="996969" y="6043434"/>
                  <a:pt x="909746" y="6004307"/>
                </a:cubicBezTo>
                <a:cubicBezTo>
                  <a:pt x="802169" y="5954508"/>
                  <a:pt x="738206" y="5862025"/>
                  <a:pt x="659704" y="5755314"/>
                </a:cubicBezTo>
                <a:cubicBezTo>
                  <a:pt x="738206" y="5726858"/>
                  <a:pt x="787632" y="5805112"/>
                  <a:pt x="851597" y="5801555"/>
                </a:cubicBezTo>
                <a:cubicBezTo>
                  <a:pt x="854504" y="5790884"/>
                  <a:pt x="860319" y="5769542"/>
                  <a:pt x="860319" y="5769542"/>
                </a:cubicBezTo>
                <a:cubicBezTo>
                  <a:pt x="755650" y="5712629"/>
                  <a:pt x="709132" y="5605917"/>
                  <a:pt x="691686" y="5474306"/>
                </a:cubicBezTo>
                <a:cubicBezTo>
                  <a:pt x="685872" y="5406721"/>
                  <a:pt x="648075" y="5385379"/>
                  <a:pt x="610278" y="5353367"/>
                </a:cubicBezTo>
                <a:cubicBezTo>
                  <a:pt x="482350" y="5243097"/>
                  <a:pt x="345700" y="5143500"/>
                  <a:pt x="238123" y="4994104"/>
                </a:cubicBezTo>
                <a:cubicBezTo>
                  <a:pt x="363144" y="5011889"/>
                  <a:pt x="461997" y="5111487"/>
                  <a:pt x="592833" y="5154171"/>
                </a:cubicBezTo>
                <a:cubicBezTo>
                  <a:pt x="488165" y="4990547"/>
                  <a:pt x="351514" y="4905177"/>
                  <a:pt x="226494" y="4805580"/>
                </a:cubicBezTo>
                <a:cubicBezTo>
                  <a:pt x="168344" y="4759339"/>
                  <a:pt x="116011" y="4702425"/>
                  <a:pt x="49139" y="4677526"/>
                </a:cubicBezTo>
                <a:cubicBezTo>
                  <a:pt x="25879" y="4670412"/>
                  <a:pt x="-14826" y="4652628"/>
                  <a:pt x="5527" y="4602828"/>
                </a:cubicBezTo>
                <a:cubicBezTo>
                  <a:pt x="22972" y="4560144"/>
                  <a:pt x="54954" y="4574373"/>
                  <a:pt x="84029" y="4585042"/>
                </a:cubicBezTo>
                <a:cubicBezTo>
                  <a:pt x="153807" y="4613499"/>
                  <a:pt x="229401" y="4613499"/>
                  <a:pt x="325347" y="4613499"/>
                </a:cubicBezTo>
                <a:cubicBezTo>
                  <a:pt x="243939" y="4478331"/>
                  <a:pt x="95658" y="4521016"/>
                  <a:pt x="25879" y="4378734"/>
                </a:cubicBezTo>
                <a:cubicBezTo>
                  <a:pt x="113103" y="4353835"/>
                  <a:pt x="179975" y="4403633"/>
                  <a:pt x="249753" y="4414305"/>
                </a:cubicBezTo>
                <a:cubicBezTo>
                  <a:pt x="313718" y="4424975"/>
                  <a:pt x="328254" y="4400076"/>
                  <a:pt x="313718" y="4321821"/>
                </a:cubicBezTo>
                <a:cubicBezTo>
                  <a:pt x="290458" y="4200882"/>
                  <a:pt x="325347" y="4140411"/>
                  <a:pt x="418386" y="4172424"/>
                </a:cubicBezTo>
                <a:cubicBezTo>
                  <a:pt x="505609" y="4204438"/>
                  <a:pt x="514332" y="4158196"/>
                  <a:pt x="491072" y="4090612"/>
                </a:cubicBezTo>
                <a:cubicBezTo>
                  <a:pt x="456183" y="3991015"/>
                  <a:pt x="493979" y="3912759"/>
                  <a:pt x="520147" y="3827390"/>
                </a:cubicBezTo>
                <a:cubicBezTo>
                  <a:pt x="560851" y="3699337"/>
                  <a:pt x="543407" y="3635309"/>
                  <a:pt x="459090" y="3539269"/>
                </a:cubicBezTo>
                <a:cubicBezTo>
                  <a:pt x="409664" y="3485914"/>
                  <a:pt x="360236" y="3439672"/>
                  <a:pt x="290458" y="3393429"/>
                </a:cubicBezTo>
                <a:cubicBezTo>
                  <a:pt x="450368" y="3368530"/>
                  <a:pt x="284643" y="3283162"/>
                  <a:pt x="339884" y="3229805"/>
                </a:cubicBezTo>
                <a:cubicBezTo>
                  <a:pt x="453275" y="3208463"/>
                  <a:pt x="543407" y="3379202"/>
                  <a:pt x="697501" y="3329402"/>
                </a:cubicBezTo>
                <a:cubicBezTo>
                  <a:pt x="511425" y="3183563"/>
                  <a:pt x="302087" y="3137322"/>
                  <a:pt x="165437" y="2941684"/>
                </a:cubicBezTo>
                <a:cubicBezTo>
                  <a:pt x="197419" y="2899000"/>
                  <a:pt x="229401" y="2941684"/>
                  <a:pt x="255568" y="2923898"/>
                </a:cubicBezTo>
                <a:cubicBezTo>
                  <a:pt x="255568" y="2913227"/>
                  <a:pt x="560851" y="2980812"/>
                  <a:pt x="578296" y="2703362"/>
                </a:cubicBezTo>
                <a:cubicBezTo>
                  <a:pt x="584111" y="2703362"/>
                  <a:pt x="589926" y="2703362"/>
                  <a:pt x="595740" y="2692689"/>
                </a:cubicBezTo>
                <a:cubicBezTo>
                  <a:pt x="627722" y="2653563"/>
                  <a:pt x="598648" y="2561080"/>
                  <a:pt x="650982" y="2553965"/>
                </a:cubicBezTo>
                <a:cubicBezTo>
                  <a:pt x="709132" y="2546851"/>
                  <a:pt x="764373" y="2514837"/>
                  <a:pt x="825429" y="2532623"/>
                </a:cubicBezTo>
                <a:cubicBezTo>
                  <a:pt x="871949" y="2546851"/>
                  <a:pt x="921375" y="2564636"/>
                  <a:pt x="970802" y="2564636"/>
                </a:cubicBezTo>
                <a:cubicBezTo>
                  <a:pt x="1023136" y="2564636"/>
                  <a:pt x="1095822" y="2685576"/>
                  <a:pt x="1127805" y="2525509"/>
                </a:cubicBezTo>
                <a:cubicBezTo>
                  <a:pt x="1127805" y="2518395"/>
                  <a:pt x="1217936" y="2536181"/>
                  <a:pt x="1267362" y="2543294"/>
                </a:cubicBezTo>
                <a:cubicBezTo>
                  <a:pt x="1308067" y="2550408"/>
                  <a:pt x="1357494" y="2582422"/>
                  <a:pt x="1386568" y="2518395"/>
                </a:cubicBezTo>
                <a:cubicBezTo>
                  <a:pt x="1401105" y="2479267"/>
                  <a:pt x="1331326" y="2408126"/>
                  <a:pt x="1270270" y="2401012"/>
                </a:cubicBezTo>
                <a:cubicBezTo>
                  <a:pt x="1215029" y="2393898"/>
                  <a:pt x="1159787" y="2386784"/>
                  <a:pt x="1107453" y="2401012"/>
                </a:cubicBezTo>
                <a:cubicBezTo>
                  <a:pt x="1043489" y="2418796"/>
                  <a:pt x="1008599" y="2390340"/>
                  <a:pt x="991154" y="2326314"/>
                </a:cubicBezTo>
                <a:cubicBezTo>
                  <a:pt x="970802" y="2258731"/>
                  <a:pt x="933005" y="2223159"/>
                  <a:pt x="880671" y="2191146"/>
                </a:cubicBezTo>
                <a:cubicBezTo>
                  <a:pt x="752743" y="2112891"/>
                  <a:pt x="630630" y="2020407"/>
                  <a:pt x="491072" y="1974165"/>
                </a:cubicBezTo>
                <a:cubicBezTo>
                  <a:pt x="464905" y="1967051"/>
                  <a:pt x="432923" y="1952823"/>
                  <a:pt x="421293" y="1892353"/>
                </a:cubicBezTo>
                <a:cubicBezTo>
                  <a:pt x="799262" y="1984836"/>
                  <a:pt x="1142342" y="2223159"/>
                  <a:pt x="1531941" y="2208931"/>
                </a:cubicBezTo>
                <a:cubicBezTo>
                  <a:pt x="1427272" y="2134233"/>
                  <a:pt x="1302252" y="2130676"/>
                  <a:pt x="1188861" y="2077320"/>
                </a:cubicBezTo>
                <a:cubicBezTo>
                  <a:pt x="1270270" y="2038192"/>
                  <a:pt x="1345864" y="2080877"/>
                  <a:pt x="1421458" y="2102219"/>
                </a:cubicBezTo>
                <a:cubicBezTo>
                  <a:pt x="1485422" y="2120004"/>
                  <a:pt x="1543571" y="2123562"/>
                  <a:pt x="1549386" y="2013292"/>
                </a:cubicBezTo>
                <a:cubicBezTo>
                  <a:pt x="1549386" y="2002622"/>
                  <a:pt x="1549386" y="1995507"/>
                  <a:pt x="1549386" y="1984836"/>
                </a:cubicBezTo>
                <a:cubicBezTo>
                  <a:pt x="1526126" y="1938595"/>
                  <a:pt x="1494144" y="1917252"/>
                  <a:pt x="1453440" y="1903025"/>
                </a:cubicBezTo>
                <a:cubicBezTo>
                  <a:pt x="1430180" y="1895910"/>
                  <a:pt x="1398198" y="1881683"/>
                  <a:pt x="1398198" y="1849668"/>
                </a:cubicBezTo>
                <a:cubicBezTo>
                  <a:pt x="1401105" y="1728729"/>
                  <a:pt x="1322604" y="1693158"/>
                  <a:pt x="1247011" y="1657587"/>
                </a:cubicBezTo>
                <a:cubicBezTo>
                  <a:pt x="1287715" y="1597117"/>
                  <a:pt x="1322604" y="1639802"/>
                  <a:pt x="1354586" y="1636245"/>
                </a:cubicBezTo>
                <a:cubicBezTo>
                  <a:pt x="1374939" y="1632688"/>
                  <a:pt x="1395290" y="1629132"/>
                  <a:pt x="1395290" y="1597117"/>
                </a:cubicBezTo>
                <a:cubicBezTo>
                  <a:pt x="1395290" y="1572219"/>
                  <a:pt x="1386568" y="1540204"/>
                  <a:pt x="1366216" y="1540204"/>
                </a:cubicBezTo>
                <a:cubicBezTo>
                  <a:pt x="1238288" y="1536647"/>
                  <a:pt x="1165601" y="1365909"/>
                  <a:pt x="1031858" y="1365909"/>
                </a:cubicBezTo>
                <a:cubicBezTo>
                  <a:pt x="950450" y="1365909"/>
                  <a:pt x="1072563" y="1269868"/>
                  <a:pt x="1005692" y="1230741"/>
                </a:cubicBezTo>
                <a:cubicBezTo>
                  <a:pt x="991154" y="1220069"/>
                  <a:pt x="1046396" y="1205842"/>
                  <a:pt x="1069655" y="1209399"/>
                </a:cubicBezTo>
                <a:cubicBezTo>
                  <a:pt x="1092915" y="1212955"/>
                  <a:pt x="1113268" y="1237855"/>
                  <a:pt x="1142342" y="1220069"/>
                </a:cubicBezTo>
                <a:cubicBezTo>
                  <a:pt x="1156879" y="1156043"/>
                  <a:pt x="1119082" y="1131144"/>
                  <a:pt x="1084193" y="1113358"/>
                </a:cubicBezTo>
                <a:cubicBezTo>
                  <a:pt x="1008599" y="1070674"/>
                  <a:pt x="933005" y="1020875"/>
                  <a:pt x="848689" y="1006647"/>
                </a:cubicBezTo>
                <a:cubicBezTo>
                  <a:pt x="819615" y="1003089"/>
                  <a:pt x="802169" y="985305"/>
                  <a:pt x="805077" y="949734"/>
                </a:cubicBezTo>
                <a:cubicBezTo>
                  <a:pt x="810892" y="903491"/>
                  <a:pt x="839967" y="917720"/>
                  <a:pt x="863226" y="921277"/>
                </a:cubicBezTo>
                <a:cubicBezTo>
                  <a:pt x="877764" y="924835"/>
                  <a:pt x="892301" y="935506"/>
                  <a:pt x="906838" y="910606"/>
                </a:cubicBezTo>
                <a:cubicBezTo>
                  <a:pt x="566666" y="658055"/>
                  <a:pt x="386404" y="672284"/>
                  <a:pt x="5527" y="465975"/>
                </a:cubicBezTo>
                <a:cubicBezTo>
                  <a:pt x="89843" y="426847"/>
                  <a:pt x="150900" y="455303"/>
                  <a:pt x="209049" y="462417"/>
                </a:cubicBezTo>
                <a:cubicBezTo>
                  <a:pt x="354422" y="480203"/>
                  <a:pt x="264290" y="512216"/>
                  <a:pt x="409664" y="533558"/>
                </a:cubicBezTo>
                <a:cubicBezTo>
                  <a:pt x="479443" y="544229"/>
                  <a:pt x="543407" y="579800"/>
                  <a:pt x="621908" y="522887"/>
                </a:cubicBezTo>
                <a:cubicBezTo>
                  <a:pt x="674242" y="483759"/>
                  <a:pt x="758558" y="526444"/>
                  <a:pt x="822522" y="558458"/>
                </a:cubicBezTo>
                <a:cubicBezTo>
                  <a:pt x="874856" y="586915"/>
                  <a:pt x="927190" y="594028"/>
                  <a:pt x="996969" y="558458"/>
                </a:cubicBezTo>
                <a:cubicBezTo>
                  <a:pt x="933005" y="537116"/>
                  <a:pt x="883579" y="519330"/>
                  <a:pt x="834151" y="505101"/>
                </a:cubicBezTo>
                <a:cubicBezTo>
                  <a:pt x="793447" y="494431"/>
                  <a:pt x="770187" y="469532"/>
                  <a:pt x="773095" y="416176"/>
                </a:cubicBezTo>
                <a:cubicBezTo>
                  <a:pt x="773095" y="387720"/>
                  <a:pt x="764373" y="348592"/>
                  <a:pt x="793447" y="334364"/>
                </a:cubicBezTo>
                <a:cubicBezTo>
                  <a:pt x="816707" y="320135"/>
                  <a:pt x="848689" y="334364"/>
                  <a:pt x="860319" y="359262"/>
                </a:cubicBezTo>
                <a:cubicBezTo>
                  <a:pt x="874856" y="405504"/>
                  <a:pt x="889393" y="448189"/>
                  <a:pt x="938820" y="451747"/>
                </a:cubicBezTo>
                <a:cubicBezTo>
                  <a:pt x="1005692" y="458860"/>
                  <a:pt x="967894" y="430405"/>
                  <a:pt x="956265" y="394834"/>
                </a:cubicBezTo>
                <a:cubicBezTo>
                  <a:pt x="944635" y="355706"/>
                  <a:pt x="979525" y="345034"/>
                  <a:pt x="1002784" y="352148"/>
                </a:cubicBezTo>
                <a:cubicBezTo>
                  <a:pt x="1090008" y="384162"/>
                  <a:pt x="1180139" y="327250"/>
                  <a:pt x="1270270" y="373491"/>
                </a:cubicBezTo>
                <a:cubicBezTo>
                  <a:pt x="1247011" y="259665"/>
                  <a:pt x="1197583" y="209867"/>
                  <a:pt x="1092915" y="192082"/>
                </a:cubicBezTo>
                <a:cubicBezTo>
                  <a:pt x="1055118" y="188525"/>
                  <a:pt x="1014414" y="195638"/>
                  <a:pt x="979525" y="163625"/>
                </a:cubicBezTo>
                <a:cubicBezTo>
                  <a:pt x="959172" y="145839"/>
                  <a:pt x="938820" y="124497"/>
                  <a:pt x="953358" y="88927"/>
                </a:cubicBezTo>
                <a:cubicBezTo>
                  <a:pt x="962080" y="64027"/>
                  <a:pt x="985339" y="64027"/>
                  <a:pt x="1005692" y="71141"/>
                </a:cubicBezTo>
                <a:cubicBezTo>
                  <a:pt x="1090008" y="110269"/>
                  <a:pt x="1180139" y="120941"/>
                  <a:pt x="1267362" y="135168"/>
                </a:cubicBezTo>
                <a:cubicBezTo>
                  <a:pt x="1281900" y="138725"/>
                  <a:pt x="1296437" y="145839"/>
                  <a:pt x="1310975" y="110269"/>
                </a:cubicBezTo>
                <a:cubicBezTo>
                  <a:pt x="1209214" y="78255"/>
                  <a:pt x="1110360" y="35571"/>
                  <a:pt x="1008599" y="0"/>
                </a:cubicBezTo>
                <a:close/>
              </a:path>
            </a:pathLst>
          </a:custGeom>
          <a:solidFill>
            <a:schemeClr val="bg2">
              <a:alpha val="5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336A30C7-F9FB-10AC-D2CA-296E1363FE0F}"/>
              </a:ext>
            </a:extLst>
          </p:cNvPr>
          <p:cNvSpPr>
            <a:spLocks noGrp="1"/>
          </p:cNvSpPr>
          <p:nvPr>
            <p:ph type="title"/>
          </p:nvPr>
        </p:nvSpPr>
        <p:spPr>
          <a:xfrm>
            <a:off x="905484" y="1065749"/>
            <a:ext cx="3748810" cy="4726502"/>
          </a:xfrm>
        </p:spPr>
        <p:txBody>
          <a:bodyPr>
            <a:normAutofit/>
          </a:bodyPr>
          <a:lstStyle/>
          <a:p>
            <a:r>
              <a:rPr lang="en-US" dirty="0">
                <a:effectLst>
                  <a:outerShdw blurRad="38100" dist="38100" dir="2700000" algn="tl">
                    <a:srgbClr val="000000">
                      <a:alpha val="43137"/>
                    </a:srgbClr>
                  </a:outerShdw>
                </a:effectLst>
              </a:rPr>
              <a:t>S Corporations</a:t>
            </a:r>
          </a:p>
        </p:txBody>
      </p:sp>
      <p:sp>
        <p:nvSpPr>
          <p:cNvPr id="3" name="Content Placeholder 2">
            <a:extLst>
              <a:ext uri="{FF2B5EF4-FFF2-40B4-BE49-F238E27FC236}">
                <a16:creationId xmlns:a16="http://schemas.microsoft.com/office/drawing/2014/main" id="{BABEC6DE-C49C-52E0-0605-63EA5EF6DBDA}"/>
              </a:ext>
            </a:extLst>
          </p:cNvPr>
          <p:cNvSpPr>
            <a:spLocks noGrp="1"/>
          </p:cNvSpPr>
          <p:nvPr>
            <p:ph idx="1"/>
          </p:nvPr>
        </p:nvSpPr>
        <p:spPr>
          <a:xfrm>
            <a:off x="6400800" y="713313"/>
            <a:ext cx="4953000" cy="5431376"/>
          </a:xfrm>
        </p:spPr>
        <p:txBody>
          <a:bodyPr anchor="ctr">
            <a:noAutofit/>
          </a:bodyPr>
          <a:lstStyle/>
          <a:p>
            <a:pPr marL="0" indent="0">
              <a:lnSpc>
                <a:spcPct val="100000"/>
              </a:lnSpc>
              <a:buNone/>
            </a:pPr>
            <a:r>
              <a:rPr lang="en-US" sz="2200" dirty="0">
                <a:latin typeface="Abadi Extra Light" panose="020B0204020104020204" pitchFamily="34" charset="0"/>
              </a:rPr>
              <a:t>Thus, individual S corporation shareholders are subject to federal income tax on their share of the S corporation's income based on the set of graduated income tax rates that applies to individuals (they are also subject to the AMT). </a:t>
            </a:r>
          </a:p>
          <a:p>
            <a:pPr marL="0" indent="0">
              <a:lnSpc>
                <a:spcPct val="100000"/>
              </a:lnSpc>
              <a:buNone/>
            </a:pPr>
            <a:r>
              <a:rPr lang="en-US" sz="2200" b="1" dirty="0">
                <a:latin typeface="Abadi Extra Light" panose="020B0204020104020204" pitchFamily="34" charset="0"/>
              </a:rPr>
              <a:t>S corporations are eligible for a deduction for up to 20% of their qualified business income (QBI). </a:t>
            </a:r>
          </a:p>
          <a:p>
            <a:pPr marL="0" indent="0">
              <a:lnSpc>
                <a:spcPct val="100000"/>
              </a:lnSpc>
              <a:buNone/>
            </a:pPr>
            <a:r>
              <a:rPr lang="en-US" sz="2200" dirty="0">
                <a:latin typeface="Abadi Extra Light" panose="020B0204020104020204" pitchFamily="34" charset="0"/>
              </a:rPr>
              <a:t>The QBI deduction is applied at the shareholder level and is available only to shareholders that are individuals, trusts, or estates (see 400.A.9.) [§199A].</a:t>
            </a:r>
          </a:p>
          <a:p>
            <a:pPr marL="0" indent="0">
              <a:buNone/>
            </a:pPr>
            <a:endParaRPr lang="en-US" sz="2000" dirty="0">
              <a:latin typeface="Abadi Extra Light" panose="020B0204020104020204" pitchFamily="34" charset="0"/>
            </a:endParaRPr>
          </a:p>
        </p:txBody>
      </p:sp>
    </p:spTree>
    <p:extLst>
      <p:ext uri="{BB962C8B-B14F-4D97-AF65-F5344CB8AC3E}">
        <p14:creationId xmlns:p14="http://schemas.microsoft.com/office/powerpoint/2010/main" val="1391990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rot="5400000" flipH="1">
            <a:off x="1325218" y="3400434"/>
            <a:ext cx="6856214" cy="57135"/>
          </a:xfrm>
          <a:prstGeom prst="rect">
            <a:avLst/>
          </a:prstGeom>
          <a:gradFill>
            <a:gsLst>
              <a:gs pos="0">
                <a:schemeClr val="tx1"/>
              </a:gs>
              <a:gs pos="34000">
                <a:schemeClr val="tx1">
                  <a:lumMod val="75000"/>
                  <a:lumOff val="25000"/>
                </a:schemeClr>
              </a:gs>
              <a:gs pos="71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8659" name="TextBox 3"/>
          <p:cNvSpPr txBox="1">
            <a:spLocks noChangeArrowheads="1"/>
          </p:cNvSpPr>
          <p:nvPr/>
        </p:nvSpPr>
        <p:spPr bwMode="auto">
          <a:xfrm>
            <a:off x="3296379" y="991411"/>
            <a:ext cx="324044" cy="830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126"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799"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 </a:t>
            </a:r>
          </a:p>
        </p:txBody>
      </p:sp>
      <p:sp>
        <p:nvSpPr>
          <p:cNvPr id="11" name="Rectangle 10"/>
          <p:cNvSpPr/>
          <p:nvPr/>
        </p:nvSpPr>
        <p:spPr>
          <a:xfrm flipH="1">
            <a:off x="4781892" y="1219776"/>
            <a:ext cx="3085296" cy="76180"/>
          </a:xfrm>
          <a:prstGeom prst="rect">
            <a:avLst/>
          </a:prstGeom>
          <a:gradFill>
            <a:gsLst>
              <a:gs pos="0">
                <a:schemeClr val="tx1"/>
              </a:gs>
              <a:gs pos="64999">
                <a:schemeClr val="tx1">
                  <a:lumMod val="75000"/>
                  <a:lumOff val="2500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a:spLocks noChangeArrowheads="1"/>
          </p:cNvSpPr>
          <p:nvPr/>
        </p:nvSpPr>
        <p:spPr bwMode="auto">
          <a:xfrm>
            <a:off x="5128224" y="1664390"/>
            <a:ext cx="4273963"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126"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6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YourOnlineProfessor.net is registered with the National Association of State Boards of Accountancy (NASBA) as a sponsor of continuing professional education on the National Registry of CPE Sponsors. State boards of accountancy have final authority on the acceptance of individual courses for CPE credit. Complaints regarding registered sponsors may be submitted to the National Registry of CPE Sponsors through its website: </a:t>
            </a:r>
            <a:r>
              <a:rPr kumimoji="0" lang="en-US" altLang="en-US" sz="16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hlinkClick r:id="rId3"/>
              </a:rPr>
              <a:t>www.learningmarket.org</a:t>
            </a:r>
            <a:r>
              <a:rPr kumimoji="0" lang="en-US" altLang="en-US" sz="16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 </a:t>
            </a:r>
          </a:p>
          <a:p>
            <a:pPr marL="0" marR="0" lvl="0" indent="0" algn="l" defTabSz="914126"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6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endParaRPr>
          </a:p>
          <a:p>
            <a:pPr marL="0" marR="0" lvl="0" indent="0" algn="l" defTabSz="914126"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6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Our Sponsor No. Identification Number 137573</a:t>
            </a:r>
          </a:p>
        </p:txBody>
      </p:sp>
      <p:cxnSp>
        <p:nvCxnSpPr>
          <p:cNvPr id="5" name="Straight Connector 4"/>
          <p:cNvCxnSpPr/>
          <p:nvPr/>
        </p:nvCxnSpPr>
        <p:spPr>
          <a:xfrm>
            <a:off x="2667893" y="6019125"/>
            <a:ext cx="6856214" cy="0"/>
          </a:xfrm>
          <a:prstGeom prst="line">
            <a:avLst/>
          </a:prstGeom>
          <a:ln w="66675">
            <a:solidFill>
              <a:schemeClr val="tx1">
                <a:alpha val="98000"/>
              </a:schemeClr>
            </a:solidFill>
          </a:ln>
        </p:spPr>
        <p:style>
          <a:lnRef idx="1">
            <a:schemeClr val="accent1"/>
          </a:lnRef>
          <a:fillRef idx="0">
            <a:schemeClr val="accent1"/>
          </a:fillRef>
          <a:effectRef idx="0">
            <a:schemeClr val="accent1"/>
          </a:effectRef>
          <a:fontRef idx="minor">
            <a:schemeClr val="tx1"/>
          </a:fontRef>
        </p:style>
      </p:cxnSp>
      <p:pic>
        <p:nvPicPr>
          <p:cNvPr id="198665"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314704" y="1677459"/>
            <a:ext cx="1127228" cy="1495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034918" y="425716"/>
            <a:ext cx="5044106" cy="523084"/>
          </a:xfrm>
          <a:prstGeom prst="rect">
            <a:avLst/>
          </a:prstGeom>
          <a:noFill/>
        </p:spPr>
        <p:txBody>
          <a:bodyPr wrap="non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0" normalizeH="0" baseline="0" noProof="0" dirty="0">
                <a:ln>
                  <a:noFill/>
                </a:ln>
                <a:solidFill>
                  <a:srgbClr val="5B9BD5">
                    <a:lumMod val="50000"/>
                  </a:srgbClr>
                </a:solidFill>
                <a:effectLst>
                  <a:outerShdw blurRad="38100" dist="38100" dir="2700000" algn="tl">
                    <a:srgbClr val="000000">
                      <a:alpha val="43137"/>
                    </a:srgbClr>
                  </a:outerShdw>
                </a:effectLst>
                <a:uLnTx/>
                <a:uFillTx/>
                <a:latin typeface="Calibri" panose="020F0502020204030204"/>
                <a:ea typeface="+mn-ea"/>
                <a:cs typeface="+mn-cs"/>
              </a:rPr>
              <a:t>NASBA Registry of CPE Sponsors </a:t>
            </a:r>
          </a:p>
        </p:txBody>
      </p:sp>
    </p:spTree>
    <p:extLst>
      <p:ext uri="{BB962C8B-B14F-4D97-AF65-F5344CB8AC3E}">
        <p14:creationId xmlns:p14="http://schemas.microsoft.com/office/powerpoint/2010/main" val="321440774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27F18C23-90B1-4C22-B6A7-E270084280F9}"/>
              </a:ext>
            </a:extLst>
          </p:cNvPr>
          <p:cNvGraphicFramePr>
            <a:graphicFrameLocks noGrp="1"/>
          </p:cNvGraphicFramePr>
          <p:nvPr>
            <p:ph idx="1"/>
          </p:nvPr>
        </p:nvGraphicFramePr>
        <p:xfrm>
          <a:off x="1127090" y="142049"/>
          <a:ext cx="9937820" cy="6715951"/>
        </p:xfrm>
        <a:graphic>
          <a:graphicData uri="http://schemas.openxmlformats.org/drawingml/2006/table">
            <a:tbl>
              <a:tblPr firstRow="1" firstCol="1" bandRow="1">
                <a:effectLst>
                  <a:outerShdw blurRad="50800" dist="50800" dir="5400000" algn="ctr" rotWithShape="0">
                    <a:schemeClr val="tx2">
                      <a:lumMod val="50000"/>
                    </a:schemeClr>
                  </a:outerShdw>
                </a:effectLst>
              </a:tblPr>
              <a:tblGrid>
                <a:gridCol w="3068221">
                  <a:extLst>
                    <a:ext uri="{9D8B030D-6E8A-4147-A177-3AD203B41FA5}">
                      <a16:colId xmlns:a16="http://schemas.microsoft.com/office/drawing/2014/main" val="1042902265"/>
                    </a:ext>
                  </a:extLst>
                </a:gridCol>
                <a:gridCol w="6869599">
                  <a:extLst>
                    <a:ext uri="{9D8B030D-6E8A-4147-A177-3AD203B41FA5}">
                      <a16:colId xmlns:a16="http://schemas.microsoft.com/office/drawing/2014/main" val="4203680647"/>
                    </a:ext>
                  </a:extLst>
                </a:gridCol>
              </a:tblGrid>
              <a:tr h="441230">
                <a:tc gridSpan="2">
                  <a:txBody>
                    <a:bodyPr/>
                    <a:lstStyle/>
                    <a:p>
                      <a:pPr marL="0" marR="0" algn="ctr">
                        <a:lnSpc>
                          <a:spcPct val="107000"/>
                        </a:lnSpc>
                        <a:spcBef>
                          <a:spcPts val="0"/>
                        </a:spcBef>
                        <a:spcAft>
                          <a:spcPts val="0"/>
                        </a:spcAft>
                      </a:pPr>
                      <a:r>
                        <a:rPr lang="en-US" sz="1800" dirty="0">
                          <a:solidFill>
                            <a:schemeClr val="accent4">
                              <a:lumMod val="60000"/>
                              <a:lumOff val="40000"/>
                            </a:schemeClr>
                          </a:solidFill>
                          <a:effectLst/>
                          <a:latin typeface="Arial Nova" panose="020B0504020202020204" pitchFamily="34" charset="0"/>
                          <a:ea typeface="Calibri" panose="020F0502020204030204" pitchFamily="34" charset="0"/>
                        </a:rPr>
                        <a:t>S Corporations</a:t>
                      </a:r>
                      <a:endParaRPr lang="en-US" sz="1800" dirty="0">
                        <a:solidFill>
                          <a:schemeClr val="accent4">
                            <a:lumMod val="60000"/>
                            <a:lumOff val="40000"/>
                          </a:schemeClr>
                        </a:solidFill>
                        <a:effectLst/>
                        <a:latin typeface="Times New Roman" panose="02020603050405020304" pitchFamily="18" charset="0"/>
                        <a:ea typeface="Calibri" panose="020F0502020204030204" pitchFamily="34" charset="0"/>
                      </a:endParaRPr>
                    </a:p>
                  </a:txBody>
                  <a:tcPr marL="68580" marR="6858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3300"/>
                    </a:solidFill>
                  </a:tcPr>
                </a:tc>
                <a:tc hMerge="1">
                  <a:txBody>
                    <a:bodyPr/>
                    <a:lstStyle/>
                    <a:p>
                      <a:endParaRPr lang="en-US"/>
                    </a:p>
                  </a:txBody>
                  <a:tcPr/>
                </a:tc>
                <a:extLst>
                  <a:ext uri="{0D108BD9-81ED-4DB2-BD59-A6C34878D82A}">
                    <a16:rowId xmlns:a16="http://schemas.microsoft.com/office/drawing/2014/main" val="3180836790"/>
                  </a:ext>
                </a:extLst>
              </a:tr>
              <a:tr h="353106">
                <a:tc>
                  <a:txBody>
                    <a:bodyPr/>
                    <a:lstStyle/>
                    <a:p>
                      <a:pPr marL="0" marR="0">
                        <a:lnSpc>
                          <a:spcPct val="107000"/>
                        </a:lnSpc>
                        <a:spcBef>
                          <a:spcPts val="0"/>
                        </a:spcBef>
                        <a:spcAft>
                          <a:spcPts val="0"/>
                        </a:spcAft>
                      </a:pPr>
                      <a:r>
                        <a:rPr lang="en-US" sz="1200" dirty="0">
                          <a:solidFill>
                            <a:schemeClr val="accent4">
                              <a:lumMod val="60000"/>
                              <a:lumOff val="40000"/>
                            </a:schemeClr>
                          </a:solidFill>
                          <a:effectLst/>
                          <a:latin typeface="Arial Nova" panose="020B0504020202020204" pitchFamily="34" charset="0"/>
                          <a:ea typeface="Calibri" panose="020F0502020204030204" pitchFamily="34" charset="0"/>
                        </a:rPr>
                        <a:t>Income and Losses </a:t>
                      </a:r>
                      <a:endParaRPr lang="en-US" sz="1200" dirty="0">
                        <a:solidFill>
                          <a:schemeClr val="accent4">
                            <a:lumMod val="60000"/>
                            <a:lumOff val="40000"/>
                          </a:schemeClr>
                        </a:solidFill>
                        <a:effectLst/>
                        <a:latin typeface="Times New Roman" panose="02020603050405020304" pitchFamily="18" charset="0"/>
                        <a:ea typeface="Calibri" panose="020F0502020204030204" pitchFamily="34" charset="0"/>
                      </a:endParaRPr>
                    </a:p>
                  </a:txBody>
                  <a:tcPr marL="68580" marR="6858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50000"/>
                      </a:schemeClr>
                    </a:solidFill>
                  </a:tcPr>
                </a:tc>
                <a:tc>
                  <a:txBody>
                    <a:bodyPr/>
                    <a:lstStyle/>
                    <a:p>
                      <a:pPr marL="0" marR="0">
                        <a:lnSpc>
                          <a:spcPct val="107000"/>
                        </a:lnSpc>
                        <a:spcBef>
                          <a:spcPts val="0"/>
                        </a:spcBef>
                        <a:spcAft>
                          <a:spcPts val="0"/>
                        </a:spcAft>
                      </a:pPr>
                      <a:r>
                        <a:rPr lang="en-US" sz="1200" dirty="0">
                          <a:solidFill>
                            <a:schemeClr val="accent4">
                              <a:lumMod val="60000"/>
                              <a:lumOff val="40000"/>
                            </a:schemeClr>
                          </a:solidFill>
                          <a:effectLst/>
                          <a:latin typeface="Arial Nova" panose="020B0504020202020204" pitchFamily="34" charset="0"/>
                          <a:ea typeface="Calibri" panose="020F0502020204030204" pitchFamily="34" charset="0"/>
                        </a:rPr>
                        <a:t>Pass Through</a:t>
                      </a:r>
                      <a:endParaRPr lang="en-US" sz="1200" dirty="0">
                        <a:solidFill>
                          <a:schemeClr val="accent4">
                            <a:lumMod val="60000"/>
                            <a:lumOff val="40000"/>
                          </a:schemeClr>
                        </a:solidFill>
                        <a:effectLst/>
                        <a:latin typeface="Times New Roman" panose="02020603050405020304" pitchFamily="18" charset="0"/>
                        <a:ea typeface="Calibri" panose="020F0502020204030204" pitchFamily="34" charset="0"/>
                      </a:endParaRPr>
                    </a:p>
                  </a:txBody>
                  <a:tcPr marL="68580" marR="6858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451653671"/>
                  </a:ext>
                </a:extLst>
              </a:tr>
              <a:tr h="353106">
                <a:tc>
                  <a:txBody>
                    <a:bodyPr/>
                    <a:lstStyle/>
                    <a:p>
                      <a:pPr marL="0" marR="0">
                        <a:lnSpc>
                          <a:spcPct val="107000"/>
                        </a:lnSpc>
                        <a:spcBef>
                          <a:spcPts val="0"/>
                        </a:spcBef>
                        <a:spcAft>
                          <a:spcPts val="0"/>
                        </a:spcAft>
                      </a:pPr>
                      <a:r>
                        <a:rPr lang="en-US" sz="1200" dirty="0">
                          <a:solidFill>
                            <a:schemeClr val="accent4">
                              <a:lumMod val="60000"/>
                              <a:lumOff val="40000"/>
                            </a:schemeClr>
                          </a:solidFill>
                          <a:effectLst/>
                          <a:latin typeface="Arial Nova" panose="020B0504020202020204" pitchFamily="34" charset="0"/>
                          <a:ea typeface="Calibri" panose="020F0502020204030204" pitchFamily="34" charset="0"/>
                        </a:rPr>
                        <a:t>Fed Tax Rates on Income</a:t>
                      </a:r>
                      <a:endParaRPr lang="en-US" sz="1200" dirty="0">
                        <a:solidFill>
                          <a:schemeClr val="accent4">
                            <a:lumMod val="60000"/>
                            <a:lumOff val="40000"/>
                          </a:schemeClr>
                        </a:solidFill>
                        <a:effectLst/>
                        <a:latin typeface="Times New Roman" panose="02020603050405020304" pitchFamily="18" charset="0"/>
                        <a:ea typeface="Calibri" panose="020F0502020204030204" pitchFamily="34" charset="0"/>
                      </a:endParaRPr>
                    </a:p>
                  </a:txBody>
                  <a:tcPr marL="68580" marR="6858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50000"/>
                      </a:schemeClr>
                    </a:solidFill>
                  </a:tcPr>
                </a:tc>
                <a:tc>
                  <a:txBody>
                    <a:bodyPr/>
                    <a:lstStyle/>
                    <a:p>
                      <a:pPr marL="0" marR="0">
                        <a:lnSpc>
                          <a:spcPct val="107000"/>
                        </a:lnSpc>
                        <a:spcBef>
                          <a:spcPts val="0"/>
                        </a:spcBef>
                        <a:spcAft>
                          <a:spcPts val="0"/>
                        </a:spcAft>
                      </a:pPr>
                      <a:r>
                        <a:rPr lang="en-US" sz="1200" dirty="0">
                          <a:solidFill>
                            <a:schemeClr val="accent4">
                              <a:lumMod val="60000"/>
                              <a:lumOff val="40000"/>
                            </a:schemeClr>
                          </a:solidFill>
                          <a:effectLst/>
                          <a:latin typeface="Arial Nova" panose="020B0504020202020204" pitchFamily="34" charset="0"/>
                          <a:ea typeface="Calibri" panose="020F0502020204030204" pitchFamily="34" charset="0"/>
                        </a:rPr>
                        <a:t>0 – 37%</a:t>
                      </a:r>
                      <a:endParaRPr lang="en-US" sz="1200" dirty="0">
                        <a:solidFill>
                          <a:schemeClr val="accent4">
                            <a:lumMod val="60000"/>
                            <a:lumOff val="40000"/>
                          </a:schemeClr>
                        </a:solidFill>
                        <a:effectLst/>
                        <a:latin typeface="Times New Roman" panose="02020603050405020304" pitchFamily="18" charset="0"/>
                        <a:ea typeface="Calibri" panose="020F0502020204030204" pitchFamily="34" charset="0"/>
                      </a:endParaRPr>
                    </a:p>
                  </a:txBody>
                  <a:tcPr marL="68580" marR="6858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3606578649"/>
                  </a:ext>
                </a:extLst>
              </a:tr>
              <a:tr h="353106">
                <a:tc>
                  <a:txBody>
                    <a:bodyPr/>
                    <a:lstStyle/>
                    <a:p>
                      <a:pPr marL="0" marR="0">
                        <a:lnSpc>
                          <a:spcPct val="107000"/>
                        </a:lnSpc>
                        <a:spcBef>
                          <a:spcPts val="0"/>
                        </a:spcBef>
                        <a:spcAft>
                          <a:spcPts val="0"/>
                        </a:spcAft>
                      </a:pPr>
                      <a:r>
                        <a:rPr lang="en-US" sz="1200" dirty="0">
                          <a:solidFill>
                            <a:schemeClr val="accent4">
                              <a:lumMod val="60000"/>
                              <a:lumOff val="40000"/>
                            </a:schemeClr>
                          </a:solidFill>
                          <a:effectLst/>
                          <a:latin typeface="Arial Nova" panose="020B0504020202020204" pitchFamily="34" charset="0"/>
                          <a:ea typeface="Calibri" panose="020F0502020204030204" pitchFamily="34" charset="0"/>
                        </a:rPr>
                        <a:t>State Tax Rate</a:t>
                      </a:r>
                      <a:endParaRPr lang="en-US" sz="1200" dirty="0">
                        <a:solidFill>
                          <a:schemeClr val="accent4">
                            <a:lumMod val="60000"/>
                            <a:lumOff val="40000"/>
                          </a:schemeClr>
                        </a:solidFill>
                        <a:effectLst/>
                        <a:latin typeface="Times New Roman" panose="02020603050405020304" pitchFamily="18" charset="0"/>
                        <a:ea typeface="Calibri" panose="020F0502020204030204" pitchFamily="34" charset="0"/>
                      </a:endParaRPr>
                    </a:p>
                  </a:txBody>
                  <a:tcPr marL="68580" marR="6858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50000"/>
                      </a:schemeClr>
                    </a:solidFill>
                  </a:tcPr>
                </a:tc>
                <a:tc>
                  <a:txBody>
                    <a:bodyPr/>
                    <a:lstStyle/>
                    <a:p>
                      <a:pPr marL="0" marR="0">
                        <a:lnSpc>
                          <a:spcPct val="107000"/>
                        </a:lnSpc>
                        <a:spcBef>
                          <a:spcPts val="0"/>
                        </a:spcBef>
                        <a:spcAft>
                          <a:spcPts val="0"/>
                        </a:spcAft>
                      </a:pPr>
                      <a:r>
                        <a:rPr lang="en-US" sz="1200" dirty="0">
                          <a:solidFill>
                            <a:schemeClr val="accent4">
                              <a:lumMod val="60000"/>
                              <a:lumOff val="40000"/>
                            </a:schemeClr>
                          </a:solidFill>
                          <a:effectLst/>
                          <a:latin typeface="Arial Nova" panose="020B0504020202020204" pitchFamily="34" charset="0"/>
                          <a:ea typeface="Calibri" panose="020F0502020204030204" pitchFamily="34" charset="0"/>
                        </a:rPr>
                        <a:t>3.07%</a:t>
                      </a:r>
                      <a:endParaRPr lang="en-US" sz="1200" dirty="0">
                        <a:solidFill>
                          <a:schemeClr val="accent4">
                            <a:lumMod val="60000"/>
                            <a:lumOff val="40000"/>
                          </a:schemeClr>
                        </a:solidFill>
                        <a:effectLst/>
                        <a:latin typeface="Times New Roman" panose="02020603050405020304" pitchFamily="18" charset="0"/>
                        <a:ea typeface="Calibri" panose="020F0502020204030204" pitchFamily="34" charset="0"/>
                      </a:endParaRPr>
                    </a:p>
                  </a:txBody>
                  <a:tcPr marL="68580" marR="6858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1919475729"/>
                  </a:ext>
                </a:extLst>
              </a:tr>
              <a:tr h="353106">
                <a:tc>
                  <a:txBody>
                    <a:bodyPr/>
                    <a:lstStyle/>
                    <a:p>
                      <a:pPr marL="0" marR="0">
                        <a:lnSpc>
                          <a:spcPct val="107000"/>
                        </a:lnSpc>
                        <a:spcBef>
                          <a:spcPts val="0"/>
                        </a:spcBef>
                        <a:spcAft>
                          <a:spcPts val="0"/>
                        </a:spcAft>
                      </a:pPr>
                      <a:r>
                        <a:rPr lang="en-US" sz="1200" dirty="0">
                          <a:solidFill>
                            <a:schemeClr val="accent4">
                              <a:lumMod val="60000"/>
                              <a:lumOff val="40000"/>
                            </a:schemeClr>
                          </a:solidFill>
                          <a:effectLst/>
                          <a:latin typeface="Arial Nova" panose="020B0504020202020204" pitchFamily="34" charset="0"/>
                          <a:ea typeface="Calibri" panose="020F0502020204030204" pitchFamily="34" charset="0"/>
                        </a:rPr>
                        <a:t>SE Tax</a:t>
                      </a:r>
                      <a:endParaRPr lang="en-US" sz="1200" dirty="0">
                        <a:solidFill>
                          <a:schemeClr val="accent4">
                            <a:lumMod val="60000"/>
                            <a:lumOff val="40000"/>
                          </a:schemeClr>
                        </a:solidFill>
                        <a:effectLst/>
                        <a:latin typeface="Times New Roman" panose="02020603050405020304" pitchFamily="18" charset="0"/>
                        <a:ea typeface="Calibri" panose="020F0502020204030204" pitchFamily="34" charset="0"/>
                      </a:endParaRPr>
                    </a:p>
                  </a:txBody>
                  <a:tcPr marL="68580" marR="6858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50000"/>
                      </a:schemeClr>
                    </a:solidFill>
                  </a:tcPr>
                </a:tc>
                <a:tc>
                  <a:txBody>
                    <a:bodyPr/>
                    <a:lstStyle/>
                    <a:p>
                      <a:pPr marL="0" marR="0">
                        <a:lnSpc>
                          <a:spcPct val="107000"/>
                        </a:lnSpc>
                        <a:spcBef>
                          <a:spcPts val="0"/>
                        </a:spcBef>
                        <a:spcAft>
                          <a:spcPts val="0"/>
                        </a:spcAft>
                      </a:pPr>
                      <a:r>
                        <a:rPr lang="en-US" sz="1200" dirty="0">
                          <a:solidFill>
                            <a:schemeClr val="accent4">
                              <a:lumMod val="60000"/>
                              <a:lumOff val="40000"/>
                            </a:schemeClr>
                          </a:solidFill>
                          <a:effectLst/>
                          <a:latin typeface="Arial Nova" panose="020B0504020202020204" pitchFamily="34" charset="0"/>
                          <a:ea typeface="Calibri" panose="020F0502020204030204" pitchFamily="34" charset="0"/>
                        </a:rPr>
                        <a:t>No</a:t>
                      </a:r>
                      <a:endParaRPr lang="en-US" sz="1200" dirty="0">
                        <a:solidFill>
                          <a:schemeClr val="accent4">
                            <a:lumMod val="60000"/>
                            <a:lumOff val="40000"/>
                          </a:schemeClr>
                        </a:solidFill>
                        <a:effectLst/>
                        <a:latin typeface="Times New Roman" panose="02020603050405020304" pitchFamily="18" charset="0"/>
                        <a:ea typeface="Calibri" panose="020F0502020204030204" pitchFamily="34" charset="0"/>
                      </a:endParaRPr>
                    </a:p>
                  </a:txBody>
                  <a:tcPr marL="68580" marR="6858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2782569905"/>
                  </a:ext>
                </a:extLst>
              </a:tr>
              <a:tr h="353106">
                <a:tc>
                  <a:txBody>
                    <a:bodyPr/>
                    <a:lstStyle/>
                    <a:p>
                      <a:pPr marL="0" marR="0">
                        <a:lnSpc>
                          <a:spcPct val="107000"/>
                        </a:lnSpc>
                        <a:spcBef>
                          <a:spcPts val="0"/>
                        </a:spcBef>
                        <a:spcAft>
                          <a:spcPts val="0"/>
                        </a:spcAft>
                      </a:pPr>
                      <a:r>
                        <a:rPr lang="en-US" sz="1200" dirty="0">
                          <a:solidFill>
                            <a:schemeClr val="accent4">
                              <a:lumMod val="60000"/>
                              <a:lumOff val="40000"/>
                            </a:schemeClr>
                          </a:solidFill>
                          <a:effectLst/>
                          <a:latin typeface="Arial Nova" panose="020B0504020202020204" pitchFamily="34" charset="0"/>
                          <a:ea typeface="Calibri" panose="020F0502020204030204" pitchFamily="34" charset="0"/>
                        </a:rPr>
                        <a:t>Alt Min Tax</a:t>
                      </a:r>
                      <a:endParaRPr lang="en-US" sz="1200" dirty="0">
                        <a:solidFill>
                          <a:schemeClr val="accent4">
                            <a:lumMod val="60000"/>
                            <a:lumOff val="40000"/>
                          </a:schemeClr>
                        </a:solidFill>
                        <a:effectLst/>
                        <a:latin typeface="Times New Roman" panose="02020603050405020304" pitchFamily="18" charset="0"/>
                        <a:ea typeface="Calibri" panose="020F0502020204030204" pitchFamily="34" charset="0"/>
                      </a:endParaRPr>
                    </a:p>
                  </a:txBody>
                  <a:tcPr marL="68580" marR="6858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50000"/>
                      </a:schemeClr>
                    </a:solidFill>
                  </a:tcPr>
                </a:tc>
                <a:tc>
                  <a:txBody>
                    <a:bodyPr/>
                    <a:lstStyle/>
                    <a:p>
                      <a:pPr marL="0" marR="0">
                        <a:lnSpc>
                          <a:spcPct val="107000"/>
                        </a:lnSpc>
                        <a:spcBef>
                          <a:spcPts val="0"/>
                        </a:spcBef>
                        <a:spcAft>
                          <a:spcPts val="0"/>
                        </a:spcAft>
                      </a:pPr>
                      <a:r>
                        <a:rPr lang="en-US" sz="1200" dirty="0">
                          <a:solidFill>
                            <a:schemeClr val="accent4">
                              <a:lumMod val="60000"/>
                              <a:lumOff val="40000"/>
                            </a:schemeClr>
                          </a:solidFill>
                          <a:effectLst/>
                          <a:latin typeface="Arial Nova" panose="020B0504020202020204" pitchFamily="34" charset="0"/>
                          <a:ea typeface="Calibri" panose="020F0502020204030204" pitchFamily="34" charset="0"/>
                        </a:rPr>
                        <a:t>May Apply</a:t>
                      </a:r>
                      <a:endParaRPr lang="en-US" sz="1200" dirty="0">
                        <a:solidFill>
                          <a:schemeClr val="accent4">
                            <a:lumMod val="60000"/>
                            <a:lumOff val="40000"/>
                          </a:schemeClr>
                        </a:solidFill>
                        <a:effectLst/>
                        <a:latin typeface="Times New Roman" panose="02020603050405020304" pitchFamily="18" charset="0"/>
                        <a:ea typeface="Calibri" panose="020F0502020204030204" pitchFamily="34" charset="0"/>
                      </a:endParaRPr>
                    </a:p>
                  </a:txBody>
                  <a:tcPr marL="68580" marR="6858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3728987861"/>
                  </a:ext>
                </a:extLst>
              </a:tr>
              <a:tr h="353106">
                <a:tc>
                  <a:txBody>
                    <a:bodyPr/>
                    <a:lstStyle/>
                    <a:p>
                      <a:pPr marL="0" marR="0">
                        <a:lnSpc>
                          <a:spcPct val="107000"/>
                        </a:lnSpc>
                        <a:spcBef>
                          <a:spcPts val="0"/>
                        </a:spcBef>
                        <a:spcAft>
                          <a:spcPts val="0"/>
                        </a:spcAft>
                      </a:pPr>
                      <a:r>
                        <a:rPr lang="en-US" sz="1200" dirty="0">
                          <a:solidFill>
                            <a:schemeClr val="accent4">
                              <a:lumMod val="60000"/>
                              <a:lumOff val="40000"/>
                            </a:schemeClr>
                          </a:solidFill>
                          <a:effectLst/>
                          <a:latin typeface="Arial Nova" panose="020B0504020202020204" pitchFamily="34" charset="0"/>
                          <a:ea typeface="Calibri" panose="020F0502020204030204" pitchFamily="34" charset="0"/>
                        </a:rPr>
                        <a:t>Sec. 199A Deduction</a:t>
                      </a:r>
                      <a:endParaRPr lang="en-US" sz="1200" dirty="0">
                        <a:solidFill>
                          <a:schemeClr val="accent4">
                            <a:lumMod val="60000"/>
                            <a:lumOff val="40000"/>
                          </a:schemeClr>
                        </a:solidFill>
                        <a:effectLst/>
                        <a:latin typeface="Times New Roman" panose="02020603050405020304" pitchFamily="18" charset="0"/>
                        <a:ea typeface="Calibri" panose="020F0502020204030204" pitchFamily="34" charset="0"/>
                      </a:endParaRPr>
                    </a:p>
                  </a:txBody>
                  <a:tcPr marL="68580" marR="6858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50000"/>
                      </a:schemeClr>
                    </a:solidFill>
                  </a:tcPr>
                </a:tc>
                <a:tc>
                  <a:txBody>
                    <a:bodyPr/>
                    <a:lstStyle/>
                    <a:p>
                      <a:pPr marL="0" marR="0">
                        <a:lnSpc>
                          <a:spcPct val="107000"/>
                        </a:lnSpc>
                        <a:spcBef>
                          <a:spcPts val="0"/>
                        </a:spcBef>
                        <a:spcAft>
                          <a:spcPts val="0"/>
                        </a:spcAft>
                      </a:pPr>
                      <a:r>
                        <a:rPr lang="en-US" sz="1200" dirty="0">
                          <a:solidFill>
                            <a:schemeClr val="accent4">
                              <a:lumMod val="60000"/>
                              <a:lumOff val="40000"/>
                            </a:schemeClr>
                          </a:solidFill>
                          <a:effectLst/>
                          <a:latin typeface="Arial Nova" panose="020B0504020202020204" pitchFamily="34" charset="0"/>
                          <a:ea typeface="Calibri" panose="020F0502020204030204" pitchFamily="34" charset="0"/>
                        </a:rPr>
                        <a:t>Yes, lowers Tax Rate to 29.6%</a:t>
                      </a:r>
                      <a:endParaRPr lang="en-US" sz="1200" dirty="0">
                        <a:solidFill>
                          <a:schemeClr val="accent4">
                            <a:lumMod val="60000"/>
                            <a:lumOff val="40000"/>
                          </a:schemeClr>
                        </a:solidFill>
                        <a:effectLst/>
                        <a:latin typeface="Times New Roman" panose="02020603050405020304" pitchFamily="18" charset="0"/>
                        <a:ea typeface="Calibri" panose="020F0502020204030204" pitchFamily="34" charset="0"/>
                      </a:endParaRPr>
                    </a:p>
                  </a:txBody>
                  <a:tcPr marL="68580" marR="6858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2166932129"/>
                  </a:ext>
                </a:extLst>
              </a:tr>
              <a:tr h="731637">
                <a:tc>
                  <a:txBody>
                    <a:bodyPr/>
                    <a:lstStyle/>
                    <a:p>
                      <a:pPr marL="0" marR="0">
                        <a:lnSpc>
                          <a:spcPct val="107000"/>
                        </a:lnSpc>
                        <a:spcBef>
                          <a:spcPts val="0"/>
                        </a:spcBef>
                        <a:spcAft>
                          <a:spcPts val="0"/>
                        </a:spcAft>
                      </a:pPr>
                      <a:r>
                        <a:rPr lang="en-US" sz="1200" dirty="0">
                          <a:solidFill>
                            <a:schemeClr val="accent4">
                              <a:lumMod val="60000"/>
                              <a:lumOff val="40000"/>
                            </a:schemeClr>
                          </a:solidFill>
                          <a:effectLst/>
                          <a:latin typeface="Arial Nova" panose="020B0504020202020204" pitchFamily="34" charset="0"/>
                          <a:ea typeface="Calibri" panose="020F0502020204030204" pitchFamily="34" charset="0"/>
                        </a:rPr>
                        <a:t>Losses</a:t>
                      </a:r>
                      <a:endParaRPr lang="en-US" sz="1200" dirty="0">
                        <a:solidFill>
                          <a:schemeClr val="accent4">
                            <a:lumMod val="60000"/>
                            <a:lumOff val="40000"/>
                          </a:schemeClr>
                        </a:solidFill>
                        <a:effectLst/>
                        <a:latin typeface="Times New Roman" panose="02020603050405020304" pitchFamily="18" charset="0"/>
                        <a:ea typeface="Calibri" panose="020F0502020204030204" pitchFamily="34" charset="0"/>
                      </a:endParaRPr>
                    </a:p>
                    <a:p>
                      <a:pPr marL="0" marR="0">
                        <a:lnSpc>
                          <a:spcPct val="107000"/>
                        </a:lnSpc>
                        <a:spcBef>
                          <a:spcPts val="0"/>
                        </a:spcBef>
                        <a:spcAft>
                          <a:spcPts val="0"/>
                        </a:spcAft>
                      </a:pPr>
                      <a:r>
                        <a:rPr lang="en-US" sz="1200" dirty="0">
                          <a:solidFill>
                            <a:schemeClr val="accent4">
                              <a:lumMod val="60000"/>
                              <a:lumOff val="40000"/>
                            </a:schemeClr>
                          </a:solidFill>
                          <a:effectLst/>
                          <a:latin typeface="Arial Nova" panose="020B0504020202020204" pitchFamily="34" charset="0"/>
                          <a:ea typeface="Calibri" panose="020F0502020204030204" pitchFamily="34" charset="0"/>
                        </a:rPr>
                        <a:t> </a:t>
                      </a:r>
                      <a:endParaRPr lang="en-US" sz="1200" dirty="0">
                        <a:solidFill>
                          <a:schemeClr val="accent4">
                            <a:lumMod val="60000"/>
                            <a:lumOff val="40000"/>
                          </a:schemeClr>
                        </a:solidFill>
                        <a:effectLst/>
                        <a:latin typeface="Times New Roman" panose="02020603050405020304" pitchFamily="18" charset="0"/>
                        <a:ea typeface="Calibri" panose="020F0502020204030204" pitchFamily="34" charset="0"/>
                      </a:endParaRPr>
                    </a:p>
                    <a:p>
                      <a:pPr marL="0" marR="0">
                        <a:lnSpc>
                          <a:spcPct val="107000"/>
                        </a:lnSpc>
                        <a:spcBef>
                          <a:spcPts val="0"/>
                        </a:spcBef>
                        <a:spcAft>
                          <a:spcPts val="0"/>
                        </a:spcAft>
                      </a:pPr>
                      <a:r>
                        <a:rPr lang="en-US" sz="1200" dirty="0">
                          <a:solidFill>
                            <a:schemeClr val="accent4">
                              <a:lumMod val="60000"/>
                              <a:lumOff val="40000"/>
                            </a:schemeClr>
                          </a:solidFill>
                          <a:effectLst/>
                          <a:latin typeface="Arial Nova" panose="020B0504020202020204" pitchFamily="34" charset="0"/>
                          <a:ea typeface="Calibri" panose="020F0502020204030204" pitchFamily="34" charset="0"/>
                        </a:rPr>
                        <a:t> </a:t>
                      </a:r>
                      <a:endParaRPr lang="en-US" sz="1200" dirty="0">
                        <a:solidFill>
                          <a:schemeClr val="accent4">
                            <a:lumMod val="60000"/>
                            <a:lumOff val="40000"/>
                          </a:schemeClr>
                        </a:solidFill>
                        <a:effectLst/>
                        <a:latin typeface="Times New Roman" panose="02020603050405020304" pitchFamily="18" charset="0"/>
                        <a:ea typeface="Calibri" panose="020F0502020204030204" pitchFamily="34" charset="0"/>
                      </a:endParaRPr>
                    </a:p>
                  </a:txBody>
                  <a:tcPr marL="68580" marR="6858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50000"/>
                      </a:schemeClr>
                    </a:solidFill>
                  </a:tcPr>
                </a:tc>
                <a:tc>
                  <a:txBody>
                    <a:bodyPr/>
                    <a:lstStyle/>
                    <a:p>
                      <a:pPr marL="0" marR="0">
                        <a:lnSpc>
                          <a:spcPct val="107000"/>
                        </a:lnSpc>
                        <a:spcBef>
                          <a:spcPts val="0"/>
                        </a:spcBef>
                        <a:spcAft>
                          <a:spcPts val="0"/>
                        </a:spcAft>
                      </a:pPr>
                      <a:r>
                        <a:rPr lang="en-US" sz="1200" dirty="0">
                          <a:solidFill>
                            <a:schemeClr val="accent4">
                              <a:lumMod val="60000"/>
                              <a:lumOff val="40000"/>
                            </a:schemeClr>
                          </a:solidFill>
                          <a:effectLst/>
                          <a:latin typeface="Arial Nova" panose="020B0504020202020204" pitchFamily="34" charset="0"/>
                          <a:ea typeface="Calibri" panose="020F0502020204030204" pitchFamily="34" charset="0"/>
                        </a:rPr>
                        <a:t>Limited to Stock basis + Debt</a:t>
                      </a:r>
                      <a:endParaRPr lang="en-US" sz="1200" dirty="0">
                        <a:solidFill>
                          <a:schemeClr val="accent4">
                            <a:lumMod val="60000"/>
                            <a:lumOff val="40000"/>
                          </a:schemeClr>
                        </a:solidFill>
                        <a:effectLst/>
                        <a:latin typeface="Times New Roman" panose="02020603050405020304" pitchFamily="18" charset="0"/>
                        <a:ea typeface="Calibri" panose="020F0502020204030204" pitchFamily="34" charset="0"/>
                      </a:endParaRPr>
                    </a:p>
                    <a:p>
                      <a:pPr marL="0" marR="0">
                        <a:lnSpc>
                          <a:spcPct val="107000"/>
                        </a:lnSpc>
                        <a:spcBef>
                          <a:spcPts val="0"/>
                        </a:spcBef>
                        <a:spcAft>
                          <a:spcPts val="0"/>
                        </a:spcAft>
                      </a:pPr>
                      <a:r>
                        <a:rPr lang="en-US" sz="1200" dirty="0">
                          <a:solidFill>
                            <a:schemeClr val="accent4">
                              <a:lumMod val="60000"/>
                              <a:lumOff val="40000"/>
                            </a:schemeClr>
                          </a:solidFill>
                          <a:effectLst/>
                          <a:latin typeface="Arial Nova" panose="020B0504020202020204" pitchFamily="34" charset="0"/>
                          <a:ea typeface="Calibri" panose="020F0502020204030204" pitchFamily="34" charset="0"/>
                        </a:rPr>
                        <a:t>Limited 80 percent of the taxpayer’s income for the tax year</a:t>
                      </a:r>
                      <a:endParaRPr lang="en-US" sz="1200" dirty="0">
                        <a:solidFill>
                          <a:schemeClr val="accent4">
                            <a:lumMod val="60000"/>
                            <a:lumOff val="40000"/>
                          </a:schemeClr>
                        </a:solidFill>
                        <a:effectLst/>
                        <a:latin typeface="Times New Roman" panose="02020603050405020304" pitchFamily="18" charset="0"/>
                        <a:ea typeface="Calibri" panose="020F0502020204030204" pitchFamily="34" charset="0"/>
                      </a:endParaRPr>
                    </a:p>
                    <a:p>
                      <a:pPr marL="0" marR="0">
                        <a:lnSpc>
                          <a:spcPct val="107000"/>
                        </a:lnSpc>
                        <a:spcBef>
                          <a:spcPts val="0"/>
                        </a:spcBef>
                        <a:spcAft>
                          <a:spcPts val="0"/>
                        </a:spcAft>
                      </a:pPr>
                      <a:r>
                        <a:rPr lang="en-US" sz="1200" dirty="0">
                          <a:solidFill>
                            <a:schemeClr val="accent4">
                              <a:lumMod val="60000"/>
                              <a:lumOff val="40000"/>
                            </a:schemeClr>
                          </a:solidFill>
                          <a:effectLst/>
                          <a:latin typeface="Arial Nova" panose="020B0504020202020204" pitchFamily="34" charset="0"/>
                          <a:ea typeface="Calibri" panose="020F0502020204030204" pitchFamily="34" charset="0"/>
                        </a:rPr>
                        <a:t>Excess business losses disallowed</a:t>
                      </a:r>
                      <a:endParaRPr lang="en-US" sz="1200" dirty="0">
                        <a:solidFill>
                          <a:schemeClr val="accent4">
                            <a:lumMod val="60000"/>
                            <a:lumOff val="40000"/>
                          </a:schemeClr>
                        </a:solidFill>
                        <a:effectLst/>
                        <a:latin typeface="Times New Roman" panose="02020603050405020304" pitchFamily="18" charset="0"/>
                        <a:ea typeface="Calibri" panose="020F0502020204030204" pitchFamily="34" charset="0"/>
                      </a:endParaRPr>
                    </a:p>
                  </a:txBody>
                  <a:tcPr marL="68580" marR="6858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3501751499"/>
                  </a:ext>
                </a:extLst>
              </a:tr>
              <a:tr h="353106">
                <a:tc>
                  <a:txBody>
                    <a:bodyPr/>
                    <a:lstStyle/>
                    <a:p>
                      <a:pPr marL="0" marR="0">
                        <a:lnSpc>
                          <a:spcPct val="107000"/>
                        </a:lnSpc>
                        <a:spcBef>
                          <a:spcPts val="0"/>
                        </a:spcBef>
                        <a:spcAft>
                          <a:spcPts val="0"/>
                        </a:spcAft>
                      </a:pPr>
                      <a:r>
                        <a:rPr lang="en-US" sz="1200" dirty="0">
                          <a:solidFill>
                            <a:schemeClr val="accent4">
                              <a:lumMod val="60000"/>
                              <a:lumOff val="40000"/>
                            </a:schemeClr>
                          </a:solidFill>
                          <a:effectLst/>
                          <a:latin typeface="Arial Nova" panose="020B0504020202020204" pitchFamily="34" charset="0"/>
                          <a:ea typeface="Calibri" panose="020F0502020204030204" pitchFamily="34" charset="0"/>
                        </a:rPr>
                        <a:t>Passive Loss Rules Apply </a:t>
                      </a:r>
                      <a:endParaRPr lang="en-US" sz="1200" dirty="0">
                        <a:solidFill>
                          <a:schemeClr val="accent4">
                            <a:lumMod val="60000"/>
                            <a:lumOff val="40000"/>
                          </a:schemeClr>
                        </a:solidFill>
                        <a:effectLst/>
                        <a:latin typeface="Times New Roman" panose="02020603050405020304" pitchFamily="18" charset="0"/>
                        <a:ea typeface="Calibri" panose="020F0502020204030204" pitchFamily="34" charset="0"/>
                      </a:endParaRPr>
                    </a:p>
                  </a:txBody>
                  <a:tcPr marL="68580" marR="6858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50000"/>
                      </a:schemeClr>
                    </a:solidFill>
                  </a:tcPr>
                </a:tc>
                <a:tc>
                  <a:txBody>
                    <a:bodyPr/>
                    <a:lstStyle/>
                    <a:p>
                      <a:pPr marL="0" marR="0">
                        <a:lnSpc>
                          <a:spcPct val="107000"/>
                        </a:lnSpc>
                        <a:spcBef>
                          <a:spcPts val="0"/>
                        </a:spcBef>
                        <a:spcAft>
                          <a:spcPts val="0"/>
                        </a:spcAft>
                      </a:pPr>
                      <a:r>
                        <a:rPr lang="en-US" sz="1200" dirty="0">
                          <a:solidFill>
                            <a:schemeClr val="accent4">
                              <a:lumMod val="60000"/>
                              <a:lumOff val="40000"/>
                            </a:schemeClr>
                          </a:solidFill>
                          <a:effectLst/>
                          <a:latin typeface="Arial Nova" panose="020B0504020202020204" pitchFamily="34" charset="0"/>
                          <a:ea typeface="Calibri" panose="020F0502020204030204" pitchFamily="34" charset="0"/>
                        </a:rPr>
                        <a:t>Yes</a:t>
                      </a:r>
                      <a:endParaRPr lang="en-US" sz="1200" dirty="0">
                        <a:solidFill>
                          <a:schemeClr val="accent4">
                            <a:lumMod val="60000"/>
                            <a:lumOff val="40000"/>
                          </a:schemeClr>
                        </a:solidFill>
                        <a:effectLst/>
                        <a:latin typeface="Times New Roman" panose="02020603050405020304" pitchFamily="18" charset="0"/>
                        <a:ea typeface="Calibri" panose="020F0502020204030204" pitchFamily="34" charset="0"/>
                      </a:endParaRPr>
                    </a:p>
                  </a:txBody>
                  <a:tcPr marL="68580" marR="6858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1131850816"/>
                  </a:ext>
                </a:extLst>
              </a:tr>
              <a:tr h="353106">
                <a:tc>
                  <a:txBody>
                    <a:bodyPr/>
                    <a:lstStyle/>
                    <a:p>
                      <a:pPr marL="0" marR="0">
                        <a:lnSpc>
                          <a:spcPct val="107000"/>
                        </a:lnSpc>
                        <a:spcBef>
                          <a:spcPts val="0"/>
                        </a:spcBef>
                        <a:spcAft>
                          <a:spcPts val="0"/>
                        </a:spcAft>
                      </a:pPr>
                      <a:r>
                        <a:rPr lang="en-US" sz="1200" dirty="0">
                          <a:solidFill>
                            <a:schemeClr val="accent4">
                              <a:lumMod val="60000"/>
                              <a:lumOff val="40000"/>
                            </a:schemeClr>
                          </a:solidFill>
                          <a:effectLst/>
                          <a:latin typeface="Arial Nova" panose="020B0504020202020204" pitchFamily="34" charset="0"/>
                          <a:ea typeface="Calibri" panose="020F0502020204030204" pitchFamily="34" charset="0"/>
                        </a:rPr>
                        <a:t>At Risk Rules Apply</a:t>
                      </a:r>
                      <a:endParaRPr lang="en-US" sz="1200" dirty="0">
                        <a:solidFill>
                          <a:schemeClr val="accent4">
                            <a:lumMod val="60000"/>
                            <a:lumOff val="40000"/>
                          </a:schemeClr>
                        </a:solidFill>
                        <a:effectLst/>
                        <a:latin typeface="Times New Roman" panose="02020603050405020304" pitchFamily="18" charset="0"/>
                        <a:ea typeface="Calibri" panose="020F0502020204030204" pitchFamily="34" charset="0"/>
                      </a:endParaRPr>
                    </a:p>
                  </a:txBody>
                  <a:tcPr marL="68580" marR="6858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50000"/>
                      </a:schemeClr>
                    </a:solidFill>
                  </a:tcPr>
                </a:tc>
                <a:tc>
                  <a:txBody>
                    <a:bodyPr/>
                    <a:lstStyle/>
                    <a:p>
                      <a:pPr marL="0" marR="0">
                        <a:lnSpc>
                          <a:spcPct val="107000"/>
                        </a:lnSpc>
                        <a:spcBef>
                          <a:spcPts val="0"/>
                        </a:spcBef>
                        <a:spcAft>
                          <a:spcPts val="0"/>
                        </a:spcAft>
                      </a:pPr>
                      <a:r>
                        <a:rPr lang="en-US" sz="1200" dirty="0">
                          <a:solidFill>
                            <a:schemeClr val="accent4">
                              <a:lumMod val="60000"/>
                              <a:lumOff val="40000"/>
                            </a:schemeClr>
                          </a:solidFill>
                          <a:effectLst/>
                          <a:latin typeface="Arial Nova" panose="020B0504020202020204" pitchFamily="34" charset="0"/>
                          <a:ea typeface="Calibri" panose="020F0502020204030204" pitchFamily="34" charset="0"/>
                        </a:rPr>
                        <a:t>Yes</a:t>
                      </a:r>
                      <a:endParaRPr lang="en-US" sz="1200" dirty="0">
                        <a:solidFill>
                          <a:schemeClr val="accent4">
                            <a:lumMod val="60000"/>
                            <a:lumOff val="40000"/>
                          </a:schemeClr>
                        </a:solidFill>
                        <a:effectLst/>
                        <a:latin typeface="Times New Roman" panose="02020603050405020304" pitchFamily="18" charset="0"/>
                        <a:ea typeface="Calibri" panose="020F0502020204030204" pitchFamily="34" charset="0"/>
                      </a:endParaRPr>
                    </a:p>
                  </a:txBody>
                  <a:tcPr marL="68580" marR="6858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2662695162"/>
                  </a:ext>
                </a:extLst>
              </a:tr>
              <a:tr h="353106">
                <a:tc>
                  <a:txBody>
                    <a:bodyPr/>
                    <a:lstStyle/>
                    <a:p>
                      <a:pPr marL="0" marR="0">
                        <a:lnSpc>
                          <a:spcPct val="107000"/>
                        </a:lnSpc>
                        <a:spcBef>
                          <a:spcPts val="0"/>
                        </a:spcBef>
                        <a:spcAft>
                          <a:spcPts val="0"/>
                        </a:spcAft>
                      </a:pPr>
                      <a:r>
                        <a:rPr lang="en-US" sz="1200" dirty="0">
                          <a:solidFill>
                            <a:schemeClr val="accent4">
                              <a:lumMod val="60000"/>
                              <a:lumOff val="40000"/>
                            </a:schemeClr>
                          </a:solidFill>
                          <a:effectLst/>
                          <a:latin typeface="Arial Nova" panose="020B0504020202020204" pitchFamily="34" charset="0"/>
                          <a:ea typeface="Calibri" panose="020F0502020204030204" pitchFamily="34" charset="0"/>
                        </a:rPr>
                        <a:t>Distributions </a:t>
                      </a:r>
                      <a:endParaRPr lang="en-US" sz="1200" dirty="0">
                        <a:solidFill>
                          <a:schemeClr val="accent4">
                            <a:lumMod val="60000"/>
                            <a:lumOff val="40000"/>
                          </a:schemeClr>
                        </a:solidFill>
                        <a:effectLst/>
                        <a:latin typeface="Times New Roman" panose="02020603050405020304" pitchFamily="18" charset="0"/>
                        <a:ea typeface="Calibri" panose="020F0502020204030204" pitchFamily="34" charset="0"/>
                      </a:endParaRPr>
                    </a:p>
                  </a:txBody>
                  <a:tcPr marL="68580" marR="6858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50000"/>
                      </a:schemeClr>
                    </a:solidFill>
                  </a:tcPr>
                </a:tc>
                <a:tc>
                  <a:txBody>
                    <a:bodyPr/>
                    <a:lstStyle/>
                    <a:p>
                      <a:pPr marL="0" marR="0">
                        <a:lnSpc>
                          <a:spcPct val="107000"/>
                        </a:lnSpc>
                        <a:spcBef>
                          <a:spcPts val="0"/>
                        </a:spcBef>
                        <a:spcAft>
                          <a:spcPts val="0"/>
                        </a:spcAft>
                      </a:pPr>
                      <a:r>
                        <a:rPr lang="en-US" sz="1200" dirty="0">
                          <a:solidFill>
                            <a:schemeClr val="accent4">
                              <a:lumMod val="60000"/>
                              <a:lumOff val="40000"/>
                            </a:schemeClr>
                          </a:solidFill>
                          <a:effectLst/>
                          <a:latin typeface="Arial Nova" panose="020B0504020202020204" pitchFamily="34" charset="0"/>
                          <a:ea typeface="Calibri" panose="020F0502020204030204" pitchFamily="34" charset="0"/>
                        </a:rPr>
                        <a:t>Generally, Tax free</a:t>
                      </a:r>
                      <a:endParaRPr lang="en-US" sz="1200" dirty="0">
                        <a:solidFill>
                          <a:schemeClr val="accent4">
                            <a:lumMod val="60000"/>
                            <a:lumOff val="40000"/>
                          </a:schemeClr>
                        </a:solidFill>
                        <a:effectLst/>
                        <a:latin typeface="Times New Roman" panose="02020603050405020304" pitchFamily="18" charset="0"/>
                        <a:ea typeface="Calibri" panose="020F0502020204030204" pitchFamily="34" charset="0"/>
                      </a:endParaRPr>
                    </a:p>
                  </a:txBody>
                  <a:tcPr marL="68580" marR="6858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2037372120"/>
                  </a:ext>
                </a:extLst>
              </a:tr>
              <a:tr h="353106">
                <a:tc>
                  <a:txBody>
                    <a:bodyPr/>
                    <a:lstStyle/>
                    <a:p>
                      <a:pPr marL="0" marR="0">
                        <a:lnSpc>
                          <a:spcPct val="107000"/>
                        </a:lnSpc>
                        <a:spcBef>
                          <a:spcPts val="0"/>
                        </a:spcBef>
                        <a:spcAft>
                          <a:spcPts val="0"/>
                        </a:spcAft>
                      </a:pPr>
                      <a:r>
                        <a:rPr lang="en-US" sz="1200" dirty="0">
                          <a:solidFill>
                            <a:schemeClr val="accent4">
                              <a:lumMod val="60000"/>
                              <a:lumOff val="40000"/>
                            </a:schemeClr>
                          </a:solidFill>
                          <a:effectLst/>
                          <a:latin typeface="Arial Nova" panose="020B0504020202020204" pitchFamily="34" charset="0"/>
                          <a:ea typeface="Calibri" panose="020F0502020204030204" pitchFamily="34" charset="0"/>
                        </a:rPr>
                        <a:t>Built Gains Tax</a:t>
                      </a:r>
                      <a:endParaRPr lang="en-US" sz="1200" dirty="0">
                        <a:solidFill>
                          <a:schemeClr val="accent4">
                            <a:lumMod val="60000"/>
                            <a:lumOff val="40000"/>
                          </a:schemeClr>
                        </a:solidFill>
                        <a:effectLst/>
                        <a:latin typeface="Times New Roman" panose="02020603050405020304" pitchFamily="18" charset="0"/>
                        <a:ea typeface="Calibri" panose="020F0502020204030204" pitchFamily="34" charset="0"/>
                      </a:endParaRPr>
                    </a:p>
                  </a:txBody>
                  <a:tcPr marL="68580" marR="6858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50000"/>
                      </a:schemeClr>
                    </a:solidFill>
                  </a:tcPr>
                </a:tc>
                <a:tc>
                  <a:txBody>
                    <a:bodyPr/>
                    <a:lstStyle/>
                    <a:p>
                      <a:pPr marL="0" marR="0">
                        <a:lnSpc>
                          <a:spcPct val="107000"/>
                        </a:lnSpc>
                        <a:spcBef>
                          <a:spcPts val="0"/>
                        </a:spcBef>
                        <a:spcAft>
                          <a:spcPts val="0"/>
                        </a:spcAft>
                      </a:pPr>
                      <a:r>
                        <a:rPr lang="en-US" sz="1200" dirty="0">
                          <a:solidFill>
                            <a:schemeClr val="accent4">
                              <a:lumMod val="60000"/>
                              <a:lumOff val="40000"/>
                            </a:schemeClr>
                          </a:solidFill>
                          <a:effectLst/>
                          <a:latin typeface="Arial Nova" panose="020B0504020202020204" pitchFamily="34" charset="0"/>
                          <a:ea typeface="Calibri" panose="020F0502020204030204" pitchFamily="34" charset="0"/>
                        </a:rPr>
                        <a:t>Prior C Corporations Tax on appreciated assets </a:t>
                      </a:r>
                      <a:endParaRPr lang="en-US" sz="1200" dirty="0">
                        <a:solidFill>
                          <a:schemeClr val="accent4">
                            <a:lumMod val="60000"/>
                            <a:lumOff val="40000"/>
                          </a:schemeClr>
                        </a:solidFill>
                        <a:effectLst/>
                        <a:latin typeface="Times New Roman" panose="02020603050405020304" pitchFamily="18" charset="0"/>
                        <a:ea typeface="Calibri" panose="020F0502020204030204" pitchFamily="34" charset="0"/>
                      </a:endParaRPr>
                    </a:p>
                  </a:txBody>
                  <a:tcPr marL="68580" marR="6858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519977158"/>
                  </a:ext>
                </a:extLst>
              </a:tr>
              <a:tr h="353106">
                <a:tc>
                  <a:txBody>
                    <a:bodyPr/>
                    <a:lstStyle/>
                    <a:p>
                      <a:pPr marL="0" marR="0">
                        <a:lnSpc>
                          <a:spcPct val="107000"/>
                        </a:lnSpc>
                        <a:spcBef>
                          <a:spcPts val="0"/>
                        </a:spcBef>
                        <a:spcAft>
                          <a:spcPts val="0"/>
                        </a:spcAft>
                      </a:pPr>
                      <a:r>
                        <a:rPr lang="en-US" sz="1200" dirty="0">
                          <a:solidFill>
                            <a:schemeClr val="accent4">
                              <a:lumMod val="60000"/>
                              <a:lumOff val="40000"/>
                            </a:schemeClr>
                          </a:solidFill>
                          <a:effectLst/>
                          <a:latin typeface="Arial Nova" panose="020B0504020202020204" pitchFamily="34" charset="0"/>
                          <a:ea typeface="Calibri" panose="020F0502020204030204" pitchFamily="34" charset="0"/>
                        </a:rPr>
                        <a:t>Sale of Stock</a:t>
                      </a:r>
                      <a:endParaRPr lang="en-US" sz="1200" dirty="0">
                        <a:solidFill>
                          <a:schemeClr val="accent4">
                            <a:lumMod val="60000"/>
                            <a:lumOff val="40000"/>
                          </a:schemeClr>
                        </a:solidFill>
                        <a:effectLst/>
                        <a:latin typeface="Times New Roman" panose="02020603050405020304" pitchFamily="18" charset="0"/>
                        <a:ea typeface="Calibri" panose="020F0502020204030204" pitchFamily="34" charset="0"/>
                      </a:endParaRPr>
                    </a:p>
                  </a:txBody>
                  <a:tcPr marL="68580" marR="6858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50000"/>
                      </a:schemeClr>
                    </a:solidFill>
                  </a:tcPr>
                </a:tc>
                <a:tc>
                  <a:txBody>
                    <a:bodyPr/>
                    <a:lstStyle/>
                    <a:p>
                      <a:pPr marL="0" marR="0">
                        <a:lnSpc>
                          <a:spcPct val="107000"/>
                        </a:lnSpc>
                        <a:spcBef>
                          <a:spcPts val="0"/>
                        </a:spcBef>
                        <a:spcAft>
                          <a:spcPts val="0"/>
                        </a:spcAft>
                      </a:pPr>
                      <a:r>
                        <a:rPr lang="en-US" sz="1200" dirty="0">
                          <a:solidFill>
                            <a:schemeClr val="accent4">
                              <a:lumMod val="60000"/>
                              <a:lumOff val="40000"/>
                            </a:schemeClr>
                          </a:solidFill>
                          <a:effectLst/>
                          <a:latin typeface="Arial Nova" panose="020B0504020202020204" pitchFamily="34" charset="0"/>
                          <a:ea typeface="Calibri" panose="020F0502020204030204" pitchFamily="34" charset="0"/>
                        </a:rPr>
                        <a:t>Capital Gains</a:t>
                      </a:r>
                      <a:endParaRPr lang="en-US" sz="1200" dirty="0">
                        <a:solidFill>
                          <a:schemeClr val="accent4">
                            <a:lumMod val="60000"/>
                            <a:lumOff val="40000"/>
                          </a:schemeClr>
                        </a:solidFill>
                        <a:effectLst/>
                        <a:latin typeface="Times New Roman" panose="02020603050405020304" pitchFamily="18" charset="0"/>
                        <a:ea typeface="Calibri" panose="020F0502020204030204" pitchFamily="34" charset="0"/>
                      </a:endParaRPr>
                    </a:p>
                  </a:txBody>
                  <a:tcPr marL="68580" marR="6858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4179834922"/>
                  </a:ext>
                </a:extLst>
              </a:tr>
              <a:tr h="353106">
                <a:tc>
                  <a:txBody>
                    <a:bodyPr/>
                    <a:lstStyle/>
                    <a:p>
                      <a:pPr marL="0" marR="0">
                        <a:lnSpc>
                          <a:spcPct val="107000"/>
                        </a:lnSpc>
                        <a:spcBef>
                          <a:spcPts val="0"/>
                        </a:spcBef>
                        <a:spcAft>
                          <a:spcPts val="0"/>
                        </a:spcAft>
                      </a:pPr>
                      <a:r>
                        <a:rPr lang="en-US" sz="1200" dirty="0">
                          <a:solidFill>
                            <a:schemeClr val="accent4">
                              <a:lumMod val="60000"/>
                              <a:lumOff val="40000"/>
                            </a:schemeClr>
                          </a:solidFill>
                          <a:effectLst/>
                          <a:latin typeface="Arial Nova" panose="020B0504020202020204" pitchFamily="34" charset="0"/>
                          <a:ea typeface="Calibri" panose="020F0502020204030204" pitchFamily="34" charset="0"/>
                        </a:rPr>
                        <a:t>Shareholders   </a:t>
                      </a:r>
                      <a:endParaRPr lang="en-US" sz="1200" dirty="0">
                        <a:solidFill>
                          <a:schemeClr val="accent4">
                            <a:lumMod val="60000"/>
                            <a:lumOff val="40000"/>
                          </a:schemeClr>
                        </a:solidFill>
                        <a:effectLst/>
                        <a:latin typeface="Times New Roman" panose="02020603050405020304" pitchFamily="18" charset="0"/>
                        <a:ea typeface="Calibri" panose="020F0502020204030204" pitchFamily="34" charset="0"/>
                      </a:endParaRPr>
                    </a:p>
                  </a:txBody>
                  <a:tcPr marL="68580" marR="6858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50000"/>
                      </a:schemeClr>
                    </a:solidFill>
                  </a:tcPr>
                </a:tc>
                <a:tc>
                  <a:txBody>
                    <a:bodyPr/>
                    <a:lstStyle/>
                    <a:p>
                      <a:pPr marL="0" marR="0">
                        <a:lnSpc>
                          <a:spcPct val="107000"/>
                        </a:lnSpc>
                        <a:spcBef>
                          <a:spcPts val="0"/>
                        </a:spcBef>
                        <a:spcAft>
                          <a:spcPts val="0"/>
                        </a:spcAft>
                      </a:pPr>
                      <a:r>
                        <a:rPr lang="en-US" sz="1200" dirty="0">
                          <a:solidFill>
                            <a:schemeClr val="accent4">
                              <a:lumMod val="60000"/>
                              <a:lumOff val="40000"/>
                            </a:schemeClr>
                          </a:solidFill>
                          <a:effectLst/>
                          <a:latin typeface="Arial Nova" panose="020B0504020202020204" pitchFamily="34" charset="0"/>
                          <a:ea typeface="Calibri" panose="020F0502020204030204" pitchFamily="34" charset="0"/>
                        </a:rPr>
                        <a:t>Limited to 100 Individuals </a:t>
                      </a:r>
                      <a:endParaRPr lang="en-US" sz="1200" dirty="0">
                        <a:solidFill>
                          <a:schemeClr val="accent4">
                            <a:lumMod val="60000"/>
                            <a:lumOff val="40000"/>
                          </a:schemeClr>
                        </a:solidFill>
                        <a:effectLst/>
                        <a:latin typeface="Times New Roman" panose="02020603050405020304" pitchFamily="18" charset="0"/>
                        <a:ea typeface="Calibri" panose="020F0502020204030204" pitchFamily="34" charset="0"/>
                      </a:endParaRPr>
                    </a:p>
                  </a:txBody>
                  <a:tcPr marL="68580" marR="6858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2350441331"/>
                  </a:ext>
                </a:extLst>
              </a:tr>
              <a:tr h="353106">
                <a:tc>
                  <a:txBody>
                    <a:bodyPr/>
                    <a:lstStyle/>
                    <a:p>
                      <a:pPr marL="0" marR="0">
                        <a:lnSpc>
                          <a:spcPct val="107000"/>
                        </a:lnSpc>
                        <a:spcBef>
                          <a:spcPts val="0"/>
                        </a:spcBef>
                        <a:spcAft>
                          <a:spcPts val="0"/>
                        </a:spcAft>
                      </a:pPr>
                      <a:r>
                        <a:rPr lang="en-US" sz="1200" dirty="0">
                          <a:solidFill>
                            <a:schemeClr val="accent4">
                              <a:lumMod val="60000"/>
                              <a:lumOff val="40000"/>
                            </a:schemeClr>
                          </a:solidFill>
                          <a:effectLst/>
                          <a:latin typeface="Arial Nova" panose="020B0504020202020204" pitchFamily="34" charset="0"/>
                          <a:ea typeface="Calibri" panose="020F0502020204030204" pitchFamily="34" charset="0"/>
                        </a:rPr>
                        <a:t>Stock</a:t>
                      </a:r>
                      <a:endParaRPr lang="en-US" sz="1200" dirty="0">
                        <a:solidFill>
                          <a:schemeClr val="accent4">
                            <a:lumMod val="60000"/>
                            <a:lumOff val="40000"/>
                          </a:schemeClr>
                        </a:solidFill>
                        <a:effectLst/>
                        <a:latin typeface="Times New Roman" panose="02020603050405020304" pitchFamily="18" charset="0"/>
                        <a:ea typeface="Calibri" panose="020F0502020204030204" pitchFamily="34" charset="0"/>
                      </a:endParaRPr>
                    </a:p>
                  </a:txBody>
                  <a:tcPr marL="68580" marR="6858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50000"/>
                      </a:schemeClr>
                    </a:solidFill>
                  </a:tcPr>
                </a:tc>
                <a:tc>
                  <a:txBody>
                    <a:bodyPr/>
                    <a:lstStyle/>
                    <a:p>
                      <a:pPr marL="0" marR="0">
                        <a:lnSpc>
                          <a:spcPct val="107000"/>
                        </a:lnSpc>
                        <a:spcBef>
                          <a:spcPts val="0"/>
                        </a:spcBef>
                        <a:spcAft>
                          <a:spcPts val="0"/>
                        </a:spcAft>
                      </a:pPr>
                      <a:r>
                        <a:rPr lang="en-US" sz="1200" dirty="0">
                          <a:solidFill>
                            <a:schemeClr val="accent4">
                              <a:lumMod val="60000"/>
                              <a:lumOff val="40000"/>
                            </a:schemeClr>
                          </a:solidFill>
                          <a:effectLst/>
                          <a:latin typeface="Arial Nova" panose="020B0504020202020204" pitchFamily="34" charset="0"/>
                          <a:ea typeface="Calibri" panose="020F0502020204030204" pitchFamily="34" charset="0"/>
                        </a:rPr>
                        <a:t>One Class of Stock</a:t>
                      </a:r>
                      <a:endParaRPr lang="en-US" sz="1200" dirty="0">
                        <a:solidFill>
                          <a:schemeClr val="accent4">
                            <a:lumMod val="60000"/>
                            <a:lumOff val="40000"/>
                          </a:schemeClr>
                        </a:solidFill>
                        <a:effectLst/>
                        <a:latin typeface="Times New Roman" panose="02020603050405020304" pitchFamily="18" charset="0"/>
                        <a:ea typeface="Calibri" panose="020F0502020204030204" pitchFamily="34" charset="0"/>
                      </a:endParaRPr>
                    </a:p>
                  </a:txBody>
                  <a:tcPr marL="68580" marR="6858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1161397915"/>
                  </a:ext>
                </a:extLst>
              </a:tr>
              <a:tr h="731637">
                <a:tc>
                  <a:txBody>
                    <a:bodyPr/>
                    <a:lstStyle/>
                    <a:p>
                      <a:pPr marL="0" marR="0">
                        <a:lnSpc>
                          <a:spcPct val="107000"/>
                        </a:lnSpc>
                        <a:spcBef>
                          <a:spcPts val="0"/>
                        </a:spcBef>
                        <a:spcAft>
                          <a:spcPts val="0"/>
                        </a:spcAft>
                      </a:pPr>
                      <a:r>
                        <a:rPr lang="en-US" sz="1200" dirty="0">
                          <a:solidFill>
                            <a:schemeClr val="accent4">
                              <a:lumMod val="60000"/>
                              <a:lumOff val="40000"/>
                            </a:schemeClr>
                          </a:solidFill>
                          <a:effectLst/>
                          <a:latin typeface="Arial Nova" panose="020B0504020202020204" pitchFamily="34" charset="0"/>
                          <a:ea typeface="Calibri" panose="020F0502020204030204" pitchFamily="34" charset="0"/>
                        </a:rPr>
                        <a:t>Fringe Benefits</a:t>
                      </a:r>
                      <a:endParaRPr lang="en-US" sz="1200" dirty="0">
                        <a:solidFill>
                          <a:schemeClr val="accent4">
                            <a:lumMod val="60000"/>
                            <a:lumOff val="40000"/>
                          </a:schemeClr>
                        </a:solidFill>
                        <a:effectLst/>
                        <a:latin typeface="Times New Roman" panose="02020603050405020304" pitchFamily="18" charset="0"/>
                        <a:ea typeface="Calibri" panose="020F0502020204030204" pitchFamily="34" charset="0"/>
                      </a:endParaRPr>
                    </a:p>
                  </a:txBody>
                  <a:tcPr marL="68580" marR="6858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50000"/>
                      </a:schemeClr>
                    </a:solidFill>
                  </a:tcPr>
                </a:tc>
                <a:tc>
                  <a:txBody>
                    <a:bodyPr/>
                    <a:lstStyle/>
                    <a:p>
                      <a:pPr marL="0" marR="0">
                        <a:lnSpc>
                          <a:spcPct val="107000"/>
                        </a:lnSpc>
                        <a:spcBef>
                          <a:spcPts val="0"/>
                        </a:spcBef>
                        <a:spcAft>
                          <a:spcPts val="0"/>
                        </a:spcAft>
                      </a:pPr>
                      <a:r>
                        <a:rPr lang="en-US" sz="1200" dirty="0">
                          <a:solidFill>
                            <a:schemeClr val="accent4">
                              <a:lumMod val="60000"/>
                              <a:lumOff val="40000"/>
                            </a:schemeClr>
                          </a:solidFill>
                          <a:effectLst/>
                          <a:latin typeface="Arial Nova" panose="020B0504020202020204" pitchFamily="34" charset="0"/>
                          <a:ea typeface="Calibri" panose="020F0502020204030204" pitchFamily="34" charset="0"/>
                        </a:rPr>
                        <a:t>An owner-employee who owns more than two percent of the S corporation stock can deduct 100 percent of the amount paid for medical insurance for himself or herself, a spouse, and dependents under a plan established by the S corporation</a:t>
                      </a:r>
                      <a:endParaRPr lang="en-US" sz="1200" dirty="0">
                        <a:solidFill>
                          <a:schemeClr val="accent4">
                            <a:lumMod val="60000"/>
                            <a:lumOff val="40000"/>
                          </a:schemeClr>
                        </a:solidFill>
                        <a:effectLst/>
                        <a:latin typeface="Times New Roman" panose="02020603050405020304" pitchFamily="18" charset="0"/>
                        <a:ea typeface="Calibri" panose="020F0502020204030204" pitchFamily="34" charset="0"/>
                      </a:endParaRPr>
                    </a:p>
                  </a:txBody>
                  <a:tcPr marL="68580" marR="68580"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2416105286"/>
                  </a:ext>
                </a:extLst>
              </a:tr>
            </a:tbl>
          </a:graphicData>
        </a:graphic>
      </p:graphicFrame>
      <p:sp>
        <p:nvSpPr>
          <p:cNvPr id="5" name="Rectangle 1">
            <a:extLst>
              <a:ext uri="{FF2B5EF4-FFF2-40B4-BE49-F238E27FC236}">
                <a16:creationId xmlns:a16="http://schemas.microsoft.com/office/drawing/2014/main" id="{F5046806-E575-44FB-90A3-20DFA7385F98}"/>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5DD160B-A8BC-B2E0-3B7D-418E72C32055}"/>
              </a:ext>
            </a:extLst>
          </p:cNvPr>
          <p:cNvSpPr txBox="1"/>
          <p:nvPr/>
        </p:nvSpPr>
        <p:spPr>
          <a:xfrm>
            <a:off x="2879257" y="1158126"/>
            <a:ext cx="7595883" cy="646331"/>
          </a:xfrm>
          <a:prstGeom prst="rect">
            <a:avLst/>
          </a:prstGeom>
          <a:solidFill>
            <a:schemeClr val="accent4">
              <a:lumMod val="75000"/>
            </a:schemeClr>
          </a:solidFill>
          <a:effectLst>
            <a:outerShdw blurRad="50800" dist="50800" dir="5400000" algn="ctr" rotWithShape="0">
              <a:srgbClr val="000000">
                <a:alpha val="99000"/>
              </a:srgbClr>
            </a:outerShdw>
          </a:effectLst>
        </p:spPr>
        <p:txBody>
          <a:bodyPr wrap="square" tIns="182880" bIns="18288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00000"/>
                </a:solidFill>
                <a:effectLst/>
                <a:uLnTx/>
                <a:uFillTx/>
                <a:latin typeface="Calibri" panose="020F0502020204030204"/>
                <a:ea typeface="+mn-ea"/>
                <a:cs typeface="+mn-cs"/>
              </a:rPr>
              <a:t>Composite Rate 40.07%</a:t>
            </a:r>
          </a:p>
        </p:txBody>
      </p:sp>
      <p:sp>
        <p:nvSpPr>
          <p:cNvPr id="3" name="TextBox 2">
            <a:extLst>
              <a:ext uri="{FF2B5EF4-FFF2-40B4-BE49-F238E27FC236}">
                <a16:creationId xmlns:a16="http://schemas.microsoft.com/office/drawing/2014/main" id="{293E580D-66B7-618C-57D8-6B539B2FD1FE}"/>
              </a:ext>
            </a:extLst>
          </p:cNvPr>
          <p:cNvSpPr txBox="1"/>
          <p:nvPr/>
        </p:nvSpPr>
        <p:spPr>
          <a:xfrm>
            <a:off x="2879257" y="1946506"/>
            <a:ext cx="7595883" cy="646331"/>
          </a:xfrm>
          <a:prstGeom prst="rect">
            <a:avLst/>
          </a:prstGeom>
          <a:solidFill>
            <a:schemeClr val="accent4">
              <a:lumMod val="75000"/>
            </a:schemeClr>
          </a:solidFill>
          <a:effectLst>
            <a:outerShdw blurRad="50800" dist="50800" dir="5400000" algn="ctr" rotWithShape="0">
              <a:srgbClr val="000000">
                <a:alpha val="99000"/>
              </a:srgbClr>
            </a:outerShdw>
          </a:effectLst>
        </p:spPr>
        <p:txBody>
          <a:bodyPr wrap="square" tIns="182880" bIns="18288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00000"/>
                </a:solidFill>
                <a:effectLst/>
                <a:uLnTx/>
                <a:uFillTx/>
                <a:latin typeface="Calibri" panose="020F0502020204030204"/>
                <a:ea typeface="+mn-ea"/>
                <a:cs typeface="+mn-cs"/>
              </a:rPr>
              <a:t>Sec 199A QBI Deduction Lowers Composite Rate to 32.67%</a:t>
            </a:r>
          </a:p>
        </p:txBody>
      </p:sp>
    </p:spTree>
    <p:extLst>
      <p:ext uri="{BB962C8B-B14F-4D97-AF65-F5344CB8AC3E}">
        <p14:creationId xmlns:p14="http://schemas.microsoft.com/office/powerpoint/2010/main" val="1712898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CDD8E39-EA14-4679-9655-1BFF5A7B6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alculator, pen, compass, money and a paper with graphs printed on it">
            <a:extLst>
              <a:ext uri="{FF2B5EF4-FFF2-40B4-BE49-F238E27FC236}">
                <a16:creationId xmlns:a16="http://schemas.microsoft.com/office/drawing/2014/main" id="{B0EF5345-5945-23F3-4C15-83918582F06D}"/>
              </a:ext>
            </a:extLst>
          </p:cNvPr>
          <p:cNvPicPr>
            <a:picLocks noChangeAspect="1"/>
          </p:cNvPicPr>
          <p:nvPr/>
        </p:nvPicPr>
        <p:blipFill rotWithShape="1">
          <a:blip r:embed="rId2"/>
          <a:srcRect b="6639"/>
          <a:stretch/>
        </p:blipFill>
        <p:spPr>
          <a:xfrm>
            <a:off x="20" y="10"/>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a:effectLst>
            <a:outerShdw blurRad="50800" dist="50800" dir="5400000" algn="ctr" rotWithShape="0">
              <a:srgbClr val="000000">
                <a:alpha val="99000"/>
              </a:srgbClr>
            </a:outerShdw>
          </a:effectLst>
        </p:spPr>
      </p:pic>
      <p:sp>
        <p:nvSpPr>
          <p:cNvPr id="2" name="Title 1">
            <a:extLst>
              <a:ext uri="{FF2B5EF4-FFF2-40B4-BE49-F238E27FC236}">
                <a16:creationId xmlns:a16="http://schemas.microsoft.com/office/drawing/2014/main" id="{336A30C7-F9FB-10AC-D2CA-296E1363FE0F}"/>
              </a:ext>
            </a:extLst>
          </p:cNvPr>
          <p:cNvSpPr>
            <a:spLocks noGrp="1"/>
          </p:cNvSpPr>
          <p:nvPr>
            <p:ph type="title"/>
          </p:nvPr>
        </p:nvSpPr>
        <p:spPr>
          <a:xfrm>
            <a:off x="7617630" y="2286000"/>
            <a:ext cx="5552090" cy="1336081"/>
          </a:xfrm>
        </p:spPr>
        <p:txBody>
          <a:bodyPr anchor="b">
            <a:normAutofit/>
          </a:bodyPr>
          <a:lstStyle/>
          <a:p>
            <a:r>
              <a:rPr lang="en-US" dirty="0">
                <a:effectLst>
                  <a:outerShdw blurRad="38100" dist="38100" dir="2700000" algn="tl">
                    <a:srgbClr val="000000">
                      <a:alpha val="43137"/>
                    </a:srgbClr>
                  </a:outerShdw>
                </a:effectLst>
              </a:rPr>
              <a:t>Partnerships</a:t>
            </a:r>
          </a:p>
        </p:txBody>
      </p:sp>
      <p:sp>
        <p:nvSpPr>
          <p:cNvPr id="3" name="Content Placeholder 2">
            <a:extLst>
              <a:ext uri="{FF2B5EF4-FFF2-40B4-BE49-F238E27FC236}">
                <a16:creationId xmlns:a16="http://schemas.microsoft.com/office/drawing/2014/main" id="{BABEC6DE-C49C-52E0-0605-63EA5EF6DBDA}"/>
              </a:ext>
            </a:extLst>
          </p:cNvPr>
          <p:cNvSpPr>
            <a:spLocks noGrp="1"/>
          </p:cNvSpPr>
          <p:nvPr>
            <p:ph idx="1"/>
          </p:nvPr>
        </p:nvSpPr>
        <p:spPr>
          <a:xfrm>
            <a:off x="5952180" y="3622081"/>
            <a:ext cx="5552089" cy="1647825"/>
          </a:xfrm>
        </p:spPr>
        <p:txBody>
          <a:bodyPr>
            <a:noAutofit/>
          </a:bodyPr>
          <a:lstStyle/>
          <a:p>
            <a:pPr marL="0" indent="0">
              <a:buNone/>
            </a:pPr>
            <a:r>
              <a:rPr lang="en-US" sz="2000" dirty="0">
                <a:latin typeface="Abadi Extra Light" panose="020B0204020104020204" pitchFamily="34" charset="0"/>
              </a:rPr>
              <a:t>A partnership is taxed much like an S corporation. </a:t>
            </a:r>
          </a:p>
          <a:p>
            <a:pPr marL="0" indent="0">
              <a:buNone/>
            </a:pPr>
            <a:r>
              <a:rPr lang="en-US" sz="2000" dirty="0">
                <a:latin typeface="Abadi Extra Light" panose="020B0204020104020204" pitchFamily="34" charset="0"/>
              </a:rPr>
              <a:t>More accurately an S corporation is taxed like a partnership. Like an S corporation a partnership is not a taxable entity. </a:t>
            </a:r>
          </a:p>
          <a:p>
            <a:pPr marL="0" indent="0">
              <a:buNone/>
            </a:pPr>
            <a:r>
              <a:rPr lang="en-US" sz="2000" dirty="0">
                <a:latin typeface="Abadi Extra Light" panose="020B0204020104020204" pitchFamily="34" charset="0"/>
              </a:rPr>
              <a:t>The partnership's income, loss, deductions, and credits are taxed directly to its partners. </a:t>
            </a:r>
          </a:p>
          <a:p>
            <a:pPr marL="0" indent="0">
              <a:buNone/>
            </a:pPr>
            <a:r>
              <a:rPr lang="en-US" sz="2000" dirty="0">
                <a:latin typeface="Abadi Extra Light" panose="020B0204020104020204" pitchFamily="34" charset="0"/>
              </a:rPr>
              <a:t>Individual partners are taxed on their share of profits whether or not that share was distributed to them in the reporting period. </a:t>
            </a:r>
          </a:p>
        </p:txBody>
      </p:sp>
    </p:spTree>
    <p:extLst>
      <p:ext uri="{BB962C8B-B14F-4D97-AF65-F5344CB8AC3E}">
        <p14:creationId xmlns:p14="http://schemas.microsoft.com/office/powerpoint/2010/main" val="319880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6A30C7-F9FB-10AC-D2CA-296E1363FE0F}"/>
              </a:ext>
            </a:extLst>
          </p:cNvPr>
          <p:cNvSpPr>
            <a:spLocks noGrp="1"/>
          </p:cNvSpPr>
          <p:nvPr>
            <p:ph type="title"/>
          </p:nvPr>
        </p:nvSpPr>
        <p:spPr>
          <a:xfrm>
            <a:off x="6644399" y="260953"/>
            <a:ext cx="4840010" cy="1807305"/>
          </a:xfrm>
        </p:spPr>
        <p:txBody>
          <a:bodyPr>
            <a:normAutofit/>
          </a:bodyPr>
          <a:lstStyle/>
          <a:p>
            <a:r>
              <a:rPr lang="en-US" dirty="0">
                <a:effectLst>
                  <a:outerShdw blurRad="38100" dist="38100" dir="2700000" algn="tl">
                    <a:srgbClr val="000000">
                      <a:alpha val="43137"/>
                    </a:srgbClr>
                  </a:outerShdw>
                </a:effectLst>
              </a:rPr>
              <a:t>Partnerships</a:t>
            </a:r>
          </a:p>
        </p:txBody>
      </p:sp>
      <p:pic>
        <p:nvPicPr>
          <p:cNvPr id="5" name="Picture 4" descr="Pen placed on top of a signature line">
            <a:extLst>
              <a:ext uri="{FF2B5EF4-FFF2-40B4-BE49-F238E27FC236}">
                <a16:creationId xmlns:a16="http://schemas.microsoft.com/office/drawing/2014/main" id="{D52CE81F-1E07-15C6-EBFB-A361A87225AF}"/>
              </a:ext>
            </a:extLst>
          </p:cNvPr>
          <p:cNvPicPr>
            <a:picLocks noChangeAspect="1"/>
          </p:cNvPicPr>
          <p:nvPr/>
        </p:nvPicPr>
        <p:blipFill rotWithShape="1">
          <a:blip r:embed="rId2"/>
          <a:srcRect l="40467" r="-1"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effectLst>
            <a:outerShdw blurRad="50800" dist="50800" dir="5400000" algn="ctr" rotWithShape="0">
              <a:srgbClr val="000000">
                <a:alpha val="99000"/>
              </a:srgbClr>
            </a:outerShdw>
          </a:effectLst>
        </p:spPr>
      </p:pic>
      <p:sp>
        <p:nvSpPr>
          <p:cNvPr id="3" name="Content Placeholder 2">
            <a:extLst>
              <a:ext uri="{FF2B5EF4-FFF2-40B4-BE49-F238E27FC236}">
                <a16:creationId xmlns:a16="http://schemas.microsoft.com/office/drawing/2014/main" id="{BABEC6DE-C49C-52E0-0605-63EA5EF6DBDA}"/>
              </a:ext>
            </a:extLst>
          </p:cNvPr>
          <p:cNvSpPr>
            <a:spLocks noGrp="1"/>
          </p:cNvSpPr>
          <p:nvPr>
            <p:ph idx="1"/>
          </p:nvPr>
        </p:nvSpPr>
        <p:spPr>
          <a:xfrm>
            <a:off x="6644399" y="1736017"/>
            <a:ext cx="4840010" cy="3843666"/>
          </a:xfrm>
        </p:spPr>
        <p:txBody>
          <a:bodyPr>
            <a:noAutofit/>
          </a:bodyPr>
          <a:lstStyle/>
          <a:p>
            <a:pPr marL="0" indent="0">
              <a:lnSpc>
                <a:spcPct val="100000"/>
              </a:lnSpc>
              <a:buNone/>
            </a:pPr>
            <a:r>
              <a:rPr lang="en-US" sz="2200" dirty="0">
                <a:latin typeface="Abadi Extra Light" panose="020B0204020104020204" pitchFamily="34" charset="0"/>
              </a:rPr>
              <a:t>Likewise, within certain limitations, the partners may deduct their share of the losses realized by the partnership. </a:t>
            </a:r>
          </a:p>
          <a:p>
            <a:pPr marL="0" indent="0">
              <a:lnSpc>
                <a:spcPct val="100000"/>
              </a:lnSpc>
              <a:buNone/>
            </a:pPr>
            <a:r>
              <a:rPr lang="en-US" sz="2200" dirty="0">
                <a:latin typeface="Abadi Extra Light" panose="020B0204020104020204" pitchFamily="34" charset="0"/>
              </a:rPr>
              <a:t>In spite of this “pass through” characteristic of a partnership, a partnership is a tax-reporting entity for income tax purposes, and must file an informational return detailing its income and deductions. </a:t>
            </a:r>
          </a:p>
          <a:p>
            <a:pPr marL="0" indent="0">
              <a:lnSpc>
                <a:spcPct val="100000"/>
              </a:lnSpc>
              <a:buNone/>
            </a:pPr>
            <a:r>
              <a:rPr lang="en-US" sz="2200" dirty="0">
                <a:latin typeface="Abadi Extra Light" panose="020B0204020104020204" pitchFamily="34" charset="0"/>
              </a:rPr>
              <a:t>Individual partners are taxed on their share of profits whether or not that entire share was distributed to them in the reporting period.</a:t>
            </a:r>
          </a:p>
        </p:txBody>
      </p:sp>
    </p:spTree>
    <p:extLst>
      <p:ext uri="{BB962C8B-B14F-4D97-AF65-F5344CB8AC3E}">
        <p14:creationId xmlns:p14="http://schemas.microsoft.com/office/powerpoint/2010/main" val="1444989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832740E-72F2-446A-9CD8-6A75BCDE797B}"/>
              </a:ext>
            </a:extLst>
          </p:cNvPr>
          <p:cNvGraphicFramePr>
            <a:graphicFrameLocks noGrp="1"/>
          </p:cNvGraphicFramePr>
          <p:nvPr/>
        </p:nvGraphicFramePr>
        <p:xfrm>
          <a:off x="954594" y="204988"/>
          <a:ext cx="9981362" cy="6448024"/>
        </p:xfrm>
        <a:graphic>
          <a:graphicData uri="http://schemas.openxmlformats.org/drawingml/2006/table">
            <a:tbl>
              <a:tblPr firstRow="1" firstCol="1" bandRow="1"/>
              <a:tblGrid>
                <a:gridCol w="3098130">
                  <a:extLst>
                    <a:ext uri="{9D8B030D-6E8A-4147-A177-3AD203B41FA5}">
                      <a16:colId xmlns:a16="http://schemas.microsoft.com/office/drawing/2014/main" val="895365005"/>
                    </a:ext>
                  </a:extLst>
                </a:gridCol>
                <a:gridCol w="6883232">
                  <a:extLst>
                    <a:ext uri="{9D8B030D-6E8A-4147-A177-3AD203B41FA5}">
                      <a16:colId xmlns:a16="http://schemas.microsoft.com/office/drawing/2014/main" val="3912003619"/>
                    </a:ext>
                  </a:extLst>
                </a:gridCol>
              </a:tblGrid>
              <a:tr h="433017">
                <a:tc gridSpan="2">
                  <a:txBody>
                    <a:bodyPr/>
                    <a:lstStyle/>
                    <a:p>
                      <a:pPr marL="0" marR="0" algn="ctr">
                        <a:lnSpc>
                          <a:spcPct val="107000"/>
                        </a:lnSpc>
                        <a:spcBef>
                          <a:spcPts val="0"/>
                        </a:spcBef>
                        <a:spcAft>
                          <a:spcPts val="0"/>
                        </a:spcAft>
                      </a:pPr>
                      <a:r>
                        <a:rPr lang="en-US" sz="1800" dirty="0">
                          <a:solidFill>
                            <a:schemeClr val="tx1">
                              <a:lumMod val="65000"/>
                              <a:lumOff val="35000"/>
                            </a:schemeClr>
                          </a:solidFill>
                          <a:effectLst/>
                          <a:latin typeface="Arial Nova" panose="020B0504020202020204" pitchFamily="34" charset="0"/>
                          <a:ea typeface="Calibri" panose="020F0502020204030204" pitchFamily="34" charset="0"/>
                        </a:rPr>
                        <a:t>Partnerships</a:t>
                      </a:r>
                      <a:endParaRPr lang="en-US" sz="1800" dirty="0">
                        <a:solidFill>
                          <a:schemeClr val="tx1">
                            <a:lumMod val="65000"/>
                            <a:lumOff val="35000"/>
                          </a:schemeClr>
                        </a:solidFill>
                        <a:effectLst/>
                        <a:latin typeface="Times New Roman" panose="02020603050405020304" pitchFamily="18" charset="0"/>
                        <a:ea typeface="Calibri" panose="020F0502020204030204" pitchFamily="34" charset="0"/>
                      </a:endParaRPr>
                    </a:p>
                  </a:txBody>
                  <a:tcPr marR="36361"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109678483"/>
                  </a:ext>
                </a:extLst>
              </a:tr>
              <a:tr h="394748">
                <a:tc>
                  <a:txBody>
                    <a:bodyPr/>
                    <a:lstStyle/>
                    <a:p>
                      <a:pPr marL="0" marR="0">
                        <a:lnSpc>
                          <a:spcPct val="107000"/>
                        </a:lnSpc>
                        <a:spcBef>
                          <a:spcPts val="0"/>
                        </a:spcBef>
                        <a:spcAft>
                          <a:spcPts val="0"/>
                        </a:spcAft>
                      </a:pPr>
                      <a:r>
                        <a:rPr lang="en-US" sz="1000" dirty="0">
                          <a:solidFill>
                            <a:schemeClr val="bg1">
                              <a:lumMod val="95000"/>
                            </a:schemeClr>
                          </a:solidFill>
                          <a:effectLst/>
                          <a:latin typeface="Arial Narrow" panose="020B0606020202030204" pitchFamily="34" charset="0"/>
                          <a:ea typeface="Calibri" panose="020F0502020204030204" pitchFamily="34" charset="0"/>
                        </a:rPr>
                        <a:t>Income and Losses </a:t>
                      </a:r>
                    </a:p>
                  </a:txBody>
                  <a:tcPr marR="36361"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nSpc>
                          <a:spcPct val="107000"/>
                        </a:lnSpc>
                        <a:spcBef>
                          <a:spcPts val="0"/>
                        </a:spcBef>
                        <a:spcAft>
                          <a:spcPts val="0"/>
                        </a:spcAft>
                      </a:pPr>
                      <a:r>
                        <a:rPr lang="en-US" sz="1000" dirty="0">
                          <a:effectLst/>
                          <a:latin typeface="Arial Narrow" panose="020B0606020202030204" pitchFamily="34" charset="0"/>
                          <a:ea typeface="Calibri" panose="020F0502020204030204" pitchFamily="34" charset="0"/>
                        </a:rPr>
                        <a:t>Pass Through</a:t>
                      </a:r>
                    </a:p>
                  </a:txBody>
                  <a:tcPr marR="36361"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69526464"/>
                  </a:ext>
                </a:extLst>
              </a:tr>
              <a:tr h="328346">
                <a:tc>
                  <a:txBody>
                    <a:bodyPr/>
                    <a:lstStyle/>
                    <a:p>
                      <a:pPr marL="0" marR="0">
                        <a:lnSpc>
                          <a:spcPct val="107000"/>
                        </a:lnSpc>
                        <a:spcBef>
                          <a:spcPts val="0"/>
                        </a:spcBef>
                        <a:spcAft>
                          <a:spcPts val="0"/>
                        </a:spcAft>
                      </a:pPr>
                      <a:r>
                        <a:rPr lang="en-US" sz="1000" dirty="0">
                          <a:solidFill>
                            <a:schemeClr val="bg1">
                              <a:lumMod val="95000"/>
                            </a:schemeClr>
                          </a:solidFill>
                          <a:effectLst/>
                          <a:latin typeface="Arial Narrow" panose="020B0606020202030204" pitchFamily="34" charset="0"/>
                          <a:ea typeface="Calibri" panose="020F0502020204030204" pitchFamily="34" charset="0"/>
                        </a:rPr>
                        <a:t>Fed Tax Rates on Income</a:t>
                      </a:r>
                    </a:p>
                  </a:txBody>
                  <a:tcPr marR="36361"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nSpc>
                          <a:spcPct val="107000"/>
                        </a:lnSpc>
                        <a:spcBef>
                          <a:spcPts val="0"/>
                        </a:spcBef>
                        <a:spcAft>
                          <a:spcPts val="0"/>
                        </a:spcAft>
                      </a:pPr>
                      <a:r>
                        <a:rPr lang="en-US" sz="1000" dirty="0">
                          <a:effectLst/>
                          <a:latin typeface="Arial Narrow" panose="020B0606020202030204" pitchFamily="34" charset="0"/>
                          <a:ea typeface="Calibri" panose="020F0502020204030204" pitchFamily="34" charset="0"/>
                        </a:rPr>
                        <a:t>0 – 37%</a:t>
                      </a:r>
                    </a:p>
                  </a:txBody>
                  <a:tcPr marR="36361"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41484435"/>
                  </a:ext>
                </a:extLst>
              </a:tr>
              <a:tr h="328346">
                <a:tc>
                  <a:txBody>
                    <a:bodyPr/>
                    <a:lstStyle/>
                    <a:p>
                      <a:pPr marL="0" marR="0">
                        <a:lnSpc>
                          <a:spcPct val="107000"/>
                        </a:lnSpc>
                        <a:spcBef>
                          <a:spcPts val="0"/>
                        </a:spcBef>
                        <a:spcAft>
                          <a:spcPts val="0"/>
                        </a:spcAft>
                      </a:pPr>
                      <a:r>
                        <a:rPr lang="en-US" sz="1000" dirty="0">
                          <a:solidFill>
                            <a:schemeClr val="bg1">
                              <a:lumMod val="95000"/>
                            </a:schemeClr>
                          </a:solidFill>
                          <a:effectLst/>
                          <a:latin typeface="Arial Narrow" panose="020B0606020202030204" pitchFamily="34" charset="0"/>
                          <a:ea typeface="Calibri" panose="020F0502020204030204" pitchFamily="34" charset="0"/>
                        </a:rPr>
                        <a:t>State Tax Rate</a:t>
                      </a:r>
                    </a:p>
                  </a:txBody>
                  <a:tcPr marR="36361"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nSpc>
                          <a:spcPct val="107000"/>
                        </a:lnSpc>
                        <a:spcBef>
                          <a:spcPts val="0"/>
                        </a:spcBef>
                        <a:spcAft>
                          <a:spcPts val="0"/>
                        </a:spcAft>
                      </a:pPr>
                      <a:r>
                        <a:rPr lang="en-US" sz="1000" dirty="0">
                          <a:effectLst/>
                          <a:latin typeface="Arial Narrow" panose="020B0606020202030204" pitchFamily="34" charset="0"/>
                          <a:ea typeface="Calibri" panose="020F0502020204030204" pitchFamily="34" charset="0"/>
                        </a:rPr>
                        <a:t>3.07%</a:t>
                      </a:r>
                    </a:p>
                  </a:txBody>
                  <a:tcPr marR="36361"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11948099"/>
                  </a:ext>
                </a:extLst>
              </a:tr>
              <a:tr h="328346">
                <a:tc>
                  <a:txBody>
                    <a:bodyPr/>
                    <a:lstStyle/>
                    <a:p>
                      <a:pPr marL="0" marR="0">
                        <a:lnSpc>
                          <a:spcPct val="107000"/>
                        </a:lnSpc>
                        <a:spcBef>
                          <a:spcPts val="0"/>
                        </a:spcBef>
                        <a:spcAft>
                          <a:spcPts val="0"/>
                        </a:spcAft>
                      </a:pPr>
                      <a:r>
                        <a:rPr lang="en-US" sz="1000" dirty="0">
                          <a:solidFill>
                            <a:schemeClr val="bg1">
                              <a:lumMod val="95000"/>
                            </a:schemeClr>
                          </a:solidFill>
                          <a:effectLst/>
                          <a:latin typeface="Arial Narrow" panose="020B0606020202030204" pitchFamily="34" charset="0"/>
                          <a:ea typeface="Calibri" panose="020F0502020204030204" pitchFamily="34" charset="0"/>
                        </a:rPr>
                        <a:t>SE Tax</a:t>
                      </a:r>
                    </a:p>
                  </a:txBody>
                  <a:tcPr marR="36361"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nSpc>
                          <a:spcPct val="107000"/>
                        </a:lnSpc>
                        <a:spcBef>
                          <a:spcPts val="0"/>
                        </a:spcBef>
                        <a:spcAft>
                          <a:spcPts val="0"/>
                        </a:spcAft>
                      </a:pPr>
                      <a:r>
                        <a:rPr lang="en-US" sz="1000" dirty="0">
                          <a:effectLst/>
                          <a:latin typeface="Arial Narrow" panose="020B0606020202030204" pitchFamily="34" charset="0"/>
                          <a:ea typeface="Calibri" panose="020F0502020204030204" pitchFamily="34" charset="0"/>
                        </a:rPr>
                        <a:t>Yes except for limited partners</a:t>
                      </a:r>
                    </a:p>
                  </a:txBody>
                  <a:tcPr marR="36361"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463910"/>
                  </a:ext>
                </a:extLst>
              </a:tr>
              <a:tr h="328346">
                <a:tc>
                  <a:txBody>
                    <a:bodyPr/>
                    <a:lstStyle/>
                    <a:p>
                      <a:pPr marL="0" marR="0">
                        <a:lnSpc>
                          <a:spcPct val="107000"/>
                        </a:lnSpc>
                        <a:spcBef>
                          <a:spcPts val="0"/>
                        </a:spcBef>
                        <a:spcAft>
                          <a:spcPts val="0"/>
                        </a:spcAft>
                      </a:pPr>
                      <a:r>
                        <a:rPr lang="en-US" sz="1000" dirty="0">
                          <a:solidFill>
                            <a:schemeClr val="bg1">
                              <a:lumMod val="95000"/>
                            </a:schemeClr>
                          </a:solidFill>
                          <a:effectLst/>
                          <a:latin typeface="Arial Narrow" panose="020B0606020202030204" pitchFamily="34" charset="0"/>
                          <a:ea typeface="Calibri" panose="020F0502020204030204" pitchFamily="34" charset="0"/>
                        </a:rPr>
                        <a:t>Alt Min Tax</a:t>
                      </a:r>
                    </a:p>
                  </a:txBody>
                  <a:tcPr marR="36361"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nSpc>
                          <a:spcPct val="107000"/>
                        </a:lnSpc>
                        <a:spcBef>
                          <a:spcPts val="0"/>
                        </a:spcBef>
                        <a:spcAft>
                          <a:spcPts val="0"/>
                        </a:spcAft>
                      </a:pPr>
                      <a:r>
                        <a:rPr lang="en-US" sz="1000" dirty="0">
                          <a:effectLst/>
                          <a:latin typeface="Arial Narrow" panose="020B0606020202030204" pitchFamily="34" charset="0"/>
                          <a:ea typeface="Calibri" panose="020F0502020204030204" pitchFamily="34" charset="0"/>
                        </a:rPr>
                        <a:t>May apply</a:t>
                      </a:r>
                    </a:p>
                  </a:txBody>
                  <a:tcPr marR="36361"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91831132"/>
                  </a:ext>
                </a:extLst>
              </a:tr>
              <a:tr h="328346">
                <a:tc>
                  <a:txBody>
                    <a:bodyPr/>
                    <a:lstStyle/>
                    <a:p>
                      <a:pPr marL="0" marR="0">
                        <a:lnSpc>
                          <a:spcPct val="107000"/>
                        </a:lnSpc>
                        <a:spcBef>
                          <a:spcPts val="0"/>
                        </a:spcBef>
                        <a:spcAft>
                          <a:spcPts val="0"/>
                        </a:spcAft>
                      </a:pPr>
                      <a:r>
                        <a:rPr lang="en-US" sz="1000" dirty="0">
                          <a:solidFill>
                            <a:schemeClr val="bg1">
                              <a:lumMod val="95000"/>
                            </a:schemeClr>
                          </a:solidFill>
                          <a:effectLst/>
                          <a:latin typeface="Arial Narrow" panose="020B0606020202030204" pitchFamily="34" charset="0"/>
                          <a:ea typeface="Calibri" panose="020F0502020204030204" pitchFamily="34" charset="0"/>
                        </a:rPr>
                        <a:t>Sec. 199A Deduction</a:t>
                      </a:r>
                    </a:p>
                  </a:txBody>
                  <a:tcPr marR="36361"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nSpc>
                          <a:spcPct val="107000"/>
                        </a:lnSpc>
                        <a:spcBef>
                          <a:spcPts val="0"/>
                        </a:spcBef>
                        <a:spcAft>
                          <a:spcPts val="0"/>
                        </a:spcAft>
                      </a:pPr>
                      <a:r>
                        <a:rPr lang="en-US" sz="1000" dirty="0">
                          <a:effectLst/>
                          <a:latin typeface="Arial Narrow" panose="020B0606020202030204" pitchFamily="34" charset="0"/>
                          <a:ea typeface="Calibri" panose="020F0502020204030204" pitchFamily="34" charset="0"/>
                        </a:rPr>
                        <a:t>Yes Lowers Tax Rate to 32.67%  (29.6 % Fed + 3.07 PA)</a:t>
                      </a:r>
                    </a:p>
                  </a:txBody>
                  <a:tcPr marR="36361"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35621135"/>
                  </a:ext>
                </a:extLst>
              </a:tr>
              <a:tr h="1055031">
                <a:tc>
                  <a:txBody>
                    <a:bodyPr/>
                    <a:lstStyle/>
                    <a:p>
                      <a:pPr marL="0" marR="0">
                        <a:lnSpc>
                          <a:spcPct val="107000"/>
                        </a:lnSpc>
                        <a:spcBef>
                          <a:spcPts val="0"/>
                        </a:spcBef>
                        <a:spcAft>
                          <a:spcPts val="0"/>
                        </a:spcAft>
                      </a:pPr>
                      <a:r>
                        <a:rPr lang="en-US" sz="1000" dirty="0">
                          <a:solidFill>
                            <a:schemeClr val="bg1">
                              <a:lumMod val="95000"/>
                            </a:schemeClr>
                          </a:solidFill>
                          <a:effectLst/>
                          <a:latin typeface="Arial Narrow" panose="020B0606020202030204" pitchFamily="34" charset="0"/>
                          <a:ea typeface="Calibri" panose="020F0502020204030204" pitchFamily="34" charset="0"/>
                        </a:rPr>
                        <a:t>Losses</a:t>
                      </a:r>
                    </a:p>
                    <a:p>
                      <a:pPr marL="0" marR="0">
                        <a:lnSpc>
                          <a:spcPct val="107000"/>
                        </a:lnSpc>
                        <a:spcBef>
                          <a:spcPts val="0"/>
                        </a:spcBef>
                        <a:spcAft>
                          <a:spcPts val="0"/>
                        </a:spcAft>
                      </a:pPr>
                      <a:r>
                        <a:rPr lang="en-US" sz="1000" dirty="0">
                          <a:solidFill>
                            <a:schemeClr val="bg1">
                              <a:lumMod val="95000"/>
                            </a:schemeClr>
                          </a:solidFill>
                          <a:effectLst/>
                          <a:latin typeface="Arial Narrow" panose="020B0606020202030204" pitchFamily="34" charset="0"/>
                          <a:ea typeface="Calibri" panose="020F0502020204030204" pitchFamily="34" charset="0"/>
                        </a:rPr>
                        <a:t> </a:t>
                      </a:r>
                    </a:p>
                    <a:p>
                      <a:pPr marL="0" marR="0">
                        <a:lnSpc>
                          <a:spcPct val="107000"/>
                        </a:lnSpc>
                        <a:spcBef>
                          <a:spcPts val="0"/>
                        </a:spcBef>
                        <a:spcAft>
                          <a:spcPts val="0"/>
                        </a:spcAft>
                      </a:pPr>
                      <a:r>
                        <a:rPr lang="en-US" sz="1000" dirty="0">
                          <a:solidFill>
                            <a:schemeClr val="bg1">
                              <a:lumMod val="95000"/>
                            </a:schemeClr>
                          </a:solidFill>
                          <a:effectLst/>
                          <a:latin typeface="Arial Narrow" panose="020B0606020202030204" pitchFamily="34" charset="0"/>
                          <a:ea typeface="Calibri" panose="020F0502020204030204" pitchFamily="34" charset="0"/>
                        </a:rPr>
                        <a:t> </a:t>
                      </a:r>
                    </a:p>
                    <a:p>
                      <a:pPr marL="0" marR="0">
                        <a:lnSpc>
                          <a:spcPct val="107000"/>
                        </a:lnSpc>
                        <a:spcBef>
                          <a:spcPts val="0"/>
                        </a:spcBef>
                        <a:spcAft>
                          <a:spcPts val="0"/>
                        </a:spcAft>
                      </a:pPr>
                      <a:r>
                        <a:rPr lang="en-US" sz="1000" dirty="0">
                          <a:solidFill>
                            <a:schemeClr val="bg1">
                              <a:lumMod val="95000"/>
                            </a:schemeClr>
                          </a:solidFill>
                          <a:effectLst/>
                          <a:latin typeface="Arial Narrow" panose="020B0606020202030204" pitchFamily="34" charset="0"/>
                          <a:ea typeface="Calibri" panose="020F0502020204030204" pitchFamily="34" charset="0"/>
                        </a:rPr>
                        <a:t> </a:t>
                      </a:r>
                    </a:p>
                  </a:txBody>
                  <a:tcPr marR="36361"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nSpc>
                          <a:spcPct val="100000"/>
                        </a:lnSpc>
                        <a:spcBef>
                          <a:spcPts val="300"/>
                        </a:spcBef>
                        <a:spcAft>
                          <a:spcPts val="300"/>
                        </a:spcAft>
                      </a:pPr>
                      <a:r>
                        <a:rPr lang="en-US" sz="1000" dirty="0">
                          <a:effectLst/>
                          <a:latin typeface="Arial Narrow" panose="020B0606020202030204" pitchFamily="34" charset="0"/>
                          <a:ea typeface="Calibri" panose="020F0502020204030204" pitchFamily="34" charset="0"/>
                        </a:rPr>
                        <a:t>Limited to Basis in Partnership Interest</a:t>
                      </a:r>
                    </a:p>
                    <a:p>
                      <a:pPr marL="0" marR="0">
                        <a:lnSpc>
                          <a:spcPct val="100000"/>
                        </a:lnSpc>
                        <a:spcBef>
                          <a:spcPts val="300"/>
                        </a:spcBef>
                        <a:spcAft>
                          <a:spcPts val="300"/>
                        </a:spcAft>
                      </a:pPr>
                      <a:r>
                        <a:rPr lang="en-US" sz="1000" dirty="0">
                          <a:effectLst/>
                          <a:latin typeface="Arial Narrow" panose="020B0606020202030204" pitchFamily="34" charset="0"/>
                          <a:ea typeface="Calibri" panose="020F0502020204030204" pitchFamily="34" charset="0"/>
                        </a:rPr>
                        <a:t>Limited to 80 percent of the taxpayer’s income for the tax year</a:t>
                      </a:r>
                    </a:p>
                    <a:p>
                      <a:pPr marL="0" marR="0">
                        <a:lnSpc>
                          <a:spcPct val="100000"/>
                        </a:lnSpc>
                        <a:spcBef>
                          <a:spcPts val="300"/>
                        </a:spcBef>
                        <a:spcAft>
                          <a:spcPts val="300"/>
                        </a:spcAft>
                      </a:pPr>
                      <a:r>
                        <a:rPr lang="en-US" sz="1000" dirty="0">
                          <a:effectLst/>
                          <a:latin typeface="Arial Narrow" panose="020B0606020202030204" pitchFamily="34" charset="0"/>
                          <a:ea typeface="Calibri" panose="020F0502020204030204" pitchFamily="34" charset="0"/>
                        </a:rPr>
                        <a:t>Excess business losses disallowed</a:t>
                      </a:r>
                    </a:p>
                    <a:p>
                      <a:pPr marL="0" marR="0">
                        <a:lnSpc>
                          <a:spcPct val="100000"/>
                        </a:lnSpc>
                        <a:spcBef>
                          <a:spcPts val="300"/>
                        </a:spcBef>
                        <a:spcAft>
                          <a:spcPts val="300"/>
                        </a:spcAft>
                      </a:pPr>
                      <a:r>
                        <a:rPr lang="en-US" sz="1000" dirty="0">
                          <a:effectLst/>
                          <a:latin typeface="Arial Narrow" panose="020B0606020202030204" pitchFamily="34" charset="0"/>
                          <a:ea typeface="Calibri" panose="020F0502020204030204" pitchFamily="34" charset="0"/>
                        </a:rPr>
                        <a:t>Special allocations permitted under IRC Code Sec. 704</a:t>
                      </a:r>
                    </a:p>
                  </a:txBody>
                  <a:tcPr marR="36361"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88481897"/>
                  </a:ext>
                </a:extLst>
              </a:tr>
              <a:tr h="328346">
                <a:tc>
                  <a:txBody>
                    <a:bodyPr/>
                    <a:lstStyle/>
                    <a:p>
                      <a:pPr marL="0" marR="0">
                        <a:lnSpc>
                          <a:spcPct val="107000"/>
                        </a:lnSpc>
                        <a:spcBef>
                          <a:spcPts val="0"/>
                        </a:spcBef>
                        <a:spcAft>
                          <a:spcPts val="0"/>
                        </a:spcAft>
                      </a:pPr>
                      <a:r>
                        <a:rPr lang="en-US" sz="1000" dirty="0">
                          <a:solidFill>
                            <a:schemeClr val="bg1">
                              <a:lumMod val="95000"/>
                            </a:schemeClr>
                          </a:solidFill>
                          <a:effectLst/>
                          <a:latin typeface="Arial Narrow" panose="020B0606020202030204" pitchFamily="34" charset="0"/>
                          <a:ea typeface="Calibri" panose="020F0502020204030204" pitchFamily="34" charset="0"/>
                        </a:rPr>
                        <a:t>Passive Loss Rules Apply </a:t>
                      </a:r>
                    </a:p>
                  </a:txBody>
                  <a:tcPr marR="36361"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nSpc>
                          <a:spcPct val="107000"/>
                        </a:lnSpc>
                        <a:spcBef>
                          <a:spcPts val="0"/>
                        </a:spcBef>
                        <a:spcAft>
                          <a:spcPts val="0"/>
                        </a:spcAft>
                      </a:pPr>
                      <a:r>
                        <a:rPr lang="en-US" sz="1000" dirty="0">
                          <a:effectLst/>
                          <a:latin typeface="Arial Narrow" panose="020B0606020202030204" pitchFamily="34" charset="0"/>
                          <a:ea typeface="Calibri" panose="020F0502020204030204" pitchFamily="34" charset="0"/>
                        </a:rPr>
                        <a:t>Yes</a:t>
                      </a:r>
                    </a:p>
                  </a:txBody>
                  <a:tcPr marR="36361"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3474835"/>
                  </a:ext>
                </a:extLst>
              </a:tr>
              <a:tr h="328346">
                <a:tc>
                  <a:txBody>
                    <a:bodyPr/>
                    <a:lstStyle/>
                    <a:p>
                      <a:pPr marL="0" marR="0">
                        <a:lnSpc>
                          <a:spcPct val="107000"/>
                        </a:lnSpc>
                        <a:spcBef>
                          <a:spcPts val="0"/>
                        </a:spcBef>
                        <a:spcAft>
                          <a:spcPts val="0"/>
                        </a:spcAft>
                      </a:pPr>
                      <a:r>
                        <a:rPr lang="en-US" sz="1000" dirty="0">
                          <a:solidFill>
                            <a:schemeClr val="bg1">
                              <a:lumMod val="95000"/>
                            </a:schemeClr>
                          </a:solidFill>
                          <a:effectLst/>
                          <a:latin typeface="Arial Narrow" panose="020B0606020202030204" pitchFamily="34" charset="0"/>
                          <a:ea typeface="Calibri" panose="020F0502020204030204" pitchFamily="34" charset="0"/>
                        </a:rPr>
                        <a:t>At Risk Rules Apply</a:t>
                      </a:r>
                    </a:p>
                  </a:txBody>
                  <a:tcPr marR="36361"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nSpc>
                          <a:spcPct val="107000"/>
                        </a:lnSpc>
                        <a:spcBef>
                          <a:spcPts val="0"/>
                        </a:spcBef>
                        <a:spcAft>
                          <a:spcPts val="0"/>
                        </a:spcAft>
                      </a:pPr>
                      <a:r>
                        <a:rPr lang="en-US" sz="1000" dirty="0">
                          <a:effectLst/>
                          <a:latin typeface="Arial Narrow" panose="020B0606020202030204" pitchFamily="34" charset="0"/>
                          <a:ea typeface="Calibri" panose="020F0502020204030204" pitchFamily="34" charset="0"/>
                        </a:rPr>
                        <a:t>Yes</a:t>
                      </a:r>
                    </a:p>
                  </a:txBody>
                  <a:tcPr marR="36361"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44579539"/>
                  </a:ext>
                </a:extLst>
              </a:tr>
              <a:tr h="517849">
                <a:tc>
                  <a:txBody>
                    <a:bodyPr/>
                    <a:lstStyle/>
                    <a:p>
                      <a:pPr marL="0" marR="0">
                        <a:lnSpc>
                          <a:spcPct val="107000"/>
                        </a:lnSpc>
                        <a:spcBef>
                          <a:spcPts val="0"/>
                        </a:spcBef>
                        <a:spcAft>
                          <a:spcPts val="0"/>
                        </a:spcAft>
                      </a:pPr>
                      <a:r>
                        <a:rPr lang="en-US" sz="1000" dirty="0">
                          <a:solidFill>
                            <a:schemeClr val="bg1">
                              <a:lumMod val="95000"/>
                            </a:schemeClr>
                          </a:solidFill>
                          <a:effectLst/>
                          <a:latin typeface="Arial Narrow" panose="020B0606020202030204" pitchFamily="34" charset="0"/>
                          <a:ea typeface="Calibri" panose="020F0502020204030204" pitchFamily="34" charset="0"/>
                        </a:rPr>
                        <a:t>Distributions </a:t>
                      </a:r>
                    </a:p>
                  </a:txBody>
                  <a:tcPr marR="36361"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nSpc>
                          <a:spcPct val="107000"/>
                        </a:lnSpc>
                        <a:spcBef>
                          <a:spcPts val="0"/>
                        </a:spcBef>
                        <a:spcAft>
                          <a:spcPts val="0"/>
                        </a:spcAft>
                      </a:pPr>
                      <a:r>
                        <a:rPr lang="en-US" sz="1000" dirty="0">
                          <a:effectLst/>
                          <a:latin typeface="Arial Narrow" panose="020B0606020202030204" pitchFamily="34" charset="0"/>
                          <a:ea typeface="Calibri" panose="020F0502020204030204" pitchFamily="34" charset="0"/>
                        </a:rPr>
                        <a:t>Guaranteed payments are regarded as ordinary income to the recipient and deductible by the partnership if they are ordinary and necessary business expenses</a:t>
                      </a:r>
                    </a:p>
                  </a:txBody>
                  <a:tcPr marR="36361"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09459874"/>
                  </a:ext>
                </a:extLst>
              </a:tr>
              <a:tr h="328346">
                <a:tc>
                  <a:txBody>
                    <a:bodyPr/>
                    <a:lstStyle/>
                    <a:p>
                      <a:pPr marL="0" marR="0">
                        <a:lnSpc>
                          <a:spcPct val="107000"/>
                        </a:lnSpc>
                        <a:spcBef>
                          <a:spcPts val="0"/>
                        </a:spcBef>
                        <a:spcAft>
                          <a:spcPts val="0"/>
                        </a:spcAft>
                      </a:pPr>
                      <a:r>
                        <a:rPr lang="en-US" sz="1000" dirty="0">
                          <a:solidFill>
                            <a:schemeClr val="bg1">
                              <a:lumMod val="95000"/>
                            </a:schemeClr>
                          </a:solidFill>
                          <a:effectLst/>
                          <a:latin typeface="Arial Narrow" panose="020B0606020202030204" pitchFamily="34" charset="0"/>
                          <a:ea typeface="Calibri" panose="020F0502020204030204" pitchFamily="34" charset="0"/>
                        </a:rPr>
                        <a:t> </a:t>
                      </a:r>
                    </a:p>
                  </a:txBody>
                  <a:tcPr marR="36361"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nSpc>
                          <a:spcPct val="107000"/>
                        </a:lnSpc>
                        <a:spcBef>
                          <a:spcPts val="0"/>
                        </a:spcBef>
                        <a:spcAft>
                          <a:spcPts val="0"/>
                        </a:spcAft>
                      </a:pPr>
                      <a:r>
                        <a:rPr lang="en-US" sz="1000" dirty="0">
                          <a:effectLst/>
                          <a:latin typeface="Arial Narrow" panose="020B0606020202030204" pitchFamily="34" charset="0"/>
                          <a:ea typeface="Calibri" panose="020F0502020204030204" pitchFamily="34" charset="0"/>
                        </a:rPr>
                        <a:t>Otherwise generally, Tax free</a:t>
                      </a:r>
                    </a:p>
                  </a:txBody>
                  <a:tcPr marR="36361"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70929859"/>
                  </a:ext>
                </a:extLst>
              </a:tr>
              <a:tr h="328346">
                <a:tc>
                  <a:txBody>
                    <a:bodyPr/>
                    <a:lstStyle/>
                    <a:p>
                      <a:pPr marL="0" marR="0">
                        <a:lnSpc>
                          <a:spcPct val="107000"/>
                        </a:lnSpc>
                        <a:spcBef>
                          <a:spcPts val="0"/>
                        </a:spcBef>
                        <a:spcAft>
                          <a:spcPts val="0"/>
                        </a:spcAft>
                      </a:pPr>
                      <a:r>
                        <a:rPr lang="en-US" sz="1000" dirty="0">
                          <a:solidFill>
                            <a:schemeClr val="bg1">
                              <a:lumMod val="95000"/>
                            </a:schemeClr>
                          </a:solidFill>
                          <a:effectLst/>
                          <a:latin typeface="Arial Narrow" panose="020B0606020202030204" pitchFamily="34" charset="0"/>
                          <a:ea typeface="Calibri" panose="020F0502020204030204" pitchFamily="34" charset="0"/>
                        </a:rPr>
                        <a:t>Built Gains Tax</a:t>
                      </a:r>
                    </a:p>
                  </a:txBody>
                  <a:tcPr marR="36361"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nSpc>
                          <a:spcPct val="107000"/>
                        </a:lnSpc>
                        <a:spcBef>
                          <a:spcPts val="0"/>
                        </a:spcBef>
                        <a:spcAft>
                          <a:spcPts val="0"/>
                        </a:spcAft>
                      </a:pPr>
                      <a:r>
                        <a:rPr lang="en-US" sz="1000" dirty="0">
                          <a:effectLst/>
                          <a:latin typeface="Arial Narrow" panose="020B0606020202030204" pitchFamily="34" charset="0"/>
                          <a:ea typeface="Calibri" panose="020F0502020204030204" pitchFamily="34" charset="0"/>
                        </a:rPr>
                        <a:t>No </a:t>
                      </a:r>
                    </a:p>
                  </a:txBody>
                  <a:tcPr marR="36361"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90229506"/>
                  </a:ext>
                </a:extLst>
              </a:tr>
              <a:tr h="328346">
                <a:tc>
                  <a:txBody>
                    <a:bodyPr/>
                    <a:lstStyle/>
                    <a:p>
                      <a:pPr marL="0" marR="0">
                        <a:lnSpc>
                          <a:spcPct val="107000"/>
                        </a:lnSpc>
                        <a:spcBef>
                          <a:spcPts val="0"/>
                        </a:spcBef>
                        <a:spcAft>
                          <a:spcPts val="0"/>
                        </a:spcAft>
                      </a:pPr>
                      <a:r>
                        <a:rPr lang="en-US" sz="1000" dirty="0">
                          <a:solidFill>
                            <a:schemeClr val="bg1">
                              <a:lumMod val="95000"/>
                            </a:schemeClr>
                          </a:solidFill>
                          <a:effectLst/>
                          <a:latin typeface="Arial Narrow" panose="020B0606020202030204" pitchFamily="34" charset="0"/>
                          <a:ea typeface="Calibri" panose="020F0502020204030204" pitchFamily="34" charset="0"/>
                        </a:rPr>
                        <a:t>Sale of Partnership Interest</a:t>
                      </a:r>
                    </a:p>
                  </a:txBody>
                  <a:tcPr marR="36361"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nSpc>
                          <a:spcPct val="107000"/>
                        </a:lnSpc>
                        <a:spcBef>
                          <a:spcPts val="0"/>
                        </a:spcBef>
                        <a:spcAft>
                          <a:spcPts val="0"/>
                        </a:spcAft>
                      </a:pPr>
                      <a:r>
                        <a:rPr lang="en-US" sz="1000" dirty="0">
                          <a:effectLst/>
                          <a:latin typeface="Arial Narrow" panose="020B0606020202030204" pitchFamily="34" charset="0"/>
                          <a:ea typeface="Calibri" panose="020F0502020204030204" pitchFamily="34" charset="0"/>
                        </a:rPr>
                        <a:t>Capital Gains except gain allocable to Unrealized Receivables and Inventory</a:t>
                      </a:r>
                    </a:p>
                  </a:txBody>
                  <a:tcPr marR="36361"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23170279"/>
                  </a:ext>
                </a:extLst>
              </a:tr>
              <a:tr h="328346">
                <a:tc>
                  <a:txBody>
                    <a:bodyPr/>
                    <a:lstStyle/>
                    <a:p>
                      <a:pPr marL="0" marR="0">
                        <a:lnSpc>
                          <a:spcPct val="107000"/>
                        </a:lnSpc>
                        <a:spcBef>
                          <a:spcPts val="0"/>
                        </a:spcBef>
                        <a:spcAft>
                          <a:spcPts val="0"/>
                        </a:spcAft>
                      </a:pPr>
                      <a:r>
                        <a:rPr lang="en-US" sz="1000" dirty="0">
                          <a:solidFill>
                            <a:schemeClr val="bg1">
                              <a:lumMod val="95000"/>
                            </a:schemeClr>
                          </a:solidFill>
                          <a:effectLst/>
                          <a:latin typeface="Arial Narrow" panose="020B0606020202030204" pitchFamily="34" charset="0"/>
                          <a:ea typeface="Calibri" panose="020F0502020204030204" pitchFamily="34" charset="0"/>
                        </a:rPr>
                        <a:t>Shareholders   </a:t>
                      </a:r>
                    </a:p>
                  </a:txBody>
                  <a:tcPr marR="36361"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nSpc>
                          <a:spcPct val="107000"/>
                        </a:lnSpc>
                        <a:spcBef>
                          <a:spcPts val="0"/>
                        </a:spcBef>
                        <a:spcAft>
                          <a:spcPts val="0"/>
                        </a:spcAft>
                      </a:pPr>
                      <a:r>
                        <a:rPr lang="en-US" sz="1000" dirty="0">
                          <a:effectLst/>
                          <a:latin typeface="Arial Narrow" panose="020B0606020202030204" pitchFamily="34" charset="0"/>
                          <a:ea typeface="Calibri" panose="020F0502020204030204" pitchFamily="34" charset="0"/>
                        </a:rPr>
                        <a:t>No limit </a:t>
                      </a:r>
                    </a:p>
                  </a:txBody>
                  <a:tcPr marR="36361"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48441485"/>
                  </a:ext>
                </a:extLst>
              </a:tr>
              <a:tr h="355626">
                <a:tc>
                  <a:txBody>
                    <a:bodyPr/>
                    <a:lstStyle/>
                    <a:p>
                      <a:pPr marL="0" marR="0">
                        <a:lnSpc>
                          <a:spcPct val="107000"/>
                        </a:lnSpc>
                        <a:spcBef>
                          <a:spcPts val="0"/>
                        </a:spcBef>
                        <a:spcAft>
                          <a:spcPts val="0"/>
                        </a:spcAft>
                      </a:pPr>
                      <a:r>
                        <a:rPr lang="en-US" sz="1000" dirty="0">
                          <a:solidFill>
                            <a:schemeClr val="bg1">
                              <a:lumMod val="95000"/>
                            </a:schemeClr>
                          </a:solidFill>
                          <a:effectLst/>
                          <a:latin typeface="Arial Narrow" panose="020B0606020202030204" pitchFamily="34" charset="0"/>
                          <a:ea typeface="Calibri" panose="020F0502020204030204" pitchFamily="34" charset="0"/>
                        </a:rPr>
                        <a:t>Ownership Interest</a:t>
                      </a:r>
                    </a:p>
                  </a:txBody>
                  <a:tcPr marR="36361"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nSpc>
                          <a:spcPct val="107000"/>
                        </a:lnSpc>
                        <a:spcBef>
                          <a:spcPts val="0"/>
                        </a:spcBef>
                        <a:spcAft>
                          <a:spcPts val="0"/>
                        </a:spcAft>
                      </a:pPr>
                      <a:r>
                        <a:rPr lang="en-US" sz="1000" dirty="0">
                          <a:effectLst/>
                          <a:latin typeface="Arial Nova" panose="020B0504020202020204" pitchFamily="34" charset="0"/>
                          <a:ea typeface="Calibri" panose="020F0502020204030204" pitchFamily="34" charset="0"/>
                        </a:rPr>
                        <a:t>Flexible</a:t>
                      </a:r>
                      <a:endParaRPr lang="en-US" sz="1000" dirty="0">
                        <a:effectLst/>
                        <a:latin typeface="Times New Roman" panose="02020603050405020304" pitchFamily="18" charset="0"/>
                        <a:ea typeface="Calibri" panose="020F0502020204030204" pitchFamily="34" charset="0"/>
                      </a:endParaRPr>
                    </a:p>
                  </a:txBody>
                  <a:tcPr marR="36361"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17600579"/>
                  </a:ext>
                </a:extLst>
              </a:tr>
            </a:tbl>
          </a:graphicData>
        </a:graphic>
      </p:graphicFrame>
    </p:spTree>
    <p:extLst>
      <p:ext uri="{BB962C8B-B14F-4D97-AF65-F5344CB8AC3E}">
        <p14:creationId xmlns:p14="http://schemas.microsoft.com/office/powerpoint/2010/main" val="1637038640"/>
      </p:ext>
    </p:extLst>
  </p:cSld>
  <p:clrMapOvr>
    <a:masterClrMapping/>
  </p:clrMapOvr>
  <p:transition spd="med">
    <p:pull/>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33B4021-3047-4A02-8C9A-9F4711B30C5C}"/>
              </a:ext>
            </a:extLst>
          </p:cNvPr>
          <p:cNvSpPr/>
          <p:nvPr/>
        </p:nvSpPr>
        <p:spPr>
          <a:xfrm>
            <a:off x="107173" y="242889"/>
            <a:ext cx="12192000" cy="63722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 name="Rectangle 3">
            <a:extLst>
              <a:ext uri="{FF2B5EF4-FFF2-40B4-BE49-F238E27FC236}">
                <a16:creationId xmlns:a16="http://schemas.microsoft.com/office/drawing/2014/main" id="{47ADE799-0DC1-44F7-896F-AA02230F377F}"/>
              </a:ext>
            </a:extLst>
          </p:cNvPr>
          <p:cNvSpPr/>
          <p:nvPr/>
        </p:nvSpPr>
        <p:spPr>
          <a:xfrm>
            <a:off x="182880" y="0"/>
            <a:ext cx="11449881" cy="44005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l" defTabSz="914400" rtl="0" eaLnBrk="1" fontAlgn="auto" latinLnBrk="0" hangingPunct="1">
              <a:lnSpc>
                <a:spcPct val="107000"/>
              </a:lnSpc>
              <a:spcBef>
                <a:spcPts val="600"/>
              </a:spcBef>
              <a:spcAft>
                <a:spcPts val="60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457200" marR="0" lvl="0" indent="0" algn="l" defTabSz="914400" rtl="0" eaLnBrk="1" fontAlgn="auto" latinLnBrk="0" hangingPunct="1">
              <a:lnSpc>
                <a:spcPct val="100000"/>
              </a:lnSpc>
              <a:spcBef>
                <a:spcPts val="400"/>
              </a:spcBef>
              <a:spcAft>
                <a:spcPts val="40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The TCJA</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457200" marR="0" lvl="0" indent="0" algn="l" defTabSz="914400" rtl="0" eaLnBrk="1" fontAlgn="auto"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w="0"/>
                <a:solidFill>
                  <a:srgbClr val="C00000"/>
                </a:solidFill>
                <a:effectLst>
                  <a:outerShdw blurRad="38100" dist="25400" dir="5400000" algn="ctr" rotWithShape="0">
                    <a:srgbClr val="6E747A">
                      <a:alpha val="43000"/>
                    </a:srgbClr>
                  </a:outerShdw>
                </a:effectLst>
                <a:uLnTx/>
                <a:uFillTx/>
                <a:latin typeface="Calibri" panose="020F0502020204030204" pitchFamily="34" charset="0"/>
                <a:ea typeface="Times New Roman" panose="02020603050405020304" pitchFamily="18" charset="0"/>
                <a:cs typeface="Calibri" panose="020F0502020204030204" pitchFamily="34" charset="0"/>
              </a:rPr>
              <a:t>SEC 199A 20% Deduction</a:t>
            </a:r>
          </a:p>
          <a:p>
            <a:pPr marL="914400" marR="0" lvl="0" indent="-457200" algn="l" defTabSz="914400" rtl="0" eaLnBrk="1" fontAlgn="auto" latinLnBrk="0" hangingPunct="1">
              <a:lnSpc>
                <a:spcPct val="100000"/>
              </a:lnSpc>
              <a:spcBef>
                <a:spcPts val="400"/>
              </a:spcBef>
              <a:spcAft>
                <a:spcPts val="400"/>
              </a:spcAft>
              <a:buClrTx/>
              <a:buSzTx/>
              <a:buFont typeface="Constantia" panose="02030602050306030303" pitchFamily="18" charset="0"/>
              <a:buChar char="-"/>
              <a:tabLst/>
              <a:defRPr/>
            </a:pPr>
            <a:r>
              <a:rPr kumimoji="0" lang="en-US" sz="2000" b="0" i="0" u="none" strike="noStrike" kern="1200" cap="none" spc="0" normalizeH="0" baseline="0" noProof="0" dirty="0">
                <a:ln>
                  <a:noFill/>
                </a:ln>
                <a:solidFill>
                  <a:srgbClr val="000000"/>
                </a:solidFill>
                <a:effectLst/>
                <a:uLnTx/>
                <a:uFillTx/>
                <a:latin typeface="Abadi Extra Light" panose="020B0204020104020204" pitchFamily="34" charset="0"/>
                <a:ea typeface="Times New Roman" panose="02020603050405020304" pitchFamily="18" charset="0"/>
                <a:cs typeface="Calibri" panose="020F0502020204030204" pitchFamily="34" charset="0"/>
              </a:rPr>
              <a:t>Sec 199A allows individual taxpayers to deduct </a:t>
            </a:r>
            <a:r>
              <a:rPr kumimoji="0" lang="en-US" sz="2000" b="1" i="0" u="none" strike="noStrike" kern="1200" cap="none" spc="0" normalizeH="0" baseline="0" noProof="0" dirty="0">
                <a:ln>
                  <a:noFill/>
                </a:ln>
                <a:solidFill>
                  <a:prstClr val="black"/>
                </a:solidFill>
                <a:effectLst/>
                <a:uLnTx/>
                <a:uFillTx/>
                <a:latin typeface="Abadi Extra Light" panose="020B0204020104020204" pitchFamily="34" charset="0"/>
                <a:ea typeface="Times New Roman" panose="02020603050405020304" pitchFamily="18" charset="0"/>
                <a:cs typeface="Calibri" panose="020F0502020204030204" pitchFamily="34" charset="0"/>
              </a:rPr>
              <a:t>20% of </a:t>
            </a:r>
            <a:r>
              <a:rPr kumimoji="0" lang="en-US" sz="2000" b="1" i="0" u="none" strike="noStrike" kern="1200" cap="none" spc="0" normalizeH="0" baseline="0" noProof="0" dirty="0">
                <a:ln>
                  <a:noFill/>
                </a:ln>
                <a:solidFill>
                  <a:srgbClr val="000000"/>
                </a:solidFill>
                <a:effectLst/>
                <a:uLnTx/>
                <a:uFillTx/>
                <a:latin typeface="Abadi Extra Light" panose="020B0204020104020204" pitchFamily="34" charset="0"/>
                <a:ea typeface="Times New Roman" panose="02020603050405020304" pitchFamily="18" charset="0"/>
                <a:cs typeface="Calibri" panose="020F0502020204030204" pitchFamily="34" charset="0"/>
              </a:rPr>
              <a:t>“Qualified Business Income” </a:t>
            </a:r>
            <a:r>
              <a:rPr kumimoji="0" lang="en-US" sz="2000" b="0" i="0" u="none" strike="noStrike" kern="1200" cap="none" spc="0" normalizeH="0" baseline="0" noProof="0" dirty="0">
                <a:ln>
                  <a:noFill/>
                </a:ln>
                <a:solidFill>
                  <a:srgbClr val="000000"/>
                </a:solidFill>
                <a:effectLst/>
                <a:uLnTx/>
                <a:uFillTx/>
                <a:latin typeface="Abadi Extra Light" panose="020B0204020104020204" pitchFamily="34" charset="0"/>
                <a:ea typeface="Times New Roman" panose="02020603050405020304" pitchFamily="18" charset="0"/>
                <a:cs typeface="Calibri" panose="020F0502020204030204" pitchFamily="34" charset="0"/>
              </a:rPr>
              <a:t>(“QBI”) from a partnership, S corporation, or sole proprietorship.</a:t>
            </a:r>
          </a:p>
          <a:p>
            <a:pPr marL="914400" marR="0" lvl="0" indent="-457200" algn="l" defTabSz="914400" rtl="0" eaLnBrk="1" fontAlgn="auto" latinLnBrk="0" hangingPunct="1">
              <a:lnSpc>
                <a:spcPct val="100000"/>
              </a:lnSpc>
              <a:spcBef>
                <a:spcPts val="400"/>
              </a:spcBef>
              <a:spcAft>
                <a:spcPts val="400"/>
              </a:spcAft>
              <a:buClrTx/>
              <a:buSzTx/>
              <a:buFont typeface="Constantia" panose="02030602050306030303" pitchFamily="18" charset="0"/>
              <a:buChar char="-"/>
              <a:tabLst/>
              <a:defRPr/>
            </a:pPr>
            <a:r>
              <a:rPr kumimoji="0" lang="en-US" sz="2000" b="0" i="0" u="none" strike="noStrike" kern="1200" cap="none" spc="0" normalizeH="0" baseline="0" noProof="0" dirty="0">
                <a:ln>
                  <a:noFill/>
                </a:ln>
                <a:solidFill>
                  <a:srgbClr val="000000"/>
                </a:solidFill>
                <a:effectLst/>
                <a:uLnTx/>
                <a:uFillTx/>
                <a:latin typeface="Abadi Extra Light" panose="020B0204020104020204" pitchFamily="34" charset="0"/>
                <a:ea typeface="Times New Roman" panose="02020603050405020304" pitchFamily="18" charset="0"/>
                <a:cs typeface="Calibri" panose="020F0502020204030204" pitchFamily="34" charset="0"/>
              </a:rPr>
              <a:t>The deduction is limited to </a:t>
            </a:r>
            <a:r>
              <a:rPr kumimoji="0" lang="en-US" sz="2000" b="1" i="0" u="none" strike="noStrike" kern="1200" cap="none" spc="0" normalizeH="0" baseline="0" noProof="0" dirty="0">
                <a:ln>
                  <a:noFill/>
                </a:ln>
                <a:solidFill>
                  <a:srgbClr val="000000"/>
                </a:solidFill>
                <a:effectLst/>
                <a:uLnTx/>
                <a:uFillTx/>
                <a:latin typeface="Abadi Extra Light" panose="020B0204020104020204" pitchFamily="34" charset="0"/>
                <a:ea typeface="Times New Roman" panose="02020603050405020304" pitchFamily="18" charset="0"/>
                <a:cs typeface="Calibri" panose="020F0502020204030204" pitchFamily="34" charset="0"/>
              </a:rPr>
              <a:t>20% taxable income</a:t>
            </a:r>
          </a:p>
          <a:p>
            <a:pPr marL="914400" marR="0" lvl="0" indent="-457200" algn="l" defTabSz="914400" rtl="0" eaLnBrk="1" fontAlgn="auto" latinLnBrk="0" hangingPunct="1">
              <a:lnSpc>
                <a:spcPct val="100000"/>
              </a:lnSpc>
              <a:spcBef>
                <a:spcPts val="400"/>
              </a:spcBef>
              <a:spcAft>
                <a:spcPts val="400"/>
              </a:spcAft>
              <a:buClrTx/>
              <a:buSzTx/>
              <a:buFont typeface="Constantia" panose="02030602050306030303" pitchFamily="18" charset="0"/>
              <a:buChar char="-"/>
              <a:tabLst/>
              <a:defRPr/>
            </a:pPr>
            <a:r>
              <a:rPr kumimoji="0" lang="en-US" sz="2000" b="0" i="0" u="none" strike="noStrike" kern="1200" cap="none" spc="0" normalizeH="0" baseline="0" noProof="0" dirty="0">
                <a:ln>
                  <a:noFill/>
                </a:ln>
                <a:solidFill>
                  <a:srgbClr val="000000"/>
                </a:solidFill>
                <a:effectLst/>
                <a:uLnTx/>
                <a:uFillTx/>
                <a:latin typeface="Abadi Extra Light" panose="020B0204020104020204" pitchFamily="34" charset="0"/>
                <a:ea typeface="Times New Roman" panose="02020603050405020304" pitchFamily="18" charset="0"/>
                <a:cs typeface="Calibri" panose="020F0502020204030204" pitchFamily="34" charset="0"/>
              </a:rPr>
              <a:t>The 20% deduction </a:t>
            </a:r>
            <a:r>
              <a:rPr kumimoji="0" lang="en-US" sz="2000" b="1" i="0" u="none" strike="noStrike" kern="1200" cap="none" spc="0" normalizeH="0" baseline="0" noProof="0" dirty="0">
                <a:ln>
                  <a:noFill/>
                </a:ln>
                <a:solidFill>
                  <a:srgbClr val="000000"/>
                </a:solidFill>
                <a:effectLst/>
                <a:uLnTx/>
                <a:uFillTx/>
                <a:latin typeface="Abadi Extra Light" panose="020B0204020104020204" pitchFamily="34" charset="0"/>
                <a:ea typeface="Times New Roman" panose="02020603050405020304" pitchFamily="18" charset="0"/>
                <a:cs typeface="Calibri" panose="020F0502020204030204" pitchFamily="34" charset="0"/>
              </a:rPr>
              <a:t>reduces taxable income </a:t>
            </a:r>
            <a:r>
              <a:rPr kumimoji="0" lang="en-US" sz="2000" b="0" i="0" u="none" strike="noStrike" kern="1200" cap="none" spc="0" normalizeH="0" baseline="0" noProof="0" dirty="0">
                <a:ln>
                  <a:noFill/>
                </a:ln>
                <a:solidFill>
                  <a:srgbClr val="000000"/>
                </a:solidFill>
                <a:effectLst/>
                <a:uLnTx/>
                <a:uFillTx/>
                <a:latin typeface="Abadi Extra Light" panose="020B0204020104020204" pitchFamily="34" charset="0"/>
                <a:ea typeface="Times New Roman" panose="02020603050405020304" pitchFamily="18" charset="0"/>
                <a:cs typeface="Calibri" panose="020F0502020204030204" pitchFamily="34" charset="0"/>
              </a:rPr>
              <a:t>and is not allowed in computing adjusted gross income. </a:t>
            </a:r>
          </a:p>
          <a:p>
            <a:pPr marL="914400" marR="0" lvl="0" indent="-457200" algn="l" defTabSz="914400" rtl="0" eaLnBrk="1" fontAlgn="auto" latinLnBrk="0" hangingPunct="1">
              <a:lnSpc>
                <a:spcPct val="100000"/>
              </a:lnSpc>
              <a:spcBef>
                <a:spcPts val="400"/>
              </a:spcBef>
              <a:spcAft>
                <a:spcPts val="400"/>
              </a:spcAft>
              <a:buClrTx/>
              <a:buSzTx/>
              <a:buFont typeface="Constantia" panose="02030602050306030303" pitchFamily="18" charset="0"/>
              <a:buChar char="-"/>
              <a:tabLst/>
              <a:defRPr/>
            </a:pPr>
            <a:r>
              <a:rPr kumimoji="0" lang="en-US" sz="2000" b="0" i="0" u="none" strike="noStrike" kern="1200" cap="none" spc="0" normalizeH="0" baseline="0" noProof="0" dirty="0">
                <a:ln>
                  <a:noFill/>
                </a:ln>
                <a:solidFill>
                  <a:srgbClr val="000000"/>
                </a:solidFill>
                <a:effectLst/>
                <a:uLnTx/>
                <a:uFillTx/>
                <a:latin typeface="Abadi Extra Light" panose="020B0204020104020204" pitchFamily="34" charset="0"/>
                <a:ea typeface="Times New Roman" panose="02020603050405020304" pitchFamily="18" charset="0"/>
                <a:cs typeface="Calibri" panose="020F0502020204030204" pitchFamily="34" charset="0"/>
              </a:rPr>
              <a:t>Available to </a:t>
            </a:r>
            <a:r>
              <a:rPr kumimoji="0" lang="en-US" sz="2000" b="1" i="0" u="none" strike="noStrike" kern="1200" cap="none" spc="0" normalizeH="0" baseline="0" noProof="0" dirty="0">
                <a:ln>
                  <a:noFill/>
                </a:ln>
                <a:solidFill>
                  <a:srgbClr val="000000"/>
                </a:solidFill>
                <a:effectLst/>
                <a:uLnTx/>
                <a:uFillTx/>
                <a:latin typeface="Abadi Extra Light" panose="020B0204020104020204" pitchFamily="34" charset="0"/>
                <a:ea typeface="Times New Roman" panose="02020603050405020304" pitchFamily="18" charset="0"/>
                <a:cs typeface="Calibri" panose="020F0502020204030204" pitchFamily="34" charset="0"/>
              </a:rPr>
              <a:t>both itemizers and non-itemizers</a:t>
            </a:r>
            <a:r>
              <a:rPr kumimoji="0" lang="en-US" sz="2000" b="0" i="0" u="none" strike="noStrike" kern="1200" cap="none" spc="0" normalizeH="0" baseline="0" noProof="0" dirty="0">
                <a:ln>
                  <a:noFill/>
                </a:ln>
                <a:solidFill>
                  <a:srgbClr val="000000"/>
                </a:solidFill>
                <a:effectLst/>
                <a:uLnTx/>
                <a:uFillTx/>
                <a:latin typeface="Abadi Extra Light" panose="020B0204020104020204" pitchFamily="34" charset="0"/>
                <a:ea typeface="Times New Roman" panose="02020603050405020304" pitchFamily="18" charset="0"/>
                <a:cs typeface="Calibri" panose="020F0502020204030204" pitchFamily="34" charset="0"/>
              </a:rPr>
              <a:t>. </a:t>
            </a:r>
          </a:p>
          <a:p>
            <a:pPr marL="457200" marR="0" lvl="0" indent="0" algn="l" defTabSz="914400" rtl="0" eaLnBrk="1" fontAlgn="auto" latinLnBrk="0" hangingPunct="1">
              <a:lnSpc>
                <a:spcPct val="100000"/>
              </a:lnSpc>
              <a:spcBef>
                <a:spcPts val="400"/>
              </a:spcBef>
              <a:spcAft>
                <a:spcPts val="40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16CA7BCC-CE74-466C-839C-AA8DBC7EEC49}"/>
              </a:ext>
            </a:extLst>
          </p:cNvPr>
          <p:cNvPicPr>
            <a:picLocks noChangeAspect="1"/>
          </p:cNvPicPr>
          <p:nvPr/>
        </p:nvPicPr>
        <p:blipFill>
          <a:blip r:embed="rId3">
            <a:biLevel thresh="50000"/>
          </a:blip>
          <a:stretch>
            <a:fillRect/>
          </a:stretch>
        </p:blipFill>
        <p:spPr>
          <a:xfrm>
            <a:off x="8601082" y="4565600"/>
            <a:ext cx="3698097" cy="2292400"/>
          </a:xfrm>
          <a:prstGeom prst="rect">
            <a:avLst/>
          </a:prstGeom>
        </p:spPr>
      </p:pic>
      <p:pic>
        <p:nvPicPr>
          <p:cNvPr id="5" name="Picture 4">
            <a:extLst>
              <a:ext uri="{FF2B5EF4-FFF2-40B4-BE49-F238E27FC236}">
                <a16:creationId xmlns:a16="http://schemas.microsoft.com/office/drawing/2014/main" id="{188CE0F5-D5FD-4F35-8AA7-7295A34C73E5}"/>
              </a:ext>
            </a:extLst>
          </p:cNvPr>
          <p:cNvPicPr>
            <a:picLocks noChangeAspect="1"/>
          </p:cNvPicPr>
          <p:nvPr/>
        </p:nvPicPr>
        <p:blipFill>
          <a:blip r:embed="rId4">
            <a:biLevel thresh="75000"/>
          </a:blip>
          <a:stretch>
            <a:fillRect/>
          </a:stretch>
        </p:blipFill>
        <p:spPr>
          <a:xfrm>
            <a:off x="4329113" y="4800601"/>
            <a:ext cx="4271963" cy="2057400"/>
          </a:xfrm>
          <a:prstGeom prst="rect">
            <a:avLst/>
          </a:prstGeom>
        </p:spPr>
      </p:pic>
      <p:pic>
        <p:nvPicPr>
          <p:cNvPr id="6" name="Picture 5">
            <a:extLst>
              <a:ext uri="{FF2B5EF4-FFF2-40B4-BE49-F238E27FC236}">
                <a16:creationId xmlns:a16="http://schemas.microsoft.com/office/drawing/2014/main" id="{73FC3BBF-FAA8-447D-B7EB-CA5B8A1D0774}"/>
              </a:ext>
            </a:extLst>
          </p:cNvPr>
          <p:cNvPicPr>
            <a:picLocks noChangeAspect="1"/>
          </p:cNvPicPr>
          <p:nvPr/>
        </p:nvPicPr>
        <p:blipFill>
          <a:blip r:embed="rId5">
            <a:biLevel thresh="75000"/>
          </a:blip>
          <a:stretch>
            <a:fillRect/>
          </a:stretch>
        </p:blipFill>
        <p:spPr>
          <a:xfrm>
            <a:off x="-107171" y="4800611"/>
            <a:ext cx="4436285" cy="2057399"/>
          </a:xfrm>
          <a:prstGeom prst="rect">
            <a:avLst/>
          </a:prstGeom>
        </p:spPr>
      </p:pic>
      <p:sp>
        <p:nvSpPr>
          <p:cNvPr id="3" name="TextBox 2">
            <a:extLst>
              <a:ext uri="{FF2B5EF4-FFF2-40B4-BE49-F238E27FC236}">
                <a16:creationId xmlns:a16="http://schemas.microsoft.com/office/drawing/2014/main" id="{D92CA243-B82C-4C44-AC22-3FC8BFFF8106}"/>
              </a:ext>
            </a:extLst>
          </p:cNvPr>
          <p:cNvSpPr txBox="1"/>
          <p:nvPr/>
        </p:nvSpPr>
        <p:spPr>
          <a:xfrm>
            <a:off x="1116627" y="3858609"/>
            <a:ext cx="10407646" cy="1569660"/>
          </a:xfrm>
          <a:prstGeom prst="rect">
            <a:avLst/>
          </a:prstGeom>
          <a:solidFill>
            <a:schemeClr val="bg1"/>
          </a:solidFill>
          <a:ln>
            <a:solidFill>
              <a:schemeClr val="tx1">
                <a:lumMod val="85000"/>
              </a:schemeClr>
            </a:solidFill>
          </a:ln>
          <a:effectLst>
            <a:outerShdw blurRad="50800" dist="50800" dir="5400000" algn="ctr" rotWithShape="0">
              <a:srgbClr val="000000">
                <a:alpha val="99000"/>
              </a:srgb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lumMod val="85000"/>
                  </a:prstClr>
                </a:solidFill>
                <a:effectLst/>
                <a:uLnTx/>
                <a:uFillTx/>
                <a:latin typeface="Century Gothic" panose="020B0502020202020204"/>
                <a:ea typeface="+mn-ea"/>
                <a:cs typeface="+mn-cs"/>
              </a:rPr>
              <a:t>QBI – 20% QBI = Taxable Income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lumMod val="85000"/>
                  </a:prstClr>
                </a:solidFill>
                <a:effectLst/>
                <a:uLnTx/>
                <a:uFillTx/>
                <a:latin typeface="Century Gothic" panose="020B0502020202020204"/>
                <a:ea typeface="+mn-ea"/>
                <a:cs typeface="+mn-cs"/>
              </a:rPr>
              <a:t>. 80 x .37 = .296</a:t>
            </a:r>
          </a:p>
        </p:txBody>
      </p:sp>
    </p:spTree>
    <p:extLst>
      <p:ext uri="{BB962C8B-B14F-4D97-AF65-F5344CB8AC3E}">
        <p14:creationId xmlns:p14="http://schemas.microsoft.com/office/powerpoint/2010/main" val="214398778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left)">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wipe(left)">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wipe(left)">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wipe(left)">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wipe(left)">
                                      <p:cBhvr>
                                        <p:cTn id="32" dur="500"/>
                                        <p:tgtEl>
                                          <p:spTgt spid="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500" fill="hold"/>
                                        <p:tgtEl>
                                          <p:spTgt spid="3"/>
                                        </p:tgtEl>
                                        <p:attrNameLst>
                                          <p:attrName>ppt_w</p:attrName>
                                        </p:attrNameLst>
                                      </p:cBhvr>
                                      <p:tavLst>
                                        <p:tav tm="0">
                                          <p:val>
                                            <p:fltVal val="0"/>
                                          </p:val>
                                        </p:tav>
                                        <p:tav tm="100000">
                                          <p:val>
                                            <p:strVal val="#ppt_w"/>
                                          </p:val>
                                        </p:tav>
                                      </p:tavLst>
                                    </p:anim>
                                    <p:anim calcmode="lin" valueType="num">
                                      <p:cBhvr>
                                        <p:cTn id="38" dur="500" fill="hold"/>
                                        <p:tgtEl>
                                          <p:spTgt spid="3"/>
                                        </p:tgtEl>
                                        <p:attrNameLst>
                                          <p:attrName>ppt_h</p:attrName>
                                        </p:attrNameLst>
                                      </p:cBhvr>
                                      <p:tavLst>
                                        <p:tav tm="0">
                                          <p:val>
                                            <p:fltVal val="0"/>
                                          </p:val>
                                        </p:tav>
                                        <p:tav tm="100000">
                                          <p:val>
                                            <p:strVal val="#ppt_h"/>
                                          </p:val>
                                        </p:tav>
                                      </p:tavLst>
                                    </p:anim>
                                    <p:animEffect transition="in" filter="fade">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5A2E196-D26C-63AC-BEEC-3E8FFBB474C0}"/>
              </a:ext>
            </a:extLst>
          </p:cNvPr>
          <p:cNvGraphicFramePr>
            <a:graphicFrameLocks noGrp="1"/>
          </p:cNvGraphicFramePr>
          <p:nvPr>
            <p:extLst>
              <p:ext uri="{D42A27DB-BD31-4B8C-83A1-F6EECF244321}">
                <p14:modId xmlns:p14="http://schemas.microsoft.com/office/powerpoint/2010/main" val="1139064662"/>
              </p:ext>
            </p:extLst>
          </p:nvPr>
        </p:nvGraphicFramePr>
        <p:xfrm>
          <a:off x="3044142" y="766119"/>
          <a:ext cx="6458204" cy="5859245"/>
        </p:xfrm>
        <a:graphic>
          <a:graphicData uri="http://schemas.openxmlformats.org/drawingml/2006/table">
            <a:tbl>
              <a:tblPr>
                <a:effectLst>
                  <a:outerShdw blurRad="50800" dist="50800" dir="5400000" algn="ctr" rotWithShape="0">
                    <a:srgbClr val="000000">
                      <a:alpha val="99000"/>
                    </a:srgbClr>
                  </a:outerShdw>
                </a:effectLst>
              </a:tblPr>
              <a:tblGrid>
                <a:gridCol w="746387">
                  <a:extLst>
                    <a:ext uri="{9D8B030D-6E8A-4147-A177-3AD203B41FA5}">
                      <a16:colId xmlns:a16="http://schemas.microsoft.com/office/drawing/2014/main" val="3715741180"/>
                    </a:ext>
                  </a:extLst>
                </a:gridCol>
                <a:gridCol w="924815">
                  <a:extLst>
                    <a:ext uri="{9D8B030D-6E8A-4147-A177-3AD203B41FA5}">
                      <a16:colId xmlns:a16="http://schemas.microsoft.com/office/drawing/2014/main" val="3243344002"/>
                    </a:ext>
                  </a:extLst>
                </a:gridCol>
                <a:gridCol w="1266357">
                  <a:extLst>
                    <a:ext uri="{9D8B030D-6E8A-4147-A177-3AD203B41FA5}">
                      <a16:colId xmlns:a16="http://schemas.microsoft.com/office/drawing/2014/main" val="4226184630"/>
                    </a:ext>
                  </a:extLst>
                </a:gridCol>
                <a:gridCol w="763218">
                  <a:extLst>
                    <a:ext uri="{9D8B030D-6E8A-4147-A177-3AD203B41FA5}">
                      <a16:colId xmlns:a16="http://schemas.microsoft.com/office/drawing/2014/main" val="3694400875"/>
                    </a:ext>
                  </a:extLst>
                </a:gridCol>
                <a:gridCol w="1083274">
                  <a:extLst>
                    <a:ext uri="{9D8B030D-6E8A-4147-A177-3AD203B41FA5}">
                      <a16:colId xmlns:a16="http://schemas.microsoft.com/office/drawing/2014/main" val="1787842422"/>
                    </a:ext>
                  </a:extLst>
                </a:gridCol>
                <a:gridCol w="664738">
                  <a:extLst>
                    <a:ext uri="{9D8B030D-6E8A-4147-A177-3AD203B41FA5}">
                      <a16:colId xmlns:a16="http://schemas.microsoft.com/office/drawing/2014/main" val="2855301537"/>
                    </a:ext>
                  </a:extLst>
                </a:gridCol>
                <a:gridCol w="1009415">
                  <a:extLst>
                    <a:ext uri="{9D8B030D-6E8A-4147-A177-3AD203B41FA5}">
                      <a16:colId xmlns:a16="http://schemas.microsoft.com/office/drawing/2014/main" val="22958458"/>
                    </a:ext>
                  </a:extLst>
                </a:gridCol>
              </a:tblGrid>
              <a:tr h="315061">
                <a:tc gridSpan="7">
                  <a:txBody>
                    <a:bodyPr/>
                    <a:lstStyle/>
                    <a:p>
                      <a:pPr algn="l" fontAlgn="b"/>
                      <a:r>
                        <a:rPr lang="en-US" sz="1100" b="0" i="0" u="none" strike="noStrike" dirty="0">
                          <a:solidFill>
                            <a:srgbClr val="000000"/>
                          </a:solidFill>
                          <a:effectLst/>
                          <a:latin typeface="Calibri" panose="020F0502020204030204" pitchFamily="34" charset="0"/>
                        </a:rPr>
                        <a:t> </a:t>
                      </a:r>
                      <a:endParaRPr lang="en-US" sz="1100" b="0" i="0" u="none" strike="noStrike" dirty="0">
                        <a:solidFill>
                          <a:srgbClr val="000000"/>
                        </a:solidFill>
                        <a:effectLst>
                          <a:outerShdw blurRad="38100" dist="38100" dir="2700000" algn="tl">
                            <a:srgbClr val="000000">
                              <a:alpha val="43137"/>
                            </a:srgbClr>
                          </a:outerShdw>
                        </a:effectLst>
                        <a:latin typeface="Calibri" panose="020F0502020204030204" pitchFamily="34" charset="0"/>
                      </a:endParaRPr>
                    </a:p>
                    <a:p>
                      <a:pPr algn="l" fontAlgn="b"/>
                      <a:r>
                        <a:rPr lang="en-US" sz="1100" b="0" i="0" u="none" strike="noStrike" dirty="0">
                          <a:solidFill>
                            <a:srgbClr val="4472C4"/>
                          </a:solidFill>
                          <a:effectLst>
                            <a:outerShdw blurRad="38100" dist="38100" dir="2700000" algn="tl">
                              <a:srgbClr val="000000">
                                <a:alpha val="43137"/>
                              </a:srgbClr>
                            </a:outerShdw>
                          </a:effectLst>
                          <a:latin typeface="Calibri" panose="020F0502020204030204" pitchFamily="34" charset="0"/>
                        </a:rPr>
                        <a:t> </a:t>
                      </a:r>
                      <a:endParaRPr lang="en-US" sz="1100" b="0" i="0" u="none" strike="noStrike" dirty="0">
                        <a:solidFill>
                          <a:srgbClr val="000000"/>
                        </a:solidFill>
                        <a:effectLst>
                          <a:outerShdw blurRad="38100" dist="38100" dir="2700000" algn="tl">
                            <a:srgbClr val="000000">
                              <a:alpha val="43137"/>
                            </a:srgbClr>
                          </a:outerShdw>
                        </a:effectLst>
                        <a:latin typeface="Calibri" panose="020F0502020204030204" pitchFamily="34" charset="0"/>
                      </a:endParaRPr>
                    </a:p>
                    <a:p>
                      <a:pPr algn="ctr" fontAlgn="b"/>
                      <a:r>
                        <a:rPr lang="en-US" sz="1800" b="0" i="0" u="none" strike="noStrike" dirty="0">
                          <a:solidFill>
                            <a:srgbClr val="000000"/>
                          </a:solidFill>
                          <a:effectLst>
                            <a:outerShdw blurRad="38100" dist="38100" dir="2700000" algn="tl">
                              <a:srgbClr val="000000">
                                <a:alpha val="43137"/>
                              </a:srgbClr>
                            </a:outerShdw>
                          </a:effectLst>
                          <a:latin typeface="Calibri" panose="020F0502020204030204" pitchFamily="34" charset="0"/>
                        </a:rPr>
                        <a:t>$200,000 of Income Fed Tax Only No Distribution</a:t>
                      </a:r>
                    </a:p>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T>
                      <a:noFill/>
                    </a:lnT>
                    <a:lnB>
                      <a:noFill/>
                    </a:lnB>
                    <a:solidFill>
                      <a:srgbClr val="ED7D31"/>
                    </a:solidFill>
                  </a:tcPr>
                </a:tc>
                <a:tc hMerge="1">
                  <a:txBody>
                    <a:bodyPr/>
                    <a:lstStyle/>
                    <a:p>
                      <a:pPr algn="l" fontAlgn="b"/>
                      <a:r>
                        <a:rPr lang="en-US" sz="1100" b="0" i="0" u="none" strike="noStrike" dirty="0">
                          <a:solidFill>
                            <a:srgbClr val="4472C4"/>
                          </a:solidFill>
                          <a:effectLst/>
                          <a:latin typeface="Calibri" panose="020F0502020204030204" pitchFamily="34" charset="0"/>
                        </a:rPr>
                        <a:t> </a:t>
                      </a:r>
                    </a:p>
                  </a:txBody>
                  <a:tcPr marL="9525" marR="9525" marT="9525" marB="0" anchor="b">
                    <a:lnL>
                      <a:noFill/>
                    </a:lnL>
                    <a:lnR>
                      <a:noFill/>
                    </a:lnR>
                    <a:lnT>
                      <a:noFill/>
                    </a:lnT>
                    <a:lnB>
                      <a:noFill/>
                    </a:lnB>
                    <a:solidFill>
                      <a:srgbClr val="ED7D31"/>
                    </a:solidFill>
                  </a:tcPr>
                </a:tc>
                <a:tc hMerge="1">
                  <a:txBody>
                    <a:bodyPr/>
                    <a:lstStyle/>
                    <a:p>
                      <a:pPr algn="ctr" fontAlgn="b"/>
                      <a:endParaRPr lang="en-US" sz="1100" b="0" i="0" u="none" strike="noStrike" dirty="0">
                        <a:solidFill>
                          <a:srgbClr val="000000"/>
                        </a:solidFill>
                        <a:effectLst/>
                        <a:latin typeface="Calibri" panose="020F0502020204030204" pitchFamily="34" charset="0"/>
                      </a:endParaRPr>
                    </a:p>
                    <a:p>
                      <a:pPr algn="ctr" fontAlgn="b"/>
                      <a:r>
                        <a:rPr lang="en-US" sz="1100" b="0" i="0" u="none" strike="noStrike" dirty="0">
                          <a:solidFill>
                            <a:srgbClr val="000000"/>
                          </a:solidFill>
                          <a:effectLst/>
                          <a:latin typeface="Calibri" panose="020F0502020204030204" pitchFamily="34" charset="0"/>
                        </a:rPr>
                        <a:t>$200,000 of Income Fed Tax Only No Distribution</a:t>
                      </a:r>
                    </a:p>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ED7D3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03160377"/>
                  </a:ext>
                </a:extLst>
              </a:tr>
              <a:tr h="315061">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ctr" fontAlgn="b"/>
                      <a:r>
                        <a:rPr lang="en-US" sz="1100" b="0" i="0" u="none" strike="noStrike" dirty="0">
                          <a:solidFill>
                            <a:srgbClr val="000000"/>
                          </a:solidFill>
                          <a:effectLst/>
                          <a:latin typeface="Calibri" panose="020F0502020204030204" pitchFamily="34" charset="0"/>
                        </a:rPr>
                        <a:t>C Corp</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ctr" fontAlgn="b"/>
                      <a:r>
                        <a:rPr lang="en-US" sz="1100" b="0" i="0" u="none" strike="noStrike" dirty="0">
                          <a:solidFill>
                            <a:srgbClr val="000000"/>
                          </a:solidFill>
                          <a:effectLst/>
                          <a:latin typeface="Calibri" panose="020F0502020204030204" pitchFamily="34" charset="0"/>
                        </a:rPr>
                        <a:t>S Corp</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ctr" fontAlgn="b"/>
                      <a:r>
                        <a:rPr lang="en-US" sz="1100" b="0" i="0" u="none" strike="noStrike" dirty="0">
                          <a:solidFill>
                            <a:srgbClr val="000000"/>
                          </a:solidFill>
                          <a:effectLst/>
                          <a:latin typeface="Calibri" panose="020F0502020204030204" pitchFamily="34" charset="0"/>
                        </a:rPr>
                        <a:t>Part</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42827388"/>
                  </a:ext>
                </a:extLst>
              </a:tr>
              <a:tr h="315061">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r" fontAlgn="b"/>
                      <a:r>
                        <a:rPr lang="en-US" sz="1100" b="0" i="0" u="none" strike="noStrike">
                          <a:solidFill>
                            <a:srgbClr val="000000"/>
                          </a:solidFill>
                          <a:effectLst/>
                          <a:latin typeface="Calibri" panose="020F0502020204030204" pitchFamily="34" charset="0"/>
                        </a:rPr>
                        <a:t>200,000</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r" fontAlgn="b"/>
                      <a:r>
                        <a:rPr lang="en-US" sz="1100" b="0" i="0" u="none" strike="noStrike">
                          <a:solidFill>
                            <a:srgbClr val="000000"/>
                          </a:solidFill>
                          <a:effectLst/>
                          <a:latin typeface="Calibri" panose="020F0502020204030204" pitchFamily="34" charset="0"/>
                        </a:rPr>
                        <a:t>200,000</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r" fontAlgn="b"/>
                      <a:r>
                        <a:rPr lang="en-US" sz="1100" b="0" i="0" u="none" strike="noStrike">
                          <a:solidFill>
                            <a:srgbClr val="000000"/>
                          </a:solidFill>
                          <a:effectLst/>
                          <a:latin typeface="Calibri" panose="020F0502020204030204" pitchFamily="34" charset="0"/>
                        </a:rPr>
                        <a:t>200,000</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2777183498"/>
                  </a:ext>
                </a:extLst>
              </a:tr>
              <a:tr h="315061">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ctr" fontAlgn="b"/>
                      <a:r>
                        <a:rPr lang="en-US" sz="1100" b="0" i="0" u="none" strike="noStrike" dirty="0" err="1">
                          <a:solidFill>
                            <a:srgbClr val="000000"/>
                          </a:solidFill>
                          <a:effectLst/>
                          <a:latin typeface="Calibri" panose="020F0502020204030204" pitchFamily="34" charset="0"/>
                        </a:rPr>
                        <a:t>PaCIT</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r" fontAlgn="b"/>
                      <a:r>
                        <a:rPr lang="en-US" sz="1100" b="0" i="0" u="none" strike="noStrike" dirty="0">
                          <a:solidFill>
                            <a:srgbClr val="000000"/>
                          </a:solidFill>
                          <a:effectLst/>
                          <a:latin typeface="Calibri" panose="020F0502020204030204" pitchFamily="34" charset="0"/>
                        </a:rPr>
                        <a:t>                               -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1608636189"/>
                  </a:ext>
                </a:extLst>
              </a:tr>
              <a:tr h="315061">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r" fontAlgn="b"/>
                      <a:r>
                        <a:rPr lang="en-US" sz="1100" b="0" i="0" u="none" strike="noStrike">
                          <a:solidFill>
                            <a:srgbClr val="000000"/>
                          </a:solidFill>
                          <a:effectLst/>
                          <a:latin typeface="Calibri" panose="020F0502020204030204" pitchFamily="34" charset="0"/>
                        </a:rPr>
                        <a:t>200,000</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2439410106"/>
                  </a:ext>
                </a:extLst>
              </a:tr>
              <a:tr h="570260">
                <a:tc>
                  <a:txBody>
                    <a:bodyPr/>
                    <a:lstStyle/>
                    <a:p>
                      <a:pPr algn="r" fontAlgn="b"/>
                      <a:r>
                        <a:rPr lang="en-US" sz="1100" b="0" i="0" u="none" strike="noStrike" dirty="0">
                          <a:solidFill>
                            <a:srgbClr val="000000"/>
                          </a:solidFill>
                          <a:effectLst/>
                          <a:latin typeface="Calibri" panose="020F0502020204030204" pitchFamily="34" charset="0"/>
                        </a:rPr>
                        <a:t>0.21</a:t>
                      </a:r>
                    </a:p>
                  </a:txBody>
                  <a:tcPr marL="9525" marR="9525" marT="9525" marB="0" anchor="b">
                    <a:lnL>
                      <a:noFill/>
                    </a:lnL>
                    <a:lnR>
                      <a:noFill/>
                    </a:lnR>
                    <a:lnT>
                      <a:noFill/>
                    </a:lnT>
                    <a:lnB>
                      <a:noFill/>
                    </a:lnB>
                    <a:solidFill>
                      <a:schemeClr val="bg1"/>
                    </a:solidFill>
                  </a:tcPr>
                </a:tc>
                <a:tc>
                  <a:txBody>
                    <a:bodyPr/>
                    <a:lstStyle/>
                    <a:p>
                      <a:pPr algn="ctr" fontAlgn="b"/>
                      <a:r>
                        <a:rPr lang="en-US" sz="1100" b="0" i="0" u="none" strike="noStrike">
                          <a:solidFill>
                            <a:srgbClr val="000000"/>
                          </a:solidFill>
                          <a:effectLst/>
                          <a:latin typeface="Calibri" panose="020F0502020204030204" pitchFamily="34" charset="0"/>
                        </a:rPr>
                        <a:t>Fed</a:t>
                      </a:r>
                    </a:p>
                  </a:txBody>
                  <a:tcPr marL="9525" marR="9525" marT="9525" marB="0" anchor="b">
                    <a:lnL>
                      <a:noFill/>
                    </a:lnL>
                    <a:lnR>
                      <a:noFill/>
                    </a:lnR>
                    <a:lnT>
                      <a:noFill/>
                    </a:lnT>
                    <a:lnB>
                      <a:noFill/>
                    </a:lnB>
                    <a:solidFill>
                      <a:schemeClr val="bg1"/>
                    </a:solidFill>
                  </a:tcPr>
                </a:tc>
                <a:tc>
                  <a:txBody>
                    <a:bodyPr/>
                    <a:lstStyle/>
                    <a:p>
                      <a:pPr algn="r" fontAlgn="b"/>
                      <a:r>
                        <a:rPr lang="en-US" sz="1100" b="0" i="0" u="none" strike="noStrike">
                          <a:solidFill>
                            <a:srgbClr val="000000"/>
                          </a:solidFill>
                          <a:effectLst/>
                          <a:latin typeface="Calibri" panose="020F0502020204030204" pitchFamily="34" charset="0"/>
                        </a:rPr>
                        <a:t>                      42,000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effectLst/>
                          <a:latin typeface="Calibri" panose="020F0502020204030204" pitchFamily="34" charset="0"/>
                        </a:rPr>
                        <a:t>0.296</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r" fontAlgn="b"/>
                      <a:r>
                        <a:rPr lang="en-US" sz="1100" b="0" i="0" u="none" strike="noStrike" dirty="0">
                          <a:solidFill>
                            <a:srgbClr val="000000"/>
                          </a:solidFill>
                          <a:effectLst/>
                          <a:latin typeface="Calibri" panose="020F0502020204030204" pitchFamily="34" charset="0"/>
                        </a:rPr>
                        <a:t>             59,200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100" b="0" i="0" u="none" strike="noStrike" dirty="0">
                          <a:solidFill>
                            <a:srgbClr val="000000"/>
                          </a:solidFill>
                          <a:effectLst/>
                          <a:latin typeface="Calibri" panose="020F0502020204030204" pitchFamily="34" charset="0"/>
                        </a:rPr>
                        <a:t>0.296</a:t>
                      </a:r>
                    </a:p>
                  </a:txBody>
                  <a:tcPr marL="9525" marR="9525" marT="9525" marB="0" anchor="b">
                    <a:lnL>
                      <a:noFill/>
                    </a:lnL>
                    <a:lnR>
                      <a:noFill/>
                    </a:lnR>
                    <a:lnT>
                      <a:noFill/>
                    </a:lnT>
                    <a:lnB>
                      <a:noFill/>
                    </a:lnB>
                    <a:solidFill>
                      <a:schemeClr val="bg1"/>
                    </a:solidFill>
                  </a:tcPr>
                </a:tc>
                <a:tc>
                  <a:txBody>
                    <a:bodyPr/>
                    <a:lstStyle/>
                    <a:p>
                      <a:pPr algn="r" fontAlgn="b"/>
                      <a:r>
                        <a:rPr lang="en-US" sz="1100" b="0" i="0" u="none" strike="noStrike" dirty="0">
                          <a:solidFill>
                            <a:srgbClr val="000000"/>
                          </a:solidFill>
                          <a:effectLst/>
                          <a:latin typeface="Calibri" panose="020F0502020204030204" pitchFamily="34" charset="0"/>
                        </a:rPr>
                        <a:t>           59,200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81099198"/>
                  </a:ext>
                </a:extLst>
              </a:tr>
              <a:tr h="315061">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983919072"/>
                  </a:ext>
                </a:extLst>
              </a:tr>
              <a:tr h="570260">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r" fontAlgn="b"/>
                      <a:r>
                        <a:rPr lang="en-US" sz="1100" b="0" i="0" u="none" strike="noStrike">
                          <a:solidFill>
                            <a:srgbClr val="000000"/>
                          </a:solidFill>
                          <a:effectLst/>
                          <a:latin typeface="Calibri" panose="020F0502020204030204" pitchFamily="34" charset="0"/>
                        </a:rPr>
                        <a:t>                    158,000 </a:t>
                      </a: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solidFill>
                      <a:schemeClr val="bg1"/>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r" fontAlgn="b"/>
                      <a:r>
                        <a:rPr lang="en-US" sz="1100" b="0" i="0" u="none" strike="noStrike">
                          <a:solidFill>
                            <a:srgbClr val="000000"/>
                          </a:solidFill>
                          <a:effectLst/>
                          <a:latin typeface="Calibri" panose="020F0502020204030204" pitchFamily="34" charset="0"/>
                        </a:rPr>
                        <a:t>140,800</a:t>
                      </a: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solidFill>
                      <a:schemeClr val="bg1"/>
                    </a:solidFill>
                  </a:tcPr>
                </a:tc>
                <a:tc>
                  <a:txBody>
                    <a:bodyPr/>
                    <a:lstStyle/>
                    <a:p>
                      <a:pPr algn="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r" fontAlgn="b"/>
                      <a:r>
                        <a:rPr lang="en-US" sz="1100" b="0" i="0" u="none" strike="noStrike" dirty="0">
                          <a:solidFill>
                            <a:srgbClr val="000000"/>
                          </a:solidFill>
                          <a:effectLst/>
                          <a:latin typeface="Calibri" panose="020F0502020204030204" pitchFamily="34" charset="0"/>
                        </a:rPr>
                        <a:t>         140,800 </a:t>
                      </a: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5301721"/>
                  </a:ext>
                </a:extLst>
              </a:tr>
              <a:tr h="330814">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solidFill>
                      <a:schemeClr val="bg1"/>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solidFill>
                      <a:schemeClr val="bg1"/>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2872232269"/>
                  </a:ext>
                </a:extLst>
              </a:tr>
              <a:tr h="315061">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ctr" fontAlgn="b"/>
                      <a:r>
                        <a:rPr lang="en-US" sz="1100" b="0" i="0" u="none" strike="noStrike">
                          <a:solidFill>
                            <a:srgbClr val="000000"/>
                          </a:solidFill>
                          <a:effectLst/>
                          <a:latin typeface="Calibri" panose="020F0502020204030204" pitchFamily="34" charset="0"/>
                        </a:rPr>
                        <a:t>PaCIT</a:t>
                      </a:r>
                    </a:p>
                  </a:txBody>
                  <a:tcPr marL="9525" marR="9525" marT="9525" marB="0" anchor="b">
                    <a:lnL>
                      <a:noFill/>
                    </a:lnL>
                    <a:lnR>
                      <a:noFill/>
                    </a:lnR>
                    <a:lnT>
                      <a:noFill/>
                    </a:lnT>
                    <a:lnB>
                      <a:noFill/>
                    </a:lnB>
                    <a:solidFill>
                      <a:schemeClr val="bg1"/>
                    </a:solidFill>
                  </a:tcPr>
                </a:tc>
                <a:tc>
                  <a:txBody>
                    <a:bodyPr/>
                    <a:lstStyle/>
                    <a:p>
                      <a:pPr algn="r" fontAlgn="b"/>
                      <a:r>
                        <a:rPr lang="en-US" sz="1100" b="0" i="0" u="none" strike="noStrike" dirty="0">
                          <a:solidFill>
                            <a:srgbClr val="000000"/>
                          </a:solidFill>
                          <a:effectLst/>
                          <a:latin typeface="Calibri" panose="020F0502020204030204" pitchFamily="34" charset="0"/>
                        </a:rPr>
                        <a:t>                               -   </a:t>
                      </a:r>
                    </a:p>
                  </a:txBody>
                  <a:tcPr marL="9525" marR="9525" marT="9525" marB="0" anchor="b">
                    <a:lnL>
                      <a:noFill/>
                    </a:lnL>
                    <a:lnR>
                      <a:noFill/>
                    </a:lnR>
                    <a:lnT>
                      <a:noFill/>
                    </a:lnT>
                    <a:lnB>
                      <a:noFill/>
                    </a:lnB>
                    <a:solidFill>
                      <a:schemeClr val="bg1"/>
                    </a:solidFill>
                  </a:tcPr>
                </a:tc>
                <a:tc>
                  <a:txBody>
                    <a:bodyPr/>
                    <a:lstStyle/>
                    <a:p>
                      <a:pPr algn="ctr" fontAlgn="b"/>
                      <a:r>
                        <a:rPr lang="en-US" sz="1100" b="0" i="0" u="none" strike="noStrike" dirty="0">
                          <a:solidFill>
                            <a:srgbClr val="000000"/>
                          </a:solidFill>
                          <a:effectLst/>
                          <a:latin typeface="Calibri" panose="020F0502020204030204" pitchFamily="34" charset="0"/>
                        </a:rPr>
                        <a:t>Fed</a:t>
                      </a:r>
                    </a:p>
                  </a:txBody>
                  <a:tcPr marL="9525" marR="9525" marT="9525" marB="0" anchor="b">
                    <a:lnL>
                      <a:noFill/>
                    </a:lnL>
                    <a:lnR>
                      <a:noFill/>
                    </a:lnR>
                    <a:lnT>
                      <a:noFill/>
                    </a:lnT>
                    <a:lnB>
                      <a:noFill/>
                    </a:lnB>
                    <a:solidFill>
                      <a:schemeClr val="bg1"/>
                    </a:solidFill>
                  </a:tcPr>
                </a:tc>
                <a:tc>
                  <a:txBody>
                    <a:bodyPr/>
                    <a:lstStyle/>
                    <a:p>
                      <a:pPr algn="r" fontAlgn="b"/>
                      <a:r>
                        <a:rPr lang="en-US" sz="1100" b="0" i="0" u="none" strike="noStrike" dirty="0">
                          <a:solidFill>
                            <a:srgbClr val="000000"/>
                          </a:solidFill>
                          <a:effectLst/>
                          <a:latin typeface="Calibri" panose="020F0502020204030204" pitchFamily="34" charset="0"/>
                        </a:rPr>
                        <a:t>             59,200 </a:t>
                      </a:r>
                    </a:p>
                  </a:txBody>
                  <a:tcPr marL="9525" marR="9525" marT="9525" marB="0" anchor="b">
                    <a:lnL>
                      <a:noFill/>
                    </a:lnL>
                    <a:lnR>
                      <a:noFill/>
                    </a:lnR>
                    <a:lnT>
                      <a:noFill/>
                    </a:lnT>
                    <a:lnB>
                      <a:noFill/>
                    </a:lnB>
                    <a:solidFill>
                      <a:schemeClr val="bg1"/>
                    </a:solidFill>
                  </a:tcPr>
                </a:tc>
                <a:tc>
                  <a:txBody>
                    <a:bodyPr/>
                    <a:lstStyle/>
                    <a:p>
                      <a:pPr algn="r" fontAlgn="b"/>
                      <a:r>
                        <a:rPr lang="en-US" sz="1100" b="0" i="0" u="none" strike="noStrike" dirty="0">
                          <a:solidFill>
                            <a:srgbClr val="000000"/>
                          </a:solidFill>
                          <a:effectLst/>
                          <a:latin typeface="Calibri" panose="020F0502020204030204" pitchFamily="34" charset="0"/>
                        </a:rPr>
                        <a:t>Fed</a:t>
                      </a:r>
                    </a:p>
                  </a:txBody>
                  <a:tcPr marL="9525" marR="9525" marT="9525" marB="0" anchor="b">
                    <a:lnL>
                      <a:noFill/>
                    </a:lnL>
                    <a:lnR>
                      <a:noFill/>
                    </a:lnR>
                    <a:lnT>
                      <a:noFill/>
                    </a:lnT>
                    <a:lnB>
                      <a:noFill/>
                    </a:lnB>
                    <a:solidFill>
                      <a:schemeClr val="bg1"/>
                    </a:solidFill>
                  </a:tcPr>
                </a:tc>
                <a:tc>
                  <a:txBody>
                    <a:bodyPr/>
                    <a:lstStyle/>
                    <a:p>
                      <a:pPr algn="r" fontAlgn="b"/>
                      <a:r>
                        <a:rPr lang="en-US" sz="1100" b="0" i="0" u="none" strike="noStrike" dirty="0">
                          <a:solidFill>
                            <a:srgbClr val="000000"/>
                          </a:solidFill>
                          <a:effectLst/>
                          <a:latin typeface="Calibri" panose="020F0502020204030204" pitchFamily="34" charset="0"/>
                        </a:rPr>
                        <a:t>           59,200 </a:t>
                      </a: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2230301251"/>
                  </a:ext>
                </a:extLst>
              </a:tr>
              <a:tr h="570260">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ctr" fontAlgn="b"/>
                      <a:r>
                        <a:rPr lang="en-US" sz="1100" b="0" i="0" u="none" strike="noStrike">
                          <a:solidFill>
                            <a:srgbClr val="000000"/>
                          </a:solidFill>
                          <a:effectLst/>
                          <a:latin typeface="Calibri" panose="020F0502020204030204" pitchFamily="34" charset="0"/>
                        </a:rPr>
                        <a:t>Fed</a:t>
                      </a:r>
                    </a:p>
                  </a:txBody>
                  <a:tcPr marL="9525" marR="9525" marT="9525" marB="0" anchor="b">
                    <a:lnL>
                      <a:noFill/>
                    </a:lnL>
                    <a:lnR>
                      <a:noFill/>
                    </a:lnR>
                    <a:lnT>
                      <a:noFill/>
                    </a:lnT>
                    <a:lnB>
                      <a:noFill/>
                    </a:lnB>
                    <a:solidFill>
                      <a:schemeClr val="bg1"/>
                    </a:solidFill>
                  </a:tcPr>
                </a:tc>
                <a:tc>
                  <a:txBody>
                    <a:bodyPr/>
                    <a:lstStyle/>
                    <a:p>
                      <a:pPr algn="r" fontAlgn="b"/>
                      <a:r>
                        <a:rPr lang="en-US" sz="1100" b="0" i="0" u="none" strike="noStrike" dirty="0">
                          <a:solidFill>
                            <a:srgbClr val="000000"/>
                          </a:solidFill>
                          <a:effectLst/>
                          <a:latin typeface="Calibri" panose="020F0502020204030204" pitchFamily="34" charset="0"/>
                        </a:rPr>
                        <a:t>                      42,000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effectLst/>
                          <a:latin typeface="Calibri" panose="020F0502020204030204" pitchFamily="34" charset="0"/>
                        </a:rPr>
                        <a:t>SE</a:t>
                      </a:r>
                    </a:p>
                  </a:txBody>
                  <a:tcPr marL="9525" marR="9525" marT="9525" marB="0" anchor="b">
                    <a:lnL>
                      <a:noFill/>
                    </a:lnL>
                    <a:lnR>
                      <a:noFill/>
                    </a:lnR>
                    <a:lnT>
                      <a:noFill/>
                    </a:lnT>
                    <a:lnB>
                      <a:noFill/>
                    </a:lnB>
                    <a:solidFill>
                      <a:schemeClr val="bg1"/>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100" b="0" i="0" u="none" strike="noStrike" dirty="0">
                          <a:solidFill>
                            <a:srgbClr val="000000"/>
                          </a:solidFill>
                          <a:effectLst/>
                          <a:latin typeface="Calibri" panose="020F0502020204030204" pitchFamily="34" charset="0"/>
                        </a:rPr>
                        <a:t>SE</a:t>
                      </a:r>
                    </a:p>
                  </a:txBody>
                  <a:tcPr marL="9525" marR="9525" marT="9525" marB="0" anchor="b">
                    <a:lnL>
                      <a:noFill/>
                    </a:lnL>
                    <a:lnR>
                      <a:noFill/>
                    </a:lnR>
                    <a:lnT>
                      <a:noFill/>
                    </a:lnT>
                    <a:lnB>
                      <a:noFill/>
                    </a:lnB>
                    <a:solidFill>
                      <a:schemeClr val="bg1"/>
                    </a:solidFill>
                  </a:tcPr>
                </a:tc>
                <a:tc>
                  <a:txBody>
                    <a:bodyPr/>
                    <a:lstStyle/>
                    <a:p>
                      <a:pPr algn="ctr" fontAlgn="b"/>
                      <a:r>
                        <a:rPr lang="en-US" sz="1100" b="0" i="0" u="none" strike="noStrike">
                          <a:solidFill>
                            <a:srgbClr val="000000"/>
                          </a:solidFill>
                          <a:effectLst/>
                          <a:latin typeface="Calibri" panose="020F0502020204030204" pitchFamily="34" charset="0"/>
                        </a:rPr>
                        <a:t>                     -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14616239"/>
                  </a:ext>
                </a:extLst>
              </a:tr>
              <a:tr h="570260">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r" fontAlgn="b"/>
                      <a:r>
                        <a:rPr lang="en-US" sz="1100" b="0" i="0" u="none" strike="noStrike">
                          <a:solidFill>
                            <a:srgbClr val="000000"/>
                          </a:solidFill>
                          <a:effectLst/>
                          <a:latin typeface="Calibri" panose="020F0502020204030204" pitchFamily="34" charset="0"/>
                        </a:rPr>
                        <a:t>                      42,000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bg1"/>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l" fontAlgn="b"/>
                      <a:r>
                        <a:rPr lang="en-US" sz="1100" b="0" i="0" u="none" strike="noStrike" dirty="0">
                          <a:solidFill>
                            <a:srgbClr val="000000"/>
                          </a:solidFill>
                          <a:effectLst/>
                          <a:latin typeface="Calibri" panose="020F0502020204030204" pitchFamily="34" charset="0"/>
                        </a:rPr>
                        <a:t>             59,200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bg1"/>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ctr" fontAlgn="b"/>
                      <a:r>
                        <a:rPr lang="en-US" sz="1100" b="0" i="0" u="none" strike="noStrike">
                          <a:solidFill>
                            <a:srgbClr val="000000"/>
                          </a:solidFill>
                          <a:effectLst/>
                          <a:latin typeface="Calibri" panose="020F0502020204030204" pitchFamily="34" charset="0"/>
                        </a:rPr>
                        <a:t>           59,200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81590957"/>
                  </a:ext>
                </a:extLst>
              </a:tr>
              <a:tr h="570260">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ctr" fontAlgn="b"/>
                      <a:r>
                        <a:rPr lang="en-US" sz="1100" b="0" i="0" u="none" strike="noStrike" dirty="0">
                          <a:solidFill>
                            <a:srgbClr val="000000"/>
                          </a:solidFill>
                          <a:effectLst/>
                          <a:latin typeface="Calibri" panose="020F0502020204030204" pitchFamily="34" charset="0"/>
                        </a:rPr>
                        <a:t>Net</a:t>
                      </a:r>
                    </a:p>
                  </a:txBody>
                  <a:tcPr marL="9525" marR="9525" marT="9525" marB="0" anchor="b">
                    <a:lnL>
                      <a:noFill/>
                    </a:lnL>
                    <a:lnR>
                      <a:noFill/>
                    </a:lnR>
                    <a:lnT>
                      <a:noFill/>
                    </a:lnT>
                    <a:lnB>
                      <a:noFill/>
                    </a:lnB>
                    <a:solidFill>
                      <a:schemeClr val="bg1"/>
                    </a:solidFill>
                  </a:tcPr>
                </a:tc>
                <a:tc>
                  <a:txBody>
                    <a:bodyPr/>
                    <a:lstStyle/>
                    <a:p>
                      <a:pPr algn="r" fontAlgn="b"/>
                      <a:r>
                        <a:rPr lang="en-US" sz="1100" b="0" i="0" u="none" strike="noStrike" dirty="0">
                          <a:solidFill>
                            <a:srgbClr val="000000"/>
                          </a:solidFill>
                          <a:effectLst/>
                          <a:latin typeface="Calibri" panose="020F0502020204030204" pitchFamily="34" charset="0"/>
                        </a:rPr>
                        <a:t>                    158,000 </a:t>
                      </a:r>
                    </a:p>
                  </a:txBody>
                  <a:tcPr marL="9525" marR="9525" marT="9525" marB="0" anchor="b">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accent1">
                        <a:lumMod val="40000"/>
                        <a:lumOff val="60000"/>
                      </a:schemeClr>
                    </a:solidFill>
                  </a:tcPr>
                </a:tc>
                <a:tc>
                  <a:txBody>
                    <a:bodyPr/>
                    <a:lstStyle/>
                    <a:p>
                      <a:pPr algn="r" fontAlgn="b"/>
                      <a:r>
                        <a:rPr lang="en-US" sz="1100" b="0" i="0" u="none" strike="noStrike" dirty="0">
                          <a:solidFill>
                            <a:srgbClr val="000000"/>
                          </a:solidFill>
                          <a:effectLst/>
                          <a:latin typeface="Calibri" panose="020F0502020204030204" pitchFamily="34" charset="0"/>
                        </a:rPr>
                        <a:t>140,800</a:t>
                      </a:r>
                    </a:p>
                  </a:txBody>
                  <a:tcPr marL="9525" marR="9525" marT="9525" marB="0" anchor="b">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accent1">
                        <a:lumMod val="40000"/>
                        <a:lumOff val="60000"/>
                      </a:schemeClr>
                    </a:solidFill>
                  </a:tcPr>
                </a:tc>
                <a:tc>
                  <a:txBody>
                    <a:bodyPr/>
                    <a:lstStyle/>
                    <a:p>
                      <a:pPr algn="ctr" fontAlgn="b"/>
                      <a:r>
                        <a:rPr lang="en-US" sz="1100" b="0" i="0" u="none" strike="noStrike" dirty="0">
                          <a:solidFill>
                            <a:srgbClr val="000000"/>
                          </a:solidFill>
                          <a:effectLst/>
                          <a:latin typeface="Calibri" panose="020F0502020204030204" pitchFamily="34" charset="0"/>
                        </a:rPr>
                        <a:t>         140,800 </a:t>
                      </a:r>
                    </a:p>
                  </a:txBody>
                  <a:tcPr marL="9525" marR="9525" marT="9525" marB="0" anchor="b">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304270228"/>
                  </a:ext>
                </a:extLst>
              </a:tr>
            </a:tbl>
          </a:graphicData>
        </a:graphic>
      </p:graphicFrame>
    </p:spTree>
    <p:extLst>
      <p:ext uri="{BB962C8B-B14F-4D97-AF65-F5344CB8AC3E}">
        <p14:creationId xmlns:p14="http://schemas.microsoft.com/office/powerpoint/2010/main" val="1258951926"/>
      </p:ext>
    </p:extLst>
  </p:cSld>
  <p:clrMapOvr>
    <a:masterClrMapping/>
  </p:clrMapOvr>
  <p:transition spd="med">
    <p:pull/>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CB3BE0-E716-42AD-817D-86B2DCBCE683}"/>
              </a:ext>
            </a:extLst>
          </p:cNvPr>
          <p:cNvSpPr/>
          <p:nvPr/>
        </p:nvSpPr>
        <p:spPr>
          <a:xfrm>
            <a:off x="918867" y="743649"/>
            <a:ext cx="6666790" cy="3216265"/>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rPr>
              <a:t>Also You Must Consider - </a:t>
            </a:r>
          </a:p>
          <a:p>
            <a:pPr marL="342900" marR="0" lvl="0" indent="-342900" algn="l" defTabSz="914400" rtl="0" eaLnBrk="1" fontAlgn="auto" latinLnBrk="0" hangingPunct="1">
              <a:lnSpc>
                <a:spcPct val="100000"/>
              </a:lnSpc>
              <a:spcBef>
                <a:spcPts val="1200"/>
              </a:spcBef>
              <a:spcAft>
                <a:spcPts val="1200"/>
              </a:spcAft>
              <a:buClrTx/>
              <a:buSzTx/>
              <a:buFont typeface="Wingdings" panose="05000000000000000000" pitchFamily="2" charset="2"/>
              <a:buChar char="§"/>
              <a:tabLst/>
              <a:defRPr/>
            </a:pPr>
            <a:r>
              <a:rPr kumimoji="0" lang="en-US" sz="3200" b="0" i="0" u="none" strike="noStrike" kern="1200" cap="none" spc="0" normalizeH="0" baseline="0" noProof="0" dirty="0">
                <a:ln w="0"/>
                <a:solidFill>
                  <a:srgbClr val="FFCC66"/>
                </a:solidFill>
                <a:effectLst/>
                <a:uLnTx/>
                <a:uFillTx/>
                <a:latin typeface="Arial Nova Light" panose="020B0304020202020204" pitchFamily="34" charset="0"/>
              </a:rPr>
              <a:t>State Taxation</a:t>
            </a:r>
          </a:p>
          <a:p>
            <a:pPr marL="342900" marR="0" lvl="0" indent="-342900" algn="l" defTabSz="914400" rtl="0" eaLnBrk="1" fontAlgn="auto" latinLnBrk="0" hangingPunct="1">
              <a:lnSpc>
                <a:spcPct val="100000"/>
              </a:lnSpc>
              <a:spcBef>
                <a:spcPts val="1200"/>
              </a:spcBef>
              <a:spcAft>
                <a:spcPts val="1200"/>
              </a:spcAft>
              <a:buClrTx/>
              <a:buSzTx/>
              <a:buFont typeface="Wingdings" panose="05000000000000000000" pitchFamily="2" charset="2"/>
              <a:buChar char="§"/>
              <a:tabLst/>
              <a:defRPr/>
            </a:pPr>
            <a:r>
              <a:rPr kumimoji="0" lang="en-US" sz="3200" b="0" i="0" u="none" strike="noStrike" kern="1200" cap="none" spc="0" normalizeH="0" baseline="0" noProof="0" dirty="0">
                <a:ln w="0"/>
                <a:solidFill>
                  <a:srgbClr val="FFCC66"/>
                </a:solidFill>
                <a:effectLst/>
                <a:uLnTx/>
                <a:uFillTx/>
                <a:latin typeface="Arial Nova Light" panose="020B0304020202020204" pitchFamily="34" charset="0"/>
              </a:rPr>
              <a:t>The Impact of the Self Employment Tax</a:t>
            </a:r>
          </a:p>
          <a:p>
            <a:pPr marL="342900" marR="0" lvl="0" indent="-342900" algn="l" defTabSz="914400" rtl="0" eaLnBrk="1" fontAlgn="auto" latinLnBrk="0" hangingPunct="1">
              <a:lnSpc>
                <a:spcPct val="100000"/>
              </a:lnSpc>
              <a:spcBef>
                <a:spcPts val="1200"/>
              </a:spcBef>
              <a:spcAft>
                <a:spcPts val="1200"/>
              </a:spcAft>
              <a:buClrTx/>
              <a:buSzTx/>
              <a:buFont typeface="Wingdings" panose="05000000000000000000" pitchFamily="2" charset="2"/>
              <a:buChar char="§"/>
              <a:tabLst/>
              <a:defRPr/>
            </a:pPr>
            <a:r>
              <a:rPr kumimoji="0" lang="en-US" sz="3200" b="0" i="0" u="none" strike="noStrike" kern="1200" cap="none" spc="0" normalizeH="0" baseline="0" noProof="0" dirty="0">
                <a:ln w="0"/>
                <a:solidFill>
                  <a:srgbClr val="FFCC66"/>
                </a:solidFill>
                <a:effectLst>
                  <a:outerShdw blurRad="38100" dist="25400" dir="5400000" algn="ctr" rotWithShape="0">
                    <a:srgbClr val="6E747A">
                      <a:alpha val="43000"/>
                    </a:srgbClr>
                  </a:outerShdw>
                </a:effectLst>
                <a:uLnTx/>
                <a:uFillTx/>
                <a:latin typeface="Arial Nova Light" panose="020B0304020202020204" pitchFamily="34" charset="0"/>
              </a:rPr>
              <a:t>The Taxation of Distributions</a:t>
            </a:r>
            <a:endParaRPr kumimoji="0" lang="en-US" sz="3200" b="0" i="0" u="none" strike="noStrike" kern="1200" cap="none" spc="0" normalizeH="0" baseline="0" noProof="0" dirty="0">
              <a:ln w="0"/>
              <a:solidFill>
                <a:srgbClr val="FFC000"/>
              </a:solidFill>
              <a:effectLst>
                <a:outerShdw blurRad="38100" dist="25400" dir="5400000" algn="ctr" rotWithShape="0">
                  <a:srgbClr val="6E747A">
                    <a:alpha val="43000"/>
                  </a:srgbClr>
                </a:outerShdw>
              </a:effectLst>
              <a:uLnTx/>
              <a:uFillTx/>
              <a:latin typeface="Arial Nova Light" panose="020B0304020202020204" pitchFamily="34" charset="0"/>
            </a:endParaRPr>
          </a:p>
        </p:txBody>
      </p:sp>
      <p:pic>
        <p:nvPicPr>
          <p:cNvPr id="3" name="Picture 2">
            <a:extLst>
              <a:ext uri="{FF2B5EF4-FFF2-40B4-BE49-F238E27FC236}">
                <a16:creationId xmlns:a16="http://schemas.microsoft.com/office/drawing/2014/main" id="{7C405622-91A3-4CD5-AAEB-450A199D8D33}"/>
              </a:ext>
            </a:extLst>
          </p:cNvPr>
          <p:cNvPicPr>
            <a:picLocks noChangeAspect="1"/>
          </p:cNvPicPr>
          <p:nvPr/>
        </p:nvPicPr>
        <p:blipFill>
          <a:blip r:embed="rId3"/>
          <a:stretch>
            <a:fillRect/>
          </a:stretch>
        </p:blipFill>
        <p:spPr>
          <a:xfrm>
            <a:off x="7902999" y="368054"/>
            <a:ext cx="3894049" cy="6097140"/>
          </a:xfrm>
          <a:prstGeom prst="rect">
            <a:avLst/>
          </a:prstGeom>
        </p:spPr>
      </p:pic>
    </p:spTree>
    <p:extLst>
      <p:ext uri="{BB962C8B-B14F-4D97-AF65-F5344CB8AC3E}">
        <p14:creationId xmlns:p14="http://schemas.microsoft.com/office/powerpoint/2010/main" val="15443912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CB3BE0-E716-42AD-817D-86B2DCBCE683}"/>
              </a:ext>
            </a:extLst>
          </p:cNvPr>
          <p:cNvSpPr/>
          <p:nvPr/>
        </p:nvSpPr>
        <p:spPr>
          <a:xfrm>
            <a:off x="918866" y="743649"/>
            <a:ext cx="5391782" cy="5830442"/>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rPr>
              <a:t>Also Must Consider:</a:t>
            </a:r>
          </a:p>
          <a:p>
            <a:pPr marL="342900" marR="0" lvl="0" indent="-342900" algn="l" defTabSz="914400" rtl="0" eaLnBrk="1" fontAlgn="auto" latinLnBrk="0" hangingPunct="1">
              <a:lnSpc>
                <a:spcPct val="114000"/>
              </a:lnSpc>
              <a:spcBef>
                <a:spcPts val="600"/>
              </a:spcBef>
              <a:spcAft>
                <a:spcPts val="600"/>
              </a:spcAft>
              <a:buClrTx/>
              <a:buSzTx/>
              <a:buFont typeface="Wingdings" panose="05000000000000000000" pitchFamily="2" charset="2"/>
              <a:buChar char="§"/>
              <a:tabLst/>
              <a:defRPr/>
            </a:pPr>
            <a:endParaRPr kumimoji="0" lang="en-US" sz="3200" b="0" i="0" u="none" strike="noStrike" kern="1200" cap="none" spc="0" normalizeH="0" baseline="0" noProof="0" dirty="0">
              <a:ln>
                <a:noFill/>
              </a:ln>
              <a:solidFill>
                <a:srgbClr val="FFCC66"/>
              </a:solidFill>
              <a:effectLst/>
              <a:uLnTx/>
              <a:uFillTx/>
              <a:latin typeface="Century Gothic" panose="020B0502020202020204"/>
              <a:ea typeface="+mn-ea"/>
              <a:cs typeface="+mn-cs"/>
            </a:endParaRPr>
          </a:p>
          <a:p>
            <a:pPr marL="342900" marR="0" lvl="0" indent="-342900" algn="l" defTabSz="914400" rtl="0" eaLnBrk="1" fontAlgn="auto" latinLnBrk="0" hangingPunct="1">
              <a:lnSpc>
                <a:spcPct val="114000"/>
              </a:lnSpc>
              <a:spcBef>
                <a:spcPts val="600"/>
              </a:spcBef>
              <a:spcAft>
                <a:spcPts val="600"/>
              </a:spcAft>
              <a:buClrTx/>
              <a:buSzTx/>
              <a:buFont typeface="Wingdings" panose="05000000000000000000" pitchFamily="2" charset="2"/>
              <a:buChar char="§"/>
              <a:tabLst/>
              <a:defRPr/>
            </a:pPr>
            <a:r>
              <a:rPr kumimoji="0" lang="en-US" sz="3200" b="0" i="0" u="none" strike="noStrike" kern="1200" cap="none" spc="0" normalizeH="0" baseline="0" noProof="0" dirty="0">
                <a:ln>
                  <a:noFill/>
                </a:ln>
                <a:solidFill>
                  <a:srgbClr val="FFCC66"/>
                </a:solidFill>
                <a:effectLst/>
                <a:uLnTx/>
                <a:uFillTx/>
                <a:latin typeface="Arial Nova Light" panose="020B0304020202020204" pitchFamily="34" charset="0"/>
              </a:rPr>
              <a:t>The Self Employment Tax is a factor only when salary/guaranteed payments are below $160,200 for 2023</a:t>
            </a:r>
          </a:p>
          <a:p>
            <a:pPr marL="342900" marR="0" lvl="0" indent="-34290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endParaRPr kumimoji="0" lang="en-US" sz="3200" b="0" i="0" u="none" strike="noStrike" kern="1200" cap="none" spc="0" normalizeH="0" baseline="0" noProof="0" dirty="0">
              <a:ln>
                <a:noFill/>
              </a:ln>
              <a:solidFill>
                <a:srgbClr val="FFCC66"/>
              </a:solidFill>
              <a:effectLst/>
              <a:uLnTx/>
              <a:uFillTx/>
              <a:latin typeface="Century Gothic" panose="020B0502020202020204"/>
              <a:ea typeface="+mn-ea"/>
              <a:cs typeface="+mn-cs"/>
            </a:endParaRPr>
          </a:p>
          <a:p>
            <a:pPr marL="342900" marR="0" lvl="0" indent="-34290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endParaRPr kumimoji="0" lang="en-US" sz="3200" b="0" i="0" u="none" strike="noStrike" kern="1200" cap="none" spc="0" normalizeH="0" baseline="0" noProof="0" dirty="0">
              <a:ln>
                <a:noFill/>
              </a:ln>
              <a:solidFill>
                <a:srgbClr val="FFCC66"/>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3" name="Picture 2">
            <a:extLst>
              <a:ext uri="{FF2B5EF4-FFF2-40B4-BE49-F238E27FC236}">
                <a16:creationId xmlns:a16="http://schemas.microsoft.com/office/drawing/2014/main" id="{CA893757-D395-4291-AF45-F2D91A02CF02}"/>
              </a:ext>
            </a:extLst>
          </p:cNvPr>
          <p:cNvPicPr>
            <a:picLocks noChangeAspect="1"/>
          </p:cNvPicPr>
          <p:nvPr/>
        </p:nvPicPr>
        <p:blipFill>
          <a:blip r:embed="rId3"/>
          <a:stretch>
            <a:fillRect/>
          </a:stretch>
        </p:blipFill>
        <p:spPr>
          <a:xfrm>
            <a:off x="6975719" y="331525"/>
            <a:ext cx="4872843" cy="6133669"/>
          </a:xfrm>
          <a:prstGeom prst="rect">
            <a:avLst/>
          </a:prstGeom>
        </p:spPr>
      </p:pic>
    </p:spTree>
    <p:extLst>
      <p:ext uri="{BB962C8B-B14F-4D97-AF65-F5344CB8AC3E}">
        <p14:creationId xmlns:p14="http://schemas.microsoft.com/office/powerpoint/2010/main" val="40929413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ipe(left)">
                                      <p:cBhvr>
                                        <p:cTn id="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7D07B7BC-3270-4CF3-A7AA-0937908AD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3248F5E6-4377-481A-9615-8B26AF96A07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12" name="Color">
              <a:extLst>
                <a:ext uri="{FF2B5EF4-FFF2-40B4-BE49-F238E27FC236}">
                  <a16:creationId xmlns:a16="http://schemas.microsoft.com/office/drawing/2014/main" id="{D8552057-9E04-4499-916A-649BB6B51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lor">
              <a:extLst>
                <a:ext uri="{FF2B5EF4-FFF2-40B4-BE49-F238E27FC236}">
                  <a16:creationId xmlns:a16="http://schemas.microsoft.com/office/drawing/2014/main" id="{D1194A2F-4E63-4228-A833-4D86528EAD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3">
            <a:extLst>
              <a:ext uri="{FF2B5EF4-FFF2-40B4-BE49-F238E27FC236}">
                <a16:creationId xmlns:a16="http://schemas.microsoft.com/office/drawing/2014/main" id="{F47DD36F-E6AE-9005-03E1-43C4BCEB3219}"/>
              </a:ext>
            </a:extLst>
          </p:cNvPr>
          <p:cNvPicPr>
            <a:picLocks noChangeAspect="1"/>
          </p:cNvPicPr>
          <p:nvPr/>
        </p:nvPicPr>
        <p:blipFill>
          <a:blip r:embed="rId2"/>
          <a:stretch>
            <a:fillRect/>
          </a:stretch>
        </p:blipFill>
        <p:spPr>
          <a:xfrm>
            <a:off x="786385" y="2395487"/>
            <a:ext cx="5270026" cy="3506962"/>
          </a:xfrm>
          <a:prstGeom prst="rect">
            <a:avLst/>
          </a:prstGeom>
        </p:spPr>
      </p:pic>
      <p:grpSp>
        <p:nvGrpSpPr>
          <p:cNvPr id="15" name="Group 14">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6" name="Freeform: Shape 15">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 name="Freeform: Shape 16">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 name="Freeform: Shape 17">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336A30C7-F9FB-10AC-D2CA-296E1363FE0F}"/>
              </a:ext>
            </a:extLst>
          </p:cNvPr>
          <p:cNvSpPr>
            <a:spLocks noGrp="1"/>
          </p:cNvSpPr>
          <p:nvPr>
            <p:ph type="title"/>
          </p:nvPr>
        </p:nvSpPr>
        <p:spPr>
          <a:xfrm>
            <a:off x="786384" y="576072"/>
            <a:ext cx="10377484" cy="1546533"/>
          </a:xfrm>
        </p:spPr>
        <p:txBody>
          <a:bodyPr anchor="t">
            <a:normAutofit/>
          </a:bodyPr>
          <a:lstStyle/>
          <a:p>
            <a:r>
              <a:rPr lang="en-US" sz="4800" dirty="0">
                <a:solidFill>
                  <a:schemeClr val="bg1"/>
                </a:solidFill>
                <a:effectLst>
                  <a:outerShdw blurRad="38100" dist="38100" dir="2700000" algn="tl">
                    <a:srgbClr val="000000">
                      <a:alpha val="43137"/>
                    </a:srgbClr>
                  </a:outerShdw>
                </a:effectLst>
              </a:rPr>
              <a:t>Self-Employment Tax</a:t>
            </a:r>
          </a:p>
        </p:txBody>
      </p:sp>
      <p:sp>
        <p:nvSpPr>
          <p:cNvPr id="3" name="Content Placeholder 2">
            <a:extLst>
              <a:ext uri="{FF2B5EF4-FFF2-40B4-BE49-F238E27FC236}">
                <a16:creationId xmlns:a16="http://schemas.microsoft.com/office/drawing/2014/main" id="{BABEC6DE-C49C-52E0-0605-63EA5EF6DBDA}"/>
              </a:ext>
            </a:extLst>
          </p:cNvPr>
          <p:cNvSpPr>
            <a:spLocks noGrp="1"/>
          </p:cNvSpPr>
          <p:nvPr>
            <p:ph idx="1"/>
          </p:nvPr>
        </p:nvSpPr>
        <p:spPr>
          <a:xfrm>
            <a:off x="6669303" y="1664867"/>
            <a:ext cx="5007106" cy="3903163"/>
          </a:xfrm>
        </p:spPr>
        <p:txBody>
          <a:bodyPr anchor="ctr">
            <a:noAutofit/>
          </a:bodyPr>
          <a:lstStyle/>
          <a:p>
            <a:pPr marL="0" indent="0">
              <a:lnSpc>
                <a:spcPct val="100000"/>
              </a:lnSpc>
              <a:buNone/>
            </a:pPr>
            <a:r>
              <a:rPr lang="en-US" sz="2200" dirty="0">
                <a:solidFill>
                  <a:schemeClr val="bg1"/>
                </a:solidFill>
                <a:latin typeface="Abadi Extra Light" panose="020B0204020104020204" pitchFamily="34" charset="0"/>
              </a:rPr>
              <a:t>A </a:t>
            </a:r>
            <a:r>
              <a:rPr lang="en-US" sz="2200" dirty="0">
                <a:solidFill>
                  <a:srgbClr val="FF0000"/>
                </a:solidFill>
                <a:latin typeface="Abadi Extra Light" panose="020B0204020104020204" pitchFamily="34" charset="0"/>
              </a:rPr>
              <a:t>sole proprietor </a:t>
            </a:r>
            <a:r>
              <a:rPr lang="en-US" sz="2200" dirty="0">
                <a:solidFill>
                  <a:schemeClr val="bg1"/>
                </a:solidFill>
                <a:latin typeface="Abadi Extra Light" panose="020B0204020104020204" pitchFamily="34" charset="0"/>
              </a:rPr>
              <a:t>is subject to self-employment taxes on the earnings from his or her business [§1402(a)].</a:t>
            </a:r>
          </a:p>
          <a:p>
            <a:pPr marL="0" indent="0">
              <a:lnSpc>
                <a:spcPct val="100000"/>
              </a:lnSpc>
              <a:buNone/>
            </a:pPr>
            <a:r>
              <a:rPr lang="en-US" sz="2200" dirty="0">
                <a:solidFill>
                  <a:schemeClr val="bg1"/>
                </a:solidFill>
                <a:latin typeface="Abadi Extra Light" panose="020B0204020104020204" pitchFamily="34" charset="0"/>
              </a:rPr>
              <a:t>A </a:t>
            </a:r>
            <a:r>
              <a:rPr lang="en-US" sz="2200" dirty="0">
                <a:solidFill>
                  <a:srgbClr val="FF0000"/>
                </a:solidFill>
                <a:latin typeface="Abadi Extra Light" panose="020B0204020104020204" pitchFamily="34" charset="0"/>
              </a:rPr>
              <a:t>general partner </a:t>
            </a:r>
            <a:r>
              <a:rPr lang="en-US" sz="2200" dirty="0">
                <a:solidFill>
                  <a:schemeClr val="bg1"/>
                </a:solidFill>
                <a:latin typeface="Abadi Extra Light" panose="020B0204020104020204" pitchFamily="34" charset="0"/>
              </a:rPr>
              <a:t>is subject to self-employment taxes on his or her distributive share of the income attributable to a trade or business carried on by the partnership [§1402(a)]. </a:t>
            </a:r>
          </a:p>
          <a:p>
            <a:pPr marL="0" indent="0">
              <a:lnSpc>
                <a:spcPct val="100000"/>
              </a:lnSpc>
              <a:buNone/>
            </a:pPr>
            <a:r>
              <a:rPr lang="en-US" sz="2200" dirty="0">
                <a:solidFill>
                  <a:schemeClr val="bg1"/>
                </a:solidFill>
                <a:latin typeface="Abadi Extra Light" panose="020B0204020104020204" pitchFamily="34" charset="0"/>
              </a:rPr>
              <a:t>A </a:t>
            </a:r>
            <a:r>
              <a:rPr lang="en-US" sz="2200" dirty="0">
                <a:solidFill>
                  <a:srgbClr val="FF0000"/>
                </a:solidFill>
                <a:latin typeface="Abadi Extra Light" panose="020B0204020104020204" pitchFamily="34" charset="0"/>
              </a:rPr>
              <a:t>limited partner </a:t>
            </a:r>
            <a:r>
              <a:rPr lang="en-US" sz="2200" dirty="0">
                <a:solidFill>
                  <a:schemeClr val="bg1"/>
                </a:solidFill>
                <a:latin typeface="Abadi Extra Light" panose="020B0204020104020204" pitchFamily="34" charset="0"/>
              </a:rPr>
              <a:t>is not subject to self-employment taxes on his or her distributive share of partnership income; </a:t>
            </a:r>
          </a:p>
          <a:p>
            <a:pPr marL="0" indent="0">
              <a:lnSpc>
                <a:spcPct val="100000"/>
              </a:lnSpc>
              <a:buNone/>
            </a:pPr>
            <a:r>
              <a:rPr lang="en-US" sz="2200" dirty="0">
                <a:solidFill>
                  <a:schemeClr val="bg1"/>
                </a:solidFill>
                <a:latin typeface="Abadi Extra Light" panose="020B0204020104020204" pitchFamily="34" charset="0"/>
              </a:rPr>
              <a:t>however, a limited partner is subject to self-employment taxes on </a:t>
            </a:r>
            <a:r>
              <a:rPr lang="en-US" sz="2200" dirty="0">
                <a:solidFill>
                  <a:srgbClr val="FF0000"/>
                </a:solidFill>
                <a:latin typeface="Abadi Extra Light" panose="020B0204020104020204" pitchFamily="34" charset="0"/>
              </a:rPr>
              <a:t>guaranteed payments </a:t>
            </a:r>
            <a:r>
              <a:rPr lang="en-US" sz="2200" dirty="0">
                <a:solidFill>
                  <a:schemeClr val="bg1"/>
                </a:solidFill>
                <a:latin typeface="Abadi Extra Light" panose="020B0204020104020204" pitchFamily="34" charset="0"/>
              </a:rPr>
              <a:t>to the extent such payments are made for services rendered to the partnership [§1402(a)(13)].</a:t>
            </a:r>
          </a:p>
        </p:txBody>
      </p:sp>
    </p:spTree>
    <p:extLst>
      <p:ext uri="{BB962C8B-B14F-4D97-AF65-F5344CB8AC3E}">
        <p14:creationId xmlns:p14="http://schemas.microsoft.com/office/powerpoint/2010/main" val="395761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FCBA134-9932-4625-92F2-ADE52ACE1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78B28E4E-0110-46E1-92BB-3DB2BAA5E9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2"/>
            <a:ext cx="6095998" cy="1613646"/>
          </a:xfrm>
          <a:custGeom>
            <a:avLst/>
            <a:gdLst>
              <a:gd name="connsiteX0" fmla="*/ 0 w 7868507"/>
              <a:gd name="connsiteY0" fmla="*/ 0 h 1682351"/>
              <a:gd name="connsiteX1" fmla="*/ 7868507 w 7868507"/>
              <a:gd name="connsiteY1" fmla="*/ 0 h 1682351"/>
              <a:gd name="connsiteX2" fmla="*/ 7865866 w 7868507"/>
              <a:gd name="connsiteY2" fmla="*/ 1824 h 1682351"/>
              <a:gd name="connsiteX3" fmla="*/ 7837561 w 7868507"/>
              <a:gd name="connsiteY3" fmla="*/ 21679 h 1682351"/>
              <a:gd name="connsiteX4" fmla="*/ 7769454 w 7868507"/>
              <a:gd name="connsiteY4" fmla="*/ 43813 h 1682351"/>
              <a:gd name="connsiteX5" fmla="*/ 7695485 w 7868507"/>
              <a:gd name="connsiteY5" fmla="*/ 61050 h 1682351"/>
              <a:gd name="connsiteX6" fmla="*/ 7662356 w 7868507"/>
              <a:gd name="connsiteY6" fmla="*/ 73131 h 1682351"/>
              <a:gd name="connsiteX7" fmla="*/ 7602203 w 7868507"/>
              <a:gd name="connsiteY7" fmla="*/ 99894 h 1682351"/>
              <a:gd name="connsiteX8" fmla="*/ 7533256 w 7868507"/>
              <a:gd name="connsiteY8" fmla="*/ 141638 h 1682351"/>
              <a:gd name="connsiteX9" fmla="*/ 7516926 w 7868507"/>
              <a:gd name="connsiteY9" fmla="*/ 165418 h 1682351"/>
              <a:gd name="connsiteX10" fmla="*/ 7488994 w 7868507"/>
              <a:gd name="connsiteY10" fmla="*/ 178287 h 1682351"/>
              <a:gd name="connsiteX11" fmla="*/ 7478335 w 7868507"/>
              <a:gd name="connsiteY11" fmla="*/ 185700 h 1682351"/>
              <a:gd name="connsiteX12" fmla="*/ 7458526 w 7868507"/>
              <a:gd name="connsiteY12" fmla="*/ 189157 h 1682351"/>
              <a:gd name="connsiteX13" fmla="*/ 7419554 w 7868507"/>
              <a:gd name="connsiteY13" fmla="*/ 192546 h 1682351"/>
              <a:gd name="connsiteX14" fmla="*/ 7347574 w 7868507"/>
              <a:gd name="connsiteY14" fmla="*/ 213028 h 1682351"/>
              <a:gd name="connsiteX15" fmla="*/ 7205646 w 7868507"/>
              <a:gd name="connsiteY15" fmla="*/ 228570 h 1682351"/>
              <a:gd name="connsiteX16" fmla="*/ 7132082 w 7868507"/>
              <a:gd name="connsiteY16" fmla="*/ 240066 h 1682351"/>
              <a:gd name="connsiteX17" fmla="*/ 7026584 w 7868507"/>
              <a:gd name="connsiteY17" fmla="*/ 249305 h 1682351"/>
              <a:gd name="connsiteX18" fmla="*/ 6949796 w 7868507"/>
              <a:gd name="connsiteY18" fmla="*/ 259619 h 1682351"/>
              <a:gd name="connsiteX19" fmla="*/ 6850243 w 7868507"/>
              <a:gd name="connsiteY19" fmla="*/ 278486 h 1682351"/>
              <a:gd name="connsiteX20" fmla="*/ 6848972 w 7868507"/>
              <a:gd name="connsiteY20" fmla="*/ 279419 h 1682351"/>
              <a:gd name="connsiteX21" fmla="*/ 6833720 w 7868507"/>
              <a:gd name="connsiteY21" fmla="*/ 281340 h 1682351"/>
              <a:gd name="connsiteX22" fmla="*/ 6796601 w 7868507"/>
              <a:gd name="connsiteY22" fmla="*/ 279778 h 1682351"/>
              <a:gd name="connsiteX23" fmla="*/ 6793249 w 7868507"/>
              <a:gd name="connsiteY23" fmla="*/ 281365 h 1682351"/>
              <a:gd name="connsiteX24" fmla="*/ 6761214 w 7868507"/>
              <a:gd name="connsiteY24" fmla="*/ 283216 h 1682351"/>
              <a:gd name="connsiteX25" fmla="*/ 6761137 w 7868507"/>
              <a:gd name="connsiteY25" fmla="*/ 284040 h 1682351"/>
              <a:gd name="connsiteX26" fmla="*/ 6753708 w 7868507"/>
              <a:gd name="connsiteY26" fmla="*/ 288053 h 1682351"/>
              <a:gd name="connsiteX27" fmla="*/ 6738673 w 7868507"/>
              <a:gd name="connsiteY27" fmla="*/ 293899 h 1682351"/>
              <a:gd name="connsiteX28" fmla="*/ 6675177 w 7868507"/>
              <a:gd name="connsiteY28" fmla="*/ 319284 h 1682351"/>
              <a:gd name="connsiteX29" fmla="*/ 6668648 w 7868507"/>
              <a:gd name="connsiteY29" fmla="*/ 320128 h 1682351"/>
              <a:gd name="connsiteX30" fmla="*/ 6668596 w 7868507"/>
              <a:gd name="connsiteY30" fmla="*/ 320325 h 1682351"/>
              <a:gd name="connsiteX31" fmla="*/ 6661861 w 7868507"/>
              <a:gd name="connsiteY31" fmla="*/ 321574 h 1682351"/>
              <a:gd name="connsiteX32" fmla="*/ 6644079 w 7868507"/>
              <a:gd name="connsiteY32" fmla="*/ 323301 h 1682351"/>
              <a:gd name="connsiteX33" fmla="*/ 6640227 w 7868507"/>
              <a:gd name="connsiteY33" fmla="*/ 325063 h 1682351"/>
              <a:gd name="connsiteX34" fmla="*/ 6639422 w 7868507"/>
              <a:gd name="connsiteY34" fmla="*/ 327491 h 1682351"/>
              <a:gd name="connsiteX35" fmla="*/ 6617073 w 7868507"/>
              <a:gd name="connsiteY35" fmla="*/ 336554 h 1682351"/>
              <a:gd name="connsiteX36" fmla="*/ 6565938 w 7868507"/>
              <a:gd name="connsiteY36" fmla="*/ 354459 h 1682351"/>
              <a:gd name="connsiteX37" fmla="*/ 6506395 w 7868507"/>
              <a:gd name="connsiteY37" fmla="*/ 372715 h 1682351"/>
              <a:gd name="connsiteX38" fmla="*/ 6366803 w 7868507"/>
              <a:gd name="connsiteY38" fmla="*/ 421832 h 1682351"/>
              <a:gd name="connsiteX39" fmla="*/ 6245343 w 7868507"/>
              <a:gd name="connsiteY39" fmla="*/ 435559 h 1682351"/>
              <a:gd name="connsiteX40" fmla="*/ 6186762 w 7868507"/>
              <a:gd name="connsiteY40" fmla="*/ 449329 h 1682351"/>
              <a:gd name="connsiteX41" fmla="*/ 6151870 w 7868507"/>
              <a:gd name="connsiteY41" fmla="*/ 456667 h 1682351"/>
              <a:gd name="connsiteX42" fmla="*/ 6094791 w 7868507"/>
              <a:gd name="connsiteY42" fmla="*/ 467108 h 1682351"/>
              <a:gd name="connsiteX43" fmla="*/ 6094387 w 7868507"/>
              <a:gd name="connsiteY43" fmla="*/ 469288 h 1682351"/>
              <a:gd name="connsiteX44" fmla="*/ 6088888 w 7868507"/>
              <a:gd name="connsiteY44" fmla="*/ 472662 h 1682351"/>
              <a:gd name="connsiteX45" fmla="*/ 6079322 w 7868507"/>
              <a:gd name="connsiteY45" fmla="*/ 480342 h 1682351"/>
              <a:gd name="connsiteX46" fmla="*/ 6060058 w 7868507"/>
              <a:gd name="connsiteY46" fmla="*/ 490885 h 1682351"/>
              <a:gd name="connsiteX47" fmla="*/ 6059271 w 7868507"/>
              <a:gd name="connsiteY47" fmla="*/ 490563 h 1682351"/>
              <a:gd name="connsiteX48" fmla="*/ 6052214 w 7868507"/>
              <a:gd name="connsiteY48" fmla="*/ 491388 h 1682351"/>
              <a:gd name="connsiteX49" fmla="*/ 6004898 w 7868507"/>
              <a:gd name="connsiteY49" fmla="*/ 494385 h 1682351"/>
              <a:gd name="connsiteX50" fmla="*/ 5987859 w 7868507"/>
              <a:gd name="connsiteY50" fmla="*/ 504838 h 1682351"/>
              <a:gd name="connsiteX51" fmla="*/ 5984113 w 7868507"/>
              <a:gd name="connsiteY51" fmla="*/ 506697 h 1682351"/>
              <a:gd name="connsiteX52" fmla="*/ 5983909 w 7868507"/>
              <a:gd name="connsiteY52" fmla="*/ 506630 h 1682351"/>
              <a:gd name="connsiteX53" fmla="*/ 5979696 w 7868507"/>
              <a:gd name="connsiteY53" fmla="*/ 508387 h 1682351"/>
              <a:gd name="connsiteX54" fmla="*/ 5931986 w 7868507"/>
              <a:gd name="connsiteY54" fmla="*/ 510495 h 1682351"/>
              <a:gd name="connsiteX55" fmla="*/ 5873354 w 7868507"/>
              <a:gd name="connsiteY55" fmla="*/ 520717 h 1682351"/>
              <a:gd name="connsiteX56" fmla="*/ 5843006 w 7868507"/>
              <a:gd name="connsiteY56" fmla="*/ 525739 h 1682351"/>
              <a:gd name="connsiteX57" fmla="*/ 5825737 w 7868507"/>
              <a:gd name="connsiteY57" fmla="*/ 530029 h 1682351"/>
              <a:gd name="connsiteX58" fmla="*/ 5812271 w 7868507"/>
              <a:gd name="connsiteY58" fmla="*/ 536366 h 1682351"/>
              <a:gd name="connsiteX59" fmla="*/ 5683965 w 7868507"/>
              <a:gd name="connsiteY59" fmla="*/ 605660 h 1682351"/>
              <a:gd name="connsiteX60" fmla="*/ 5572324 w 7868507"/>
              <a:gd name="connsiteY60" fmla="*/ 625027 h 1682351"/>
              <a:gd name="connsiteX61" fmla="*/ 5556903 w 7868507"/>
              <a:gd name="connsiteY61" fmla="*/ 628786 h 1682351"/>
              <a:gd name="connsiteX62" fmla="*/ 5553544 w 7868507"/>
              <a:gd name="connsiteY62" fmla="*/ 627847 h 1682351"/>
              <a:gd name="connsiteX63" fmla="*/ 5526889 w 7868507"/>
              <a:gd name="connsiteY63" fmla="*/ 632098 h 1682351"/>
              <a:gd name="connsiteX64" fmla="*/ 5521078 w 7868507"/>
              <a:gd name="connsiteY64" fmla="*/ 637584 h 1682351"/>
              <a:gd name="connsiteX65" fmla="*/ 5512534 w 7868507"/>
              <a:gd name="connsiteY65" fmla="*/ 637267 h 1682351"/>
              <a:gd name="connsiteX66" fmla="*/ 5474353 w 7868507"/>
              <a:gd name="connsiteY66" fmla="*/ 648039 h 1682351"/>
              <a:gd name="connsiteX67" fmla="*/ 5470584 w 7868507"/>
              <a:gd name="connsiteY67" fmla="*/ 648039 h 1682351"/>
              <a:gd name="connsiteX68" fmla="*/ 5467496 w 7868507"/>
              <a:gd name="connsiteY68" fmla="*/ 650003 h 1682351"/>
              <a:gd name="connsiteX69" fmla="*/ 5462885 w 7868507"/>
              <a:gd name="connsiteY69" fmla="*/ 649269 h 1682351"/>
              <a:gd name="connsiteX70" fmla="*/ 5461190 w 7868507"/>
              <a:gd name="connsiteY70" fmla="*/ 650833 h 1682351"/>
              <a:gd name="connsiteX71" fmla="*/ 5438256 w 7868507"/>
              <a:gd name="connsiteY71" fmla="*/ 650162 h 1682351"/>
              <a:gd name="connsiteX72" fmla="*/ 5425515 w 7868507"/>
              <a:gd name="connsiteY72" fmla="*/ 650724 h 1682351"/>
              <a:gd name="connsiteX73" fmla="*/ 5399851 w 7868507"/>
              <a:gd name="connsiteY73" fmla="*/ 648648 h 1682351"/>
              <a:gd name="connsiteX74" fmla="*/ 5395578 w 7868507"/>
              <a:gd name="connsiteY74" fmla="*/ 651245 h 1682351"/>
              <a:gd name="connsiteX75" fmla="*/ 5357693 w 7868507"/>
              <a:gd name="connsiteY75" fmla="*/ 652764 h 1682351"/>
              <a:gd name="connsiteX76" fmla="*/ 5357422 w 7868507"/>
              <a:gd name="connsiteY76" fmla="*/ 654203 h 1682351"/>
              <a:gd name="connsiteX77" fmla="*/ 5347920 w 7868507"/>
              <a:gd name="connsiteY77" fmla="*/ 660769 h 1682351"/>
              <a:gd name="connsiteX78" fmla="*/ 5344829 w 7868507"/>
              <a:gd name="connsiteY78" fmla="*/ 661019 h 1682351"/>
              <a:gd name="connsiteX79" fmla="*/ 5285263 w 7868507"/>
              <a:gd name="connsiteY79" fmla="*/ 671313 h 1682351"/>
              <a:gd name="connsiteX80" fmla="*/ 5264305 w 7868507"/>
              <a:gd name="connsiteY80" fmla="*/ 677803 h 1682351"/>
              <a:gd name="connsiteX81" fmla="*/ 5229182 w 7868507"/>
              <a:gd name="connsiteY81" fmla="*/ 688503 h 1682351"/>
              <a:gd name="connsiteX82" fmla="*/ 5203382 w 7868507"/>
              <a:gd name="connsiteY82" fmla="*/ 703484 h 1682351"/>
              <a:gd name="connsiteX83" fmla="*/ 5173833 w 7868507"/>
              <a:gd name="connsiteY83" fmla="*/ 709660 h 1682351"/>
              <a:gd name="connsiteX84" fmla="*/ 5166382 w 7868507"/>
              <a:gd name="connsiteY84" fmla="*/ 702062 h 1682351"/>
              <a:gd name="connsiteX85" fmla="*/ 5142858 w 7868507"/>
              <a:gd name="connsiteY85" fmla="*/ 702153 h 1682351"/>
              <a:gd name="connsiteX86" fmla="*/ 5134964 w 7868507"/>
              <a:gd name="connsiteY86" fmla="*/ 711602 h 1682351"/>
              <a:gd name="connsiteX87" fmla="*/ 5087368 w 7868507"/>
              <a:gd name="connsiteY87" fmla="*/ 727066 h 1682351"/>
              <a:gd name="connsiteX88" fmla="*/ 5059763 w 7868507"/>
              <a:gd name="connsiteY88" fmla="*/ 733651 h 1682351"/>
              <a:gd name="connsiteX89" fmla="*/ 5023240 w 7868507"/>
              <a:gd name="connsiteY89" fmla="*/ 742299 h 1682351"/>
              <a:gd name="connsiteX90" fmla="*/ 5007406 w 7868507"/>
              <a:gd name="connsiteY90" fmla="*/ 747156 h 1682351"/>
              <a:gd name="connsiteX91" fmla="*/ 4995851 w 7868507"/>
              <a:gd name="connsiteY91" fmla="*/ 746560 h 1682351"/>
              <a:gd name="connsiteX92" fmla="*/ 4983107 w 7868507"/>
              <a:gd name="connsiteY92" fmla="*/ 748274 h 1682351"/>
              <a:gd name="connsiteX93" fmla="*/ 4973068 w 7868507"/>
              <a:gd name="connsiteY93" fmla="*/ 750600 h 1682351"/>
              <a:gd name="connsiteX94" fmla="*/ 4967642 w 7868507"/>
              <a:gd name="connsiteY94" fmla="*/ 756164 h 1682351"/>
              <a:gd name="connsiteX95" fmla="*/ 4958938 w 7868507"/>
              <a:gd name="connsiteY95" fmla="*/ 756308 h 1682351"/>
              <a:gd name="connsiteX96" fmla="*/ 4949594 w 7868507"/>
              <a:gd name="connsiteY96" fmla="*/ 761504 h 1682351"/>
              <a:gd name="connsiteX97" fmla="*/ 4947761 w 7868507"/>
              <a:gd name="connsiteY97" fmla="*/ 759559 h 1682351"/>
              <a:gd name="connsiteX98" fmla="*/ 4939683 w 7868507"/>
              <a:gd name="connsiteY98" fmla="*/ 757589 h 1682351"/>
              <a:gd name="connsiteX99" fmla="*/ 4905733 w 7868507"/>
              <a:gd name="connsiteY99" fmla="*/ 776774 h 1682351"/>
              <a:gd name="connsiteX100" fmla="*/ 4885524 w 7868507"/>
              <a:gd name="connsiteY100" fmla="*/ 784914 h 1682351"/>
              <a:gd name="connsiteX101" fmla="*/ 4884537 w 7868507"/>
              <a:gd name="connsiteY101" fmla="*/ 786309 h 1682351"/>
              <a:gd name="connsiteX102" fmla="*/ 4863207 w 7868507"/>
              <a:gd name="connsiteY102" fmla="*/ 792997 h 1682351"/>
              <a:gd name="connsiteX103" fmla="*/ 4857388 w 7868507"/>
              <a:gd name="connsiteY103" fmla="*/ 798678 h 1682351"/>
              <a:gd name="connsiteX104" fmla="*/ 4816499 w 7868507"/>
              <a:gd name="connsiteY104" fmla="*/ 818246 h 1682351"/>
              <a:gd name="connsiteX105" fmla="*/ 4805033 w 7868507"/>
              <a:gd name="connsiteY105" fmla="*/ 823877 h 1682351"/>
              <a:gd name="connsiteX106" fmla="*/ 4794341 w 7868507"/>
              <a:gd name="connsiteY106" fmla="*/ 824641 h 1682351"/>
              <a:gd name="connsiteX107" fmla="*/ 4791139 w 7868507"/>
              <a:gd name="connsiteY107" fmla="*/ 821265 h 1682351"/>
              <a:gd name="connsiteX108" fmla="*/ 4784697 w 7868507"/>
              <a:gd name="connsiteY108" fmla="*/ 823709 h 1682351"/>
              <a:gd name="connsiteX109" fmla="*/ 4782810 w 7868507"/>
              <a:gd name="connsiteY109" fmla="*/ 823507 h 1682351"/>
              <a:gd name="connsiteX110" fmla="*/ 4772164 w 7868507"/>
              <a:gd name="connsiteY110" fmla="*/ 823203 h 1682351"/>
              <a:gd name="connsiteX111" fmla="*/ 4753756 w 7868507"/>
              <a:gd name="connsiteY111" fmla="*/ 843711 h 1682351"/>
              <a:gd name="connsiteX112" fmla="*/ 4727551 w 7868507"/>
              <a:gd name="connsiteY112" fmla="*/ 851537 h 1682351"/>
              <a:gd name="connsiteX113" fmla="*/ 4631760 w 7868507"/>
              <a:gd name="connsiteY113" fmla="*/ 932126 h 1682351"/>
              <a:gd name="connsiteX114" fmla="*/ 4584082 w 7868507"/>
              <a:gd name="connsiteY114" fmla="*/ 949940 h 1682351"/>
              <a:gd name="connsiteX115" fmla="*/ 4523312 w 7868507"/>
              <a:gd name="connsiteY115" fmla="*/ 974005 h 1682351"/>
              <a:gd name="connsiteX116" fmla="*/ 4463504 w 7868507"/>
              <a:gd name="connsiteY116" fmla="*/ 996548 h 1682351"/>
              <a:gd name="connsiteX117" fmla="*/ 4452680 w 7868507"/>
              <a:gd name="connsiteY117" fmla="*/ 1008042 h 1682351"/>
              <a:gd name="connsiteX118" fmla="*/ 4445284 w 7868507"/>
              <a:gd name="connsiteY118" fmla="*/ 1009976 h 1682351"/>
              <a:gd name="connsiteX119" fmla="*/ 4407084 w 7868507"/>
              <a:gd name="connsiteY119" fmla="*/ 1025274 h 1682351"/>
              <a:gd name="connsiteX120" fmla="*/ 4398766 w 7868507"/>
              <a:gd name="connsiteY120" fmla="*/ 1022420 h 1682351"/>
              <a:gd name="connsiteX121" fmla="*/ 4397057 w 7868507"/>
              <a:gd name="connsiteY121" fmla="*/ 1020283 h 1682351"/>
              <a:gd name="connsiteX122" fmla="*/ 4386552 w 7868507"/>
              <a:gd name="connsiteY122" fmla="*/ 1024409 h 1682351"/>
              <a:gd name="connsiteX123" fmla="*/ 4377324 w 7868507"/>
              <a:gd name="connsiteY123" fmla="*/ 1023587 h 1682351"/>
              <a:gd name="connsiteX124" fmla="*/ 4370923 w 7868507"/>
              <a:gd name="connsiteY124" fmla="*/ 1028513 h 1682351"/>
              <a:gd name="connsiteX125" fmla="*/ 4360023 w 7868507"/>
              <a:gd name="connsiteY125" fmla="*/ 1029711 h 1682351"/>
              <a:gd name="connsiteX126" fmla="*/ 4346335 w 7868507"/>
              <a:gd name="connsiteY126" fmla="*/ 1029999 h 1682351"/>
              <a:gd name="connsiteX127" fmla="*/ 4334175 w 7868507"/>
              <a:gd name="connsiteY127" fmla="*/ 1028124 h 1682351"/>
              <a:gd name="connsiteX128" fmla="*/ 4316842 w 7868507"/>
              <a:gd name="connsiteY128" fmla="*/ 1031192 h 1682351"/>
              <a:gd name="connsiteX129" fmla="*/ 4277163 w 7868507"/>
              <a:gd name="connsiteY129" fmla="*/ 1035732 h 1682351"/>
              <a:gd name="connsiteX130" fmla="*/ 4247171 w 7868507"/>
              <a:gd name="connsiteY130" fmla="*/ 1039212 h 1682351"/>
              <a:gd name="connsiteX131" fmla="*/ 4194968 w 7868507"/>
              <a:gd name="connsiteY131" fmla="*/ 1049296 h 1682351"/>
              <a:gd name="connsiteX132" fmla="*/ 4185496 w 7868507"/>
              <a:gd name="connsiteY132" fmla="*/ 1057811 h 1682351"/>
              <a:gd name="connsiteX133" fmla="*/ 4160588 w 7868507"/>
              <a:gd name="connsiteY133" fmla="*/ 1055289 h 1682351"/>
              <a:gd name="connsiteX134" fmla="*/ 4153601 w 7868507"/>
              <a:gd name="connsiteY134" fmla="*/ 1046911 h 1682351"/>
              <a:gd name="connsiteX135" fmla="*/ 4121597 w 7868507"/>
              <a:gd name="connsiteY135" fmla="*/ 1049768 h 1682351"/>
              <a:gd name="connsiteX136" fmla="*/ 4092519 w 7868507"/>
              <a:gd name="connsiteY136" fmla="*/ 1061793 h 1682351"/>
              <a:gd name="connsiteX137" fmla="*/ 4054082 w 7868507"/>
              <a:gd name="connsiteY137" fmla="*/ 1068526 h 1682351"/>
              <a:gd name="connsiteX138" fmla="*/ 4031133 w 7868507"/>
              <a:gd name="connsiteY138" fmla="*/ 1072650 h 1682351"/>
              <a:gd name="connsiteX139" fmla="*/ 3966873 w 7868507"/>
              <a:gd name="connsiteY139" fmla="*/ 1076267 h 1682351"/>
              <a:gd name="connsiteX140" fmla="*/ 3963573 w 7868507"/>
              <a:gd name="connsiteY140" fmla="*/ 1076172 h 1682351"/>
              <a:gd name="connsiteX141" fmla="*/ 3952740 w 7868507"/>
              <a:gd name="connsiteY141" fmla="*/ 1081643 h 1682351"/>
              <a:gd name="connsiteX142" fmla="*/ 3952284 w 7868507"/>
              <a:gd name="connsiteY142" fmla="*/ 1083043 h 1682351"/>
              <a:gd name="connsiteX143" fmla="*/ 3912008 w 7868507"/>
              <a:gd name="connsiteY143" fmla="*/ 1080346 h 1682351"/>
              <a:gd name="connsiteX144" fmla="*/ 3907178 w 7868507"/>
              <a:gd name="connsiteY144" fmla="*/ 1082452 h 1682351"/>
              <a:gd name="connsiteX145" fmla="*/ 3880262 w 7868507"/>
              <a:gd name="connsiteY145" fmla="*/ 1077541 h 1682351"/>
              <a:gd name="connsiteX146" fmla="*/ 3866711 w 7868507"/>
              <a:gd name="connsiteY146" fmla="*/ 1076684 h 1682351"/>
              <a:gd name="connsiteX147" fmla="*/ 3842517 w 7868507"/>
              <a:gd name="connsiteY147" fmla="*/ 1073470 h 1682351"/>
              <a:gd name="connsiteX148" fmla="*/ 3840538 w 7868507"/>
              <a:gd name="connsiteY148" fmla="*/ 1074837 h 1682351"/>
              <a:gd name="connsiteX149" fmla="*/ 3835745 w 7868507"/>
              <a:gd name="connsiteY149" fmla="*/ 1073596 h 1682351"/>
              <a:gd name="connsiteX150" fmla="*/ 3832245 w 7868507"/>
              <a:gd name="connsiteY150" fmla="*/ 1075205 h 1682351"/>
              <a:gd name="connsiteX151" fmla="*/ 3828256 w 7868507"/>
              <a:gd name="connsiteY151" fmla="*/ 1074786 h 1682351"/>
              <a:gd name="connsiteX152" fmla="*/ 3786574 w 7868507"/>
              <a:gd name="connsiteY152" fmla="*/ 1081253 h 1682351"/>
              <a:gd name="connsiteX153" fmla="*/ 3777568 w 7868507"/>
              <a:gd name="connsiteY153" fmla="*/ 1079989 h 1682351"/>
              <a:gd name="connsiteX154" fmla="*/ 3770769 w 7868507"/>
              <a:gd name="connsiteY154" fmla="*/ 1084796 h 1682351"/>
              <a:gd name="connsiteX155" fmla="*/ 3742056 w 7868507"/>
              <a:gd name="connsiteY155" fmla="*/ 1086062 h 1682351"/>
              <a:gd name="connsiteX156" fmla="*/ 3732135 w 7868507"/>
              <a:gd name="connsiteY156" fmla="*/ 1082300 h 1682351"/>
              <a:gd name="connsiteX157" fmla="*/ 3722961 w 7868507"/>
              <a:gd name="connsiteY157" fmla="*/ 1079602 h 1682351"/>
              <a:gd name="connsiteX158" fmla="*/ 3721773 w 7868507"/>
              <a:gd name="connsiteY158" fmla="*/ 1079610 h 1682351"/>
              <a:gd name="connsiteX159" fmla="*/ 3709837 w 7868507"/>
              <a:gd name="connsiteY159" fmla="*/ 1079694 h 1682351"/>
              <a:gd name="connsiteX160" fmla="*/ 3687629 w 7868507"/>
              <a:gd name="connsiteY160" fmla="*/ 1079849 h 1682351"/>
              <a:gd name="connsiteX161" fmla="*/ 3644574 w 7868507"/>
              <a:gd name="connsiteY161" fmla="*/ 1083439 h 1682351"/>
              <a:gd name="connsiteX162" fmla="*/ 3547156 w 7868507"/>
              <a:gd name="connsiteY162" fmla="*/ 1066356 h 1682351"/>
              <a:gd name="connsiteX163" fmla="*/ 3408831 w 7868507"/>
              <a:gd name="connsiteY163" fmla="*/ 1075438 h 1682351"/>
              <a:gd name="connsiteX164" fmla="*/ 3114039 w 7868507"/>
              <a:gd name="connsiteY164" fmla="*/ 1109327 h 1682351"/>
              <a:gd name="connsiteX165" fmla="*/ 3051319 w 7868507"/>
              <a:gd name="connsiteY165" fmla="*/ 1116688 h 1682351"/>
              <a:gd name="connsiteX166" fmla="*/ 3010058 w 7868507"/>
              <a:gd name="connsiteY166" fmla="*/ 1118821 h 1682351"/>
              <a:gd name="connsiteX167" fmla="*/ 2941155 w 7868507"/>
              <a:gd name="connsiteY167" fmla="*/ 1141827 h 1682351"/>
              <a:gd name="connsiteX168" fmla="*/ 2862733 w 7868507"/>
              <a:gd name="connsiteY168" fmla="*/ 1149849 h 1682351"/>
              <a:gd name="connsiteX169" fmla="*/ 2762853 w 7868507"/>
              <a:gd name="connsiteY169" fmla="*/ 1155888 h 1682351"/>
              <a:gd name="connsiteX170" fmla="*/ 2735957 w 7868507"/>
              <a:gd name="connsiteY170" fmla="*/ 1166296 h 1682351"/>
              <a:gd name="connsiteX171" fmla="*/ 2697453 w 7868507"/>
              <a:gd name="connsiteY171" fmla="*/ 1175920 h 1682351"/>
              <a:gd name="connsiteX172" fmla="*/ 2630587 w 7868507"/>
              <a:gd name="connsiteY172" fmla="*/ 1198561 h 1682351"/>
              <a:gd name="connsiteX173" fmla="*/ 2554087 w 7868507"/>
              <a:gd name="connsiteY173" fmla="*/ 1210615 h 1682351"/>
              <a:gd name="connsiteX174" fmla="*/ 2466063 w 7868507"/>
              <a:gd name="connsiteY174" fmla="*/ 1202949 h 1682351"/>
              <a:gd name="connsiteX175" fmla="*/ 2417946 w 7868507"/>
              <a:gd name="connsiteY175" fmla="*/ 1202719 h 1682351"/>
              <a:gd name="connsiteX176" fmla="*/ 2258819 w 7868507"/>
              <a:gd name="connsiteY176" fmla="*/ 1200304 h 1682351"/>
              <a:gd name="connsiteX177" fmla="*/ 2148771 w 7868507"/>
              <a:gd name="connsiteY177" fmla="*/ 1198564 h 1682351"/>
              <a:gd name="connsiteX178" fmla="*/ 2117137 w 7868507"/>
              <a:gd name="connsiteY178" fmla="*/ 1207800 h 1682351"/>
              <a:gd name="connsiteX179" fmla="*/ 2064067 w 7868507"/>
              <a:gd name="connsiteY179" fmla="*/ 1222897 h 1682351"/>
              <a:gd name="connsiteX180" fmla="*/ 2011154 w 7868507"/>
              <a:gd name="connsiteY180" fmla="*/ 1227589 h 1682351"/>
              <a:gd name="connsiteX181" fmla="*/ 1967562 w 7868507"/>
              <a:gd name="connsiteY181" fmla="*/ 1238053 h 1682351"/>
              <a:gd name="connsiteX182" fmla="*/ 1925305 w 7868507"/>
              <a:gd name="connsiteY182" fmla="*/ 1239652 h 1682351"/>
              <a:gd name="connsiteX183" fmla="*/ 1903633 w 7868507"/>
              <a:gd name="connsiteY183" fmla="*/ 1234971 h 1682351"/>
              <a:gd name="connsiteX184" fmla="*/ 1878608 w 7868507"/>
              <a:gd name="connsiteY184" fmla="*/ 1229903 h 1682351"/>
              <a:gd name="connsiteX185" fmla="*/ 1843617 w 7868507"/>
              <a:gd name="connsiteY185" fmla="*/ 1224887 h 1682351"/>
              <a:gd name="connsiteX186" fmla="*/ 1749265 w 7868507"/>
              <a:gd name="connsiteY186" fmla="*/ 1228560 h 1682351"/>
              <a:gd name="connsiteX187" fmla="*/ 1650050 w 7868507"/>
              <a:gd name="connsiteY187" fmla="*/ 1231064 h 1682351"/>
              <a:gd name="connsiteX188" fmla="*/ 1625906 w 7868507"/>
              <a:gd name="connsiteY188" fmla="*/ 1240466 h 1682351"/>
              <a:gd name="connsiteX189" fmla="*/ 1625638 w 7868507"/>
              <a:gd name="connsiteY189" fmla="*/ 1243542 h 1682351"/>
              <a:gd name="connsiteX190" fmla="*/ 1621994 w 7868507"/>
              <a:gd name="connsiteY190" fmla="*/ 1248302 h 1682351"/>
              <a:gd name="connsiteX191" fmla="*/ 1615654 w 7868507"/>
              <a:gd name="connsiteY191" fmla="*/ 1259137 h 1682351"/>
              <a:gd name="connsiteX192" fmla="*/ 1602888 w 7868507"/>
              <a:gd name="connsiteY192" fmla="*/ 1274010 h 1682351"/>
              <a:gd name="connsiteX193" fmla="*/ 1602366 w 7868507"/>
              <a:gd name="connsiteY193" fmla="*/ 1273557 h 1682351"/>
              <a:gd name="connsiteX194" fmla="*/ 1597689 w 7868507"/>
              <a:gd name="connsiteY194" fmla="*/ 1274721 h 1682351"/>
              <a:gd name="connsiteX195" fmla="*/ 1566332 w 7868507"/>
              <a:gd name="connsiteY195" fmla="*/ 1278948 h 1682351"/>
              <a:gd name="connsiteX196" fmla="*/ 1555040 w 7868507"/>
              <a:gd name="connsiteY196" fmla="*/ 1293696 h 1682351"/>
              <a:gd name="connsiteX197" fmla="*/ 1552558 w 7868507"/>
              <a:gd name="connsiteY197" fmla="*/ 1296317 h 1682351"/>
              <a:gd name="connsiteX198" fmla="*/ 1552423 w 7868507"/>
              <a:gd name="connsiteY198" fmla="*/ 1296224 h 1682351"/>
              <a:gd name="connsiteX199" fmla="*/ 1549631 w 7868507"/>
              <a:gd name="connsiteY199" fmla="*/ 1298702 h 1682351"/>
              <a:gd name="connsiteX200" fmla="*/ 1518013 w 7868507"/>
              <a:gd name="connsiteY200" fmla="*/ 1301677 h 1682351"/>
              <a:gd name="connsiteX201" fmla="*/ 1479156 w 7868507"/>
              <a:gd name="connsiteY201" fmla="*/ 1316098 h 1682351"/>
              <a:gd name="connsiteX202" fmla="*/ 1441079 w 7868507"/>
              <a:gd name="connsiteY202" fmla="*/ 1332684 h 1682351"/>
              <a:gd name="connsiteX203" fmla="*/ 1427483 w 7868507"/>
              <a:gd name="connsiteY203" fmla="*/ 1339810 h 1682351"/>
              <a:gd name="connsiteX204" fmla="*/ 1402408 w 7868507"/>
              <a:gd name="connsiteY204" fmla="*/ 1347572 h 1682351"/>
              <a:gd name="connsiteX205" fmla="*/ 1390401 w 7868507"/>
              <a:gd name="connsiteY205" fmla="*/ 1348064 h 1682351"/>
              <a:gd name="connsiteX206" fmla="*/ 1389965 w 7868507"/>
              <a:gd name="connsiteY206" fmla="*/ 1348612 h 1682351"/>
              <a:gd name="connsiteX207" fmla="*/ 1388601 w 7868507"/>
              <a:gd name="connsiteY207" fmla="*/ 1346953 h 1682351"/>
              <a:gd name="connsiteX208" fmla="*/ 1380844 w 7868507"/>
              <a:gd name="connsiteY208" fmla="*/ 1350384 h 1682351"/>
              <a:gd name="connsiteX209" fmla="*/ 1378861 w 7868507"/>
              <a:gd name="connsiteY209" fmla="*/ 1352221 h 1682351"/>
              <a:gd name="connsiteX210" fmla="*/ 1375758 w 7868507"/>
              <a:gd name="connsiteY210" fmla="*/ 1353731 h 1682351"/>
              <a:gd name="connsiteX211" fmla="*/ 1375650 w 7868507"/>
              <a:gd name="connsiteY211" fmla="*/ 1353592 h 1682351"/>
              <a:gd name="connsiteX212" fmla="*/ 1372804 w 7868507"/>
              <a:gd name="connsiteY212" fmla="*/ 1355351 h 1682351"/>
              <a:gd name="connsiteX213" fmla="*/ 1359249 w 7868507"/>
              <a:gd name="connsiteY213" fmla="*/ 1366189 h 1682351"/>
              <a:gd name="connsiteX214" fmla="*/ 1340780 w 7868507"/>
              <a:gd name="connsiteY214" fmla="*/ 1366894 h 1682351"/>
              <a:gd name="connsiteX215" fmla="*/ 1337816 w 7868507"/>
              <a:gd name="connsiteY215" fmla="*/ 1359128 h 1682351"/>
              <a:gd name="connsiteX216" fmla="*/ 1335560 w 7868507"/>
              <a:gd name="connsiteY216" fmla="*/ 1360910 h 1682351"/>
              <a:gd name="connsiteX217" fmla="*/ 1331292 w 7868507"/>
              <a:gd name="connsiteY217" fmla="*/ 1365723 h 1682351"/>
              <a:gd name="connsiteX218" fmla="*/ 1329826 w 7868507"/>
              <a:gd name="connsiteY218" fmla="*/ 1365581 h 1682351"/>
              <a:gd name="connsiteX219" fmla="*/ 1315524 w 7868507"/>
              <a:gd name="connsiteY219" fmla="*/ 1370869 h 1682351"/>
              <a:gd name="connsiteX220" fmla="*/ 1311310 w 7868507"/>
              <a:gd name="connsiteY220" fmla="*/ 1368878 h 1682351"/>
              <a:gd name="connsiteX221" fmla="*/ 1309448 w 7868507"/>
              <a:gd name="connsiteY221" fmla="*/ 1368851 h 1682351"/>
              <a:gd name="connsiteX222" fmla="*/ 1301298 w 7868507"/>
              <a:gd name="connsiteY222" fmla="*/ 1377498 h 1682351"/>
              <a:gd name="connsiteX223" fmla="*/ 1296925 w 7868507"/>
              <a:gd name="connsiteY223" fmla="*/ 1380996 h 1682351"/>
              <a:gd name="connsiteX224" fmla="*/ 1269267 w 7868507"/>
              <a:gd name="connsiteY224" fmla="*/ 1411589 h 1682351"/>
              <a:gd name="connsiteX225" fmla="*/ 1221707 w 7868507"/>
              <a:gd name="connsiteY225" fmla="*/ 1427353 h 1682351"/>
              <a:gd name="connsiteX226" fmla="*/ 1173283 w 7868507"/>
              <a:gd name="connsiteY226" fmla="*/ 1444522 h 1682351"/>
              <a:gd name="connsiteX227" fmla="*/ 1135382 w 7868507"/>
              <a:gd name="connsiteY227" fmla="*/ 1456933 h 1682351"/>
              <a:gd name="connsiteX228" fmla="*/ 1055416 w 7868507"/>
              <a:gd name="connsiteY228" fmla="*/ 1526389 h 1682351"/>
              <a:gd name="connsiteX229" fmla="*/ 1034752 w 7868507"/>
              <a:gd name="connsiteY229" fmla="*/ 1531257 h 1682351"/>
              <a:gd name="connsiteX230" fmla="*/ 1018956 w 7868507"/>
              <a:gd name="connsiteY230" fmla="*/ 1549595 h 1682351"/>
              <a:gd name="connsiteX231" fmla="*/ 1010858 w 7868507"/>
              <a:gd name="connsiteY231" fmla="*/ 1548110 h 1682351"/>
              <a:gd name="connsiteX232" fmla="*/ 1009435 w 7868507"/>
              <a:gd name="connsiteY232" fmla="*/ 1547700 h 1682351"/>
              <a:gd name="connsiteX233" fmla="*/ 1004312 w 7868507"/>
              <a:gd name="connsiteY233" fmla="*/ 1549413 h 1682351"/>
              <a:gd name="connsiteX234" fmla="*/ 1002155 w 7868507"/>
              <a:gd name="connsiteY234" fmla="*/ 1545703 h 1682351"/>
              <a:gd name="connsiteX235" fmla="*/ 993932 w 7868507"/>
              <a:gd name="connsiteY235" fmla="*/ 1545275 h 1682351"/>
              <a:gd name="connsiteX236" fmla="*/ 984702 w 7868507"/>
              <a:gd name="connsiteY236" fmla="*/ 1549599 h 1682351"/>
              <a:gd name="connsiteX237" fmla="*/ 951832 w 7868507"/>
              <a:gd name="connsiteY237" fmla="*/ 1564506 h 1682351"/>
              <a:gd name="connsiteX238" fmla="*/ 946909 w 7868507"/>
              <a:gd name="connsiteY238" fmla="*/ 1569506 h 1682351"/>
              <a:gd name="connsiteX239" fmla="*/ 930061 w 7868507"/>
              <a:gd name="connsiteY239" fmla="*/ 1573784 h 1682351"/>
              <a:gd name="connsiteX240" fmla="*/ 929189 w 7868507"/>
              <a:gd name="connsiteY240" fmla="*/ 1575061 h 1682351"/>
              <a:gd name="connsiteX241" fmla="*/ 913074 w 7868507"/>
              <a:gd name="connsiteY241" fmla="*/ 1580907 h 1682351"/>
              <a:gd name="connsiteX242" fmla="*/ 885532 w 7868507"/>
              <a:gd name="connsiteY242" fmla="*/ 1596205 h 1682351"/>
              <a:gd name="connsiteX243" fmla="*/ 879535 w 7868507"/>
              <a:gd name="connsiteY243" fmla="*/ 1593350 h 1682351"/>
              <a:gd name="connsiteX244" fmla="*/ 878302 w 7868507"/>
              <a:gd name="connsiteY244" fmla="*/ 1591213 h 1682351"/>
              <a:gd name="connsiteX245" fmla="*/ 870728 w 7868507"/>
              <a:gd name="connsiteY245" fmla="*/ 1595340 h 1682351"/>
              <a:gd name="connsiteX246" fmla="*/ 864075 w 7868507"/>
              <a:gd name="connsiteY246" fmla="*/ 1594517 h 1682351"/>
              <a:gd name="connsiteX247" fmla="*/ 859460 w 7868507"/>
              <a:gd name="connsiteY247" fmla="*/ 1599444 h 1682351"/>
              <a:gd name="connsiteX248" fmla="*/ 851601 w 7868507"/>
              <a:gd name="connsiteY248" fmla="*/ 1600641 h 1682351"/>
              <a:gd name="connsiteX249" fmla="*/ 841730 w 7868507"/>
              <a:gd name="connsiteY249" fmla="*/ 1600929 h 1682351"/>
              <a:gd name="connsiteX250" fmla="*/ 832963 w 7868507"/>
              <a:gd name="connsiteY250" fmla="*/ 1599055 h 1682351"/>
              <a:gd name="connsiteX251" fmla="*/ 820466 w 7868507"/>
              <a:gd name="connsiteY251" fmla="*/ 1602123 h 1682351"/>
              <a:gd name="connsiteX252" fmla="*/ 791859 w 7868507"/>
              <a:gd name="connsiteY252" fmla="*/ 1606663 h 1682351"/>
              <a:gd name="connsiteX253" fmla="*/ 770233 w 7868507"/>
              <a:gd name="connsiteY253" fmla="*/ 1610142 h 1682351"/>
              <a:gd name="connsiteX254" fmla="*/ 732594 w 7868507"/>
              <a:gd name="connsiteY254" fmla="*/ 1620226 h 1682351"/>
              <a:gd name="connsiteX255" fmla="*/ 725765 w 7868507"/>
              <a:gd name="connsiteY255" fmla="*/ 1628741 h 1682351"/>
              <a:gd name="connsiteX256" fmla="*/ 707807 w 7868507"/>
              <a:gd name="connsiteY256" fmla="*/ 1626219 h 1682351"/>
              <a:gd name="connsiteX257" fmla="*/ 702769 w 7868507"/>
              <a:gd name="connsiteY257" fmla="*/ 1617842 h 1682351"/>
              <a:gd name="connsiteX258" fmla="*/ 679694 w 7868507"/>
              <a:gd name="connsiteY258" fmla="*/ 1620699 h 1682351"/>
              <a:gd name="connsiteX259" fmla="*/ 658729 w 7868507"/>
              <a:gd name="connsiteY259" fmla="*/ 1632723 h 1682351"/>
              <a:gd name="connsiteX260" fmla="*/ 631015 w 7868507"/>
              <a:gd name="connsiteY260" fmla="*/ 1639457 h 1682351"/>
              <a:gd name="connsiteX261" fmla="*/ 614469 w 7868507"/>
              <a:gd name="connsiteY261" fmla="*/ 1643580 h 1682351"/>
              <a:gd name="connsiteX262" fmla="*/ 568137 w 7868507"/>
              <a:gd name="connsiteY262" fmla="*/ 1647197 h 1682351"/>
              <a:gd name="connsiteX263" fmla="*/ 565757 w 7868507"/>
              <a:gd name="connsiteY263" fmla="*/ 1647102 h 1682351"/>
              <a:gd name="connsiteX264" fmla="*/ 557947 w 7868507"/>
              <a:gd name="connsiteY264" fmla="*/ 1652573 h 1682351"/>
              <a:gd name="connsiteX265" fmla="*/ 557617 w 7868507"/>
              <a:gd name="connsiteY265" fmla="*/ 1653973 h 1682351"/>
              <a:gd name="connsiteX266" fmla="*/ 528578 w 7868507"/>
              <a:gd name="connsiteY266" fmla="*/ 1651276 h 1682351"/>
              <a:gd name="connsiteX267" fmla="*/ 525096 w 7868507"/>
              <a:gd name="connsiteY267" fmla="*/ 1653383 h 1682351"/>
              <a:gd name="connsiteX268" fmla="*/ 505689 w 7868507"/>
              <a:gd name="connsiteY268" fmla="*/ 1648471 h 1682351"/>
              <a:gd name="connsiteX269" fmla="*/ 495919 w 7868507"/>
              <a:gd name="connsiteY269" fmla="*/ 1647615 h 1682351"/>
              <a:gd name="connsiteX270" fmla="*/ 478476 w 7868507"/>
              <a:gd name="connsiteY270" fmla="*/ 1644401 h 1682351"/>
              <a:gd name="connsiteX271" fmla="*/ 477049 w 7868507"/>
              <a:gd name="connsiteY271" fmla="*/ 1645767 h 1682351"/>
              <a:gd name="connsiteX272" fmla="*/ 473592 w 7868507"/>
              <a:gd name="connsiteY272" fmla="*/ 1644526 h 1682351"/>
              <a:gd name="connsiteX273" fmla="*/ 471069 w 7868507"/>
              <a:gd name="connsiteY273" fmla="*/ 1646136 h 1682351"/>
              <a:gd name="connsiteX274" fmla="*/ 468193 w 7868507"/>
              <a:gd name="connsiteY274" fmla="*/ 1645716 h 1682351"/>
              <a:gd name="connsiteX275" fmla="*/ 438139 w 7868507"/>
              <a:gd name="connsiteY275" fmla="*/ 1652183 h 1682351"/>
              <a:gd name="connsiteX276" fmla="*/ 431647 w 7868507"/>
              <a:gd name="connsiteY276" fmla="*/ 1650919 h 1682351"/>
              <a:gd name="connsiteX277" fmla="*/ 426745 w 7868507"/>
              <a:gd name="connsiteY277" fmla="*/ 1655727 h 1682351"/>
              <a:gd name="connsiteX278" fmla="*/ 406042 w 7868507"/>
              <a:gd name="connsiteY278" fmla="*/ 1656992 h 1682351"/>
              <a:gd name="connsiteX279" fmla="*/ 398889 w 7868507"/>
              <a:gd name="connsiteY279" fmla="*/ 1653230 h 1682351"/>
              <a:gd name="connsiteX280" fmla="*/ 392275 w 7868507"/>
              <a:gd name="connsiteY280" fmla="*/ 1650533 h 1682351"/>
              <a:gd name="connsiteX281" fmla="*/ 391417 w 7868507"/>
              <a:gd name="connsiteY281" fmla="*/ 1650540 h 1682351"/>
              <a:gd name="connsiteX282" fmla="*/ 382811 w 7868507"/>
              <a:gd name="connsiteY282" fmla="*/ 1650624 h 1682351"/>
              <a:gd name="connsiteX283" fmla="*/ 366800 w 7868507"/>
              <a:gd name="connsiteY283" fmla="*/ 1650779 h 1682351"/>
              <a:gd name="connsiteX284" fmla="*/ 335757 w 7868507"/>
              <a:gd name="connsiteY284" fmla="*/ 1654369 h 1682351"/>
              <a:gd name="connsiteX285" fmla="*/ 265518 w 7868507"/>
              <a:gd name="connsiteY285" fmla="*/ 1637286 h 1682351"/>
              <a:gd name="connsiteX286" fmla="*/ 165785 w 7868507"/>
              <a:gd name="connsiteY286" fmla="*/ 1646368 h 1682351"/>
              <a:gd name="connsiteX287" fmla="*/ 5771 w 7868507"/>
              <a:gd name="connsiteY287" fmla="*/ 1682351 h 1682351"/>
              <a:gd name="connsiteX288" fmla="*/ 0 w 7868507"/>
              <a:gd name="connsiteY288" fmla="*/ 1682121 h 1682351"/>
              <a:gd name="connsiteX289" fmla="*/ 0 w 7868507"/>
              <a:gd name="connsiteY289" fmla="*/ 208540 h 1682351"/>
              <a:gd name="connsiteX290" fmla="*/ 1 w 7868507"/>
              <a:gd name="connsiteY290" fmla="*/ 208540 h 168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7868507" h="1682351">
                <a:moveTo>
                  <a:pt x="0" y="0"/>
                </a:moveTo>
                <a:lnTo>
                  <a:pt x="7868507" y="0"/>
                </a:lnTo>
                <a:lnTo>
                  <a:pt x="7865866" y="1824"/>
                </a:lnTo>
                <a:cubicBezTo>
                  <a:pt x="7856431" y="8442"/>
                  <a:pt x="7838680" y="21037"/>
                  <a:pt x="7837561" y="21679"/>
                </a:cubicBezTo>
                <a:cubicBezTo>
                  <a:pt x="7827334" y="28887"/>
                  <a:pt x="7786488" y="47703"/>
                  <a:pt x="7769454" y="43813"/>
                </a:cubicBezTo>
                <a:cubicBezTo>
                  <a:pt x="7776715" y="51976"/>
                  <a:pt x="7698773" y="52885"/>
                  <a:pt x="7695485" y="61050"/>
                </a:cubicBezTo>
                <a:cubicBezTo>
                  <a:pt x="7694124" y="67654"/>
                  <a:pt x="7669858" y="70842"/>
                  <a:pt x="7662356" y="73131"/>
                </a:cubicBezTo>
                <a:cubicBezTo>
                  <a:pt x="7657288" y="79798"/>
                  <a:pt x="7615644" y="67260"/>
                  <a:pt x="7602203" y="99894"/>
                </a:cubicBezTo>
                <a:cubicBezTo>
                  <a:pt x="7564102" y="102340"/>
                  <a:pt x="7563677" y="146948"/>
                  <a:pt x="7533256" y="141638"/>
                </a:cubicBezTo>
                <a:cubicBezTo>
                  <a:pt x="7525393" y="142116"/>
                  <a:pt x="7522481" y="163449"/>
                  <a:pt x="7516926" y="165418"/>
                </a:cubicBezTo>
                <a:lnTo>
                  <a:pt x="7488994" y="178287"/>
                </a:lnTo>
                <a:lnTo>
                  <a:pt x="7478335" y="185700"/>
                </a:lnTo>
                <a:lnTo>
                  <a:pt x="7458526" y="189157"/>
                </a:lnTo>
                <a:cubicBezTo>
                  <a:pt x="7448729" y="190298"/>
                  <a:pt x="7435680" y="189564"/>
                  <a:pt x="7419554" y="192546"/>
                </a:cubicBezTo>
                <a:cubicBezTo>
                  <a:pt x="7391848" y="201320"/>
                  <a:pt x="7364551" y="190112"/>
                  <a:pt x="7347574" y="213028"/>
                </a:cubicBezTo>
                <a:cubicBezTo>
                  <a:pt x="7289734" y="215419"/>
                  <a:pt x="7263297" y="236052"/>
                  <a:pt x="7205646" y="228570"/>
                </a:cubicBezTo>
                <a:cubicBezTo>
                  <a:pt x="7219384" y="234481"/>
                  <a:pt x="7148985" y="225303"/>
                  <a:pt x="7132082" y="240066"/>
                </a:cubicBezTo>
                <a:cubicBezTo>
                  <a:pt x="7098097" y="244851"/>
                  <a:pt x="7078927" y="243254"/>
                  <a:pt x="7026584" y="249305"/>
                </a:cubicBezTo>
                <a:cubicBezTo>
                  <a:pt x="6982005" y="255885"/>
                  <a:pt x="6975045" y="256084"/>
                  <a:pt x="6949796" y="259619"/>
                </a:cubicBezTo>
                <a:lnTo>
                  <a:pt x="6850243" y="278486"/>
                </a:lnTo>
                <a:lnTo>
                  <a:pt x="6848972" y="279419"/>
                </a:lnTo>
                <a:cubicBezTo>
                  <a:pt x="6842431" y="281915"/>
                  <a:pt x="6837674" y="282132"/>
                  <a:pt x="6833720" y="281340"/>
                </a:cubicBezTo>
                <a:lnTo>
                  <a:pt x="6796601" y="279778"/>
                </a:lnTo>
                <a:lnTo>
                  <a:pt x="6793249" y="281365"/>
                </a:lnTo>
                <a:lnTo>
                  <a:pt x="6761214" y="283216"/>
                </a:lnTo>
                <a:cubicBezTo>
                  <a:pt x="6761188" y="283490"/>
                  <a:pt x="6761163" y="283765"/>
                  <a:pt x="6761137" y="284040"/>
                </a:cubicBezTo>
                <a:cubicBezTo>
                  <a:pt x="6760237" y="285931"/>
                  <a:pt x="6758196" y="287407"/>
                  <a:pt x="6753708" y="288053"/>
                </a:cubicBezTo>
                <a:cubicBezTo>
                  <a:pt x="6765963" y="298767"/>
                  <a:pt x="6752991" y="292938"/>
                  <a:pt x="6738673" y="293899"/>
                </a:cubicBezTo>
                <a:cubicBezTo>
                  <a:pt x="6725584" y="299105"/>
                  <a:pt x="6686848" y="314912"/>
                  <a:pt x="6675177" y="319284"/>
                </a:cubicBezTo>
                <a:lnTo>
                  <a:pt x="6668648" y="320128"/>
                </a:lnTo>
                <a:cubicBezTo>
                  <a:pt x="6668631" y="320193"/>
                  <a:pt x="6668614" y="320260"/>
                  <a:pt x="6668596" y="320325"/>
                </a:cubicBezTo>
                <a:cubicBezTo>
                  <a:pt x="6667339" y="320894"/>
                  <a:pt x="6665255" y="321316"/>
                  <a:pt x="6661861" y="321574"/>
                </a:cubicBezTo>
                <a:lnTo>
                  <a:pt x="6644079" y="323301"/>
                </a:lnTo>
                <a:lnTo>
                  <a:pt x="6640227" y="325063"/>
                </a:lnTo>
                <a:lnTo>
                  <a:pt x="6639422" y="327491"/>
                </a:lnTo>
                <a:lnTo>
                  <a:pt x="6617073" y="336554"/>
                </a:lnTo>
                <a:cubicBezTo>
                  <a:pt x="6605813" y="334764"/>
                  <a:pt x="6572341" y="351494"/>
                  <a:pt x="6565938" y="354459"/>
                </a:cubicBezTo>
                <a:lnTo>
                  <a:pt x="6506395" y="372715"/>
                </a:lnTo>
                <a:cubicBezTo>
                  <a:pt x="6446059" y="407226"/>
                  <a:pt x="6413333" y="405459"/>
                  <a:pt x="6366803" y="421832"/>
                </a:cubicBezTo>
                <a:cubicBezTo>
                  <a:pt x="6324390" y="424230"/>
                  <a:pt x="6284368" y="425700"/>
                  <a:pt x="6245343" y="435559"/>
                </a:cubicBezTo>
                <a:cubicBezTo>
                  <a:pt x="6215336" y="440142"/>
                  <a:pt x="6196358" y="442032"/>
                  <a:pt x="6186762" y="449329"/>
                </a:cubicBezTo>
                <a:lnTo>
                  <a:pt x="6151870" y="456667"/>
                </a:lnTo>
                <a:lnTo>
                  <a:pt x="6094791" y="467108"/>
                </a:lnTo>
                <a:cubicBezTo>
                  <a:pt x="6094657" y="467835"/>
                  <a:pt x="6094521" y="468561"/>
                  <a:pt x="6094387" y="469288"/>
                </a:cubicBezTo>
                <a:lnTo>
                  <a:pt x="6088888" y="472662"/>
                </a:lnTo>
                <a:lnTo>
                  <a:pt x="6079322" y="480342"/>
                </a:lnTo>
                <a:lnTo>
                  <a:pt x="6060058" y="490885"/>
                </a:lnTo>
                <a:lnTo>
                  <a:pt x="6059271" y="490563"/>
                </a:lnTo>
                <a:cubicBezTo>
                  <a:pt x="6057130" y="490070"/>
                  <a:pt x="6054850" y="490140"/>
                  <a:pt x="6052214" y="491388"/>
                </a:cubicBezTo>
                <a:cubicBezTo>
                  <a:pt x="6043152" y="492025"/>
                  <a:pt x="6015622" y="492143"/>
                  <a:pt x="6004898" y="494385"/>
                </a:cubicBezTo>
                <a:cubicBezTo>
                  <a:pt x="5999647" y="497933"/>
                  <a:pt x="5993947" y="501457"/>
                  <a:pt x="5987859" y="504838"/>
                </a:cubicBezTo>
                <a:lnTo>
                  <a:pt x="5984113" y="506697"/>
                </a:lnTo>
                <a:lnTo>
                  <a:pt x="5983909" y="506630"/>
                </a:lnTo>
                <a:cubicBezTo>
                  <a:pt x="5982816" y="506817"/>
                  <a:pt x="5981478" y="507345"/>
                  <a:pt x="5979696" y="508387"/>
                </a:cubicBezTo>
                <a:lnTo>
                  <a:pt x="5931986" y="510495"/>
                </a:lnTo>
                <a:cubicBezTo>
                  <a:pt x="5909485" y="515471"/>
                  <a:pt x="5891640" y="509415"/>
                  <a:pt x="5873354" y="520717"/>
                </a:cubicBezTo>
                <a:cubicBezTo>
                  <a:pt x="5862814" y="523027"/>
                  <a:pt x="5852640" y="524240"/>
                  <a:pt x="5843006" y="525739"/>
                </a:cubicBezTo>
                <a:lnTo>
                  <a:pt x="5825737" y="530029"/>
                </a:lnTo>
                <a:lnTo>
                  <a:pt x="5812271" y="536366"/>
                </a:lnTo>
                <a:cubicBezTo>
                  <a:pt x="5756812" y="585055"/>
                  <a:pt x="5726733" y="582561"/>
                  <a:pt x="5683965" y="605660"/>
                </a:cubicBezTo>
                <a:cubicBezTo>
                  <a:pt x="5644981" y="609044"/>
                  <a:pt x="5608194" y="611118"/>
                  <a:pt x="5572324" y="625027"/>
                </a:cubicBezTo>
                <a:lnTo>
                  <a:pt x="5556903" y="628786"/>
                </a:lnTo>
                <a:lnTo>
                  <a:pt x="5553544" y="627847"/>
                </a:lnTo>
                <a:lnTo>
                  <a:pt x="5526889" y="632098"/>
                </a:lnTo>
                <a:lnTo>
                  <a:pt x="5521078" y="637584"/>
                </a:lnTo>
                <a:lnTo>
                  <a:pt x="5512534" y="637267"/>
                </a:lnTo>
                <a:cubicBezTo>
                  <a:pt x="5504747" y="639009"/>
                  <a:pt x="5481345" y="646244"/>
                  <a:pt x="5474353" y="648039"/>
                </a:cubicBezTo>
                <a:lnTo>
                  <a:pt x="5470584" y="648039"/>
                </a:lnTo>
                <a:lnTo>
                  <a:pt x="5467496" y="650003"/>
                </a:lnTo>
                <a:lnTo>
                  <a:pt x="5462885" y="649269"/>
                </a:lnTo>
                <a:lnTo>
                  <a:pt x="5461190" y="650833"/>
                </a:lnTo>
                <a:lnTo>
                  <a:pt x="5438256" y="650162"/>
                </a:lnTo>
                <a:lnTo>
                  <a:pt x="5425515" y="650724"/>
                </a:lnTo>
                <a:lnTo>
                  <a:pt x="5399851" y="648648"/>
                </a:lnTo>
                <a:lnTo>
                  <a:pt x="5395578" y="651245"/>
                </a:lnTo>
                <a:lnTo>
                  <a:pt x="5357693" y="652764"/>
                </a:lnTo>
                <a:cubicBezTo>
                  <a:pt x="5357603" y="653244"/>
                  <a:pt x="5357512" y="653723"/>
                  <a:pt x="5357422" y="654203"/>
                </a:cubicBezTo>
                <a:lnTo>
                  <a:pt x="5347920" y="660769"/>
                </a:lnTo>
                <a:lnTo>
                  <a:pt x="5344829" y="661019"/>
                </a:lnTo>
                <a:cubicBezTo>
                  <a:pt x="5307153" y="665059"/>
                  <a:pt x="5332651" y="677514"/>
                  <a:pt x="5285263" y="671313"/>
                </a:cubicBezTo>
                <a:cubicBezTo>
                  <a:pt x="5280405" y="677746"/>
                  <a:pt x="5274454" y="678943"/>
                  <a:pt x="5264305" y="677803"/>
                </a:cubicBezTo>
                <a:cubicBezTo>
                  <a:pt x="5246014" y="680189"/>
                  <a:pt x="5247969" y="694161"/>
                  <a:pt x="5229182" y="688503"/>
                </a:cubicBezTo>
                <a:cubicBezTo>
                  <a:pt x="5232786" y="695611"/>
                  <a:pt x="5194630" y="696876"/>
                  <a:pt x="5203382" y="703484"/>
                </a:cubicBezTo>
                <a:cubicBezTo>
                  <a:pt x="5191747" y="712293"/>
                  <a:pt x="5185418" y="701775"/>
                  <a:pt x="5173833" y="709660"/>
                </a:cubicBezTo>
                <a:cubicBezTo>
                  <a:pt x="5160556" y="713156"/>
                  <a:pt x="5181164" y="700314"/>
                  <a:pt x="5166382" y="702062"/>
                </a:cubicBezTo>
                <a:cubicBezTo>
                  <a:pt x="5152981" y="704685"/>
                  <a:pt x="5149341" y="697471"/>
                  <a:pt x="5142858" y="702153"/>
                </a:cubicBezTo>
                <a:cubicBezTo>
                  <a:pt x="5140697" y="703712"/>
                  <a:pt x="5138223" y="706594"/>
                  <a:pt x="5134964" y="711602"/>
                </a:cubicBezTo>
                <a:cubicBezTo>
                  <a:pt x="5116062" y="710281"/>
                  <a:pt x="5112766" y="718879"/>
                  <a:pt x="5087368" y="727066"/>
                </a:cubicBezTo>
                <a:cubicBezTo>
                  <a:pt x="5076462" y="724359"/>
                  <a:pt x="5067967" y="727957"/>
                  <a:pt x="5059763" y="733651"/>
                </a:cubicBezTo>
                <a:cubicBezTo>
                  <a:pt x="5047285" y="735133"/>
                  <a:pt x="5035444" y="738447"/>
                  <a:pt x="5023240" y="742299"/>
                </a:cubicBezTo>
                <a:lnTo>
                  <a:pt x="5007406" y="747156"/>
                </a:lnTo>
                <a:lnTo>
                  <a:pt x="4995851" y="746560"/>
                </a:lnTo>
                <a:cubicBezTo>
                  <a:pt x="4991224" y="747463"/>
                  <a:pt x="4986919" y="747840"/>
                  <a:pt x="4983107" y="748274"/>
                </a:cubicBezTo>
                <a:lnTo>
                  <a:pt x="4973068" y="750600"/>
                </a:lnTo>
                <a:lnTo>
                  <a:pt x="4967642" y="756164"/>
                </a:lnTo>
                <a:lnTo>
                  <a:pt x="4958938" y="756308"/>
                </a:lnTo>
                <a:lnTo>
                  <a:pt x="4949594" y="761504"/>
                </a:lnTo>
                <a:lnTo>
                  <a:pt x="4947761" y="759559"/>
                </a:lnTo>
                <a:lnTo>
                  <a:pt x="4939683" y="757589"/>
                </a:lnTo>
                <a:lnTo>
                  <a:pt x="4905733" y="776774"/>
                </a:lnTo>
                <a:cubicBezTo>
                  <a:pt x="4896707" y="781329"/>
                  <a:pt x="4889057" y="783325"/>
                  <a:pt x="4885524" y="784914"/>
                </a:cubicBezTo>
                <a:lnTo>
                  <a:pt x="4884537" y="786309"/>
                </a:lnTo>
                <a:lnTo>
                  <a:pt x="4863207" y="792997"/>
                </a:lnTo>
                <a:lnTo>
                  <a:pt x="4857388" y="798678"/>
                </a:lnTo>
                <a:cubicBezTo>
                  <a:pt x="4843193" y="806581"/>
                  <a:pt x="4824167" y="805577"/>
                  <a:pt x="4816499" y="818246"/>
                </a:cubicBezTo>
                <a:cubicBezTo>
                  <a:pt x="4812647" y="821244"/>
                  <a:pt x="4808821" y="822962"/>
                  <a:pt x="4805033" y="823877"/>
                </a:cubicBezTo>
                <a:lnTo>
                  <a:pt x="4794341" y="824641"/>
                </a:lnTo>
                <a:lnTo>
                  <a:pt x="4791139" y="821265"/>
                </a:lnTo>
                <a:lnTo>
                  <a:pt x="4784697" y="823709"/>
                </a:lnTo>
                <a:lnTo>
                  <a:pt x="4782810" y="823507"/>
                </a:lnTo>
                <a:cubicBezTo>
                  <a:pt x="4779205" y="823102"/>
                  <a:pt x="4775651" y="822843"/>
                  <a:pt x="4772164" y="823203"/>
                </a:cubicBezTo>
                <a:cubicBezTo>
                  <a:pt x="4777656" y="842476"/>
                  <a:pt x="4743396" y="829438"/>
                  <a:pt x="4753756" y="843711"/>
                </a:cubicBezTo>
                <a:cubicBezTo>
                  <a:pt x="4735544" y="849041"/>
                  <a:pt x="4750178" y="861228"/>
                  <a:pt x="4727551" y="851537"/>
                </a:cubicBezTo>
                <a:cubicBezTo>
                  <a:pt x="4699946" y="874427"/>
                  <a:pt x="4652821" y="902023"/>
                  <a:pt x="4631760" y="932126"/>
                </a:cubicBezTo>
                <a:cubicBezTo>
                  <a:pt x="4606537" y="943038"/>
                  <a:pt x="4602512" y="938987"/>
                  <a:pt x="4584082" y="949940"/>
                </a:cubicBezTo>
                <a:cubicBezTo>
                  <a:pt x="4584818" y="973908"/>
                  <a:pt x="4539784" y="951314"/>
                  <a:pt x="4523312" y="974005"/>
                </a:cubicBezTo>
                <a:lnTo>
                  <a:pt x="4463504" y="996548"/>
                </a:lnTo>
                <a:lnTo>
                  <a:pt x="4452680" y="1008042"/>
                </a:lnTo>
                <a:lnTo>
                  <a:pt x="4445284" y="1009976"/>
                </a:lnTo>
                <a:lnTo>
                  <a:pt x="4407084" y="1025274"/>
                </a:lnTo>
                <a:lnTo>
                  <a:pt x="4398766" y="1022420"/>
                </a:lnTo>
                <a:lnTo>
                  <a:pt x="4397057" y="1020283"/>
                </a:lnTo>
                <a:lnTo>
                  <a:pt x="4386552" y="1024409"/>
                </a:lnTo>
                <a:lnTo>
                  <a:pt x="4377324" y="1023587"/>
                </a:lnTo>
                <a:lnTo>
                  <a:pt x="4370923" y="1028513"/>
                </a:lnTo>
                <a:lnTo>
                  <a:pt x="4360023" y="1029711"/>
                </a:lnTo>
                <a:cubicBezTo>
                  <a:pt x="4355937" y="1029719"/>
                  <a:pt x="4351336" y="1029614"/>
                  <a:pt x="4346335" y="1029999"/>
                </a:cubicBezTo>
                <a:lnTo>
                  <a:pt x="4334175" y="1028124"/>
                </a:lnTo>
                <a:lnTo>
                  <a:pt x="4316842" y="1031192"/>
                </a:lnTo>
                <a:cubicBezTo>
                  <a:pt x="4303471" y="1033665"/>
                  <a:pt x="4290547" y="1035645"/>
                  <a:pt x="4277163" y="1035732"/>
                </a:cubicBezTo>
                <a:cubicBezTo>
                  <a:pt x="4267809" y="1040481"/>
                  <a:pt x="4258392" y="1043112"/>
                  <a:pt x="4247171" y="1039212"/>
                </a:cubicBezTo>
                <a:cubicBezTo>
                  <a:pt x="4219321" y="1044529"/>
                  <a:pt x="4214817" y="1052707"/>
                  <a:pt x="4194968" y="1049296"/>
                </a:cubicBezTo>
                <a:cubicBezTo>
                  <a:pt x="4190926" y="1053911"/>
                  <a:pt x="4187967" y="1056500"/>
                  <a:pt x="4185496" y="1057811"/>
                </a:cubicBezTo>
                <a:cubicBezTo>
                  <a:pt x="4178081" y="1061743"/>
                  <a:pt x="4175081" y="1054170"/>
                  <a:pt x="4160588" y="1055289"/>
                </a:cubicBezTo>
                <a:cubicBezTo>
                  <a:pt x="4144737" y="1055386"/>
                  <a:pt x="4168066" y="1044910"/>
                  <a:pt x="4153601" y="1046911"/>
                </a:cubicBezTo>
                <a:cubicBezTo>
                  <a:pt x="4140408" y="1053461"/>
                  <a:pt x="4134952" y="1042305"/>
                  <a:pt x="4121597" y="1049768"/>
                </a:cubicBezTo>
                <a:cubicBezTo>
                  <a:pt x="4130078" y="1057306"/>
                  <a:pt x="4089547" y="1054328"/>
                  <a:pt x="4092519" y="1061793"/>
                </a:cubicBezTo>
                <a:cubicBezTo>
                  <a:pt x="4073305" y="1054083"/>
                  <a:pt x="4073723" y="1068186"/>
                  <a:pt x="4054082" y="1068526"/>
                </a:cubicBezTo>
                <a:cubicBezTo>
                  <a:pt x="4043475" y="1066267"/>
                  <a:pt x="4037035" y="1066795"/>
                  <a:pt x="4031133" y="1072650"/>
                </a:cubicBezTo>
                <a:cubicBezTo>
                  <a:pt x="3981712" y="1061225"/>
                  <a:pt x="4007226" y="1076435"/>
                  <a:pt x="3966873" y="1076267"/>
                </a:cubicBezTo>
                <a:lnTo>
                  <a:pt x="3963573" y="1076172"/>
                </a:lnTo>
                <a:lnTo>
                  <a:pt x="3952740" y="1081643"/>
                </a:lnTo>
                <a:cubicBezTo>
                  <a:pt x="3952588" y="1082109"/>
                  <a:pt x="3952435" y="1082575"/>
                  <a:pt x="3952284" y="1083043"/>
                </a:cubicBezTo>
                <a:lnTo>
                  <a:pt x="3912008" y="1080346"/>
                </a:lnTo>
                <a:lnTo>
                  <a:pt x="3907178" y="1082452"/>
                </a:lnTo>
                <a:lnTo>
                  <a:pt x="3880262" y="1077541"/>
                </a:lnTo>
                <a:lnTo>
                  <a:pt x="3866711" y="1076684"/>
                </a:lnTo>
                <a:lnTo>
                  <a:pt x="3842517" y="1073470"/>
                </a:lnTo>
                <a:lnTo>
                  <a:pt x="3840538" y="1074837"/>
                </a:lnTo>
                <a:lnTo>
                  <a:pt x="3835745" y="1073596"/>
                </a:lnTo>
                <a:lnTo>
                  <a:pt x="3832245" y="1075205"/>
                </a:lnTo>
                <a:lnTo>
                  <a:pt x="3828256" y="1074786"/>
                </a:lnTo>
                <a:cubicBezTo>
                  <a:pt x="3820644" y="1075794"/>
                  <a:pt x="3795021" y="1080386"/>
                  <a:pt x="3786574" y="1081253"/>
                </a:cubicBezTo>
                <a:lnTo>
                  <a:pt x="3777568" y="1079989"/>
                </a:lnTo>
                <a:lnTo>
                  <a:pt x="3770769" y="1084796"/>
                </a:lnTo>
                <a:lnTo>
                  <a:pt x="3742056" y="1086062"/>
                </a:lnTo>
                <a:lnTo>
                  <a:pt x="3732135" y="1082300"/>
                </a:lnTo>
                <a:lnTo>
                  <a:pt x="3722961" y="1079602"/>
                </a:lnTo>
                <a:lnTo>
                  <a:pt x="3721773" y="1079610"/>
                </a:lnTo>
                <a:lnTo>
                  <a:pt x="3709837" y="1079694"/>
                </a:lnTo>
                <a:lnTo>
                  <a:pt x="3687629" y="1079849"/>
                </a:lnTo>
                <a:cubicBezTo>
                  <a:pt x="3673456" y="1080105"/>
                  <a:pt x="3659080" y="1080912"/>
                  <a:pt x="3644574" y="1083439"/>
                </a:cubicBezTo>
                <a:cubicBezTo>
                  <a:pt x="3589095" y="1070946"/>
                  <a:pt x="3593887" y="1069803"/>
                  <a:pt x="3547156" y="1066356"/>
                </a:cubicBezTo>
                <a:cubicBezTo>
                  <a:pt x="3524419" y="1052844"/>
                  <a:pt x="3435948" y="1076852"/>
                  <a:pt x="3408831" y="1075438"/>
                </a:cubicBezTo>
                <a:cubicBezTo>
                  <a:pt x="3341934" y="1084022"/>
                  <a:pt x="3199862" y="1123979"/>
                  <a:pt x="3114039" y="1109327"/>
                </a:cubicBezTo>
                <a:cubicBezTo>
                  <a:pt x="3092859" y="1111484"/>
                  <a:pt x="3063890" y="1116528"/>
                  <a:pt x="3051319" y="1116688"/>
                </a:cubicBezTo>
                <a:lnTo>
                  <a:pt x="3010058" y="1118821"/>
                </a:lnTo>
                <a:lnTo>
                  <a:pt x="2941155" y="1141827"/>
                </a:lnTo>
                <a:cubicBezTo>
                  <a:pt x="2906040" y="1127149"/>
                  <a:pt x="2906331" y="1144134"/>
                  <a:pt x="2862733" y="1149849"/>
                </a:cubicBezTo>
                <a:cubicBezTo>
                  <a:pt x="2846732" y="1145242"/>
                  <a:pt x="2772044" y="1145386"/>
                  <a:pt x="2762853" y="1155888"/>
                </a:cubicBezTo>
                <a:cubicBezTo>
                  <a:pt x="2752600" y="1158438"/>
                  <a:pt x="2740554" y="1155224"/>
                  <a:pt x="2735957" y="1166296"/>
                </a:cubicBezTo>
                <a:cubicBezTo>
                  <a:pt x="2728293" y="1179691"/>
                  <a:pt x="2692123" y="1160594"/>
                  <a:pt x="2697453" y="1175920"/>
                </a:cubicBezTo>
                <a:cubicBezTo>
                  <a:pt x="2671775" y="1162864"/>
                  <a:pt x="2651911" y="1191050"/>
                  <a:pt x="2630587" y="1198561"/>
                </a:cubicBezTo>
                <a:cubicBezTo>
                  <a:pt x="2610325" y="1198229"/>
                  <a:pt x="2600793" y="1205603"/>
                  <a:pt x="2554087" y="1210615"/>
                </a:cubicBezTo>
                <a:cubicBezTo>
                  <a:pt x="2531792" y="1195398"/>
                  <a:pt x="2507411" y="1222739"/>
                  <a:pt x="2466063" y="1202949"/>
                </a:cubicBezTo>
                <a:cubicBezTo>
                  <a:pt x="2464801" y="1205165"/>
                  <a:pt x="2452486" y="1203160"/>
                  <a:pt x="2417946" y="1202719"/>
                </a:cubicBezTo>
                <a:cubicBezTo>
                  <a:pt x="2383405" y="1202277"/>
                  <a:pt x="2310873" y="1202063"/>
                  <a:pt x="2258819" y="1200304"/>
                </a:cubicBezTo>
                <a:cubicBezTo>
                  <a:pt x="2199732" y="1200698"/>
                  <a:pt x="2226373" y="1222055"/>
                  <a:pt x="2148771" y="1198564"/>
                </a:cubicBezTo>
                <a:cubicBezTo>
                  <a:pt x="2142871" y="1211179"/>
                  <a:pt x="2133698" y="1212428"/>
                  <a:pt x="2117137" y="1207800"/>
                </a:cubicBezTo>
                <a:cubicBezTo>
                  <a:pt x="2088573" y="1208890"/>
                  <a:pt x="2095766" y="1239016"/>
                  <a:pt x="2064067" y="1222897"/>
                </a:cubicBezTo>
                <a:cubicBezTo>
                  <a:pt x="2043442" y="1230104"/>
                  <a:pt x="2024354" y="1222318"/>
                  <a:pt x="2011154" y="1227589"/>
                </a:cubicBezTo>
                <a:lnTo>
                  <a:pt x="1967562" y="1238053"/>
                </a:lnTo>
                <a:cubicBezTo>
                  <a:pt x="1943445" y="1241153"/>
                  <a:pt x="1936681" y="1218694"/>
                  <a:pt x="1925305" y="1239652"/>
                </a:cubicBezTo>
                <a:lnTo>
                  <a:pt x="1903633" y="1234971"/>
                </a:lnTo>
                <a:lnTo>
                  <a:pt x="1878608" y="1229903"/>
                </a:lnTo>
                <a:cubicBezTo>
                  <a:pt x="1865432" y="1226444"/>
                  <a:pt x="1871623" y="1230353"/>
                  <a:pt x="1843617" y="1224887"/>
                </a:cubicBezTo>
                <a:cubicBezTo>
                  <a:pt x="1825673" y="1239930"/>
                  <a:pt x="1796410" y="1228866"/>
                  <a:pt x="1749265" y="1228560"/>
                </a:cubicBezTo>
                <a:lnTo>
                  <a:pt x="1650050" y="1231064"/>
                </a:lnTo>
                <a:lnTo>
                  <a:pt x="1625906" y="1240466"/>
                </a:lnTo>
                <a:cubicBezTo>
                  <a:pt x="1625817" y="1241492"/>
                  <a:pt x="1625727" y="1242517"/>
                  <a:pt x="1625638" y="1243542"/>
                </a:cubicBezTo>
                <a:lnTo>
                  <a:pt x="1621994" y="1248302"/>
                </a:lnTo>
                <a:lnTo>
                  <a:pt x="1615654" y="1259137"/>
                </a:lnTo>
                <a:lnTo>
                  <a:pt x="1602888" y="1274010"/>
                </a:lnTo>
                <a:lnTo>
                  <a:pt x="1602366" y="1273557"/>
                </a:lnTo>
                <a:cubicBezTo>
                  <a:pt x="1600947" y="1272861"/>
                  <a:pt x="1599436" y="1272961"/>
                  <a:pt x="1597689" y="1274721"/>
                </a:cubicBezTo>
                <a:cubicBezTo>
                  <a:pt x="1591684" y="1275620"/>
                  <a:pt x="1573440" y="1275786"/>
                  <a:pt x="1566332" y="1278948"/>
                </a:cubicBezTo>
                <a:cubicBezTo>
                  <a:pt x="1562852" y="1283954"/>
                  <a:pt x="1559075" y="1288927"/>
                  <a:pt x="1555040" y="1293696"/>
                </a:cubicBezTo>
                <a:lnTo>
                  <a:pt x="1552558" y="1296317"/>
                </a:lnTo>
                <a:lnTo>
                  <a:pt x="1552423" y="1296224"/>
                </a:lnTo>
                <a:cubicBezTo>
                  <a:pt x="1551698" y="1296488"/>
                  <a:pt x="1550811" y="1297233"/>
                  <a:pt x="1549631" y="1298702"/>
                </a:cubicBezTo>
                <a:lnTo>
                  <a:pt x="1518013" y="1301677"/>
                </a:lnTo>
                <a:cubicBezTo>
                  <a:pt x="1503101" y="1308697"/>
                  <a:pt x="1491274" y="1300153"/>
                  <a:pt x="1479156" y="1316098"/>
                </a:cubicBezTo>
                <a:cubicBezTo>
                  <a:pt x="1465186" y="1322615"/>
                  <a:pt x="1452185" y="1322947"/>
                  <a:pt x="1441079" y="1332684"/>
                </a:cubicBezTo>
                <a:cubicBezTo>
                  <a:pt x="1435555" y="1330684"/>
                  <a:pt x="1430746" y="1331145"/>
                  <a:pt x="1427483" y="1339810"/>
                </a:cubicBezTo>
                <a:cubicBezTo>
                  <a:pt x="1414128" y="1344023"/>
                  <a:pt x="1409403" y="1336269"/>
                  <a:pt x="1402408" y="1347572"/>
                </a:cubicBezTo>
                <a:cubicBezTo>
                  <a:pt x="1392551" y="1336117"/>
                  <a:pt x="1393098" y="1342070"/>
                  <a:pt x="1390401" y="1348064"/>
                </a:cubicBezTo>
                <a:lnTo>
                  <a:pt x="1389965" y="1348612"/>
                </a:lnTo>
                <a:lnTo>
                  <a:pt x="1388601" y="1346953"/>
                </a:lnTo>
                <a:lnTo>
                  <a:pt x="1380844" y="1350384"/>
                </a:lnTo>
                <a:lnTo>
                  <a:pt x="1378861" y="1352221"/>
                </a:lnTo>
                <a:cubicBezTo>
                  <a:pt x="1377460" y="1353281"/>
                  <a:pt x="1376483" y="1353720"/>
                  <a:pt x="1375758" y="1353731"/>
                </a:cubicBezTo>
                <a:lnTo>
                  <a:pt x="1375650" y="1353592"/>
                </a:lnTo>
                <a:lnTo>
                  <a:pt x="1372804" y="1355351"/>
                </a:lnTo>
                <a:cubicBezTo>
                  <a:pt x="1368066" y="1358724"/>
                  <a:pt x="1363523" y="1362386"/>
                  <a:pt x="1359249" y="1366189"/>
                </a:cubicBezTo>
                <a:cubicBezTo>
                  <a:pt x="1355111" y="1360199"/>
                  <a:pt x="1345759" y="1369902"/>
                  <a:pt x="1340780" y="1366894"/>
                </a:cubicBezTo>
                <a:lnTo>
                  <a:pt x="1337816" y="1359128"/>
                </a:lnTo>
                <a:lnTo>
                  <a:pt x="1335560" y="1360910"/>
                </a:lnTo>
                <a:lnTo>
                  <a:pt x="1331292" y="1365723"/>
                </a:lnTo>
                <a:cubicBezTo>
                  <a:pt x="1330626" y="1366376"/>
                  <a:pt x="1330143" y="1366473"/>
                  <a:pt x="1329826" y="1365581"/>
                </a:cubicBezTo>
                <a:cubicBezTo>
                  <a:pt x="1327198" y="1366438"/>
                  <a:pt x="1318609" y="1370320"/>
                  <a:pt x="1315524" y="1370869"/>
                </a:cubicBezTo>
                <a:lnTo>
                  <a:pt x="1311310" y="1368878"/>
                </a:lnTo>
                <a:lnTo>
                  <a:pt x="1309448" y="1368851"/>
                </a:lnTo>
                <a:lnTo>
                  <a:pt x="1301298" y="1377498"/>
                </a:lnTo>
                <a:lnTo>
                  <a:pt x="1296925" y="1380996"/>
                </a:lnTo>
                <a:lnTo>
                  <a:pt x="1269267" y="1411589"/>
                </a:lnTo>
                <a:lnTo>
                  <a:pt x="1221707" y="1427353"/>
                </a:lnTo>
                <a:cubicBezTo>
                  <a:pt x="1207203" y="1448075"/>
                  <a:pt x="1174765" y="1420621"/>
                  <a:pt x="1173283" y="1444522"/>
                </a:cubicBezTo>
                <a:cubicBezTo>
                  <a:pt x="1158285" y="1453361"/>
                  <a:pt x="1155560" y="1448889"/>
                  <a:pt x="1135382" y="1456933"/>
                </a:cubicBezTo>
                <a:cubicBezTo>
                  <a:pt x="1116745" y="1484511"/>
                  <a:pt x="1078431" y="1506705"/>
                  <a:pt x="1055416" y="1526389"/>
                </a:cubicBezTo>
                <a:cubicBezTo>
                  <a:pt x="1038974" y="1514246"/>
                  <a:pt x="1049103" y="1527982"/>
                  <a:pt x="1034752" y="1531257"/>
                </a:cubicBezTo>
                <a:cubicBezTo>
                  <a:pt x="1041441" y="1546591"/>
                  <a:pt x="1016408" y="1529831"/>
                  <a:pt x="1018956" y="1549595"/>
                </a:cubicBezTo>
                <a:cubicBezTo>
                  <a:pt x="1016264" y="1549565"/>
                  <a:pt x="1013575" y="1548913"/>
                  <a:pt x="1010858" y="1548110"/>
                </a:cubicBezTo>
                <a:lnTo>
                  <a:pt x="1009435" y="1547700"/>
                </a:lnTo>
                <a:lnTo>
                  <a:pt x="1004312" y="1549413"/>
                </a:lnTo>
                <a:lnTo>
                  <a:pt x="1002155" y="1545703"/>
                </a:lnTo>
                <a:lnTo>
                  <a:pt x="993932" y="1545275"/>
                </a:lnTo>
                <a:cubicBezTo>
                  <a:pt x="990963" y="1545764"/>
                  <a:pt x="987897" y="1547047"/>
                  <a:pt x="984702" y="1549599"/>
                </a:cubicBezTo>
                <a:cubicBezTo>
                  <a:pt x="977771" y="1561338"/>
                  <a:pt x="963339" y="1558228"/>
                  <a:pt x="951832" y="1564506"/>
                </a:cubicBezTo>
                <a:lnTo>
                  <a:pt x="946909" y="1569506"/>
                </a:lnTo>
                <a:lnTo>
                  <a:pt x="930061" y="1573784"/>
                </a:lnTo>
                <a:lnTo>
                  <a:pt x="929189" y="1575061"/>
                </a:lnTo>
                <a:cubicBezTo>
                  <a:pt x="926358" y="1576248"/>
                  <a:pt x="920350" y="1577383"/>
                  <a:pt x="913074" y="1580907"/>
                </a:cubicBezTo>
                <a:lnTo>
                  <a:pt x="885532" y="1596205"/>
                </a:lnTo>
                <a:lnTo>
                  <a:pt x="879535" y="1593350"/>
                </a:lnTo>
                <a:lnTo>
                  <a:pt x="878302" y="1591213"/>
                </a:lnTo>
                <a:lnTo>
                  <a:pt x="870728" y="1595340"/>
                </a:lnTo>
                <a:lnTo>
                  <a:pt x="864075" y="1594517"/>
                </a:lnTo>
                <a:lnTo>
                  <a:pt x="859460" y="1599444"/>
                </a:lnTo>
                <a:lnTo>
                  <a:pt x="851601" y="1600641"/>
                </a:lnTo>
                <a:cubicBezTo>
                  <a:pt x="848654" y="1600649"/>
                  <a:pt x="845337" y="1600545"/>
                  <a:pt x="841730" y="1600929"/>
                </a:cubicBezTo>
                <a:lnTo>
                  <a:pt x="832963" y="1599055"/>
                </a:lnTo>
                <a:lnTo>
                  <a:pt x="820466" y="1602123"/>
                </a:lnTo>
                <a:cubicBezTo>
                  <a:pt x="810825" y="1604596"/>
                  <a:pt x="801507" y="1606575"/>
                  <a:pt x="791859" y="1606663"/>
                </a:cubicBezTo>
                <a:cubicBezTo>
                  <a:pt x="785113" y="1611411"/>
                  <a:pt x="778324" y="1614043"/>
                  <a:pt x="770233" y="1610142"/>
                </a:cubicBezTo>
                <a:cubicBezTo>
                  <a:pt x="750154" y="1615459"/>
                  <a:pt x="746906" y="1623638"/>
                  <a:pt x="732594" y="1620226"/>
                </a:cubicBezTo>
                <a:cubicBezTo>
                  <a:pt x="729681" y="1624842"/>
                  <a:pt x="727547" y="1627431"/>
                  <a:pt x="725765" y="1628741"/>
                </a:cubicBezTo>
                <a:cubicBezTo>
                  <a:pt x="720419" y="1632674"/>
                  <a:pt x="718256" y="1625100"/>
                  <a:pt x="707807" y="1626219"/>
                </a:cubicBezTo>
                <a:cubicBezTo>
                  <a:pt x="696378" y="1626316"/>
                  <a:pt x="713198" y="1615841"/>
                  <a:pt x="702769" y="1617842"/>
                </a:cubicBezTo>
                <a:cubicBezTo>
                  <a:pt x="693256" y="1624391"/>
                  <a:pt x="689323" y="1613235"/>
                  <a:pt x="679694" y="1620699"/>
                </a:cubicBezTo>
                <a:cubicBezTo>
                  <a:pt x="685809" y="1628237"/>
                  <a:pt x="656585" y="1625258"/>
                  <a:pt x="658729" y="1632723"/>
                </a:cubicBezTo>
                <a:cubicBezTo>
                  <a:pt x="644875" y="1625014"/>
                  <a:pt x="645176" y="1639116"/>
                  <a:pt x="631015" y="1639457"/>
                </a:cubicBezTo>
                <a:cubicBezTo>
                  <a:pt x="623368" y="1637197"/>
                  <a:pt x="618725" y="1637726"/>
                  <a:pt x="614469" y="1643580"/>
                </a:cubicBezTo>
                <a:cubicBezTo>
                  <a:pt x="578836" y="1632156"/>
                  <a:pt x="597232" y="1647365"/>
                  <a:pt x="568137" y="1647197"/>
                </a:cubicBezTo>
                <a:lnTo>
                  <a:pt x="565757" y="1647102"/>
                </a:lnTo>
                <a:lnTo>
                  <a:pt x="557947" y="1652573"/>
                </a:lnTo>
                <a:cubicBezTo>
                  <a:pt x="557837" y="1653040"/>
                  <a:pt x="557727" y="1653506"/>
                  <a:pt x="557617" y="1653973"/>
                </a:cubicBezTo>
                <a:lnTo>
                  <a:pt x="528578" y="1651276"/>
                </a:lnTo>
                <a:lnTo>
                  <a:pt x="525096" y="1653383"/>
                </a:lnTo>
                <a:lnTo>
                  <a:pt x="505689" y="1648471"/>
                </a:lnTo>
                <a:lnTo>
                  <a:pt x="495919" y="1647615"/>
                </a:lnTo>
                <a:lnTo>
                  <a:pt x="478476" y="1644401"/>
                </a:lnTo>
                <a:lnTo>
                  <a:pt x="477049" y="1645767"/>
                </a:lnTo>
                <a:lnTo>
                  <a:pt x="473592" y="1644526"/>
                </a:lnTo>
                <a:lnTo>
                  <a:pt x="471069" y="1646136"/>
                </a:lnTo>
                <a:lnTo>
                  <a:pt x="468193" y="1645716"/>
                </a:lnTo>
                <a:cubicBezTo>
                  <a:pt x="462704" y="1646724"/>
                  <a:pt x="444230" y="1651316"/>
                  <a:pt x="438139" y="1652183"/>
                </a:cubicBezTo>
                <a:lnTo>
                  <a:pt x="431647" y="1650919"/>
                </a:lnTo>
                <a:lnTo>
                  <a:pt x="426745" y="1655727"/>
                </a:lnTo>
                <a:lnTo>
                  <a:pt x="406042" y="1656992"/>
                </a:lnTo>
                <a:lnTo>
                  <a:pt x="398889" y="1653230"/>
                </a:lnTo>
                <a:lnTo>
                  <a:pt x="392275" y="1650533"/>
                </a:lnTo>
                <a:lnTo>
                  <a:pt x="391417" y="1650540"/>
                </a:lnTo>
                <a:lnTo>
                  <a:pt x="382811" y="1650624"/>
                </a:lnTo>
                <a:lnTo>
                  <a:pt x="366800" y="1650779"/>
                </a:lnTo>
                <a:cubicBezTo>
                  <a:pt x="356581" y="1651035"/>
                  <a:pt x="346216" y="1651842"/>
                  <a:pt x="335757" y="1654369"/>
                </a:cubicBezTo>
                <a:cubicBezTo>
                  <a:pt x="295757" y="1641876"/>
                  <a:pt x="299211" y="1640734"/>
                  <a:pt x="265518" y="1637286"/>
                </a:cubicBezTo>
                <a:cubicBezTo>
                  <a:pt x="249125" y="1623774"/>
                  <a:pt x="185336" y="1647782"/>
                  <a:pt x="165785" y="1646368"/>
                </a:cubicBezTo>
                <a:cubicBezTo>
                  <a:pt x="129610" y="1652806"/>
                  <a:pt x="62947" y="1676892"/>
                  <a:pt x="5771" y="1682351"/>
                </a:cubicBezTo>
                <a:lnTo>
                  <a:pt x="0" y="1682121"/>
                </a:lnTo>
                <a:lnTo>
                  <a:pt x="0" y="208540"/>
                </a:lnTo>
                <a:lnTo>
                  <a:pt x="1" y="20854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36A30C7-F9FB-10AC-D2CA-296E1363FE0F}"/>
              </a:ext>
            </a:extLst>
          </p:cNvPr>
          <p:cNvSpPr>
            <a:spLocks noGrp="1"/>
          </p:cNvSpPr>
          <p:nvPr>
            <p:ph type="title"/>
          </p:nvPr>
        </p:nvSpPr>
        <p:spPr>
          <a:xfrm>
            <a:off x="5215855" y="609600"/>
            <a:ext cx="5982131" cy="1330839"/>
          </a:xfrm>
        </p:spPr>
        <p:txBody>
          <a:bodyPr>
            <a:normAutofit/>
          </a:bodyPr>
          <a:lstStyle/>
          <a:p>
            <a:r>
              <a:rPr lang="en-US" dirty="0">
                <a:solidFill>
                  <a:srgbClr val="C00000"/>
                </a:solidFill>
                <a:effectLst>
                  <a:outerShdw blurRad="38100" dist="38100" dir="2700000" algn="tl">
                    <a:srgbClr val="000000">
                      <a:alpha val="43137"/>
                    </a:srgbClr>
                  </a:outerShdw>
                </a:effectLst>
              </a:rPr>
              <a:t>Self-Employment Tax</a:t>
            </a:r>
          </a:p>
        </p:txBody>
      </p:sp>
      <p:sp>
        <p:nvSpPr>
          <p:cNvPr id="13" name="Freeform: Shape 12">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A63313B7-3007-48A7-BE97-9A74C1121E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6473" y="792481"/>
            <a:ext cx="4067694" cy="5310206"/>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508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a:extLst>
              <a:ext uri="{FF2B5EF4-FFF2-40B4-BE49-F238E27FC236}">
                <a16:creationId xmlns:a16="http://schemas.microsoft.com/office/drawing/2014/main" id="{E59E54ED-6867-DF45-7095-6A6C104820BE}"/>
              </a:ext>
            </a:extLst>
          </p:cNvPr>
          <p:cNvPicPr>
            <a:picLocks noChangeAspect="1"/>
          </p:cNvPicPr>
          <p:nvPr/>
        </p:nvPicPr>
        <p:blipFill rotWithShape="1">
          <a:blip r:embed="rId2"/>
          <a:srcRect l="27054" r="23416" b="-1"/>
          <a:stretch/>
        </p:blipFill>
        <p:spPr>
          <a:xfrm>
            <a:off x="723899" y="969818"/>
            <a:ext cx="3704013" cy="4976553"/>
          </a:xfrm>
          <a:prstGeom prst="rect">
            <a:avLst/>
          </a:prstGeom>
        </p:spPr>
      </p:pic>
      <p:sp>
        <p:nvSpPr>
          <p:cNvPr id="17" name="Rectangle 6">
            <a:extLst>
              <a:ext uri="{FF2B5EF4-FFF2-40B4-BE49-F238E27FC236}">
                <a16:creationId xmlns:a16="http://schemas.microsoft.com/office/drawing/2014/main" id="{3FD46A31-BFB8-4D6E-8A49-A2DC0DEDAC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6507" y="5869654"/>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ABEC6DE-C49C-52E0-0605-63EA5EF6DBDA}"/>
              </a:ext>
            </a:extLst>
          </p:cNvPr>
          <p:cNvSpPr>
            <a:spLocks noGrp="1"/>
          </p:cNvSpPr>
          <p:nvPr>
            <p:ph idx="1"/>
          </p:nvPr>
        </p:nvSpPr>
        <p:spPr>
          <a:xfrm>
            <a:off x="5401957" y="1787357"/>
            <a:ext cx="6417717" cy="3908587"/>
          </a:xfrm>
        </p:spPr>
        <p:txBody>
          <a:bodyPr>
            <a:noAutofit/>
          </a:bodyPr>
          <a:lstStyle/>
          <a:p>
            <a:pPr marL="0" indent="0">
              <a:lnSpc>
                <a:spcPct val="100000"/>
              </a:lnSpc>
              <a:buNone/>
            </a:pPr>
            <a:r>
              <a:rPr lang="en-US" sz="1800" dirty="0">
                <a:latin typeface="Abadi Extra Light" panose="020B0204020104020204" pitchFamily="34" charset="0"/>
              </a:rPr>
              <a:t>Because members of an LLC classified as a partnership are neither general partners nor limited partners, the application of self-employment taxes to LLC members is not clear. </a:t>
            </a:r>
          </a:p>
          <a:p>
            <a:pPr marL="0" indent="0">
              <a:lnSpc>
                <a:spcPct val="100000"/>
              </a:lnSpc>
              <a:buNone/>
            </a:pPr>
            <a:r>
              <a:rPr lang="en-US" sz="1800" dirty="0">
                <a:solidFill>
                  <a:srgbClr val="C00000"/>
                </a:solidFill>
                <a:latin typeface="Abadi Extra Light" panose="020B0204020104020204" pitchFamily="34" charset="0"/>
              </a:rPr>
              <a:t>The IRS issued two sets of proposed regulations in the 1990s, but never finalized either set. </a:t>
            </a:r>
          </a:p>
          <a:p>
            <a:pPr marL="0" indent="0">
              <a:lnSpc>
                <a:spcPct val="100000"/>
              </a:lnSpc>
              <a:buNone/>
            </a:pPr>
            <a:r>
              <a:rPr lang="en-US" sz="1800" dirty="0">
                <a:latin typeface="Abadi Extra Light" panose="020B0204020104020204" pitchFamily="34" charset="0"/>
              </a:rPr>
              <a:t>Accordingly, it remains unclear in what circumstances </a:t>
            </a:r>
            <a:r>
              <a:rPr lang="en-US" sz="1800" dirty="0">
                <a:solidFill>
                  <a:srgbClr val="C00000"/>
                </a:solidFill>
                <a:latin typeface="Abadi Extra Light" panose="020B0204020104020204" pitchFamily="34" charset="0"/>
              </a:rPr>
              <a:t>an LLC member should be treated as a general partner for self-employment tax </a:t>
            </a:r>
            <a:r>
              <a:rPr lang="en-US" sz="1800" dirty="0">
                <a:latin typeface="Abadi Extra Light" panose="020B0204020104020204" pitchFamily="34" charset="0"/>
              </a:rPr>
              <a:t>purposes and in what circumstances a member should be treated as a limited partner. </a:t>
            </a:r>
          </a:p>
          <a:p>
            <a:pPr marL="0" indent="0">
              <a:lnSpc>
                <a:spcPct val="100000"/>
              </a:lnSpc>
              <a:buNone/>
            </a:pPr>
            <a:r>
              <a:rPr lang="en-US" sz="1800" dirty="0">
                <a:solidFill>
                  <a:srgbClr val="C00000"/>
                </a:solidFill>
                <a:latin typeface="Abadi Extra Light" panose="020B0204020104020204" pitchFamily="34" charset="0"/>
              </a:rPr>
              <a:t>Case law suggests that LLC members providing services may indeed be subject to the self-employment taxes on their earnings. For example, in one case, self-employment taxes were imposed on the earnings of partners in a law firm organized as a limited liability partnership [</a:t>
            </a:r>
            <a:r>
              <a:rPr lang="en-US" sz="1800" dirty="0" err="1">
                <a:solidFill>
                  <a:srgbClr val="C00000"/>
                </a:solidFill>
                <a:latin typeface="Abadi Extra Light" panose="020B0204020104020204" pitchFamily="34" charset="0"/>
              </a:rPr>
              <a:t>Renkemeyer</a:t>
            </a:r>
            <a:r>
              <a:rPr lang="en-US" sz="1800" dirty="0">
                <a:solidFill>
                  <a:srgbClr val="C00000"/>
                </a:solidFill>
                <a:latin typeface="Abadi Extra Light" panose="020B0204020104020204" pitchFamily="34" charset="0"/>
              </a:rPr>
              <a:t> v. Commissioner, 136 T.C. 137 (2011)].</a:t>
            </a:r>
          </a:p>
        </p:txBody>
      </p:sp>
    </p:spTree>
    <p:extLst>
      <p:ext uri="{BB962C8B-B14F-4D97-AF65-F5344CB8AC3E}">
        <p14:creationId xmlns:p14="http://schemas.microsoft.com/office/powerpoint/2010/main" val="334172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TextBox 3"/>
          <p:cNvSpPr txBox="1">
            <a:spLocks noChangeArrowheads="1"/>
          </p:cNvSpPr>
          <p:nvPr/>
        </p:nvSpPr>
        <p:spPr bwMode="auto">
          <a:xfrm>
            <a:off x="3296379" y="991411"/>
            <a:ext cx="324044" cy="830781"/>
          </a:xfrm>
          <a:prstGeom prst="rect">
            <a:avLst/>
          </a:prstGeom>
          <a:noFill/>
          <a:ln w="9525">
            <a:noFill/>
            <a:miter lim="800000"/>
            <a:headEnd/>
            <a:tailEnd/>
          </a:ln>
        </p:spPr>
        <p:txBody>
          <a:bodyPr wrap="non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4799" b="0" i="0" u="none" strike="noStrike" kern="1200" cap="none" spc="0" normalizeH="0" baseline="0" noProof="0" dirty="0">
                <a:ln>
                  <a:noFill/>
                </a:ln>
                <a:solidFill>
                  <a:srgbClr val="FF0000"/>
                </a:solidFill>
                <a:effectLst/>
                <a:uLnTx/>
                <a:uFillTx/>
                <a:latin typeface="Calibri" panose="020F0502020204030204"/>
                <a:ea typeface="+mn-ea"/>
                <a:cs typeface="+mn-cs"/>
              </a:rPr>
              <a:t> </a:t>
            </a:r>
          </a:p>
        </p:txBody>
      </p:sp>
      <p:sp>
        <p:nvSpPr>
          <p:cNvPr id="9" name="TextBox 8"/>
          <p:cNvSpPr txBox="1"/>
          <p:nvPr/>
        </p:nvSpPr>
        <p:spPr>
          <a:xfrm>
            <a:off x="2768478" y="504234"/>
            <a:ext cx="6655044" cy="6183488"/>
          </a:xfrm>
          <a:prstGeom prst="rect">
            <a:avLst/>
          </a:prstGeom>
          <a:solidFill>
            <a:schemeClr val="bg1"/>
          </a:solidFill>
        </p:spPr>
        <p:txBody>
          <a:bodyPr wrap="square">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endParaRP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endParaRP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Where Applicable, this program is</a:t>
            </a:r>
            <a:br>
              <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br>
            <a:r>
              <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 YourOnlineProfessor.net - All Rights Reserved.</a:t>
            </a: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endParaRP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This material is designed for informational purposes. In providing this material, neither the author nor YourOnlineProfessor.net are engaged in rendering legal, accounting or professional service. If legal, accounting, or professional service is required, the service of a competent professional </a:t>
            </a:r>
            <a:br>
              <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br>
            <a:r>
              <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should be sought.</a:t>
            </a: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endParaRP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Inquiries regarding the use of the material contained I in this Course should be addressed to:</a:t>
            </a: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endParaRP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t>Ted Perkins</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t>c/o YourOnlineProfessor.net</a:t>
            </a:r>
            <a:br>
              <a:rPr kumimoji="0" lang="en-US" sz="1799"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br>
            <a:r>
              <a:rPr kumimoji="0" lang="en-US" sz="1799"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t>Suite 204</a:t>
            </a:r>
            <a:br>
              <a:rPr kumimoji="0" lang="en-US" sz="1799"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br>
            <a:r>
              <a:rPr kumimoji="0" lang="en-US" sz="1799"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t>100 W. Sixth Street</a:t>
            </a:r>
            <a:br>
              <a:rPr kumimoji="0" lang="en-US" sz="1799"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br>
            <a:r>
              <a:rPr kumimoji="0" lang="en-US" sz="1799"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t>Media, PA 19063</a:t>
            </a:r>
          </a:p>
          <a:p>
            <a:pPr marL="0" marR="0" lvl="0" indent="0" algn="ctr" defTabSz="914126" rtl="0" eaLnBrk="1" fontAlgn="auto" latinLnBrk="0" hangingPunct="1">
              <a:lnSpc>
                <a:spcPct val="100000"/>
              </a:lnSpc>
              <a:spcBef>
                <a:spcPts val="0"/>
              </a:spcBef>
              <a:spcAft>
                <a:spcPts val="0"/>
              </a:spcAft>
              <a:buClrTx/>
              <a:buSzTx/>
              <a:buFontTx/>
              <a:buNone/>
              <a:tabLst/>
              <a:defRPr/>
            </a:pPr>
            <a:br>
              <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br>
            <a:endPar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endParaRPr>
          </a:p>
        </p:txBody>
      </p:sp>
    </p:spTree>
    <p:extLst>
      <p:ext uri="{BB962C8B-B14F-4D97-AF65-F5344CB8AC3E}">
        <p14:creationId xmlns:p14="http://schemas.microsoft.com/office/powerpoint/2010/main" val="45433067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6A30C7-F9FB-10AC-D2CA-296E1363FE0F}"/>
              </a:ext>
            </a:extLst>
          </p:cNvPr>
          <p:cNvSpPr>
            <a:spLocks noGrp="1"/>
          </p:cNvSpPr>
          <p:nvPr>
            <p:ph type="title"/>
          </p:nvPr>
        </p:nvSpPr>
        <p:spPr>
          <a:xfrm>
            <a:off x="838201" y="365125"/>
            <a:ext cx="5251316" cy="1807305"/>
          </a:xfrm>
        </p:spPr>
        <p:txBody>
          <a:bodyPr>
            <a:normAutofit/>
          </a:bodyPr>
          <a:lstStyle/>
          <a:p>
            <a:r>
              <a:rPr lang="en-US" dirty="0">
                <a:solidFill>
                  <a:srgbClr val="C00000"/>
                </a:solidFill>
                <a:effectLst>
                  <a:outerShdw blurRad="38100" dist="38100" dir="2700000" algn="tl">
                    <a:srgbClr val="000000">
                      <a:alpha val="43137"/>
                    </a:srgbClr>
                  </a:outerShdw>
                </a:effectLst>
              </a:rPr>
              <a:t>Self-Employment Tax</a:t>
            </a:r>
          </a:p>
        </p:txBody>
      </p:sp>
      <p:sp>
        <p:nvSpPr>
          <p:cNvPr id="3" name="Content Placeholder 2">
            <a:extLst>
              <a:ext uri="{FF2B5EF4-FFF2-40B4-BE49-F238E27FC236}">
                <a16:creationId xmlns:a16="http://schemas.microsoft.com/office/drawing/2014/main" id="{BABEC6DE-C49C-52E0-0605-63EA5EF6DBDA}"/>
              </a:ext>
            </a:extLst>
          </p:cNvPr>
          <p:cNvSpPr>
            <a:spLocks noGrp="1"/>
          </p:cNvSpPr>
          <p:nvPr>
            <p:ph idx="1"/>
          </p:nvPr>
        </p:nvSpPr>
        <p:spPr>
          <a:xfrm>
            <a:off x="838201" y="2172430"/>
            <a:ext cx="6991224" cy="3843666"/>
          </a:xfrm>
        </p:spPr>
        <p:txBody>
          <a:bodyPr>
            <a:noAutofit/>
          </a:bodyPr>
          <a:lstStyle/>
          <a:p>
            <a:pPr marL="0" indent="0">
              <a:lnSpc>
                <a:spcPct val="100000"/>
              </a:lnSpc>
              <a:buNone/>
            </a:pPr>
            <a:r>
              <a:rPr lang="en-US" sz="2400" dirty="0">
                <a:latin typeface="Abadi Extra Light" panose="020B0204020104020204" pitchFamily="34" charset="0"/>
              </a:rPr>
              <a:t>An </a:t>
            </a:r>
            <a:r>
              <a:rPr lang="en-US" sz="2400" dirty="0">
                <a:solidFill>
                  <a:srgbClr val="C00000"/>
                </a:solidFill>
                <a:latin typeface="Abadi Extra Light" panose="020B0204020104020204" pitchFamily="34" charset="0"/>
              </a:rPr>
              <a:t>S corporation shareholder </a:t>
            </a:r>
            <a:r>
              <a:rPr lang="en-US" sz="2400" dirty="0">
                <a:latin typeface="Abadi Extra Light" panose="020B0204020104020204" pitchFamily="34" charset="0"/>
              </a:rPr>
              <a:t>is </a:t>
            </a:r>
            <a:r>
              <a:rPr lang="en-US" sz="2400" dirty="0">
                <a:solidFill>
                  <a:srgbClr val="C00000"/>
                </a:solidFill>
                <a:latin typeface="Abadi Extra Light" panose="020B0204020104020204" pitchFamily="34" charset="0"/>
              </a:rPr>
              <a:t>not subject to self-employment taxes </a:t>
            </a:r>
            <a:r>
              <a:rPr lang="en-US" sz="2400" dirty="0">
                <a:latin typeface="Abadi Extra Light" panose="020B0204020104020204" pitchFamily="34" charset="0"/>
              </a:rPr>
              <a:t>on his or her share of S corporation income. </a:t>
            </a:r>
          </a:p>
          <a:p>
            <a:pPr marL="0" indent="0">
              <a:lnSpc>
                <a:spcPct val="100000"/>
              </a:lnSpc>
              <a:buNone/>
            </a:pPr>
            <a:r>
              <a:rPr lang="en-US" sz="2400" dirty="0">
                <a:latin typeface="Abadi Extra Light" panose="020B0204020104020204" pitchFamily="34" charset="0"/>
              </a:rPr>
              <a:t>However, like compensation paid to a shareholder-employee of a C corporation, </a:t>
            </a:r>
            <a:r>
              <a:rPr lang="en-US" sz="2400" dirty="0">
                <a:solidFill>
                  <a:srgbClr val="C00000"/>
                </a:solidFill>
                <a:latin typeface="Abadi Extra Light" panose="020B0204020104020204" pitchFamily="34" charset="0"/>
              </a:rPr>
              <a:t>wages paid to a shareholder-employee of an S corporation are subject to FICA and other payroll taxes.</a:t>
            </a:r>
          </a:p>
        </p:txBody>
      </p:sp>
      <p:pic>
        <p:nvPicPr>
          <p:cNvPr id="5" name="Picture 4" descr="Desk with productivity items">
            <a:extLst>
              <a:ext uri="{FF2B5EF4-FFF2-40B4-BE49-F238E27FC236}">
                <a16:creationId xmlns:a16="http://schemas.microsoft.com/office/drawing/2014/main" id="{95893119-E623-43A3-2F7B-4631056A2C0F}"/>
              </a:ext>
            </a:extLst>
          </p:cNvPr>
          <p:cNvPicPr>
            <a:picLocks noChangeAspect="1"/>
          </p:cNvPicPr>
          <p:nvPr/>
        </p:nvPicPr>
        <p:blipFill rotWithShape="1">
          <a:blip r:embed="rId2"/>
          <a:srcRect l="28606" r="13356" b="-1"/>
          <a:stretch/>
        </p:blipFill>
        <p:spPr>
          <a:xfrm>
            <a:off x="8148320" y="10"/>
            <a:ext cx="404368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outerShdw blurRad="50800" dist="50800" dir="5400000" algn="ctr" rotWithShape="0">
              <a:srgbClr val="000000">
                <a:alpha val="99000"/>
              </a:srgbClr>
            </a:outerShdw>
          </a:effectLst>
        </p:spPr>
      </p:pic>
    </p:spTree>
    <p:extLst>
      <p:ext uri="{BB962C8B-B14F-4D97-AF65-F5344CB8AC3E}">
        <p14:creationId xmlns:p14="http://schemas.microsoft.com/office/powerpoint/2010/main" val="2009458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6A30C7-F9FB-10AC-D2CA-296E1363FE0F}"/>
              </a:ext>
            </a:extLst>
          </p:cNvPr>
          <p:cNvSpPr>
            <a:spLocks noGrp="1"/>
          </p:cNvSpPr>
          <p:nvPr>
            <p:ph type="title"/>
          </p:nvPr>
        </p:nvSpPr>
        <p:spPr>
          <a:xfrm>
            <a:off x="838201" y="365125"/>
            <a:ext cx="5251316" cy="1807305"/>
          </a:xfrm>
        </p:spPr>
        <p:txBody>
          <a:bodyPr>
            <a:normAutofit/>
          </a:bodyPr>
          <a:lstStyle/>
          <a:p>
            <a:r>
              <a:rPr lang="en-US" dirty="0">
                <a:solidFill>
                  <a:srgbClr val="0070C0"/>
                </a:solidFill>
                <a:effectLst>
                  <a:outerShdw blurRad="38100" dist="38100" dir="2700000" algn="tl">
                    <a:srgbClr val="000000">
                      <a:alpha val="43137"/>
                    </a:srgbClr>
                  </a:outerShdw>
                </a:effectLst>
              </a:rPr>
              <a:t>Self-Employment Tax</a:t>
            </a:r>
          </a:p>
        </p:txBody>
      </p:sp>
      <p:sp>
        <p:nvSpPr>
          <p:cNvPr id="3" name="Content Placeholder 2">
            <a:extLst>
              <a:ext uri="{FF2B5EF4-FFF2-40B4-BE49-F238E27FC236}">
                <a16:creationId xmlns:a16="http://schemas.microsoft.com/office/drawing/2014/main" id="{BABEC6DE-C49C-52E0-0605-63EA5EF6DBDA}"/>
              </a:ext>
            </a:extLst>
          </p:cNvPr>
          <p:cNvSpPr>
            <a:spLocks noGrp="1"/>
          </p:cNvSpPr>
          <p:nvPr>
            <p:ph idx="1"/>
          </p:nvPr>
        </p:nvSpPr>
        <p:spPr>
          <a:xfrm>
            <a:off x="835153" y="1815137"/>
            <a:ext cx="6991224" cy="3843666"/>
          </a:xfrm>
        </p:spPr>
        <p:txBody>
          <a:bodyPr>
            <a:noAutofit/>
          </a:bodyPr>
          <a:lstStyle/>
          <a:p>
            <a:pPr marL="0" indent="0">
              <a:lnSpc>
                <a:spcPct val="110000"/>
              </a:lnSpc>
              <a:buNone/>
            </a:pPr>
            <a:r>
              <a:rPr lang="en-US" sz="2400" dirty="0">
                <a:latin typeface="Abadi Extra Light" panose="020B0204020104020204" pitchFamily="34" charset="0"/>
              </a:rPr>
              <a:t>Even though </a:t>
            </a:r>
            <a:r>
              <a:rPr lang="en-US" sz="2400" dirty="0">
                <a:solidFill>
                  <a:srgbClr val="0070C0"/>
                </a:solidFill>
                <a:latin typeface="Abadi Extra Light" panose="020B0204020104020204" pitchFamily="34" charset="0"/>
              </a:rPr>
              <a:t>disregarded entities </a:t>
            </a:r>
            <a:r>
              <a:rPr lang="en-US" sz="2400" dirty="0">
                <a:latin typeface="Abadi Extra Light" panose="020B0204020104020204" pitchFamily="34" charset="0"/>
              </a:rPr>
              <a:t>generally are treated as separate entities for employment and excise tax purposes, the owner of a disregarded entity is not treated as an employee of the </a:t>
            </a:r>
            <a:r>
              <a:rPr lang="en-US" sz="2400" dirty="0">
                <a:solidFill>
                  <a:srgbClr val="0070C0"/>
                </a:solidFill>
                <a:latin typeface="Abadi Extra Light" panose="020B0204020104020204" pitchFamily="34" charset="0"/>
              </a:rPr>
              <a:t>disregarded entity and is subject to self-employment tax similar to the owner of a sole proprietorship. </a:t>
            </a:r>
          </a:p>
        </p:txBody>
      </p:sp>
      <p:sp>
        <p:nvSpPr>
          <p:cNvPr id="4" name="Rectangle 3">
            <a:extLst>
              <a:ext uri="{FF2B5EF4-FFF2-40B4-BE49-F238E27FC236}">
                <a16:creationId xmlns:a16="http://schemas.microsoft.com/office/drawing/2014/main" id="{91AF6706-AEEA-9B5A-D616-BBF02A77DA4F}"/>
              </a:ext>
            </a:extLst>
          </p:cNvPr>
          <p:cNvSpPr/>
          <p:nvPr/>
        </p:nvSpPr>
        <p:spPr>
          <a:xfrm>
            <a:off x="8044405" y="0"/>
            <a:ext cx="4147595" cy="6858000"/>
          </a:xfrm>
          <a:prstGeom prst="rect">
            <a:avLst/>
          </a:prstGeom>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IRS Guidance on Treating Partners as Employees">
            <a:extLst>
              <a:ext uri="{FF2B5EF4-FFF2-40B4-BE49-F238E27FC236}">
                <a16:creationId xmlns:a16="http://schemas.microsoft.com/office/drawing/2014/main" id="{F4B09954-2C82-1F84-5B1E-32527D882A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4899" y="1813159"/>
            <a:ext cx="2628900" cy="3231682"/>
          </a:xfrm>
          <a:prstGeom prst="rect">
            <a:avLst/>
          </a:prstGeom>
          <a:noFill/>
          <a:effectLst>
            <a:outerShdw blurRad="50800" dist="50800" dir="5400000" algn="ctr" rotWithShape="0">
              <a:srgbClr val="000000">
                <a:alpha val="99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63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C00DBD51-7787-DAB6-DECC-33159CD08F9A}"/>
              </a:ext>
            </a:extLst>
          </p:cNvPr>
          <p:cNvGraphicFramePr>
            <a:graphicFrameLocks noGrp="1"/>
          </p:cNvGraphicFramePr>
          <p:nvPr>
            <p:extLst>
              <p:ext uri="{D42A27DB-BD31-4B8C-83A1-F6EECF244321}">
                <p14:modId xmlns:p14="http://schemas.microsoft.com/office/powerpoint/2010/main" val="2756056210"/>
              </p:ext>
            </p:extLst>
          </p:nvPr>
        </p:nvGraphicFramePr>
        <p:xfrm>
          <a:off x="543698" y="595336"/>
          <a:ext cx="5424616" cy="5520765"/>
        </p:xfrm>
        <a:graphic>
          <a:graphicData uri="http://schemas.openxmlformats.org/drawingml/2006/table">
            <a:tbl>
              <a:tblPr>
                <a:effectLst>
                  <a:outerShdw blurRad="50800" dist="50800" dir="5400000" algn="ctr" rotWithShape="0">
                    <a:srgbClr val="000000">
                      <a:alpha val="99000"/>
                    </a:srgbClr>
                  </a:outerShdw>
                </a:effectLst>
              </a:tblPr>
              <a:tblGrid>
                <a:gridCol w="657529">
                  <a:extLst>
                    <a:ext uri="{9D8B030D-6E8A-4147-A177-3AD203B41FA5}">
                      <a16:colId xmlns:a16="http://schemas.microsoft.com/office/drawing/2014/main" val="3542538943"/>
                    </a:ext>
                  </a:extLst>
                </a:gridCol>
                <a:gridCol w="590503">
                  <a:extLst>
                    <a:ext uri="{9D8B030D-6E8A-4147-A177-3AD203B41FA5}">
                      <a16:colId xmlns:a16="http://schemas.microsoft.com/office/drawing/2014/main" val="3110318032"/>
                    </a:ext>
                  </a:extLst>
                </a:gridCol>
                <a:gridCol w="1075038">
                  <a:extLst>
                    <a:ext uri="{9D8B030D-6E8A-4147-A177-3AD203B41FA5}">
                      <a16:colId xmlns:a16="http://schemas.microsoft.com/office/drawing/2014/main" val="3890153866"/>
                    </a:ext>
                  </a:extLst>
                </a:gridCol>
                <a:gridCol w="800194">
                  <a:extLst>
                    <a:ext uri="{9D8B030D-6E8A-4147-A177-3AD203B41FA5}">
                      <a16:colId xmlns:a16="http://schemas.microsoft.com/office/drawing/2014/main" val="3717602691"/>
                    </a:ext>
                  </a:extLst>
                </a:gridCol>
                <a:gridCol w="904102">
                  <a:extLst>
                    <a:ext uri="{9D8B030D-6E8A-4147-A177-3AD203B41FA5}">
                      <a16:colId xmlns:a16="http://schemas.microsoft.com/office/drawing/2014/main" val="1908569690"/>
                    </a:ext>
                  </a:extLst>
                </a:gridCol>
                <a:gridCol w="554790">
                  <a:extLst>
                    <a:ext uri="{9D8B030D-6E8A-4147-A177-3AD203B41FA5}">
                      <a16:colId xmlns:a16="http://schemas.microsoft.com/office/drawing/2014/main" val="1051676587"/>
                    </a:ext>
                  </a:extLst>
                </a:gridCol>
                <a:gridCol w="842460">
                  <a:extLst>
                    <a:ext uri="{9D8B030D-6E8A-4147-A177-3AD203B41FA5}">
                      <a16:colId xmlns:a16="http://schemas.microsoft.com/office/drawing/2014/main" val="1896133177"/>
                    </a:ext>
                  </a:extLst>
                </a:gridCol>
              </a:tblGrid>
              <a:tr h="262355">
                <a:tc gridSpan="7">
                  <a:txBody>
                    <a:bodyPr/>
                    <a:lstStyle/>
                    <a:p>
                      <a:pPr algn="l" fontAlgn="b"/>
                      <a:r>
                        <a:rPr lang="en-US" sz="1100" b="0" i="0" u="none" strike="noStrike" dirty="0">
                          <a:solidFill>
                            <a:srgbClr val="000000"/>
                          </a:solidFill>
                          <a:effectLst/>
                          <a:latin typeface="Calibri" panose="020F0502020204030204" pitchFamily="34" charset="0"/>
                        </a:rPr>
                        <a:t> </a:t>
                      </a:r>
                    </a:p>
                    <a:p>
                      <a:pPr algn="l" fontAlgn="b"/>
                      <a:r>
                        <a:rPr lang="en-US" sz="1100" b="0" i="0" u="none" strike="noStrike" dirty="0">
                          <a:solidFill>
                            <a:srgbClr val="4472C4"/>
                          </a:solidFill>
                          <a:effectLst/>
                          <a:latin typeface="Calibri" panose="020F0502020204030204" pitchFamily="34" charset="0"/>
                        </a:rPr>
                        <a:t> </a:t>
                      </a:r>
                    </a:p>
                    <a:p>
                      <a:pPr algn="ctr" fontAlgn="b"/>
                      <a:r>
                        <a:rPr lang="en-US" sz="1600" b="0" i="0" u="none" strike="noStrike" dirty="0">
                          <a:solidFill>
                            <a:srgbClr val="000000"/>
                          </a:solidFill>
                          <a:effectLst/>
                          <a:latin typeface="Calibri" panose="020F0502020204030204" pitchFamily="34" charset="0"/>
                        </a:rPr>
                        <a:t>$200,000 of Income No Distribution/State/SE Tax</a:t>
                      </a:r>
                    </a:p>
                    <a:p>
                      <a:pPr algn="ctr" fontAlgn="b"/>
                      <a:endParaRPr lang="en-US" sz="1600" b="0" i="0" u="none" strike="noStrike" dirty="0">
                        <a:solidFill>
                          <a:srgbClr val="000000"/>
                        </a:solidFill>
                        <a:effectLst/>
                        <a:latin typeface="Calibri" panose="020F0502020204030204" pitchFamily="34" charset="0"/>
                      </a:endParaRPr>
                    </a:p>
                  </a:txBody>
                  <a:tcPr marL="9525" marR="9525" marT="9525" marB="0" anchor="b">
                    <a:lnL>
                      <a:noFill/>
                    </a:lnL>
                    <a:lnT>
                      <a:noFill/>
                    </a:lnT>
                    <a:lnB>
                      <a:noFill/>
                    </a:lnB>
                    <a:solidFill>
                      <a:srgbClr val="ED7D31"/>
                    </a:solidFill>
                  </a:tcPr>
                </a:tc>
                <a:tc hMerge="1">
                  <a:txBody>
                    <a:bodyPr/>
                    <a:lstStyle/>
                    <a:p>
                      <a:pPr algn="l" fontAlgn="b"/>
                      <a:r>
                        <a:rPr lang="en-US" sz="1100" b="0" i="0" u="none" strike="noStrike" dirty="0">
                          <a:solidFill>
                            <a:srgbClr val="4472C4"/>
                          </a:solidFill>
                          <a:effectLst/>
                          <a:latin typeface="Calibri" panose="020F0502020204030204" pitchFamily="34" charset="0"/>
                        </a:rPr>
                        <a:t> </a:t>
                      </a:r>
                    </a:p>
                  </a:txBody>
                  <a:tcPr marL="9525" marR="9525" marT="9525" marB="0" anchor="b">
                    <a:lnL>
                      <a:noFill/>
                    </a:lnL>
                    <a:lnR>
                      <a:noFill/>
                    </a:lnR>
                    <a:lnT>
                      <a:noFill/>
                    </a:lnT>
                    <a:lnB>
                      <a:noFill/>
                    </a:lnB>
                    <a:solidFill>
                      <a:srgbClr val="ED7D31"/>
                    </a:solidFill>
                  </a:tcPr>
                </a:tc>
                <a:tc hMerge="1">
                  <a:txBody>
                    <a:bodyPr/>
                    <a:lstStyle/>
                    <a:p>
                      <a:pPr algn="ctr" fontAlgn="b"/>
                      <a:r>
                        <a:rPr lang="en-US" sz="1600" b="0" i="0" u="none" strike="noStrike" dirty="0">
                          <a:solidFill>
                            <a:srgbClr val="000000"/>
                          </a:solidFill>
                          <a:effectLst/>
                          <a:latin typeface="Calibri" panose="020F0502020204030204" pitchFamily="34" charset="0"/>
                        </a:rPr>
                        <a:t>$200,000 of Income No Distribution</a:t>
                      </a:r>
                    </a:p>
                  </a:txBody>
                  <a:tcPr marL="9525" marR="9525" marT="9525" marB="0" anchor="b">
                    <a:lnL>
                      <a:noFill/>
                    </a:lnL>
                    <a:lnR>
                      <a:noFill/>
                    </a:lnR>
                    <a:lnT>
                      <a:noFill/>
                    </a:lnT>
                    <a:lnB>
                      <a:noFill/>
                    </a:lnB>
                    <a:solidFill>
                      <a:srgbClr val="ED7D3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7109060"/>
                  </a:ext>
                </a:extLst>
              </a:tr>
              <a:tr h="262355">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ctr" fontAlgn="b"/>
                      <a:r>
                        <a:rPr lang="en-US" sz="1100" b="0" i="0" u="none" strike="noStrike">
                          <a:solidFill>
                            <a:srgbClr val="000000"/>
                          </a:solidFill>
                          <a:effectLst/>
                          <a:latin typeface="Calibri" panose="020F0502020204030204" pitchFamily="34" charset="0"/>
                        </a:rPr>
                        <a:t>C Corp</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ctr" fontAlgn="b"/>
                      <a:r>
                        <a:rPr lang="en-US" sz="1100" b="0" i="0" u="none" strike="noStrike" dirty="0">
                          <a:solidFill>
                            <a:srgbClr val="000000"/>
                          </a:solidFill>
                          <a:effectLst/>
                          <a:latin typeface="Calibri" panose="020F0502020204030204" pitchFamily="34" charset="0"/>
                        </a:rPr>
                        <a:t>S Corp</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ctr" fontAlgn="b"/>
                      <a:r>
                        <a:rPr lang="en-US" sz="1100" b="0" i="0" u="none" strike="noStrike">
                          <a:solidFill>
                            <a:srgbClr val="000000"/>
                          </a:solidFill>
                          <a:effectLst/>
                          <a:latin typeface="Calibri" panose="020F0502020204030204" pitchFamily="34" charset="0"/>
                        </a:rPr>
                        <a:t>Part</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39838686"/>
                  </a:ext>
                </a:extLst>
              </a:tr>
              <a:tr h="262355">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r" fontAlgn="b"/>
                      <a:r>
                        <a:rPr lang="en-US" sz="1100" b="0" i="0" u="none" strike="noStrike" dirty="0">
                          <a:solidFill>
                            <a:srgbClr val="000000"/>
                          </a:solidFill>
                          <a:effectLst/>
                          <a:latin typeface="Calibri" panose="020F0502020204030204" pitchFamily="34" charset="0"/>
                        </a:rPr>
                        <a:t>200,000</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r" fontAlgn="b"/>
                      <a:r>
                        <a:rPr lang="en-US" sz="1100" b="0" i="0" u="none" strike="noStrike">
                          <a:solidFill>
                            <a:srgbClr val="000000"/>
                          </a:solidFill>
                          <a:effectLst/>
                          <a:latin typeface="Calibri" panose="020F0502020204030204" pitchFamily="34" charset="0"/>
                        </a:rPr>
                        <a:t>200,000</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r" fontAlgn="b"/>
                      <a:r>
                        <a:rPr lang="en-US" sz="1100" b="0" i="0" u="none" strike="noStrike">
                          <a:solidFill>
                            <a:srgbClr val="000000"/>
                          </a:solidFill>
                          <a:effectLst/>
                          <a:latin typeface="Calibri" panose="020F0502020204030204" pitchFamily="34" charset="0"/>
                        </a:rPr>
                        <a:t>200,000</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2311065509"/>
                  </a:ext>
                </a:extLst>
              </a:tr>
              <a:tr h="474862">
                <a:tc>
                  <a:txBody>
                    <a:bodyPr/>
                    <a:lstStyle/>
                    <a:p>
                      <a:pPr algn="r" fontAlgn="b"/>
                      <a:r>
                        <a:rPr lang="en-US" sz="1100" b="0" i="0" u="none" strike="noStrike" dirty="0">
                          <a:solidFill>
                            <a:srgbClr val="000000"/>
                          </a:solidFill>
                          <a:effectLst/>
                          <a:latin typeface="Calibri" panose="020F0502020204030204" pitchFamily="34" charset="0"/>
                        </a:rPr>
                        <a:t>0.0899</a:t>
                      </a:r>
                    </a:p>
                  </a:txBody>
                  <a:tcPr marL="9525" marR="9525" marT="9525" marB="0" anchor="b">
                    <a:lnL>
                      <a:noFill/>
                    </a:lnL>
                    <a:lnR>
                      <a:noFill/>
                    </a:lnR>
                    <a:lnT>
                      <a:noFill/>
                    </a:lnT>
                    <a:lnB>
                      <a:noFill/>
                    </a:lnB>
                    <a:solidFill>
                      <a:schemeClr val="bg1"/>
                    </a:solidFill>
                  </a:tcPr>
                </a:tc>
                <a:tc>
                  <a:txBody>
                    <a:bodyPr/>
                    <a:lstStyle/>
                    <a:p>
                      <a:pPr algn="ctr" fontAlgn="b"/>
                      <a:r>
                        <a:rPr lang="en-US" sz="1100" b="0" i="0" u="none" strike="noStrike">
                          <a:solidFill>
                            <a:srgbClr val="000000"/>
                          </a:solidFill>
                          <a:effectLst/>
                          <a:latin typeface="Calibri" panose="020F0502020204030204" pitchFamily="34" charset="0"/>
                        </a:rPr>
                        <a:t>PaCIT</a:t>
                      </a:r>
                    </a:p>
                  </a:txBody>
                  <a:tcPr marL="9525" marR="9525" marT="9525" marB="0" anchor="b">
                    <a:lnL>
                      <a:noFill/>
                    </a:lnL>
                    <a:lnR>
                      <a:noFill/>
                    </a:lnR>
                    <a:lnT>
                      <a:noFill/>
                    </a:lnT>
                    <a:lnB>
                      <a:noFill/>
                    </a:lnB>
                    <a:solidFill>
                      <a:schemeClr val="bg1"/>
                    </a:solidFill>
                  </a:tcPr>
                </a:tc>
                <a:tc>
                  <a:txBody>
                    <a:bodyPr/>
                    <a:lstStyle/>
                    <a:p>
                      <a:pPr algn="r" fontAlgn="b"/>
                      <a:r>
                        <a:rPr lang="en-US" sz="1100" b="0" i="0" u="none" strike="noStrike" dirty="0">
                          <a:solidFill>
                            <a:srgbClr val="000000"/>
                          </a:solidFill>
                          <a:effectLst/>
                          <a:latin typeface="Calibri" panose="020F0502020204030204" pitchFamily="34" charset="0"/>
                        </a:rPr>
                        <a:t>                         17,980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100" b="0" i="0" u="none" strike="noStrike">
                          <a:solidFill>
                            <a:srgbClr val="000000"/>
                          </a:solidFill>
                          <a:effectLst/>
                          <a:latin typeface="Calibri" panose="020F0502020204030204" pitchFamily="34" charset="0"/>
                        </a:rPr>
                        <a:t>0.0307</a:t>
                      </a:r>
                    </a:p>
                  </a:txBody>
                  <a:tcPr marL="9525" marR="9525" marT="9525" marB="0" anchor="b">
                    <a:lnL>
                      <a:noFill/>
                    </a:lnL>
                    <a:lnR>
                      <a:noFill/>
                    </a:lnR>
                    <a:lnT>
                      <a:noFill/>
                    </a:lnT>
                    <a:lnB>
                      <a:noFill/>
                    </a:ln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2190115386"/>
                  </a:ext>
                </a:extLst>
              </a:tr>
              <a:tr h="275473">
                <a:tc>
                  <a:txBody>
                    <a:bodyPr/>
                    <a:lstStyle/>
                    <a:p>
                      <a:pPr algn="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r" fontAlgn="b"/>
                      <a:r>
                        <a:rPr lang="en-US" sz="1100" b="0" i="0" u="none" strike="noStrike">
                          <a:solidFill>
                            <a:srgbClr val="000000"/>
                          </a:solidFill>
                          <a:effectLst/>
                          <a:latin typeface="Calibri" panose="020F0502020204030204" pitchFamily="34" charset="0"/>
                        </a:rPr>
                        <a:t>182,020</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r" fontAlgn="b"/>
                      <a:r>
                        <a:rPr lang="en-US" sz="1100" b="0" i="0" u="none" strike="noStrike">
                          <a:solidFill>
                            <a:srgbClr val="000000"/>
                          </a:solidFill>
                          <a:effectLst/>
                          <a:latin typeface="Calibri" panose="020F0502020204030204" pitchFamily="34" charset="0"/>
                        </a:rPr>
                        <a:t>0.296</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3189674550"/>
                  </a:ext>
                </a:extLst>
              </a:tr>
              <a:tr h="474862">
                <a:tc>
                  <a:txBody>
                    <a:bodyPr/>
                    <a:lstStyle/>
                    <a:p>
                      <a:pPr algn="r" fontAlgn="b"/>
                      <a:r>
                        <a:rPr lang="en-US" sz="1100" b="0" i="0" u="none" strike="noStrike" dirty="0">
                          <a:solidFill>
                            <a:srgbClr val="000000"/>
                          </a:solidFill>
                          <a:effectLst/>
                          <a:latin typeface="Calibri" panose="020F0502020204030204" pitchFamily="34" charset="0"/>
                        </a:rPr>
                        <a:t>0.21</a:t>
                      </a:r>
                    </a:p>
                  </a:txBody>
                  <a:tcPr marL="9525" marR="9525" marT="9525" marB="0" anchor="b">
                    <a:lnL>
                      <a:noFill/>
                    </a:lnL>
                    <a:lnR>
                      <a:noFill/>
                    </a:lnR>
                    <a:lnT>
                      <a:noFill/>
                    </a:lnT>
                    <a:lnB>
                      <a:noFill/>
                    </a:lnB>
                    <a:solidFill>
                      <a:schemeClr val="bg1"/>
                    </a:solidFill>
                  </a:tcPr>
                </a:tc>
                <a:tc>
                  <a:txBody>
                    <a:bodyPr/>
                    <a:lstStyle/>
                    <a:p>
                      <a:pPr algn="ctr" fontAlgn="b"/>
                      <a:r>
                        <a:rPr lang="en-US" sz="1100" b="0" i="0" u="none" strike="noStrike">
                          <a:solidFill>
                            <a:srgbClr val="000000"/>
                          </a:solidFill>
                          <a:effectLst/>
                          <a:latin typeface="Calibri" panose="020F0502020204030204" pitchFamily="34" charset="0"/>
                        </a:rPr>
                        <a:t>Fed</a:t>
                      </a:r>
                    </a:p>
                  </a:txBody>
                  <a:tcPr marL="9525" marR="9525" marT="9525" marB="0" anchor="b">
                    <a:lnL>
                      <a:noFill/>
                    </a:lnL>
                    <a:lnR>
                      <a:noFill/>
                    </a:lnR>
                    <a:lnT>
                      <a:noFill/>
                    </a:lnT>
                    <a:lnB>
                      <a:noFill/>
                    </a:lnB>
                    <a:solidFill>
                      <a:schemeClr val="bg1"/>
                    </a:solidFill>
                  </a:tcPr>
                </a:tc>
                <a:tc>
                  <a:txBody>
                    <a:bodyPr/>
                    <a:lstStyle/>
                    <a:p>
                      <a:pPr algn="r" fontAlgn="b"/>
                      <a:r>
                        <a:rPr lang="en-US" sz="1100" b="0" i="0" u="none" strike="noStrike" dirty="0">
                          <a:solidFill>
                            <a:srgbClr val="000000"/>
                          </a:solidFill>
                          <a:effectLst/>
                          <a:latin typeface="Calibri" panose="020F0502020204030204" pitchFamily="34" charset="0"/>
                        </a:rPr>
                        <a:t>                      38,224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100" b="0" i="0" u="none" strike="noStrike">
                          <a:solidFill>
                            <a:srgbClr val="000000"/>
                          </a:solidFill>
                          <a:effectLst/>
                          <a:latin typeface="Calibri" panose="020F0502020204030204" pitchFamily="34" charset="0"/>
                        </a:rPr>
                        <a:t>0.3267</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l" fontAlgn="b"/>
                      <a:r>
                        <a:rPr lang="en-US" sz="1100" b="0" i="0" u="none" strike="noStrike">
                          <a:solidFill>
                            <a:srgbClr val="000000"/>
                          </a:solidFill>
                          <a:effectLst/>
                          <a:latin typeface="Calibri" panose="020F0502020204030204" pitchFamily="34" charset="0"/>
                        </a:rPr>
                        <a:t>             65,340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effectLst/>
                          <a:latin typeface="Calibri" panose="020F0502020204030204" pitchFamily="34" charset="0"/>
                        </a:rPr>
                        <a:t>0.3267</a:t>
                      </a:r>
                    </a:p>
                  </a:txBody>
                  <a:tcPr marL="9525" marR="9525" marT="9525" marB="0" anchor="b">
                    <a:lnL>
                      <a:noFill/>
                    </a:lnL>
                    <a:lnR>
                      <a:noFill/>
                    </a:lnR>
                    <a:lnT>
                      <a:noFill/>
                    </a:lnT>
                    <a:lnB>
                      <a:noFill/>
                    </a:lnB>
                    <a:solidFill>
                      <a:schemeClr val="bg1"/>
                    </a:solidFill>
                  </a:tcPr>
                </a:tc>
                <a:tc>
                  <a:txBody>
                    <a:bodyPr/>
                    <a:lstStyle/>
                    <a:p>
                      <a:pPr algn="l" fontAlgn="b"/>
                      <a:r>
                        <a:rPr lang="en-US" sz="1100" b="0" i="0" u="none" strike="noStrike">
                          <a:solidFill>
                            <a:srgbClr val="000000"/>
                          </a:solidFill>
                          <a:effectLst/>
                          <a:latin typeface="Calibri" panose="020F0502020204030204" pitchFamily="34" charset="0"/>
                        </a:rPr>
                        <a:t>           65,340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1874030"/>
                  </a:ext>
                </a:extLst>
              </a:tr>
              <a:tr h="275473">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352202466"/>
                  </a:ext>
                </a:extLst>
              </a:tr>
              <a:tr h="474862">
                <a:tc>
                  <a:txBody>
                    <a:bodyPr/>
                    <a:lstStyle/>
                    <a:p>
                      <a:pPr algn="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r" fontAlgn="b"/>
                      <a:r>
                        <a:rPr lang="en-US" sz="1100" b="0" i="0" u="none" strike="noStrike" dirty="0">
                          <a:solidFill>
                            <a:srgbClr val="000000"/>
                          </a:solidFill>
                          <a:effectLst/>
                          <a:latin typeface="Calibri" panose="020F0502020204030204" pitchFamily="34" charset="0"/>
                        </a:rPr>
                        <a:t>                    143,796 </a:t>
                      </a: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r" fontAlgn="b"/>
                      <a:r>
                        <a:rPr lang="en-US" sz="1100" b="0" i="0" u="none" strike="noStrike">
                          <a:solidFill>
                            <a:srgbClr val="000000"/>
                          </a:solidFill>
                          <a:effectLst/>
                          <a:latin typeface="Calibri" panose="020F0502020204030204" pitchFamily="34" charset="0"/>
                        </a:rPr>
                        <a:t>134,660</a:t>
                      </a: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solidFill>
                      <a:schemeClr val="bg1"/>
                    </a:solid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l" fontAlgn="b"/>
                      <a:r>
                        <a:rPr lang="en-US" sz="1100" b="0" i="0" u="none" strike="noStrike">
                          <a:solidFill>
                            <a:srgbClr val="000000"/>
                          </a:solidFill>
                          <a:effectLst/>
                          <a:latin typeface="Calibri" panose="020F0502020204030204" pitchFamily="34" charset="0"/>
                        </a:rPr>
                        <a:t>         134,660 </a:t>
                      </a: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35322549"/>
                  </a:ext>
                </a:extLst>
              </a:tr>
              <a:tr h="288590">
                <a:tc>
                  <a:txBody>
                    <a:bodyPr/>
                    <a:lstStyle/>
                    <a:p>
                      <a:pPr algn="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solidFill>
                      <a:schemeClr val="bg1"/>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solidFill>
                      <a:schemeClr val="bg1"/>
                    </a:solid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3847183760"/>
                  </a:ext>
                </a:extLst>
              </a:tr>
              <a:tr h="474862">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ctr" fontAlgn="b"/>
                      <a:r>
                        <a:rPr lang="en-US" sz="1100" b="0" i="0" u="none" strike="noStrike" dirty="0" err="1">
                          <a:solidFill>
                            <a:srgbClr val="000000"/>
                          </a:solidFill>
                          <a:effectLst/>
                          <a:latin typeface="Calibri" panose="020F0502020204030204" pitchFamily="34" charset="0"/>
                        </a:rPr>
                        <a:t>PaCIT</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r" fontAlgn="b"/>
                      <a:r>
                        <a:rPr lang="en-US" sz="1100" b="0" i="0" u="none" strike="noStrike" dirty="0">
                          <a:solidFill>
                            <a:srgbClr val="000000"/>
                          </a:solidFill>
                          <a:effectLst/>
                          <a:latin typeface="Calibri" panose="020F0502020204030204" pitchFamily="34" charset="0"/>
                        </a:rPr>
                        <a:t>                      17,980 </a:t>
                      </a:r>
                    </a:p>
                  </a:txBody>
                  <a:tcPr marL="9525" marR="9525" marT="9525" marB="0" anchor="b">
                    <a:lnL>
                      <a:noFill/>
                    </a:lnL>
                    <a:lnR>
                      <a:noFill/>
                    </a:lnR>
                    <a:lnT>
                      <a:noFill/>
                    </a:lnT>
                    <a:lnB>
                      <a:noFill/>
                    </a:lnB>
                    <a:solidFill>
                      <a:schemeClr val="bg1"/>
                    </a:solidFill>
                  </a:tcPr>
                </a:tc>
                <a:tc>
                  <a:txBody>
                    <a:bodyPr/>
                    <a:lstStyle/>
                    <a:p>
                      <a:pPr algn="ctr" fontAlgn="b"/>
                      <a:r>
                        <a:rPr lang="en-US" sz="1100" b="0" i="0" u="none" strike="noStrike" dirty="0">
                          <a:solidFill>
                            <a:srgbClr val="000000"/>
                          </a:solidFill>
                          <a:effectLst/>
                          <a:latin typeface="Calibri" panose="020F0502020204030204" pitchFamily="34" charset="0"/>
                        </a:rPr>
                        <a:t>Fed</a:t>
                      </a:r>
                    </a:p>
                  </a:txBody>
                  <a:tcPr marL="9525" marR="9525" marT="9525" marB="0" anchor="b">
                    <a:lnL>
                      <a:noFill/>
                    </a:lnL>
                    <a:lnR>
                      <a:noFill/>
                    </a:lnR>
                    <a:lnT>
                      <a:noFill/>
                    </a:lnT>
                    <a:lnB>
                      <a:noFill/>
                    </a:lnB>
                    <a:solidFill>
                      <a:schemeClr val="bg1"/>
                    </a:solidFill>
                  </a:tcPr>
                </a:tc>
                <a:tc>
                  <a:txBody>
                    <a:bodyPr/>
                    <a:lstStyle/>
                    <a:p>
                      <a:pPr algn="l" fontAlgn="b"/>
                      <a:r>
                        <a:rPr lang="en-US" sz="1100" b="0" i="0" u="none" strike="noStrike">
                          <a:solidFill>
                            <a:srgbClr val="000000"/>
                          </a:solidFill>
                          <a:effectLst/>
                          <a:latin typeface="Calibri" panose="020F0502020204030204" pitchFamily="34" charset="0"/>
                        </a:rPr>
                        <a:t>             65,340 </a:t>
                      </a:r>
                    </a:p>
                  </a:txBody>
                  <a:tcPr marL="9525" marR="9525" marT="9525" marB="0" anchor="b">
                    <a:lnL>
                      <a:noFill/>
                    </a:lnL>
                    <a:lnR>
                      <a:noFill/>
                    </a:lnR>
                    <a:lnT>
                      <a:noFill/>
                    </a:lnT>
                    <a:lnB>
                      <a:noFill/>
                    </a:lnB>
                    <a:solidFill>
                      <a:schemeClr val="bg1"/>
                    </a:solidFill>
                  </a:tcPr>
                </a:tc>
                <a:tc>
                  <a:txBody>
                    <a:bodyPr/>
                    <a:lstStyle/>
                    <a:p>
                      <a:pPr algn="ctr" fontAlgn="b"/>
                      <a:r>
                        <a:rPr lang="en-US" sz="1100" b="0" i="0" u="none" strike="noStrike" dirty="0">
                          <a:solidFill>
                            <a:srgbClr val="000000"/>
                          </a:solidFill>
                          <a:effectLst/>
                          <a:latin typeface="Calibri" panose="020F0502020204030204" pitchFamily="34" charset="0"/>
                        </a:rPr>
                        <a:t>Fed</a:t>
                      </a:r>
                    </a:p>
                  </a:txBody>
                  <a:tcPr marL="9525" marR="9525" marT="9525" marB="0" anchor="b">
                    <a:lnL>
                      <a:noFill/>
                    </a:lnL>
                    <a:lnR>
                      <a:noFill/>
                    </a:lnR>
                    <a:lnT>
                      <a:noFill/>
                    </a:lnT>
                    <a:lnB>
                      <a:noFill/>
                    </a:lnB>
                    <a:solidFill>
                      <a:schemeClr val="bg1"/>
                    </a:solidFill>
                  </a:tcPr>
                </a:tc>
                <a:tc>
                  <a:txBody>
                    <a:bodyPr/>
                    <a:lstStyle/>
                    <a:p>
                      <a:pPr algn="l" fontAlgn="b"/>
                      <a:r>
                        <a:rPr lang="en-US" sz="1100" b="0" i="0" u="none" strike="noStrike">
                          <a:solidFill>
                            <a:srgbClr val="000000"/>
                          </a:solidFill>
                          <a:effectLst/>
                          <a:latin typeface="Calibri" panose="020F0502020204030204" pitchFamily="34" charset="0"/>
                        </a:rPr>
                        <a:t>           65,340 </a:t>
                      </a: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2053349424"/>
                  </a:ext>
                </a:extLst>
              </a:tr>
              <a:tr h="474862">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ctr" fontAlgn="b"/>
                      <a:r>
                        <a:rPr lang="en-US" sz="1100" b="0" i="0" u="none" strike="noStrike" dirty="0">
                          <a:solidFill>
                            <a:srgbClr val="000000"/>
                          </a:solidFill>
                          <a:effectLst/>
                          <a:latin typeface="Calibri" panose="020F0502020204030204" pitchFamily="34" charset="0"/>
                        </a:rPr>
                        <a:t>Fed</a:t>
                      </a:r>
                    </a:p>
                  </a:txBody>
                  <a:tcPr marL="9525" marR="9525" marT="9525" marB="0" anchor="b">
                    <a:lnL>
                      <a:noFill/>
                    </a:lnL>
                    <a:lnR>
                      <a:noFill/>
                    </a:lnR>
                    <a:lnT>
                      <a:noFill/>
                    </a:lnT>
                    <a:lnB>
                      <a:noFill/>
                    </a:lnB>
                    <a:solidFill>
                      <a:schemeClr val="bg1"/>
                    </a:solidFill>
                  </a:tcPr>
                </a:tc>
                <a:tc>
                  <a:txBody>
                    <a:bodyPr/>
                    <a:lstStyle/>
                    <a:p>
                      <a:pPr algn="r" fontAlgn="b"/>
                      <a:r>
                        <a:rPr lang="en-US" sz="1100" b="0" i="0" u="none" strike="noStrike" dirty="0">
                          <a:solidFill>
                            <a:srgbClr val="000000"/>
                          </a:solidFill>
                          <a:effectLst/>
                          <a:latin typeface="Calibri" panose="020F0502020204030204" pitchFamily="34" charset="0"/>
                        </a:rPr>
                        <a:t>                      38,224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effectLst/>
                          <a:latin typeface="Calibri" panose="020F0502020204030204" pitchFamily="34" charset="0"/>
                        </a:rPr>
                        <a:t>SE</a:t>
                      </a:r>
                    </a:p>
                  </a:txBody>
                  <a:tcPr marL="9525" marR="9525" marT="9525" marB="0" anchor="b">
                    <a:lnL>
                      <a:noFill/>
                    </a:lnL>
                    <a:lnR>
                      <a:noFill/>
                    </a:lnR>
                    <a:lnT>
                      <a:noFill/>
                    </a:lnT>
                    <a:lnB>
                      <a:noFill/>
                    </a:lnB>
                    <a:solidFill>
                      <a:schemeClr val="bg1"/>
                    </a:solidFill>
                  </a:tcPr>
                </a:tc>
                <a:tc>
                  <a:txBody>
                    <a:bodyPr/>
                    <a:lstStyle/>
                    <a:p>
                      <a:pPr algn="r" fontAlgn="b"/>
                      <a:r>
                        <a:rPr lang="en-US" sz="1100" b="0" i="0" u="none" strike="noStrike" dirty="0">
                          <a:solidFill>
                            <a:srgbClr val="000000"/>
                          </a:solidFill>
                          <a:effectLst/>
                          <a:latin typeface="Calibri" panose="020F0502020204030204" pitchFamily="34" charset="0"/>
                        </a:rPr>
                        <a:t>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effectLst/>
                          <a:latin typeface="Calibri" panose="020F0502020204030204" pitchFamily="34" charset="0"/>
                        </a:rPr>
                        <a:t>SE</a:t>
                      </a:r>
                    </a:p>
                  </a:txBody>
                  <a:tcPr marL="9525" marR="9525" marT="9525" marB="0" anchor="b">
                    <a:lnL>
                      <a:noFill/>
                    </a:lnL>
                    <a:lnR>
                      <a:noFill/>
                    </a:lnR>
                    <a:lnT>
                      <a:noFill/>
                    </a:lnT>
                    <a:lnB>
                      <a:noFill/>
                    </a:lnB>
                    <a:solidFill>
                      <a:schemeClr val="bg1"/>
                    </a:solidFill>
                  </a:tcPr>
                </a:tc>
                <a:tc>
                  <a:txBody>
                    <a:bodyPr/>
                    <a:lstStyle/>
                    <a:p>
                      <a:pPr algn="l" fontAlgn="b"/>
                      <a:r>
                        <a:rPr lang="en-US" sz="1100" b="0" i="0" u="none" strike="noStrike">
                          <a:solidFill>
                            <a:srgbClr val="000000"/>
                          </a:solidFill>
                          <a:effectLst/>
                          <a:latin typeface="Calibri" panose="020F0502020204030204" pitchFamily="34" charset="0"/>
                        </a:rPr>
                        <a:t>           19,976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79747675"/>
                  </a:ext>
                </a:extLst>
              </a:tr>
              <a:tr h="474862">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r" fontAlgn="b"/>
                      <a:r>
                        <a:rPr lang="en-US" sz="1100" b="0" i="0" u="none" strike="noStrike" dirty="0">
                          <a:solidFill>
                            <a:srgbClr val="000000"/>
                          </a:solidFill>
                          <a:effectLst/>
                          <a:latin typeface="Calibri" panose="020F0502020204030204" pitchFamily="34" charset="0"/>
                        </a:rPr>
                        <a:t>                      56,204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bg1"/>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l" fontAlgn="b"/>
                      <a:r>
                        <a:rPr lang="en-US" sz="1100" b="0" i="0" u="none" strike="noStrike">
                          <a:solidFill>
                            <a:srgbClr val="000000"/>
                          </a:solidFill>
                          <a:effectLst/>
                          <a:latin typeface="Calibri" panose="020F0502020204030204" pitchFamily="34" charset="0"/>
                        </a:rPr>
                        <a:t>             65,340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bg1"/>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l" fontAlgn="b"/>
                      <a:r>
                        <a:rPr lang="en-US" sz="1100" b="0" i="0" u="none" strike="noStrike" dirty="0">
                          <a:solidFill>
                            <a:srgbClr val="000000"/>
                          </a:solidFill>
                          <a:effectLst/>
                          <a:latin typeface="Calibri" panose="020F0502020204030204" pitchFamily="34" charset="0"/>
                        </a:rPr>
                        <a:t>           85,316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3399244"/>
                  </a:ext>
                </a:extLst>
              </a:tr>
              <a:tr h="474862">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ctr" fontAlgn="b"/>
                      <a:r>
                        <a:rPr lang="en-US" sz="1100" b="0" i="0" u="none" strike="noStrike" dirty="0">
                          <a:solidFill>
                            <a:srgbClr val="000000"/>
                          </a:solidFill>
                          <a:effectLst/>
                          <a:latin typeface="Calibri" panose="020F0502020204030204" pitchFamily="34" charset="0"/>
                        </a:rPr>
                        <a:t>Net</a:t>
                      </a:r>
                    </a:p>
                  </a:txBody>
                  <a:tcPr marL="9525" marR="9525" marT="9525" marB="0" anchor="b">
                    <a:lnL>
                      <a:noFill/>
                    </a:lnL>
                    <a:lnR>
                      <a:noFill/>
                    </a:lnR>
                    <a:lnT>
                      <a:noFill/>
                    </a:lnT>
                    <a:lnB>
                      <a:noFill/>
                    </a:lnB>
                    <a:solidFill>
                      <a:schemeClr val="bg1"/>
                    </a:solidFill>
                  </a:tcPr>
                </a:tc>
                <a:tc>
                  <a:txBody>
                    <a:bodyPr/>
                    <a:lstStyle/>
                    <a:p>
                      <a:pPr algn="r" fontAlgn="b"/>
                      <a:r>
                        <a:rPr lang="en-US" sz="1100" b="0" i="0" u="none" strike="noStrike" dirty="0">
                          <a:solidFill>
                            <a:srgbClr val="000000"/>
                          </a:solidFill>
                          <a:effectLst/>
                          <a:latin typeface="Calibri" panose="020F0502020204030204" pitchFamily="34" charset="0"/>
                        </a:rPr>
                        <a:t>                    143,796 </a:t>
                      </a:r>
                    </a:p>
                  </a:txBody>
                  <a:tcPr marL="9525" marR="9525" marT="9525" marB="0" anchor="b">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accent1">
                        <a:lumMod val="60000"/>
                        <a:lumOff val="40000"/>
                      </a:schemeClr>
                    </a:solidFill>
                  </a:tcPr>
                </a:tc>
                <a:tc>
                  <a:txBody>
                    <a:bodyPr/>
                    <a:lstStyle/>
                    <a:p>
                      <a:pPr algn="r" fontAlgn="b"/>
                      <a:r>
                        <a:rPr lang="en-US" sz="1100" b="0" i="0" u="none" strike="noStrike" dirty="0">
                          <a:solidFill>
                            <a:srgbClr val="000000"/>
                          </a:solidFill>
                          <a:effectLst/>
                          <a:latin typeface="Calibri" panose="020F0502020204030204" pitchFamily="34" charset="0"/>
                        </a:rPr>
                        <a:t>134,660</a:t>
                      </a:r>
                    </a:p>
                  </a:txBody>
                  <a:tcPr marL="9525" marR="9525" marT="9525" marB="0" anchor="b">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accent1">
                        <a:lumMod val="60000"/>
                        <a:lumOff val="40000"/>
                      </a:schemeClr>
                    </a:solidFill>
                  </a:tcPr>
                </a:tc>
                <a:tc>
                  <a:txBody>
                    <a:bodyPr/>
                    <a:lstStyle/>
                    <a:p>
                      <a:pPr algn="l" fontAlgn="b"/>
                      <a:r>
                        <a:rPr lang="en-US" sz="1100" b="0" i="0" u="none" strike="noStrike" dirty="0">
                          <a:solidFill>
                            <a:srgbClr val="000000"/>
                          </a:solidFill>
                          <a:effectLst/>
                          <a:latin typeface="Calibri" panose="020F0502020204030204" pitchFamily="34" charset="0"/>
                        </a:rPr>
                        <a:t>         114,684 </a:t>
                      </a:r>
                    </a:p>
                  </a:txBody>
                  <a:tcPr marL="9525" marR="9525" marT="9525" marB="0" anchor="b">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487304747"/>
                  </a:ext>
                </a:extLst>
              </a:tr>
            </a:tbl>
          </a:graphicData>
        </a:graphic>
      </p:graphicFrame>
      <p:graphicFrame>
        <p:nvGraphicFramePr>
          <p:cNvPr id="8" name="Table 7">
            <a:extLst>
              <a:ext uri="{FF2B5EF4-FFF2-40B4-BE49-F238E27FC236}">
                <a16:creationId xmlns:a16="http://schemas.microsoft.com/office/drawing/2014/main" id="{59B2C334-07D2-BDA5-B2D7-FBABB9C92F02}"/>
              </a:ext>
            </a:extLst>
          </p:cNvPr>
          <p:cNvGraphicFramePr>
            <a:graphicFrameLocks noGrp="1"/>
          </p:cNvGraphicFramePr>
          <p:nvPr>
            <p:extLst>
              <p:ext uri="{D42A27DB-BD31-4B8C-83A1-F6EECF244321}">
                <p14:modId xmlns:p14="http://schemas.microsoft.com/office/powerpoint/2010/main" val="285501375"/>
              </p:ext>
            </p:extLst>
          </p:nvPr>
        </p:nvGraphicFramePr>
        <p:xfrm>
          <a:off x="6626481" y="622261"/>
          <a:ext cx="1776112" cy="3297418"/>
        </p:xfrm>
        <a:graphic>
          <a:graphicData uri="http://schemas.openxmlformats.org/drawingml/2006/table">
            <a:tbl>
              <a:tblPr>
                <a:effectLst>
                  <a:outerShdw blurRad="50800" dist="50800" dir="5400000" algn="ctr" rotWithShape="0">
                    <a:srgbClr val="000000">
                      <a:alpha val="99000"/>
                    </a:srgbClr>
                  </a:outerShdw>
                </a:effectLst>
              </a:tblPr>
              <a:tblGrid>
                <a:gridCol w="929224">
                  <a:extLst>
                    <a:ext uri="{9D8B030D-6E8A-4147-A177-3AD203B41FA5}">
                      <a16:colId xmlns:a16="http://schemas.microsoft.com/office/drawing/2014/main" val="2133435794"/>
                    </a:ext>
                  </a:extLst>
                </a:gridCol>
                <a:gridCol w="846888">
                  <a:extLst>
                    <a:ext uri="{9D8B030D-6E8A-4147-A177-3AD203B41FA5}">
                      <a16:colId xmlns:a16="http://schemas.microsoft.com/office/drawing/2014/main" val="2527952962"/>
                    </a:ext>
                  </a:extLst>
                </a:gridCol>
              </a:tblGrid>
              <a:tr h="240636">
                <a:tc gridSpan="2">
                  <a:txBody>
                    <a:bodyPr/>
                    <a:lstStyle/>
                    <a:p>
                      <a:pPr algn="ctr" fontAlgn="b"/>
                      <a:r>
                        <a:rPr lang="en-US" sz="1600" b="0" i="0" u="none" strike="noStrike" dirty="0">
                          <a:solidFill>
                            <a:srgbClr val="000000"/>
                          </a:solidFill>
                          <a:effectLst/>
                          <a:latin typeface="Calibri" panose="020F0502020204030204" pitchFamily="34" charset="0"/>
                        </a:rPr>
                        <a:t>SE Tax Calc</a:t>
                      </a:r>
                    </a:p>
                  </a:txBody>
                  <a:tcPr marL="9525" marR="9525" marT="9525" marB="0" anchor="b">
                    <a:lnL>
                      <a:noFill/>
                    </a:lnL>
                    <a:lnR>
                      <a:noFill/>
                    </a:lnR>
                    <a:lnT>
                      <a:noFill/>
                    </a:lnT>
                    <a:lnB>
                      <a:noFill/>
                    </a:lnB>
                    <a:solidFill>
                      <a:srgbClr val="ED7D31"/>
                    </a:solidFill>
                  </a:tcPr>
                </a:tc>
                <a:tc hMerge="1">
                  <a:txBody>
                    <a:bodyPr/>
                    <a:lstStyle/>
                    <a:p>
                      <a:endParaRPr lang="en-US"/>
                    </a:p>
                  </a:txBody>
                  <a:tcPr/>
                </a:tc>
                <a:extLst>
                  <a:ext uri="{0D108BD9-81ED-4DB2-BD59-A6C34878D82A}">
                    <a16:rowId xmlns:a16="http://schemas.microsoft.com/office/drawing/2014/main" val="4231679276"/>
                  </a:ext>
                </a:extLst>
              </a:tr>
              <a:tr h="240636">
                <a:tc>
                  <a:txBody>
                    <a:bodyPr/>
                    <a:lstStyle/>
                    <a:p>
                      <a:pPr algn="ctr" fontAlgn="b"/>
                      <a:r>
                        <a:rPr lang="en-US" sz="1100" b="0" i="0" u="none" strike="noStrike" dirty="0">
                          <a:solidFill>
                            <a:srgbClr val="000000"/>
                          </a:solidFill>
                          <a:effectLst/>
                          <a:latin typeface="Calibri" panose="020F0502020204030204" pitchFamily="34" charset="0"/>
                        </a:rPr>
                        <a:t>SE</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1530787298"/>
                  </a:ext>
                </a:extLst>
              </a:tr>
              <a:tr h="240636">
                <a:tc>
                  <a:txBody>
                    <a:bodyPr/>
                    <a:lstStyle/>
                    <a:p>
                      <a:pPr algn="r" fontAlgn="b"/>
                      <a:r>
                        <a:rPr lang="en-US" sz="1100" b="0" i="0" u="none" strike="noStrike" dirty="0">
                          <a:solidFill>
                            <a:srgbClr val="000000"/>
                          </a:solidFill>
                          <a:effectLst/>
                          <a:latin typeface="Calibri" panose="020F0502020204030204" pitchFamily="34" charset="0"/>
                        </a:rPr>
                        <a:t>200,000</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3705751558"/>
                  </a:ext>
                </a:extLst>
              </a:tr>
              <a:tr h="240636">
                <a:tc>
                  <a:txBody>
                    <a:bodyPr/>
                    <a:lstStyle/>
                    <a:p>
                      <a:pPr algn="r" fontAlgn="b"/>
                      <a:r>
                        <a:rPr lang="en-US" sz="1100" b="0" i="0" u="none" strike="noStrike">
                          <a:solidFill>
                            <a:srgbClr val="000000"/>
                          </a:solidFill>
                          <a:effectLst/>
                          <a:latin typeface="Calibri" panose="020F0502020204030204" pitchFamily="34" charset="0"/>
                        </a:rPr>
                        <a:t>0.9235</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3682171315"/>
                  </a:ext>
                </a:extLst>
              </a:tr>
              <a:tr h="252669">
                <a:tc>
                  <a:txBody>
                    <a:bodyPr/>
                    <a:lstStyle/>
                    <a:p>
                      <a:pPr algn="r" fontAlgn="b"/>
                      <a:r>
                        <a:rPr lang="en-US" sz="1100" b="0" i="0" u="none" strike="noStrike" dirty="0">
                          <a:solidFill>
                            <a:srgbClr val="000000"/>
                          </a:solidFill>
                          <a:effectLst/>
                          <a:latin typeface="Calibri" panose="020F0502020204030204" pitchFamily="34" charset="0"/>
                        </a:rPr>
                        <a:t>        184,700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bg1"/>
                    </a:solidFill>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1646591797"/>
                  </a:ext>
                </a:extLst>
              </a:tr>
              <a:tr h="264700">
                <a:tc>
                  <a:txBody>
                    <a:bodyPr/>
                    <a:lstStyle/>
                    <a:p>
                      <a:pPr algn="r" fontAlgn="b"/>
                      <a:r>
                        <a:rPr lang="en-US" sz="1100" b="0" i="0" u="none" strike="noStrike" dirty="0">
                          <a:solidFill>
                            <a:srgbClr val="000000"/>
                          </a:solidFill>
                          <a:effectLst/>
                          <a:latin typeface="Calibri" panose="020F0502020204030204" pitchFamily="34" charset="0"/>
                        </a:rPr>
                        <a:t>160,200</a:t>
                      </a:r>
                    </a:p>
                  </a:txBody>
                  <a:tcPr marL="9525" marR="9525" marT="9525" marB="0" anchor="b">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bg1"/>
                    </a:solidFill>
                  </a:tcPr>
                </a:tc>
                <a:tc>
                  <a:txBody>
                    <a:bodyPr/>
                    <a:lstStyle/>
                    <a:p>
                      <a:pPr algn="r" fontAlgn="b"/>
                      <a:r>
                        <a:rPr lang="en-US" sz="1100" b="0" i="0" u="none" strike="noStrike">
                          <a:solidFill>
                            <a:srgbClr val="000000"/>
                          </a:solidFill>
                          <a:effectLst/>
                          <a:latin typeface="Calibri" panose="020F0502020204030204" pitchFamily="34" charset="0"/>
                        </a:rPr>
                        <a:t>160,200</a:t>
                      </a: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230849709"/>
                  </a:ext>
                </a:extLst>
              </a:tr>
              <a:tr h="252669">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solidFill>
                      <a:schemeClr val="bg1"/>
                    </a:solidFill>
                  </a:tcPr>
                </a:tc>
                <a:tc>
                  <a:txBody>
                    <a:bodyPr/>
                    <a:lstStyle/>
                    <a:p>
                      <a:pPr algn="r" fontAlgn="b"/>
                      <a:r>
                        <a:rPr lang="en-US" sz="1100" b="0" i="0" u="none" strike="noStrike" dirty="0">
                          <a:solidFill>
                            <a:srgbClr val="000000"/>
                          </a:solidFill>
                          <a:effectLst/>
                          <a:latin typeface="Calibri" panose="020F0502020204030204" pitchFamily="34" charset="0"/>
                        </a:rPr>
                        <a:t>0.153</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9057591"/>
                  </a:ext>
                </a:extLst>
              </a:tr>
              <a:tr h="252669">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r" fontAlgn="b"/>
                      <a:r>
                        <a:rPr lang="en-US" sz="1100" b="0" i="0" u="none" strike="noStrike" dirty="0">
                          <a:solidFill>
                            <a:srgbClr val="000000"/>
                          </a:solidFill>
                          <a:effectLst/>
                          <a:latin typeface="Calibri" panose="020F0502020204030204" pitchFamily="34" charset="0"/>
                        </a:rPr>
                        <a:t>        24,511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4124149252"/>
                  </a:ext>
                </a:extLst>
              </a:tr>
              <a:tr h="264700">
                <a:tc>
                  <a:txBody>
                    <a:bodyPr/>
                    <a:lstStyle/>
                    <a:p>
                      <a:pPr algn="r" fontAlgn="b"/>
                      <a:r>
                        <a:rPr lang="en-US" sz="1100" b="0" i="0" u="none" strike="noStrike" dirty="0">
                          <a:solidFill>
                            <a:srgbClr val="000000"/>
                          </a:solidFill>
                          <a:effectLst/>
                          <a:latin typeface="Calibri" panose="020F0502020204030204" pitchFamily="34" charset="0"/>
                        </a:rPr>
                        <a:t>          12,255 </a:t>
                      </a:r>
                    </a:p>
                  </a:txBody>
                  <a:tcPr marL="9525" marR="9525" marT="9525" marB="0" anchor="b">
                    <a:lnL>
                      <a:noFill/>
                    </a:lnL>
                    <a:lnR>
                      <a:noFill/>
                    </a:lnR>
                    <a:lnT>
                      <a:noFill/>
                    </a:lnT>
                    <a:lnB>
                      <a:noFill/>
                    </a:lnB>
                    <a:solidFill>
                      <a:schemeClr val="bg1"/>
                    </a:solidFill>
                  </a:tcPr>
                </a:tc>
                <a:tc>
                  <a:txBody>
                    <a:bodyPr/>
                    <a:lstStyle/>
                    <a:p>
                      <a:pPr algn="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413203828"/>
                  </a:ext>
                </a:extLst>
              </a:tr>
              <a:tr h="252669">
                <a:tc>
                  <a:txBody>
                    <a:bodyPr/>
                    <a:lstStyle/>
                    <a:p>
                      <a:pPr algn="r" fontAlgn="b"/>
                      <a:r>
                        <a:rPr lang="en-US" sz="1100" b="0" i="0" u="none" strike="noStrike" dirty="0">
                          <a:solidFill>
                            <a:srgbClr val="000000"/>
                          </a:solidFill>
                          <a:effectLst/>
                          <a:latin typeface="Calibri" panose="020F0502020204030204" pitchFamily="34" charset="0"/>
                        </a:rPr>
                        <a:t>0.37</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100" b="0" i="0" u="none" strike="noStrike" dirty="0">
                          <a:solidFill>
                            <a:srgbClr val="000000"/>
                          </a:solidFill>
                          <a:effectLst/>
                          <a:latin typeface="Calibri" panose="020F0502020204030204" pitchFamily="34" charset="0"/>
                        </a:rPr>
                        <a:t>          4,534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9284349"/>
                  </a:ext>
                </a:extLst>
              </a:tr>
              <a:tr h="252669">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r" fontAlgn="b"/>
                      <a:r>
                        <a:rPr lang="en-US" sz="1100" b="0" i="0" u="none" strike="noStrike" dirty="0">
                          <a:solidFill>
                            <a:srgbClr val="000000"/>
                          </a:solidFill>
                          <a:effectLst/>
                          <a:latin typeface="Calibri" panose="020F0502020204030204" pitchFamily="34" charset="0"/>
                        </a:rPr>
                        <a:t>        19,976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00839005"/>
                  </a:ext>
                </a:extLst>
              </a:tr>
              <a:tr h="264700">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2890957489"/>
                  </a:ext>
                </a:extLst>
              </a:tr>
              <a:tr h="264700">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2718599205"/>
                  </a:ext>
                </a:extLst>
              </a:tr>
            </a:tbl>
          </a:graphicData>
        </a:graphic>
      </p:graphicFrame>
      <p:graphicFrame>
        <p:nvGraphicFramePr>
          <p:cNvPr id="9" name="Table 8">
            <a:extLst>
              <a:ext uri="{FF2B5EF4-FFF2-40B4-BE49-F238E27FC236}">
                <a16:creationId xmlns:a16="http://schemas.microsoft.com/office/drawing/2014/main" id="{5D41B4A5-5EFA-77E2-3D57-87C00EF50387}"/>
              </a:ext>
            </a:extLst>
          </p:cNvPr>
          <p:cNvGraphicFramePr>
            <a:graphicFrameLocks noGrp="1"/>
          </p:cNvGraphicFramePr>
          <p:nvPr>
            <p:extLst>
              <p:ext uri="{D42A27DB-BD31-4B8C-83A1-F6EECF244321}">
                <p14:modId xmlns:p14="http://schemas.microsoft.com/office/powerpoint/2010/main" val="3654909018"/>
              </p:ext>
            </p:extLst>
          </p:nvPr>
        </p:nvGraphicFramePr>
        <p:xfrm>
          <a:off x="6445420" y="4321055"/>
          <a:ext cx="5054601" cy="1988820"/>
        </p:xfrm>
        <a:graphic>
          <a:graphicData uri="http://schemas.openxmlformats.org/drawingml/2006/table">
            <a:tbl>
              <a:tblPr>
                <a:effectLst>
                  <a:outerShdw blurRad="50800" dist="50800" dir="5400000" algn="ctr" rotWithShape="0">
                    <a:srgbClr val="000000">
                      <a:alpha val="99000"/>
                    </a:srgbClr>
                  </a:outerShdw>
                </a:effectLst>
              </a:tblPr>
              <a:tblGrid>
                <a:gridCol w="568991">
                  <a:extLst>
                    <a:ext uri="{9D8B030D-6E8A-4147-A177-3AD203B41FA5}">
                      <a16:colId xmlns:a16="http://schemas.microsoft.com/office/drawing/2014/main" val="836042602"/>
                    </a:ext>
                  </a:extLst>
                </a:gridCol>
                <a:gridCol w="653281">
                  <a:extLst>
                    <a:ext uri="{9D8B030D-6E8A-4147-A177-3AD203B41FA5}">
                      <a16:colId xmlns:a16="http://schemas.microsoft.com/office/drawing/2014/main" val="2534554545"/>
                    </a:ext>
                  </a:extLst>
                </a:gridCol>
                <a:gridCol w="1088585">
                  <a:extLst>
                    <a:ext uri="{9D8B030D-6E8A-4147-A177-3AD203B41FA5}">
                      <a16:colId xmlns:a16="http://schemas.microsoft.com/office/drawing/2014/main" val="2682992188"/>
                    </a:ext>
                  </a:extLst>
                </a:gridCol>
                <a:gridCol w="592038">
                  <a:extLst>
                    <a:ext uri="{9D8B030D-6E8A-4147-A177-3AD203B41FA5}">
                      <a16:colId xmlns:a16="http://schemas.microsoft.com/office/drawing/2014/main" val="1359979408"/>
                    </a:ext>
                  </a:extLst>
                </a:gridCol>
                <a:gridCol w="840311">
                  <a:extLst>
                    <a:ext uri="{9D8B030D-6E8A-4147-A177-3AD203B41FA5}">
                      <a16:colId xmlns:a16="http://schemas.microsoft.com/office/drawing/2014/main" val="978700786"/>
                    </a:ext>
                  </a:extLst>
                </a:gridCol>
                <a:gridCol w="522012">
                  <a:extLst>
                    <a:ext uri="{9D8B030D-6E8A-4147-A177-3AD203B41FA5}">
                      <a16:colId xmlns:a16="http://schemas.microsoft.com/office/drawing/2014/main" val="2244939814"/>
                    </a:ext>
                  </a:extLst>
                </a:gridCol>
                <a:gridCol w="789383">
                  <a:extLst>
                    <a:ext uri="{9D8B030D-6E8A-4147-A177-3AD203B41FA5}">
                      <a16:colId xmlns:a16="http://schemas.microsoft.com/office/drawing/2014/main" val="2706382454"/>
                    </a:ext>
                  </a:extLst>
                </a:gridCol>
              </a:tblGrid>
              <a:tr h="860009">
                <a:tc gridSpan="7">
                  <a:txBody>
                    <a:bodyPr/>
                    <a:lstStyle/>
                    <a:p>
                      <a:pPr algn="ctr" fontAlgn="b"/>
                      <a:r>
                        <a:rPr lang="en-US" sz="1100" b="0" i="0" u="none" strike="noStrike" dirty="0">
                          <a:solidFill>
                            <a:srgbClr val="000000"/>
                          </a:solidFill>
                          <a:effectLst/>
                          <a:latin typeface="Calibri" panose="020F0502020204030204" pitchFamily="34" charset="0"/>
                        </a:rPr>
                        <a:t> </a:t>
                      </a:r>
                    </a:p>
                    <a:p>
                      <a:pPr algn="ctr" fontAlgn="b"/>
                      <a:r>
                        <a:rPr lang="en-US" sz="1100" b="0" i="0" u="none" strike="noStrike" dirty="0">
                          <a:solidFill>
                            <a:srgbClr val="4472C4"/>
                          </a:solidFill>
                          <a:effectLst/>
                          <a:latin typeface="Calibri" panose="020F0502020204030204" pitchFamily="34" charset="0"/>
                        </a:rPr>
                        <a:t> </a:t>
                      </a:r>
                    </a:p>
                    <a:p>
                      <a:pPr algn="ctr" fontAlgn="b"/>
                      <a:r>
                        <a:rPr lang="en-US" sz="1800" b="0" i="0" u="none" strike="noStrike" dirty="0">
                          <a:solidFill>
                            <a:srgbClr val="000000"/>
                          </a:solidFill>
                          <a:effectLst/>
                          <a:latin typeface="Calibri" panose="020F0502020204030204" pitchFamily="34" charset="0"/>
                        </a:rPr>
                        <a:t>Tax on Distribution</a:t>
                      </a:r>
                      <a:r>
                        <a:rPr lang="en-US" sz="1100" b="0" i="0" u="none" strike="noStrike" dirty="0">
                          <a:solidFill>
                            <a:srgbClr val="000000"/>
                          </a:solidFill>
                          <a:effectLst/>
                          <a:latin typeface="Calibri" panose="020F0502020204030204" pitchFamily="34" charset="0"/>
                        </a:rPr>
                        <a:t> </a:t>
                      </a:r>
                    </a:p>
                    <a:p>
                      <a:pPr algn="ctr" fontAlgn="b"/>
                      <a:r>
                        <a:rPr lang="en-US" sz="1100" b="0" i="0" u="none" strike="noStrike" dirty="0">
                          <a:solidFill>
                            <a:srgbClr val="000000"/>
                          </a:solidFill>
                          <a:effectLst/>
                          <a:latin typeface="Calibri" panose="020F0502020204030204" pitchFamily="34" charset="0"/>
                        </a:rPr>
                        <a:t> </a:t>
                      </a:r>
                    </a:p>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ED7D31"/>
                    </a:solidFill>
                  </a:tcPr>
                </a:tc>
                <a:tc hMerge="1">
                  <a:txBody>
                    <a:bodyPr/>
                    <a:lstStyle/>
                    <a:p>
                      <a:pPr algn="ctr" fontAlgn="b"/>
                      <a:r>
                        <a:rPr lang="en-US" sz="1100" b="0" i="0" u="none" strike="noStrike" dirty="0">
                          <a:solidFill>
                            <a:srgbClr val="4472C4"/>
                          </a:solidFill>
                          <a:effectLst/>
                          <a:latin typeface="Calibri" panose="020F0502020204030204" pitchFamily="34" charset="0"/>
                        </a:rPr>
                        <a:t> </a:t>
                      </a:r>
                    </a:p>
                  </a:txBody>
                  <a:tcPr marL="9525" marR="9525" marT="9525" marB="0" anchor="b">
                    <a:lnL>
                      <a:noFill/>
                    </a:lnL>
                    <a:lnR>
                      <a:noFill/>
                    </a:lnR>
                    <a:lnT>
                      <a:noFill/>
                    </a:lnT>
                    <a:lnB>
                      <a:noFill/>
                    </a:lnB>
                    <a:solidFill>
                      <a:srgbClr val="ED7D31"/>
                    </a:solidFill>
                  </a:tcPr>
                </a:tc>
                <a:tc hMerge="1">
                  <a:txBody>
                    <a:bodyPr/>
                    <a:lstStyle/>
                    <a:p>
                      <a:pPr algn="r" fontAlgn="b"/>
                      <a:r>
                        <a:rPr lang="en-US" sz="1800" b="0" i="0" u="none" strike="noStrike" dirty="0">
                          <a:solidFill>
                            <a:srgbClr val="000000"/>
                          </a:solidFill>
                          <a:effectLst/>
                          <a:latin typeface="Calibri" panose="020F0502020204030204" pitchFamily="34" charset="0"/>
                        </a:rPr>
                        <a:t>Tax on Distribution</a:t>
                      </a:r>
                    </a:p>
                  </a:txBody>
                  <a:tcPr marL="9525" marR="9525" marT="9525" marB="0" anchor="b">
                    <a:lnL>
                      <a:noFill/>
                    </a:lnL>
                    <a:lnR>
                      <a:noFill/>
                    </a:lnR>
                    <a:lnT>
                      <a:noFill/>
                    </a:lnT>
                    <a:lnB>
                      <a:noFill/>
                    </a:lnB>
                    <a:solidFill>
                      <a:srgbClr val="ED7D31"/>
                    </a:solidFill>
                  </a:tcPr>
                </a:tc>
                <a:tc hMerge="1">
                  <a:txBody>
                    <a:bodyPr/>
                    <a:lstStyle/>
                    <a:p>
                      <a:endParaRPr lang="en-US"/>
                    </a:p>
                  </a:txBody>
                  <a:tcPr/>
                </a:tc>
                <a:tc hMerge="1">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ED7D31"/>
                    </a:solidFill>
                  </a:tcPr>
                </a:tc>
                <a:tc hMerge="1">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ED7D31"/>
                    </a:solidFill>
                  </a:tcPr>
                </a:tc>
                <a:tc hMerge="1">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ED7D31"/>
                    </a:solidFill>
                  </a:tcPr>
                </a:tc>
                <a:extLst>
                  <a:ext uri="{0D108BD9-81ED-4DB2-BD59-A6C34878D82A}">
                    <a16:rowId xmlns:a16="http://schemas.microsoft.com/office/drawing/2014/main" val="444272944"/>
                  </a:ext>
                </a:extLst>
              </a:tr>
              <a:tr h="264281">
                <a:tc>
                  <a:txBody>
                    <a:bodyPr/>
                    <a:lstStyle/>
                    <a:p>
                      <a:pPr algn="r" fontAlgn="b"/>
                      <a:r>
                        <a:rPr lang="en-US" sz="1100" b="0" i="0" u="none" strike="noStrike" dirty="0">
                          <a:solidFill>
                            <a:srgbClr val="000000"/>
                          </a:solidFill>
                          <a:effectLst/>
                          <a:latin typeface="Calibri" panose="020F0502020204030204" pitchFamily="34" charset="0"/>
                        </a:rPr>
                        <a:t>0.2</a:t>
                      </a:r>
                    </a:p>
                  </a:txBody>
                  <a:tcPr marL="9525" marR="9525" marT="9525" marB="0" anchor="b">
                    <a:lnL>
                      <a:noFill/>
                    </a:lnL>
                    <a:lnR>
                      <a:noFill/>
                    </a:lnR>
                    <a:lnT>
                      <a:noFill/>
                    </a:lnT>
                    <a:lnB>
                      <a:noFill/>
                    </a:lnB>
                    <a:solidFill>
                      <a:schemeClr val="bg1">
                        <a:lumMod val="95000"/>
                      </a:schemeClr>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lumMod val="95000"/>
                      </a:schemeClr>
                    </a:solidFill>
                  </a:tcPr>
                </a:tc>
                <a:tc>
                  <a:txBody>
                    <a:bodyPr/>
                    <a:lstStyle/>
                    <a:p>
                      <a:pPr algn="r" fontAlgn="b"/>
                      <a:r>
                        <a:rPr lang="en-US" sz="1100" b="0" i="0" u="none" strike="noStrike">
                          <a:solidFill>
                            <a:srgbClr val="000000"/>
                          </a:solidFill>
                          <a:effectLst/>
                          <a:latin typeface="Calibri" panose="020F0502020204030204" pitchFamily="34" charset="0"/>
                        </a:rPr>
                        <a:t>                    143,796 </a:t>
                      </a:r>
                    </a:p>
                  </a:txBody>
                  <a:tcPr marL="9525" marR="9525" marT="9525" marB="0" anchor="b">
                    <a:lnL>
                      <a:noFill/>
                    </a:lnL>
                    <a:lnR>
                      <a:noFill/>
                    </a:lnR>
                    <a:lnT>
                      <a:noFill/>
                    </a:lnT>
                    <a:lnB>
                      <a:noFill/>
                    </a:lnB>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           134,660 </a:t>
                      </a:r>
                    </a:p>
                  </a:txBody>
                  <a:tcPr marL="9525" marR="9525" marT="9525" marB="0" anchor="b">
                    <a:lnL>
                      <a:noFill/>
                    </a:lnL>
                    <a:lnR>
                      <a:noFill/>
                    </a:lnR>
                    <a:lnT>
                      <a:noFill/>
                    </a:lnT>
                    <a:lnB>
                      <a:noFill/>
                    </a:lnB>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         114,684 </a:t>
                      </a:r>
                    </a:p>
                  </a:txBody>
                  <a:tcPr marL="9525" marR="9525" marT="9525" marB="0" anchor="b">
                    <a:lnL>
                      <a:noFill/>
                    </a:lnL>
                    <a:lnR>
                      <a:noFill/>
                    </a:lnR>
                    <a:lnT>
                      <a:noFill/>
                    </a:lnT>
                    <a:lnB>
                      <a:noFill/>
                    </a:lnB>
                    <a:solidFill>
                      <a:schemeClr val="bg1">
                        <a:lumMod val="95000"/>
                      </a:schemeClr>
                    </a:solidFill>
                  </a:tcPr>
                </a:tc>
                <a:extLst>
                  <a:ext uri="{0D108BD9-81ED-4DB2-BD59-A6C34878D82A}">
                    <a16:rowId xmlns:a16="http://schemas.microsoft.com/office/drawing/2014/main" val="1932595660"/>
                  </a:ext>
                </a:extLst>
              </a:tr>
              <a:tr h="264281">
                <a:tc>
                  <a:txBody>
                    <a:bodyPr/>
                    <a:lstStyle/>
                    <a:p>
                      <a:pPr algn="r" fontAlgn="b"/>
                      <a:r>
                        <a:rPr lang="en-US" sz="1100" b="0" i="0" u="none" strike="noStrike">
                          <a:solidFill>
                            <a:srgbClr val="000000"/>
                          </a:solidFill>
                          <a:effectLst/>
                          <a:latin typeface="Calibri" panose="020F0502020204030204" pitchFamily="34" charset="0"/>
                        </a:rPr>
                        <a:t>0.0307</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100" b="0" i="0" u="none" strike="noStrike" dirty="0">
                          <a:solidFill>
                            <a:srgbClr val="000000"/>
                          </a:solidFill>
                          <a:effectLst/>
                          <a:latin typeface="Calibri" panose="020F0502020204030204" pitchFamily="34" charset="0"/>
                        </a:rPr>
                        <a:t>Tax</a:t>
                      </a:r>
                    </a:p>
                  </a:txBody>
                  <a:tcPr marL="9525" marR="9525" marT="9525" marB="0" anchor="b">
                    <a:lnL>
                      <a:noFill/>
                    </a:lnL>
                    <a:lnR>
                      <a:noFill/>
                    </a:lnR>
                    <a:lnT>
                      <a:noFill/>
                    </a:lnT>
                    <a:lnB>
                      <a:noFill/>
                    </a:lnB>
                    <a:solidFill>
                      <a:schemeClr val="bg1">
                        <a:lumMod val="95000"/>
                      </a:schemeClr>
                    </a:solidFill>
                  </a:tcPr>
                </a:tc>
                <a:tc>
                  <a:txBody>
                    <a:bodyPr/>
                    <a:lstStyle/>
                    <a:p>
                      <a:pPr algn="r" fontAlgn="b"/>
                      <a:r>
                        <a:rPr lang="en-US" sz="1100" b="0" i="0" u="none" strike="noStrike" dirty="0">
                          <a:solidFill>
                            <a:srgbClr val="000000"/>
                          </a:solidFill>
                          <a:effectLst/>
                          <a:latin typeface="Calibri" panose="020F0502020204030204" pitchFamily="34" charset="0"/>
                        </a:rPr>
                        <a:t>                      33,174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lumMod val="95000"/>
                      </a:schemeClr>
                    </a:solidFill>
                  </a:tcPr>
                </a:tc>
                <a:tc>
                  <a:txBody>
                    <a:bodyPr/>
                    <a:lstStyle/>
                    <a:p>
                      <a:pPr algn="r" fontAlgn="b"/>
                      <a:r>
                        <a:rPr lang="en-US" sz="1100" b="0" i="0" u="none" strike="noStrike" dirty="0">
                          <a:solidFill>
                            <a:srgbClr val="000000"/>
                          </a:solidFill>
                          <a:effectLst/>
                          <a:latin typeface="Calibri" panose="020F0502020204030204" pitchFamily="34" charset="0"/>
                        </a:rPr>
                        <a:t>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bg1">
                        <a:lumMod val="95000"/>
                      </a:schemeClr>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793829620"/>
                  </a:ext>
                </a:extLst>
              </a:tr>
              <a:tr h="264281">
                <a:tc>
                  <a:txBody>
                    <a:bodyPr/>
                    <a:lstStyle/>
                    <a:p>
                      <a:pPr algn="r" fontAlgn="b"/>
                      <a:r>
                        <a:rPr lang="en-US" sz="1100" b="0" i="0" u="none" strike="noStrike">
                          <a:solidFill>
                            <a:srgbClr val="000000"/>
                          </a:solidFill>
                          <a:effectLst/>
                          <a:latin typeface="Calibri" panose="020F0502020204030204" pitchFamily="34" charset="0"/>
                        </a:rPr>
                        <a:t>0.2307</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bg1">
                        <a:lumMod val="95000"/>
                      </a:schemeClr>
                    </a:solidFill>
                  </a:tcPr>
                </a:tc>
                <a:tc>
                  <a:txBody>
                    <a:bodyPr/>
                    <a:lstStyle/>
                    <a:p>
                      <a:pPr algn="ctr" fontAlgn="b"/>
                      <a:r>
                        <a:rPr lang="en-US" sz="1100" b="0" i="0" u="none" strike="noStrike" dirty="0">
                          <a:solidFill>
                            <a:srgbClr val="000000"/>
                          </a:solidFill>
                          <a:effectLst/>
                          <a:latin typeface="Calibri" panose="020F0502020204030204" pitchFamily="34" charset="0"/>
                        </a:rPr>
                        <a:t>Net</a:t>
                      </a:r>
                    </a:p>
                  </a:txBody>
                  <a:tcPr marL="9525" marR="9525" marT="9525" marB="0" anchor="b">
                    <a:lnL>
                      <a:noFill/>
                    </a:lnL>
                    <a:lnR>
                      <a:noFill/>
                    </a:lnR>
                    <a:lnT>
                      <a:noFill/>
                    </a:lnT>
                    <a:lnB>
                      <a:noFill/>
                    </a:lnB>
                    <a:solidFill>
                      <a:schemeClr val="accent1">
                        <a:lumMod val="60000"/>
                        <a:lumOff val="40000"/>
                      </a:schemeClr>
                    </a:solidFill>
                  </a:tcPr>
                </a:tc>
                <a:tc>
                  <a:txBody>
                    <a:bodyPr/>
                    <a:lstStyle/>
                    <a:p>
                      <a:pPr algn="r" fontAlgn="b"/>
                      <a:r>
                        <a:rPr lang="en-US" sz="1100" b="0" i="0" u="none" strike="noStrike" dirty="0">
                          <a:solidFill>
                            <a:srgbClr val="000000"/>
                          </a:solidFill>
                          <a:effectLst/>
                          <a:latin typeface="Calibri" panose="020F0502020204030204" pitchFamily="34" charset="0"/>
                        </a:rPr>
                        <a:t>                    110,622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accent1">
                        <a:lumMod val="60000"/>
                        <a:lumOff val="40000"/>
                      </a:schemeClr>
                    </a:solidFill>
                  </a:tcPr>
                </a:tc>
                <a:tc>
                  <a:txBody>
                    <a:bodyPr/>
                    <a:lstStyle/>
                    <a:p>
                      <a:pPr algn="r" fontAlgn="b"/>
                      <a:r>
                        <a:rPr lang="en-US" sz="1100" b="0" i="0" u="none" strike="noStrike" dirty="0">
                          <a:solidFill>
                            <a:srgbClr val="000000"/>
                          </a:solidFill>
                          <a:effectLst/>
                          <a:latin typeface="Calibri" panose="020F0502020204030204" pitchFamily="34" charset="0"/>
                        </a:rPr>
                        <a:t>134,660</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chemeClr val="accent1">
                        <a:lumMod val="60000"/>
                        <a:lumOff val="40000"/>
                      </a:schemeClr>
                    </a:solidFill>
                  </a:tcPr>
                </a:tc>
                <a:tc>
                  <a:txBody>
                    <a:bodyPr/>
                    <a:lstStyle/>
                    <a:p>
                      <a:pPr algn="l" fontAlgn="b"/>
                      <a:r>
                        <a:rPr lang="en-US" sz="1100" b="0" i="0" u="none" strike="noStrike" dirty="0">
                          <a:solidFill>
                            <a:srgbClr val="000000"/>
                          </a:solidFill>
                          <a:effectLst/>
                          <a:latin typeface="Calibri" panose="020F0502020204030204" pitchFamily="34" charset="0"/>
                        </a:rPr>
                        <a:t>         114,684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139107215"/>
                  </a:ext>
                </a:extLst>
              </a:tr>
            </a:tbl>
          </a:graphicData>
        </a:graphic>
      </p:graphicFrame>
    </p:spTree>
    <p:extLst>
      <p:ext uri="{BB962C8B-B14F-4D97-AF65-F5344CB8AC3E}">
        <p14:creationId xmlns:p14="http://schemas.microsoft.com/office/powerpoint/2010/main" val="3490972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lptaxletterred.jpg"/>
          <p:cNvPicPr>
            <a:picLocks noChangeAspect="1"/>
          </p:cNvPicPr>
          <p:nvPr/>
        </p:nvPicPr>
        <p:blipFill>
          <a:blip r:embed="rId3" cstate="print">
            <a:duotone>
              <a:schemeClr val="accent1">
                <a:shade val="45000"/>
                <a:satMod val="135000"/>
              </a:schemeClr>
              <a:prstClr val="white"/>
            </a:duotone>
          </a:blip>
          <a:stretch>
            <a:fillRect/>
          </a:stretch>
        </p:blipFill>
        <p:spPr>
          <a:xfrm>
            <a:off x="1524000" y="0"/>
            <a:ext cx="2743200" cy="6858000"/>
          </a:xfrm>
          <a:prstGeom prst="rect">
            <a:avLst/>
          </a:prstGeom>
        </p:spPr>
      </p:pic>
      <p:sp>
        <p:nvSpPr>
          <p:cNvPr id="16" name="Rectangle 15"/>
          <p:cNvSpPr/>
          <p:nvPr/>
        </p:nvSpPr>
        <p:spPr>
          <a:xfrm rot="5400000" flipH="1">
            <a:off x="876300" y="3390900"/>
            <a:ext cx="6858000" cy="76200"/>
          </a:xfrm>
          <a:prstGeom prst="rect">
            <a:avLst/>
          </a:prstGeom>
          <a:gradFill>
            <a:gsLst>
              <a:gs pos="0">
                <a:schemeClr val="tx1"/>
              </a:gs>
              <a:gs pos="34000">
                <a:schemeClr val="tx1">
                  <a:lumMod val="75000"/>
                  <a:lumOff val="25000"/>
                </a:schemeClr>
              </a:gs>
              <a:gs pos="71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ctrTitle"/>
          </p:nvPr>
        </p:nvSpPr>
        <p:spPr>
          <a:xfrm>
            <a:off x="3505200" y="-152400"/>
            <a:ext cx="7772400" cy="1470025"/>
          </a:xfrm>
        </p:spPr>
        <p:txBody>
          <a:bodyPr>
            <a:normAutofit/>
          </a:bodyPr>
          <a:lstStyle/>
          <a:p>
            <a:r>
              <a:rPr lang="en-US" sz="6000" dirty="0">
                <a:solidFill>
                  <a:schemeClr val="bg1">
                    <a:lumMod val="75000"/>
                  </a:schemeClr>
                </a:solidFill>
                <a:latin typeface="Bernard MT Condensed" pitchFamily="18" charset="0"/>
              </a:rPr>
              <a:t>TedPerkins</a:t>
            </a:r>
            <a:r>
              <a:rPr lang="en-US" sz="6000" dirty="0">
                <a:effectLst>
                  <a:outerShdw blurRad="38100" dist="38100" dir="2700000" algn="tl">
                    <a:srgbClr val="000000">
                      <a:alpha val="43137"/>
                    </a:srgbClr>
                  </a:outerShdw>
                </a:effectLst>
                <a:latin typeface="Bernard MT Condensed" pitchFamily="18" charset="0"/>
              </a:rPr>
              <a:t>Tax News</a:t>
            </a:r>
          </a:p>
        </p:txBody>
      </p:sp>
      <p:sp>
        <p:nvSpPr>
          <p:cNvPr id="4" name="TextBox 3"/>
          <p:cNvSpPr txBox="1"/>
          <p:nvPr/>
        </p:nvSpPr>
        <p:spPr>
          <a:xfrm>
            <a:off x="2362200" y="990601"/>
            <a:ext cx="32412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Calibri"/>
                <a:ea typeface="+mn-ea"/>
                <a:cs typeface="+mn-cs"/>
              </a:rPr>
              <a:t> </a:t>
            </a:r>
          </a:p>
        </p:txBody>
      </p:sp>
      <p:sp>
        <p:nvSpPr>
          <p:cNvPr id="11" name="Rectangle 10"/>
          <p:cNvSpPr/>
          <p:nvPr/>
        </p:nvSpPr>
        <p:spPr>
          <a:xfrm flipH="1">
            <a:off x="4343400" y="1219200"/>
            <a:ext cx="4114800" cy="76200"/>
          </a:xfrm>
          <a:prstGeom prst="rect">
            <a:avLst/>
          </a:prstGeom>
          <a:gradFill>
            <a:gsLst>
              <a:gs pos="0">
                <a:schemeClr val="tx1"/>
              </a:gs>
              <a:gs pos="64999">
                <a:schemeClr val="tx1">
                  <a:lumMod val="75000"/>
                  <a:lumOff val="2500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Box 11"/>
          <p:cNvSpPr txBox="1"/>
          <p:nvPr/>
        </p:nvSpPr>
        <p:spPr>
          <a:xfrm>
            <a:off x="4648200" y="1905000"/>
            <a:ext cx="6526306" cy="37240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all" spc="0" normalizeH="0" baseline="0" noProof="0" dirty="0">
                <a:ln>
                  <a:noFill/>
                </a:ln>
                <a:solidFill>
                  <a:srgbClr val="1F497D"/>
                </a:solidFill>
                <a:effectLst>
                  <a:outerShdw blurRad="38100" dist="38100" dir="2700000" algn="tl">
                    <a:srgbClr val="000000">
                      <a:alpha val="43137"/>
                    </a:srgbClr>
                  </a:outerShdw>
                </a:effectLst>
                <a:uLnTx/>
                <a:uFillTx/>
                <a:latin typeface="Calibri"/>
                <a:ea typeface="+mn-ea"/>
                <a:cs typeface="+mn-cs"/>
              </a:rPr>
              <a:t>Verify Your Attendance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Please type “present” into the chatbox on your screen and hit ENTER.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This is an important step which verifies your attendance and assures that your credit is received.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Thank you.</a:t>
            </a:r>
          </a:p>
        </p:txBody>
      </p:sp>
    </p:spTree>
    <p:extLst>
      <p:ext uri="{BB962C8B-B14F-4D97-AF65-F5344CB8AC3E}">
        <p14:creationId xmlns:p14="http://schemas.microsoft.com/office/powerpoint/2010/main" val="2156544459"/>
      </p:ext>
    </p:extLst>
  </p:cSld>
  <p:clrMapOvr>
    <a:masterClrMapping/>
  </p:clrMapOvr>
  <p:transition spd="slow">
    <p:cover/>
  </p:transition>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284A420-F50C-4C2C-B88E-E6F4EF504B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ierstadt"/>
              <a:ea typeface="+mn-ea"/>
              <a:cs typeface="+mn-cs"/>
            </a:endParaRPr>
          </a:p>
        </p:txBody>
      </p:sp>
      <p:sp useBgFill="1">
        <p:nvSpPr>
          <p:cNvPr id="9" name="Rectangle 8">
            <a:extLst>
              <a:ext uri="{FF2B5EF4-FFF2-40B4-BE49-F238E27FC236}">
                <a16:creationId xmlns:a16="http://schemas.microsoft.com/office/drawing/2014/main" id="{893A6D2E-5228-4998-9E24-EFCCA0246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3567547"/>
          </a:xfrm>
          <a:prstGeom prst="rect">
            <a:avLst/>
          </a:prstGeom>
          <a:ln>
            <a:noFill/>
          </a:ln>
          <a:effectLst>
            <a:outerShdw blurRad="228600" dist="152400" dir="5460000" sx="95000" sy="95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Bierstadt"/>
              <a:ea typeface="+mn-ea"/>
              <a:cs typeface="+mn-cs"/>
            </a:endParaRPr>
          </a:p>
        </p:txBody>
      </p:sp>
      <p:cxnSp>
        <p:nvCxnSpPr>
          <p:cNvPr id="11" name="Straight Connector 10">
            <a:extLst>
              <a:ext uri="{FF2B5EF4-FFF2-40B4-BE49-F238E27FC236}">
                <a16:creationId xmlns:a16="http://schemas.microsoft.com/office/drawing/2014/main" id="{3ADB48DB-8E25-4F2F-8C02-5B793937255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32BA7E3-7313-49C8-A245-A85BDEB13E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5" name="Slide Background">
            <a:extLst>
              <a:ext uri="{FF2B5EF4-FFF2-40B4-BE49-F238E27FC236}">
                <a16:creationId xmlns:a16="http://schemas.microsoft.com/office/drawing/2014/main" id="{39DEF503-AFED-40B5-99E5-87975B0D7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ierstadt"/>
              <a:ea typeface="+mn-ea"/>
              <a:cs typeface="+mn-cs"/>
            </a:endParaRPr>
          </a:p>
        </p:txBody>
      </p:sp>
      <p:sp>
        <p:nvSpPr>
          <p:cNvPr id="17" name="tint">
            <a:extLst>
              <a:ext uri="{FF2B5EF4-FFF2-40B4-BE49-F238E27FC236}">
                <a16:creationId xmlns:a16="http://schemas.microsoft.com/office/drawing/2014/main" id="{B38BFBE2-9AD8-4542-8FAC-02614711B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Bierstadt"/>
              <a:ea typeface="+mn-ea"/>
              <a:cs typeface="+mn-cs"/>
            </a:endParaRPr>
          </a:p>
        </p:txBody>
      </p:sp>
      <p:sp useBgFill="1">
        <p:nvSpPr>
          <p:cNvPr id="19" name="Rectangle 18">
            <a:extLst>
              <a:ext uri="{FF2B5EF4-FFF2-40B4-BE49-F238E27FC236}">
                <a16:creationId xmlns:a16="http://schemas.microsoft.com/office/drawing/2014/main" id="{8A8629BE-0179-4699-B176-6397C00434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191993" cy="3657602"/>
          </a:xfrm>
          <a:prstGeom prst="rect">
            <a:avLst/>
          </a:prstGeom>
          <a:ln>
            <a:noFill/>
          </a:ln>
          <a:effectLst>
            <a:outerShdw blurRad="228600" dist="1524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Bierstadt"/>
              <a:ea typeface="+mn-ea"/>
              <a:cs typeface="+mn-cs"/>
            </a:endParaRPr>
          </a:p>
        </p:txBody>
      </p:sp>
      <p:sp>
        <p:nvSpPr>
          <p:cNvPr id="2" name="Title 1">
            <a:extLst>
              <a:ext uri="{FF2B5EF4-FFF2-40B4-BE49-F238E27FC236}">
                <a16:creationId xmlns:a16="http://schemas.microsoft.com/office/drawing/2014/main" id="{33245CCC-3B3F-8BDC-CDA0-33A57909A7D6}"/>
              </a:ext>
            </a:extLst>
          </p:cNvPr>
          <p:cNvSpPr>
            <a:spLocks noGrp="1"/>
          </p:cNvSpPr>
          <p:nvPr>
            <p:ph type="title"/>
          </p:nvPr>
        </p:nvSpPr>
        <p:spPr>
          <a:xfrm>
            <a:off x="761802" y="738334"/>
            <a:ext cx="9296597" cy="2561984"/>
          </a:xfrm>
        </p:spPr>
        <p:txBody>
          <a:bodyPr vert="horz" lIns="91440" tIns="45720" rIns="91440" bIns="45720" rtlCol="0" anchor="b">
            <a:normAutofit/>
          </a:bodyPr>
          <a:lstStyle/>
          <a:p>
            <a:r>
              <a:rPr lang="en-US" sz="4800" dirty="0">
                <a:solidFill>
                  <a:schemeClr val="bg1"/>
                </a:solidFill>
                <a:effectLst>
                  <a:outerShdw blurRad="38100" dist="38100" dir="2700000" algn="tl">
                    <a:srgbClr val="000000">
                      <a:alpha val="43137"/>
                    </a:srgbClr>
                  </a:outerShdw>
                </a:effectLst>
              </a:rPr>
              <a:t>Treatment of Losses</a:t>
            </a:r>
          </a:p>
        </p:txBody>
      </p:sp>
      <p:cxnSp>
        <p:nvCxnSpPr>
          <p:cNvPr id="21" name="Straight Connector 20">
            <a:extLst>
              <a:ext uri="{FF2B5EF4-FFF2-40B4-BE49-F238E27FC236}">
                <a16:creationId xmlns:a16="http://schemas.microsoft.com/office/drawing/2014/main" id="{2E5D4690-002A-4B9A-A715-6B47306217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944629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89AA07B-0446-4ED8-BB96-52207897440E}"/>
              </a:ext>
            </a:extLst>
          </p:cNvPr>
          <p:cNvGraphicFramePr>
            <a:graphicFrameLocks noGrp="1"/>
          </p:cNvGraphicFramePr>
          <p:nvPr>
            <p:extLst>
              <p:ext uri="{D42A27DB-BD31-4B8C-83A1-F6EECF244321}">
                <p14:modId xmlns:p14="http://schemas.microsoft.com/office/powerpoint/2010/main" val="2352218576"/>
              </p:ext>
            </p:extLst>
          </p:nvPr>
        </p:nvGraphicFramePr>
        <p:xfrm>
          <a:off x="391048" y="1255136"/>
          <a:ext cx="11409903" cy="5210057"/>
        </p:xfrm>
        <a:graphic>
          <a:graphicData uri="http://schemas.openxmlformats.org/drawingml/2006/table">
            <a:tbl>
              <a:tblPr firstRow="1" firstCol="1" bandRow="1">
                <a:tableStyleId>{5C22544A-7EE6-4342-B048-85BDC9FD1C3A}</a:tableStyleId>
              </a:tblPr>
              <a:tblGrid>
                <a:gridCol w="2682879">
                  <a:extLst>
                    <a:ext uri="{9D8B030D-6E8A-4147-A177-3AD203B41FA5}">
                      <a16:colId xmlns:a16="http://schemas.microsoft.com/office/drawing/2014/main" val="3345704755"/>
                    </a:ext>
                  </a:extLst>
                </a:gridCol>
                <a:gridCol w="4907899">
                  <a:extLst>
                    <a:ext uri="{9D8B030D-6E8A-4147-A177-3AD203B41FA5}">
                      <a16:colId xmlns:a16="http://schemas.microsoft.com/office/drawing/2014/main" val="2442084647"/>
                    </a:ext>
                  </a:extLst>
                </a:gridCol>
                <a:gridCol w="3819125">
                  <a:extLst>
                    <a:ext uri="{9D8B030D-6E8A-4147-A177-3AD203B41FA5}">
                      <a16:colId xmlns:a16="http://schemas.microsoft.com/office/drawing/2014/main" val="563623225"/>
                    </a:ext>
                  </a:extLst>
                </a:gridCol>
              </a:tblGrid>
              <a:tr h="1025147">
                <a:tc>
                  <a:txBody>
                    <a:bodyPr/>
                    <a:lstStyle/>
                    <a:p>
                      <a:pPr marL="0" marR="0">
                        <a:lnSpc>
                          <a:spcPct val="107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800" dirty="0">
                          <a:solidFill>
                            <a:schemeClr val="tx1"/>
                          </a:solidFill>
                          <a:effectLst/>
                        </a:rPr>
                        <a:t> </a:t>
                      </a:r>
                    </a:p>
                    <a:p>
                      <a:pPr marL="0" marR="0" algn="ctr">
                        <a:lnSpc>
                          <a:spcPct val="107000"/>
                        </a:lnSpc>
                        <a:spcBef>
                          <a:spcPts val="0"/>
                        </a:spcBef>
                        <a:spcAft>
                          <a:spcPts val="0"/>
                        </a:spcAft>
                      </a:pPr>
                      <a:r>
                        <a:rPr lang="en-US" sz="1800" dirty="0">
                          <a:solidFill>
                            <a:schemeClr val="tx1"/>
                          </a:solidFill>
                          <a:effectLst/>
                        </a:rPr>
                        <a:t>Federal </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1800" dirty="0">
                        <a:solidFill>
                          <a:schemeClr val="tx1"/>
                        </a:solidFill>
                        <a:effectLst/>
                      </a:endParaRPr>
                    </a:p>
                    <a:p>
                      <a:pPr marL="0" marR="0" algn="ctr">
                        <a:lnSpc>
                          <a:spcPct val="107000"/>
                        </a:lnSpc>
                        <a:spcBef>
                          <a:spcPts val="0"/>
                        </a:spcBef>
                        <a:spcAft>
                          <a:spcPts val="0"/>
                        </a:spcAft>
                      </a:pPr>
                      <a:r>
                        <a:rPr lang="en-US" sz="1800" dirty="0">
                          <a:solidFill>
                            <a:schemeClr val="tx1"/>
                          </a:solidFill>
                          <a:effectLst/>
                        </a:rPr>
                        <a:t>State </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44900785"/>
                  </a:ext>
                </a:extLst>
              </a:tr>
              <a:tr h="4184910">
                <a:tc>
                  <a:txBody>
                    <a:bodyPr/>
                    <a:lstStyle/>
                    <a:p>
                      <a:pPr marL="0" marR="0">
                        <a:lnSpc>
                          <a:spcPct val="107000"/>
                        </a:lnSpc>
                        <a:spcBef>
                          <a:spcPts val="0"/>
                        </a:spcBef>
                        <a:spcAft>
                          <a:spcPts val="0"/>
                        </a:spcAft>
                      </a:pPr>
                      <a:endParaRPr lang="en-US" sz="2000" b="0" dirty="0">
                        <a:effectLst/>
                      </a:endParaRPr>
                    </a:p>
                    <a:p>
                      <a:pPr marL="0" marR="0">
                        <a:lnSpc>
                          <a:spcPct val="107000"/>
                        </a:lnSpc>
                        <a:spcBef>
                          <a:spcPts val="0"/>
                        </a:spcBef>
                        <a:spcAft>
                          <a:spcPts val="0"/>
                        </a:spcAft>
                      </a:pPr>
                      <a:r>
                        <a:rPr lang="en-US" sz="2000" b="0" dirty="0">
                          <a:effectLst/>
                        </a:rPr>
                        <a:t>C Corporation </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600"/>
                        </a:spcBef>
                        <a:spcAft>
                          <a:spcPts val="600"/>
                        </a:spcAft>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15000"/>
                        </a:lnSpc>
                        <a:spcBef>
                          <a:spcPts val="600"/>
                        </a:spcBef>
                        <a:spcAft>
                          <a:spcPts val="600"/>
                        </a:spcAft>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Deductible at the entity level. </a:t>
                      </a:r>
                    </a:p>
                    <a:p>
                      <a:pPr marL="0" marR="0">
                        <a:lnSpc>
                          <a:spcPct val="115000"/>
                        </a:lnSpc>
                        <a:spcBef>
                          <a:spcPts val="600"/>
                        </a:spcBef>
                        <a:spcAft>
                          <a:spcPts val="600"/>
                        </a:spcAft>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The TCJA limits the NOL deduction for NOLs arising in tax years beginning after Dec. 31, 2017 to </a:t>
                      </a:r>
                      <a:r>
                        <a:rPr lang="en-US" sz="1800" dirty="0">
                          <a:solidFill>
                            <a:srgbClr val="FF0000"/>
                          </a:solidFill>
                          <a:effectLst/>
                          <a:latin typeface="Arial Narrow" panose="020B0606020202030204" pitchFamily="34" charset="0"/>
                          <a:ea typeface="Calibri" panose="020F0502020204030204" pitchFamily="34" charset="0"/>
                          <a:cs typeface="Times New Roman" panose="02020603050405020304" pitchFamily="18" charset="0"/>
                        </a:rPr>
                        <a:t>80% of taxable income </a:t>
                      </a:r>
                      <a:r>
                        <a:rPr lang="en-US" sz="1800" dirty="0">
                          <a:effectLst/>
                          <a:latin typeface="Arial Narrow" panose="020B0606020202030204" pitchFamily="34" charset="0"/>
                          <a:ea typeface="Calibri" panose="020F0502020204030204" pitchFamily="34" charset="0"/>
                          <a:cs typeface="Times New Roman" panose="02020603050405020304" pitchFamily="18" charset="0"/>
                        </a:rPr>
                        <a:t>(computed without regard to the NOL deduction), and provides that amounts carried over indefinitely  to later tax years are adjusted to take into account this limitation. </a:t>
                      </a:r>
                    </a:p>
                    <a:p>
                      <a:pPr marL="0" marR="0" algn="ctr">
                        <a:lnSpc>
                          <a:spcPct val="107000"/>
                        </a:lnSpc>
                        <a:spcBef>
                          <a:spcPts val="0"/>
                        </a:spcBef>
                        <a:spcAft>
                          <a:spcPts val="0"/>
                        </a:spcAft>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Deductible at the entity level –</a:t>
                      </a:r>
                    </a:p>
                    <a:p>
                      <a:pPr marL="0" marR="0" algn="l">
                        <a:lnSpc>
                          <a:spcPct val="107000"/>
                        </a:lnSpc>
                        <a:spcBef>
                          <a:spcPts val="0"/>
                        </a:spcBef>
                        <a:spcAft>
                          <a:spcPts val="0"/>
                        </a:spcAft>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 Pennsylvania “net loss” carried forward for 20 years</a:t>
                      </a:r>
                    </a:p>
                  </a:txBody>
                  <a:tcPr marL="68580" marR="68580" marT="0" marB="0"/>
                </a:tc>
                <a:extLst>
                  <a:ext uri="{0D108BD9-81ED-4DB2-BD59-A6C34878D82A}">
                    <a16:rowId xmlns:a16="http://schemas.microsoft.com/office/drawing/2014/main" val="2231455135"/>
                  </a:ext>
                </a:extLst>
              </a:tr>
            </a:tbl>
          </a:graphicData>
        </a:graphic>
      </p:graphicFrame>
      <p:sp>
        <p:nvSpPr>
          <p:cNvPr id="2" name="TextBox 1">
            <a:extLst>
              <a:ext uri="{FF2B5EF4-FFF2-40B4-BE49-F238E27FC236}">
                <a16:creationId xmlns:a16="http://schemas.microsoft.com/office/drawing/2014/main" id="{86A7B401-F400-4B9B-A70B-F4D3D6E7E552}"/>
              </a:ext>
            </a:extLst>
          </p:cNvPr>
          <p:cNvSpPr txBox="1"/>
          <p:nvPr/>
        </p:nvSpPr>
        <p:spPr>
          <a:xfrm>
            <a:off x="4904951" y="516473"/>
            <a:ext cx="223170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Taxation of Losses</a:t>
            </a:r>
          </a:p>
        </p:txBody>
      </p:sp>
    </p:spTree>
    <p:extLst>
      <p:ext uri="{BB962C8B-B14F-4D97-AF65-F5344CB8AC3E}">
        <p14:creationId xmlns:p14="http://schemas.microsoft.com/office/powerpoint/2010/main" val="885531475"/>
      </p:ext>
    </p:extLst>
  </p:cSld>
  <p:clrMapOvr>
    <a:masterClrMapping/>
  </p:clrMapOvr>
  <p:transition spd="med">
    <p:pull/>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89AA07B-0446-4ED8-BB96-52207897440E}"/>
              </a:ext>
            </a:extLst>
          </p:cNvPr>
          <p:cNvGraphicFramePr>
            <a:graphicFrameLocks noGrp="1"/>
          </p:cNvGraphicFramePr>
          <p:nvPr>
            <p:extLst>
              <p:ext uri="{D42A27DB-BD31-4B8C-83A1-F6EECF244321}">
                <p14:modId xmlns:p14="http://schemas.microsoft.com/office/powerpoint/2010/main" val="248114898"/>
              </p:ext>
            </p:extLst>
          </p:nvPr>
        </p:nvGraphicFramePr>
        <p:xfrm>
          <a:off x="293333" y="201411"/>
          <a:ext cx="11605334" cy="6759978"/>
        </p:xfrm>
        <a:graphic>
          <a:graphicData uri="http://schemas.openxmlformats.org/drawingml/2006/table">
            <a:tbl>
              <a:tblPr firstRow="1" firstCol="1" bandRow="1">
                <a:tableStyleId>{5C22544A-7EE6-4342-B048-85BDC9FD1C3A}</a:tableStyleId>
              </a:tblPr>
              <a:tblGrid>
                <a:gridCol w="2728832">
                  <a:extLst>
                    <a:ext uri="{9D8B030D-6E8A-4147-A177-3AD203B41FA5}">
                      <a16:colId xmlns:a16="http://schemas.microsoft.com/office/drawing/2014/main" val="3345704755"/>
                    </a:ext>
                  </a:extLst>
                </a:gridCol>
                <a:gridCol w="4991962">
                  <a:extLst>
                    <a:ext uri="{9D8B030D-6E8A-4147-A177-3AD203B41FA5}">
                      <a16:colId xmlns:a16="http://schemas.microsoft.com/office/drawing/2014/main" val="2442084647"/>
                    </a:ext>
                  </a:extLst>
                </a:gridCol>
                <a:gridCol w="3884540">
                  <a:extLst>
                    <a:ext uri="{9D8B030D-6E8A-4147-A177-3AD203B41FA5}">
                      <a16:colId xmlns:a16="http://schemas.microsoft.com/office/drawing/2014/main" val="563623225"/>
                    </a:ext>
                  </a:extLst>
                </a:gridCol>
              </a:tblGrid>
              <a:tr h="1060218">
                <a:tc>
                  <a:txBody>
                    <a:bodyPr/>
                    <a:lstStyle/>
                    <a:p>
                      <a:pPr marL="0" marR="0">
                        <a:lnSpc>
                          <a:spcPct val="107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800" dirty="0">
                          <a:solidFill>
                            <a:schemeClr val="tx1"/>
                          </a:solidFill>
                          <a:effectLst/>
                        </a:rPr>
                        <a:t> </a:t>
                      </a:r>
                    </a:p>
                    <a:p>
                      <a:pPr marL="0" marR="0" algn="ctr">
                        <a:lnSpc>
                          <a:spcPct val="107000"/>
                        </a:lnSpc>
                        <a:spcBef>
                          <a:spcPts val="0"/>
                        </a:spcBef>
                        <a:spcAft>
                          <a:spcPts val="0"/>
                        </a:spcAft>
                      </a:pPr>
                      <a:r>
                        <a:rPr lang="en-US" sz="1800" dirty="0">
                          <a:solidFill>
                            <a:schemeClr val="tx1"/>
                          </a:solidFill>
                          <a:effectLst/>
                        </a:rPr>
                        <a:t>Federal </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1800" dirty="0">
                        <a:solidFill>
                          <a:schemeClr val="tx1"/>
                        </a:solidFill>
                        <a:effectLst/>
                      </a:endParaRPr>
                    </a:p>
                    <a:p>
                      <a:pPr marL="0" marR="0" algn="ctr">
                        <a:lnSpc>
                          <a:spcPct val="107000"/>
                        </a:lnSpc>
                        <a:spcBef>
                          <a:spcPts val="0"/>
                        </a:spcBef>
                        <a:spcAft>
                          <a:spcPts val="0"/>
                        </a:spcAft>
                      </a:pPr>
                      <a:r>
                        <a:rPr lang="en-US" sz="1800" dirty="0">
                          <a:solidFill>
                            <a:schemeClr val="tx1"/>
                          </a:solidFill>
                          <a:effectLst/>
                        </a:rPr>
                        <a:t>State </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44900785"/>
                  </a:ext>
                </a:extLst>
              </a:tr>
              <a:tr h="2035658">
                <a:tc>
                  <a:txBody>
                    <a:bodyPr/>
                    <a:lstStyle/>
                    <a:p>
                      <a:pPr marL="0" marR="0">
                        <a:lnSpc>
                          <a:spcPct val="107000"/>
                        </a:lnSpc>
                        <a:spcBef>
                          <a:spcPts val="0"/>
                        </a:spcBef>
                        <a:spcAft>
                          <a:spcPts val="0"/>
                        </a:spcAft>
                      </a:pPr>
                      <a:endParaRPr lang="en-US" sz="2000" b="0" dirty="0">
                        <a:effectLst/>
                      </a:endParaRPr>
                    </a:p>
                    <a:p>
                      <a:pPr marL="0" marR="0">
                        <a:lnSpc>
                          <a:spcPct val="107000"/>
                        </a:lnSpc>
                        <a:spcBef>
                          <a:spcPts val="0"/>
                        </a:spcBef>
                        <a:spcAft>
                          <a:spcPts val="0"/>
                        </a:spcAft>
                      </a:pPr>
                      <a:endParaRPr lang="en-US" sz="2000" b="0" dirty="0">
                        <a:effectLst/>
                      </a:endParaRPr>
                    </a:p>
                    <a:p>
                      <a:pPr marL="0" marR="0">
                        <a:lnSpc>
                          <a:spcPct val="107000"/>
                        </a:lnSpc>
                        <a:spcBef>
                          <a:spcPts val="0"/>
                        </a:spcBef>
                        <a:spcAft>
                          <a:spcPts val="0"/>
                        </a:spcAft>
                      </a:pPr>
                      <a:r>
                        <a:rPr lang="en-US" sz="2000" b="0" dirty="0">
                          <a:effectLst/>
                        </a:rPr>
                        <a:t>S Corporations</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rPr>
                        <a:t>Pass through to Shareholder- Limited to Stock Basis + Shareholder Loans –</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rPr>
                        <a:t>The TCJA limits the NOL deduction for NOLs arising in tax years beginning after Dec. 31, 2017 to </a:t>
                      </a:r>
                      <a:r>
                        <a:rPr kumimoji="0" lang="en-US" sz="2000" b="0" i="0" u="none" strike="noStrike" kern="1200" cap="none" spc="0" normalizeH="0" baseline="0" noProof="0" dirty="0">
                          <a:ln>
                            <a:noFill/>
                          </a:ln>
                          <a:solidFill>
                            <a:srgbClr val="FF0000"/>
                          </a:solidFill>
                          <a:effectLst/>
                          <a:uLnTx/>
                          <a:uFillTx/>
                          <a:latin typeface="Arial Narrow" panose="020B0606020202030204" pitchFamily="34" charset="0"/>
                          <a:ea typeface="Calibri" panose="020F0502020204030204" pitchFamily="34" charset="0"/>
                          <a:cs typeface="Times New Roman" panose="02020603050405020304" pitchFamily="18" charset="0"/>
                        </a:rPr>
                        <a:t>80% of taxable income </a:t>
                      </a:r>
                      <a:r>
                        <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rPr>
                        <a:t>(computed without regard to the NOL deduction), and provides that amounts carried over to later tax years are adjusted to take into account this limitation.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rPr>
                        <a:t>Also – Business losses limited to the threshold amount is </a:t>
                      </a:r>
                      <a:r>
                        <a:rPr kumimoji="0" lang="en-US" sz="2000" b="0" i="0" u="none" strike="noStrike" kern="1200" cap="none" spc="0" normalizeH="0" baseline="0" noProof="0" dirty="0">
                          <a:ln>
                            <a:noFill/>
                          </a:ln>
                          <a:solidFill>
                            <a:srgbClr val="FF0000"/>
                          </a:solidFill>
                          <a:effectLst/>
                          <a:uLnTx/>
                          <a:uFillTx/>
                          <a:latin typeface="Arial Narrow" panose="020B0606020202030204" pitchFamily="34" charset="0"/>
                          <a:ea typeface="Calibri" panose="020F0502020204030204" pitchFamily="34" charset="0"/>
                          <a:cs typeface="Times New Roman" panose="02020603050405020304" pitchFamily="18" charset="0"/>
                        </a:rPr>
                        <a:t>$578,000 for married individuals filing jointly and $279,000 </a:t>
                      </a:r>
                      <a:r>
                        <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rPr>
                        <a:t>for other individual taxpayers in 2023.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Narrow" panose="020B0606020202030204" pitchFamily="34" charset="0"/>
                          <a:ea typeface="Calibri" panose="020F0502020204030204" pitchFamily="34" charset="0"/>
                          <a:cs typeface="Times New Roman" panose="02020603050405020304" pitchFamily="18" charset="0"/>
                        </a:rPr>
                        <a:t>Passive Loss </a:t>
                      </a:r>
                      <a:r>
                        <a:rPr kumimoji="0" lang="en-US" sz="2000" b="0" i="0" u="none" strike="noStrike" kern="1200" cap="none" spc="0" normalizeH="0" baseline="0" noProof="0" dirty="0">
                          <a:ln>
                            <a:noFill/>
                          </a:ln>
                          <a:solidFill>
                            <a:schemeClr val="bg1">
                              <a:lumMod val="95000"/>
                              <a:lumOff val="5000"/>
                            </a:schemeClr>
                          </a:solidFill>
                          <a:effectLst/>
                          <a:uLnTx/>
                          <a:uFillTx/>
                          <a:latin typeface="Arial Narrow" panose="020B0606020202030204" pitchFamily="34" charset="0"/>
                          <a:ea typeface="Calibri" panose="020F0502020204030204" pitchFamily="34" charset="0"/>
                          <a:cs typeface="Times New Roman" panose="02020603050405020304" pitchFamily="18" charset="0"/>
                        </a:rPr>
                        <a:t>and</a:t>
                      </a:r>
                      <a:r>
                        <a:rPr kumimoji="0" lang="en-US" sz="2000" b="0" i="0" u="none" strike="noStrike" kern="1200" cap="none" spc="0" normalizeH="0" baseline="0" noProof="0" dirty="0">
                          <a:ln>
                            <a:noFill/>
                          </a:ln>
                          <a:solidFill>
                            <a:srgbClr val="FF0000"/>
                          </a:solidFill>
                          <a:effectLst/>
                          <a:uLnTx/>
                          <a:uFillTx/>
                          <a:latin typeface="Arial Narrow" panose="020B0606020202030204" pitchFamily="34" charset="0"/>
                          <a:ea typeface="Calibri" panose="020F0502020204030204" pitchFamily="34" charset="0"/>
                          <a:cs typeface="Times New Roman" panose="02020603050405020304" pitchFamily="18" charset="0"/>
                        </a:rPr>
                        <a:t> At Risk Rules </a:t>
                      </a:r>
                      <a:r>
                        <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rPr>
                        <a:t>apply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2000" dirty="0">
                        <a:latin typeface="Arial Narrow" panose="020B0606020202030204" pitchFamily="34" charset="0"/>
                      </a:endParaRPr>
                    </a:p>
                    <a:p>
                      <a:pPr marL="0" marR="0" algn="ctr">
                        <a:lnSpc>
                          <a:spcPct val="107000"/>
                        </a:lnSpc>
                        <a:spcBef>
                          <a:spcPts val="0"/>
                        </a:spcBef>
                        <a:spcAft>
                          <a:spcPts val="0"/>
                        </a:spcAft>
                      </a:pPr>
                      <a:r>
                        <a:rPr lang="en-US" sz="2000" dirty="0">
                          <a:latin typeface="Arial Narrow" panose="020B0606020202030204" pitchFamily="34" charset="0"/>
                        </a:rPr>
                        <a:t>Business losses may only offset </a:t>
                      </a:r>
                      <a:br>
                        <a:rPr lang="en-US" sz="2000" dirty="0">
                          <a:latin typeface="Arial Narrow" panose="020B0606020202030204" pitchFamily="34" charset="0"/>
                        </a:rPr>
                      </a:br>
                      <a:r>
                        <a:rPr lang="en-US" sz="2000" dirty="0">
                          <a:latin typeface="Arial Narrow" panose="020B0606020202030204" pitchFamily="34" charset="0"/>
                        </a:rPr>
                        <a:t>Business Income</a:t>
                      </a:r>
                      <a:endParaRPr lang="en-US"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87133207"/>
                  </a:ext>
                </a:extLst>
              </a:tr>
            </a:tbl>
          </a:graphicData>
        </a:graphic>
      </p:graphicFrame>
    </p:spTree>
    <p:extLst>
      <p:ext uri="{BB962C8B-B14F-4D97-AF65-F5344CB8AC3E}">
        <p14:creationId xmlns:p14="http://schemas.microsoft.com/office/powerpoint/2010/main" val="4117004598"/>
      </p:ext>
    </p:extLst>
  </p:cSld>
  <p:clrMapOvr>
    <a:masterClrMapping/>
  </p:clrMapOvr>
  <p:transition spd="med">
    <p:pull/>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89AA07B-0446-4ED8-BB96-52207897440E}"/>
              </a:ext>
            </a:extLst>
          </p:cNvPr>
          <p:cNvGraphicFramePr>
            <a:graphicFrameLocks noGrp="1"/>
          </p:cNvGraphicFramePr>
          <p:nvPr>
            <p:extLst>
              <p:ext uri="{D42A27DB-BD31-4B8C-83A1-F6EECF244321}">
                <p14:modId xmlns:p14="http://schemas.microsoft.com/office/powerpoint/2010/main" val="1875756364"/>
              </p:ext>
            </p:extLst>
          </p:nvPr>
        </p:nvGraphicFramePr>
        <p:xfrm>
          <a:off x="391048" y="251173"/>
          <a:ext cx="11409903" cy="6681789"/>
        </p:xfrm>
        <a:graphic>
          <a:graphicData uri="http://schemas.openxmlformats.org/drawingml/2006/table">
            <a:tbl>
              <a:tblPr firstRow="1" firstCol="1" bandRow="1">
                <a:tableStyleId>{5C22544A-7EE6-4342-B048-85BDC9FD1C3A}</a:tableStyleId>
              </a:tblPr>
              <a:tblGrid>
                <a:gridCol w="2682879">
                  <a:extLst>
                    <a:ext uri="{9D8B030D-6E8A-4147-A177-3AD203B41FA5}">
                      <a16:colId xmlns:a16="http://schemas.microsoft.com/office/drawing/2014/main" val="3345704755"/>
                    </a:ext>
                  </a:extLst>
                </a:gridCol>
                <a:gridCol w="4907899">
                  <a:extLst>
                    <a:ext uri="{9D8B030D-6E8A-4147-A177-3AD203B41FA5}">
                      <a16:colId xmlns:a16="http://schemas.microsoft.com/office/drawing/2014/main" val="2442084647"/>
                    </a:ext>
                  </a:extLst>
                </a:gridCol>
                <a:gridCol w="3819125">
                  <a:extLst>
                    <a:ext uri="{9D8B030D-6E8A-4147-A177-3AD203B41FA5}">
                      <a16:colId xmlns:a16="http://schemas.microsoft.com/office/drawing/2014/main" val="563623225"/>
                    </a:ext>
                  </a:extLst>
                </a:gridCol>
              </a:tblGrid>
              <a:tr h="836233">
                <a:tc>
                  <a:txBody>
                    <a:bodyPr/>
                    <a:lstStyle/>
                    <a:p>
                      <a:pPr marL="0" marR="0">
                        <a:lnSpc>
                          <a:spcPct val="107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800" dirty="0">
                          <a:solidFill>
                            <a:schemeClr val="tx1"/>
                          </a:solidFill>
                          <a:effectLst/>
                        </a:rPr>
                        <a:t> </a:t>
                      </a:r>
                    </a:p>
                    <a:p>
                      <a:pPr marL="0" marR="0" algn="ctr">
                        <a:lnSpc>
                          <a:spcPct val="107000"/>
                        </a:lnSpc>
                        <a:spcBef>
                          <a:spcPts val="0"/>
                        </a:spcBef>
                        <a:spcAft>
                          <a:spcPts val="0"/>
                        </a:spcAft>
                      </a:pPr>
                      <a:r>
                        <a:rPr lang="en-US" sz="1800" dirty="0">
                          <a:solidFill>
                            <a:schemeClr val="tx1"/>
                          </a:solidFill>
                          <a:effectLst/>
                        </a:rPr>
                        <a:t>Federal </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1800" dirty="0">
                        <a:solidFill>
                          <a:schemeClr val="tx1"/>
                        </a:solidFill>
                        <a:effectLst/>
                      </a:endParaRPr>
                    </a:p>
                    <a:p>
                      <a:pPr marL="0" marR="0" algn="ctr">
                        <a:lnSpc>
                          <a:spcPct val="107000"/>
                        </a:lnSpc>
                        <a:spcBef>
                          <a:spcPts val="0"/>
                        </a:spcBef>
                        <a:spcAft>
                          <a:spcPts val="0"/>
                        </a:spcAft>
                      </a:pPr>
                      <a:r>
                        <a:rPr lang="en-US" sz="1800" dirty="0">
                          <a:solidFill>
                            <a:schemeClr val="tx1"/>
                          </a:solidFill>
                          <a:effectLst/>
                        </a:rPr>
                        <a:t>State </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44900785"/>
                  </a:ext>
                </a:extLst>
              </a:tr>
              <a:tr h="4756035">
                <a:tc>
                  <a:txBody>
                    <a:bodyPr/>
                    <a:lstStyle/>
                    <a:p>
                      <a:pPr marL="0" marR="0">
                        <a:lnSpc>
                          <a:spcPct val="107000"/>
                        </a:lnSpc>
                        <a:spcBef>
                          <a:spcPts val="0"/>
                        </a:spcBef>
                        <a:spcAft>
                          <a:spcPts val="0"/>
                        </a:spcAft>
                      </a:pP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000" b="0" dirty="0">
                          <a:effectLst/>
                          <a:latin typeface="Calibri" panose="020F0502020204030204" pitchFamily="34" charset="0"/>
                          <a:ea typeface="Calibri" panose="020F0502020204030204" pitchFamily="34" charset="0"/>
                          <a:cs typeface="Times New Roman" panose="02020603050405020304" pitchFamily="18" charset="0"/>
                        </a:rPr>
                        <a:t>LLC/Partnerships</a:t>
                      </a:r>
                    </a:p>
                  </a:txBody>
                  <a:tcPr marL="68580" marR="68580" marT="0" marB="0"/>
                </a:tc>
                <a:tc>
                  <a:txBody>
                    <a:bodyPr/>
                    <a:lstStyle/>
                    <a:p>
                      <a:pPr marL="0" marR="0" algn="l">
                        <a:lnSpc>
                          <a:spcPct val="107000"/>
                        </a:lnSpc>
                        <a:spcBef>
                          <a:spcPts val="0"/>
                        </a:spcBef>
                        <a:spcAft>
                          <a:spcPts val="0"/>
                        </a:spcAft>
                      </a:pPr>
                      <a:endParaRPr lang="en-US" sz="20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r>
                        <a:rPr lang="en-US" sz="2000" dirty="0">
                          <a:effectLst/>
                          <a:latin typeface="Arial Narrow" panose="020B0606020202030204" pitchFamily="34" charset="0"/>
                          <a:ea typeface="Calibri" panose="020F0502020204030204" pitchFamily="34" charset="0"/>
                          <a:cs typeface="Times New Roman" panose="02020603050405020304" pitchFamily="18" charset="0"/>
                        </a:rPr>
                        <a:t>Pass through to Members - Limited to Outside Basis – </a:t>
                      </a:r>
                    </a:p>
                    <a:p>
                      <a:pPr marL="0" marR="0" algn="l">
                        <a:lnSpc>
                          <a:spcPct val="107000"/>
                        </a:lnSpc>
                        <a:spcBef>
                          <a:spcPts val="0"/>
                        </a:spcBef>
                        <a:spcAft>
                          <a:spcPts val="0"/>
                        </a:spcAft>
                      </a:pPr>
                      <a:endParaRPr lang="en-US" sz="20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r>
                        <a:rPr lang="en-US" sz="2000" dirty="0">
                          <a:effectLst/>
                          <a:latin typeface="Arial Narrow" panose="020B0606020202030204" pitchFamily="34" charset="0"/>
                          <a:ea typeface="Calibri" panose="020F0502020204030204" pitchFamily="34" charset="0"/>
                          <a:cs typeface="Times New Roman" panose="02020603050405020304" pitchFamily="18" charset="0"/>
                        </a:rPr>
                        <a:t>The TCJA limits the NOL deduction for NOLs arising in tax years beginning after Dec. 31, 2017 to </a:t>
                      </a:r>
                      <a:r>
                        <a:rPr lang="en-US" sz="2000" dirty="0">
                          <a:solidFill>
                            <a:srgbClr val="FF0000"/>
                          </a:solidFill>
                          <a:effectLst/>
                          <a:latin typeface="Arial Narrow" panose="020B0606020202030204" pitchFamily="34" charset="0"/>
                          <a:ea typeface="Calibri" panose="020F0502020204030204" pitchFamily="34" charset="0"/>
                          <a:cs typeface="Times New Roman" panose="02020603050405020304" pitchFamily="18" charset="0"/>
                        </a:rPr>
                        <a:t>80% of taxable income </a:t>
                      </a:r>
                      <a:r>
                        <a:rPr lang="en-US" sz="2000" dirty="0">
                          <a:effectLst/>
                          <a:latin typeface="Arial Narrow" panose="020B0606020202030204" pitchFamily="34" charset="0"/>
                          <a:ea typeface="Calibri" panose="020F0502020204030204" pitchFamily="34" charset="0"/>
                          <a:cs typeface="Times New Roman" panose="02020603050405020304" pitchFamily="18" charset="0"/>
                        </a:rPr>
                        <a:t>(computed without regard to the NOL deduction), and provides that amounts carried over to later tax years are adjusted to take into account this limitation –</a:t>
                      </a:r>
                    </a:p>
                    <a:p>
                      <a:pPr marL="0" marR="0" algn="l">
                        <a:lnSpc>
                          <a:spcPct val="107000"/>
                        </a:lnSpc>
                        <a:spcBef>
                          <a:spcPts val="0"/>
                        </a:spcBef>
                        <a:spcAft>
                          <a:spcPts val="0"/>
                        </a:spcAft>
                      </a:pPr>
                      <a:r>
                        <a:rPr lang="en-US" sz="2000" dirty="0">
                          <a:effectLst/>
                          <a:latin typeface="Arial Narrow" panose="020B0606020202030204" pitchFamily="34" charset="0"/>
                          <a:ea typeface="Calibri" panose="020F0502020204030204" pitchFamily="34" charset="0"/>
                          <a:cs typeface="Times New Roman" panose="02020603050405020304" pitchFamily="18" charset="0"/>
                        </a:rPr>
                        <a:t> </a:t>
                      </a:r>
                    </a:p>
                    <a:p>
                      <a:pPr marL="0" marR="0" algn="l">
                        <a:lnSpc>
                          <a:spcPct val="107000"/>
                        </a:lnSpc>
                        <a:spcBef>
                          <a:spcPts val="0"/>
                        </a:spcBef>
                        <a:spcAft>
                          <a:spcPts val="0"/>
                        </a:spcAft>
                      </a:pPr>
                      <a:r>
                        <a:rPr lang="en-US" sz="2000" dirty="0">
                          <a:effectLst/>
                          <a:latin typeface="Arial Narrow" panose="020B0606020202030204" pitchFamily="34" charset="0"/>
                          <a:ea typeface="Calibri" panose="020F0502020204030204" pitchFamily="34" charset="0"/>
                          <a:cs typeface="Times New Roman" panose="02020603050405020304" pitchFamily="18" charset="0"/>
                        </a:rPr>
                        <a:t>Also – Business losses limited to the threshold amount is </a:t>
                      </a:r>
                      <a:r>
                        <a:rPr lang="en-US" sz="2000" dirty="0">
                          <a:solidFill>
                            <a:srgbClr val="FF0000"/>
                          </a:solidFill>
                          <a:effectLst/>
                          <a:latin typeface="Arial Narrow" panose="020B0606020202030204" pitchFamily="34" charset="0"/>
                          <a:ea typeface="Calibri" panose="020F0502020204030204" pitchFamily="34" charset="0"/>
                          <a:cs typeface="Times New Roman" panose="02020603050405020304" pitchFamily="18" charset="0"/>
                        </a:rPr>
                        <a:t>$578,000 for married individuals filing jointly and $289,000 </a:t>
                      </a:r>
                      <a:r>
                        <a:rPr lang="en-US" sz="2000" dirty="0">
                          <a:effectLst/>
                          <a:latin typeface="Arial Narrow" panose="020B0606020202030204" pitchFamily="34" charset="0"/>
                          <a:ea typeface="Calibri" panose="020F0502020204030204" pitchFamily="34" charset="0"/>
                          <a:cs typeface="Times New Roman" panose="02020603050405020304" pitchFamily="18" charset="0"/>
                        </a:rPr>
                        <a:t>for other individual taxpayers beginning in 2023. </a:t>
                      </a:r>
                    </a:p>
                    <a:p>
                      <a:pPr marL="0" marR="0" algn="l">
                        <a:lnSpc>
                          <a:spcPct val="107000"/>
                        </a:lnSpc>
                        <a:spcBef>
                          <a:spcPts val="0"/>
                        </a:spcBef>
                        <a:spcAft>
                          <a:spcPts val="0"/>
                        </a:spcAft>
                      </a:pPr>
                      <a:endParaRPr lang="en-US" sz="20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r>
                        <a:rPr lang="en-US" sz="2000" dirty="0">
                          <a:effectLst/>
                          <a:latin typeface="Arial Narrow" panose="020B0606020202030204" pitchFamily="34" charset="0"/>
                          <a:ea typeface="Calibri" panose="020F0502020204030204" pitchFamily="34" charset="0"/>
                          <a:cs typeface="Times New Roman" panose="02020603050405020304" pitchFamily="18" charset="0"/>
                        </a:rPr>
                        <a:t>Passive Loss and At Risk Rules apply</a:t>
                      </a:r>
                    </a:p>
                    <a:p>
                      <a:pPr marL="0" marR="0" algn="l">
                        <a:lnSpc>
                          <a:spcPct val="107000"/>
                        </a:lnSpc>
                        <a:spcBef>
                          <a:spcPts val="0"/>
                        </a:spcBef>
                        <a:spcAft>
                          <a:spcPts val="0"/>
                        </a:spcAft>
                      </a:pPr>
                      <a:endParaRPr lang="en-US"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Business Losses may only offset </a:t>
                      </a:r>
                      <a:br>
                        <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br>
                      <a:r>
                        <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Business Income</a:t>
                      </a:r>
                      <a:endParaRPr lang="en-US"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38254291"/>
                  </a:ext>
                </a:extLst>
              </a:tr>
            </a:tbl>
          </a:graphicData>
        </a:graphic>
      </p:graphicFrame>
    </p:spTree>
    <p:extLst>
      <p:ext uri="{BB962C8B-B14F-4D97-AF65-F5344CB8AC3E}">
        <p14:creationId xmlns:p14="http://schemas.microsoft.com/office/powerpoint/2010/main" val="2413141477"/>
      </p:ext>
    </p:extLst>
  </p:cSld>
  <p:clrMapOvr>
    <a:masterClrMapping/>
  </p:clrMapOvr>
  <p:transition spd="med">
    <p:pull/>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CB3BE0-E716-42AD-817D-86B2DCBCE683}"/>
              </a:ext>
            </a:extLst>
          </p:cNvPr>
          <p:cNvSpPr/>
          <p:nvPr/>
        </p:nvSpPr>
        <p:spPr>
          <a:xfrm>
            <a:off x="965520" y="1275494"/>
            <a:ext cx="10020300" cy="4493538"/>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rPr>
              <a:t>Two Key Differences S corps and Partnerships:</a:t>
            </a:r>
          </a:p>
          <a:p>
            <a:pPr marL="342900" marR="0" lvl="0" indent="-34290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srgbClr val="FFCC66"/>
                </a:solidFill>
                <a:effectLst/>
                <a:uLnTx/>
                <a:uFillTx/>
                <a:latin typeface="Abadi Extra Light" panose="020B0204020104020204" pitchFamily="34" charset="0"/>
                <a:ea typeface="Calibri" panose="020F0502020204030204" pitchFamily="34" charset="0"/>
                <a:cs typeface="Times New Roman" panose="02020603050405020304" pitchFamily="18" charset="0"/>
              </a:rPr>
              <a:t>S Corporations – Shareholder Limited to Stock Basis + Shareholder Loans to the Corporation</a:t>
            </a:r>
          </a:p>
          <a:p>
            <a:pPr marL="342900" marR="0" lvl="0" indent="-34290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srgbClr val="FFCC66"/>
                </a:solidFill>
                <a:effectLst/>
                <a:uLnTx/>
                <a:uFillTx/>
                <a:latin typeface="Abadi Extra Light" panose="020B0204020104020204" pitchFamily="34" charset="0"/>
              </a:rPr>
              <a:t>Partnership – Partner Limited to Basis in Partnership Interest + Share of Partnership Liabilities</a:t>
            </a:r>
          </a:p>
          <a:p>
            <a:pPr marL="342900" marR="0" lvl="0" indent="-34290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srgbClr val="FFCC66"/>
                </a:solidFill>
                <a:effectLst/>
                <a:uLnTx/>
                <a:uFillTx/>
                <a:latin typeface="Abadi Extra Light" panose="020B0204020104020204" pitchFamily="34" charset="0"/>
              </a:rPr>
              <a:t>S Corporations – Losses allocated based on stock interest </a:t>
            </a:r>
          </a:p>
          <a:p>
            <a:pPr marL="342900" marR="0" lvl="0" indent="-34290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srgbClr val="FFCC66"/>
                </a:solidFill>
                <a:effectLst/>
                <a:uLnTx/>
                <a:uFillTx/>
                <a:latin typeface="Abadi Extra Light" panose="020B0204020104020204" pitchFamily="34" charset="0"/>
              </a:rPr>
              <a:t>Partnership Allowed to make “special allocation” of tax losses as long as they have “substantial economic effect”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12403596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left)">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wipe(left)">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wipe(left)">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284A420-F50C-4C2C-B88E-E6F4EF504B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ierstadt"/>
              <a:ea typeface="+mn-ea"/>
              <a:cs typeface="+mn-cs"/>
            </a:endParaRPr>
          </a:p>
        </p:txBody>
      </p:sp>
      <p:sp useBgFill="1">
        <p:nvSpPr>
          <p:cNvPr id="9" name="Rectangle 8">
            <a:extLst>
              <a:ext uri="{FF2B5EF4-FFF2-40B4-BE49-F238E27FC236}">
                <a16:creationId xmlns:a16="http://schemas.microsoft.com/office/drawing/2014/main" id="{893A6D2E-5228-4998-9E24-EFCCA0246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3567547"/>
          </a:xfrm>
          <a:prstGeom prst="rect">
            <a:avLst/>
          </a:prstGeom>
          <a:ln>
            <a:noFill/>
          </a:ln>
          <a:effectLst>
            <a:outerShdw blurRad="228600" dist="152400" dir="5460000" sx="95000" sy="95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Bierstadt"/>
              <a:ea typeface="+mn-ea"/>
              <a:cs typeface="+mn-cs"/>
            </a:endParaRPr>
          </a:p>
        </p:txBody>
      </p:sp>
      <p:cxnSp>
        <p:nvCxnSpPr>
          <p:cNvPr id="11" name="Straight Connector 10">
            <a:extLst>
              <a:ext uri="{FF2B5EF4-FFF2-40B4-BE49-F238E27FC236}">
                <a16:creationId xmlns:a16="http://schemas.microsoft.com/office/drawing/2014/main" id="{3ADB48DB-8E25-4F2F-8C02-5B793937255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32BA7E3-7313-49C8-A245-A85BDEB13E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5" name="Slide Background">
            <a:extLst>
              <a:ext uri="{FF2B5EF4-FFF2-40B4-BE49-F238E27FC236}">
                <a16:creationId xmlns:a16="http://schemas.microsoft.com/office/drawing/2014/main" id="{39DEF503-AFED-40B5-99E5-87975B0D7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ierstadt"/>
              <a:ea typeface="+mn-ea"/>
              <a:cs typeface="+mn-cs"/>
            </a:endParaRPr>
          </a:p>
        </p:txBody>
      </p:sp>
      <p:sp>
        <p:nvSpPr>
          <p:cNvPr id="17" name="tint">
            <a:extLst>
              <a:ext uri="{FF2B5EF4-FFF2-40B4-BE49-F238E27FC236}">
                <a16:creationId xmlns:a16="http://schemas.microsoft.com/office/drawing/2014/main" id="{B38BFBE2-9AD8-4542-8FAC-02614711B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Bierstadt"/>
              <a:ea typeface="+mn-ea"/>
              <a:cs typeface="+mn-cs"/>
            </a:endParaRPr>
          </a:p>
        </p:txBody>
      </p:sp>
      <p:sp useBgFill="1">
        <p:nvSpPr>
          <p:cNvPr id="19" name="Rectangle 18">
            <a:extLst>
              <a:ext uri="{FF2B5EF4-FFF2-40B4-BE49-F238E27FC236}">
                <a16:creationId xmlns:a16="http://schemas.microsoft.com/office/drawing/2014/main" id="{8A8629BE-0179-4699-B176-6397C00434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191993" cy="3657602"/>
          </a:xfrm>
          <a:prstGeom prst="rect">
            <a:avLst/>
          </a:prstGeom>
          <a:ln>
            <a:noFill/>
          </a:ln>
          <a:effectLst>
            <a:outerShdw blurRad="228600" dist="1524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Bierstadt"/>
              <a:ea typeface="+mn-ea"/>
              <a:cs typeface="+mn-cs"/>
            </a:endParaRPr>
          </a:p>
        </p:txBody>
      </p:sp>
      <p:sp>
        <p:nvSpPr>
          <p:cNvPr id="2" name="Title 1">
            <a:extLst>
              <a:ext uri="{FF2B5EF4-FFF2-40B4-BE49-F238E27FC236}">
                <a16:creationId xmlns:a16="http://schemas.microsoft.com/office/drawing/2014/main" id="{33245CCC-3B3F-8BDC-CDA0-33A57909A7D6}"/>
              </a:ext>
            </a:extLst>
          </p:cNvPr>
          <p:cNvSpPr>
            <a:spLocks noGrp="1"/>
          </p:cNvSpPr>
          <p:nvPr>
            <p:ph type="title"/>
          </p:nvPr>
        </p:nvSpPr>
        <p:spPr>
          <a:xfrm>
            <a:off x="761802" y="738334"/>
            <a:ext cx="9296597" cy="2561984"/>
          </a:xfrm>
        </p:spPr>
        <p:txBody>
          <a:bodyPr vert="horz" lIns="91440" tIns="45720" rIns="91440" bIns="45720" rtlCol="0" anchor="b">
            <a:normAutofit/>
          </a:bodyPr>
          <a:lstStyle/>
          <a:p>
            <a:r>
              <a:rPr lang="en-US" sz="4800" dirty="0">
                <a:solidFill>
                  <a:schemeClr val="bg1"/>
                </a:solidFill>
                <a:effectLst>
                  <a:outerShdw blurRad="38100" dist="38100" dir="2700000" algn="tl">
                    <a:srgbClr val="000000">
                      <a:alpha val="43137"/>
                    </a:srgbClr>
                  </a:outerShdw>
                </a:effectLst>
              </a:rPr>
              <a:t>Compensation Related Issues</a:t>
            </a:r>
          </a:p>
        </p:txBody>
      </p:sp>
      <p:cxnSp>
        <p:nvCxnSpPr>
          <p:cNvPr id="21" name="Straight Connector 20">
            <a:extLst>
              <a:ext uri="{FF2B5EF4-FFF2-40B4-BE49-F238E27FC236}">
                <a16:creationId xmlns:a16="http://schemas.microsoft.com/office/drawing/2014/main" id="{2E5D4690-002A-4B9A-A715-6B47306217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0615803"/>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evelVTI">
  <a:themeElements>
    <a:clrScheme name="AnalogousFromLightSeedRightStep">
      <a:dk1>
        <a:srgbClr val="000000"/>
      </a:dk1>
      <a:lt1>
        <a:srgbClr val="FFFFFF"/>
      </a:lt1>
      <a:dk2>
        <a:srgbClr val="36371F"/>
      </a:dk2>
      <a:lt2>
        <a:srgbClr val="E2E4E8"/>
      </a:lt2>
      <a:accent1>
        <a:srgbClr val="BF9A59"/>
      </a:accent1>
      <a:accent2>
        <a:srgbClr val="A3A753"/>
      </a:accent2>
      <a:accent3>
        <a:srgbClr val="8CAC68"/>
      </a:accent3>
      <a:accent4>
        <a:srgbClr val="63B259"/>
      </a:accent4>
      <a:accent5>
        <a:srgbClr val="62B37B"/>
      </a:accent5>
      <a:accent6>
        <a:srgbClr val="57B097"/>
      </a:accent6>
      <a:hlink>
        <a:srgbClr val="6982AE"/>
      </a:hlink>
      <a:folHlink>
        <a:srgbClr val="7F7F7F"/>
      </a:folHlink>
    </a:clrScheme>
    <a:fontScheme name="Custom 53">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velVTI" id="{C9E5F598-602B-46C1-AA16-073CEB959654}" vid="{2AE1FD39-65AD-4D34-93E9-C7019D0ECBA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avon">
  <a:themeElements>
    <a:clrScheme name="Savo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26B02"/>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Process18_16x9.potx" id="{18C08C1C-D885-4A34-82ED-BCC7E8977CAF}" vid="{B29FEC22-D3F1-4FA0-B200-450CCFD6AFEB}"/>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present_yourself">
  <a:themeElements>
    <a:clrScheme name="present_yoursel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_yourself">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sent_yoursel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_yourself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_yourself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_yourself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_yourself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_yourself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_yourself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_yourself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_yourself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_yourself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_yourself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_yourself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2940</TotalTime>
  <Words>8902</Words>
  <Application>Microsoft Office PowerPoint</Application>
  <PresentationFormat>Widescreen</PresentationFormat>
  <Paragraphs>1144</Paragraphs>
  <Slides>121</Slides>
  <Notes>51</Notes>
  <HiddenSlides>0</HiddenSlides>
  <MMClips>0</MMClips>
  <ScaleCrop>false</ScaleCrop>
  <HeadingPairs>
    <vt:vector size="6" baseType="variant">
      <vt:variant>
        <vt:lpstr>Fonts Used</vt:lpstr>
      </vt:variant>
      <vt:variant>
        <vt:i4>22</vt:i4>
      </vt:variant>
      <vt:variant>
        <vt:lpstr>Theme</vt:lpstr>
      </vt:variant>
      <vt:variant>
        <vt:i4>7</vt:i4>
      </vt:variant>
      <vt:variant>
        <vt:lpstr>Slide Titles</vt:lpstr>
      </vt:variant>
      <vt:variant>
        <vt:i4>121</vt:i4>
      </vt:variant>
    </vt:vector>
  </HeadingPairs>
  <TitlesOfParts>
    <vt:vector size="150" baseType="lpstr">
      <vt:lpstr>Abadi Extra Light</vt:lpstr>
      <vt:lpstr>Aharoni</vt:lpstr>
      <vt:lpstr>AR BONNIE</vt:lpstr>
      <vt:lpstr>Arial</vt:lpstr>
      <vt:lpstr>Arial Narrow</vt:lpstr>
      <vt:lpstr>Arial Nova</vt:lpstr>
      <vt:lpstr>Arial Nova Light</vt:lpstr>
      <vt:lpstr>Bell MT</vt:lpstr>
      <vt:lpstr>Bernard MT Condensed</vt:lpstr>
      <vt:lpstr>Bierstadt</vt:lpstr>
      <vt:lpstr>Calibri</vt:lpstr>
      <vt:lpstr>Calibri Light</vt:lpstr>
      <vt:lpstr>Century Gothic</vt:lpstr>
      <vt:lpstr>Constantia</vt:lpstr>
      <vt:lpstr>Franklin Gothic Book</vt:lpstr>
      <vt:lpstr>Gill Sans MT</vt:lpstr>
      <vt:lpstr>High Tower Text</vt:lpstr>
      <vt:lpstr>Symbol</vt:lpstr>
      <vt:lpstr>Tahoma</vt:lpstr>
      <vt:lpstr>Times New Roman</vt:lpstr>
      <vt:lpstr>Verdana</vt:lpstr>
      <vt:lpstr>Wingdings</vt:lpstr>
      <vt:lpstr>BevelVTI</vt:lpstr>
      <vt:lpstr>Office Theme</vt:lpstr>
      <vt:lpstr>Savon</vt:lpstr>
      <vt:lpstr>1_Office Theme</vt:lpstr>
      <vt:lpstr>6_Office Theme</vt:lpstr>
      <vt:lpstr>2_Office Theme</vt:lpstr>
      <vt:lpstr>present_yourself</vt:lpstr>
      <vt:lpstr>    A Tax Lawyer’s Look at Entity Choices  Presenters MARTIN PEZZNER, JD, CPA EDWARD L. PERKINS, JD, LLM (Tax) CPA  Two-Hour Live CLE/CPE Webinar </vt:lpstr>
      <vt:lpstr>PowerPoint Presentation</vt:lpstr>
      <vt:lpstr>PowerPoint Presentation</vt:lpstr>
      <vt:lpstr>Edward L. Perkins, BA, JD, LLM(Tax), CPA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 Tax Lawyer’s Look at Entity Choices  Presenters MARTIN PEZZNER, JD, CPA EDWARD L. PERKINS, JD, LLM (Tax) CPA  Two-Hour Live CLE/CPE Webinar </vt:lpstr>
      <vt:lpstr>Introduction</vt:lpstr>
      <vt:lpstr>Types of Entities</vt:lpstr>
      <vt:lpstr>Sole Proprietorship</vt:lpstr>
      <vt:lpstr>Corporations</vt:lpstr>
      <vt:lpstr>Corporations</vt:lpstr>
      <vt:lpstr>Limited Liability Companies</vt:lpstr>
      <vt:lpstr>Limited Liability Companies</vt:lpstr>
      <vt:lpstr>Factors in Choosing </vt:lpstr>
      <vt:lpstr>PowerPoint Presentation</vt:lpstr>
      <vt:lpstr>PowerPoint Presentation</vt:lpstr>
      <vt:lpstr>PowerPoint Presentation</vt:lpstr>
      <vt:lpstr>PowerPoint Presentation</vt:lpstr>
      <vt:lpstr>PowerPoint Presentation</vt:lpstr>
      <vt:lpstr>Formation Stage</vt:lpstr>
      <vt:lpstr>Steps to Create and Taxation of Formation</vt:lpstr>
      <vt:lpstr>Sole Proprietorship</vt:lpstr>
      <vt:lpstr>Corporations</vt:lpstr>
      <vt:lpstr>Corporations</vt:lpstr>
      <vt:lpstr>Partnerships</vt:lpstr>
      <vt:lpstr>Partnerships</vt:lpstr>
      <vt:lpstr>Limited Liability Companies</vt:lpstr>
      <vt:lpstr>A Couple Comments In Re: LLCs</vt:lpstr>
      <vt:lpstr>Flexibility of Ownership</vt:lpstr>
      <vt:lpstr>Flexibility of Ownership</vt:lpstr>
      <vt:lpstr>Corporations</vt:lpstr>
      <vt:lpstr>Corporations</vt:lpstr>
      <vt:lpstr>Corporations</vt:lpstr>
      <vt:lpstr>Corporations</vt:lpstr>
      <vt:lpstr>General Partnerships</vt:lpstr>
      <vt:lpstr>Limited Partnerships</vt:lpstr>
      <vt:lpstr>Limited Partnerships</vt:lpstr>
      <vt:lpstr>Limited Liability Companies</vt:lpstr>
      <vt:lpstr>S Corporation vs. LLC/Partnership</vt:lpstr>
      <vt:lpstr>TedPerkinsTax News</vt:lpstr>
      <vt:lpstr>Operational Stage</vt:lpstr>
      <vt:lpstr>Management of Operations</vt:lpstr>
      <vt:lpstr>Sole proprietorship</vt:lpstr>
      <vt:lpstr>Corporations </vt:lpstr>
      <vt:lpstr>Corporations </vt:lpstr>
      <vt:lpstr> </vt:lpstr>
      <vt:lpstr>General Partnership</vt:lpstr>
      <vt:lpstr>General Partnership</vt:lpstr>
      <vt:lpstr>Limited Partnership </vt:lpstr>
      <vt:lpstr>Limited Liability Company or LLC</vt:lpstr>
      <vt:lpstr>Limited Liability Company or LLC</vt:lpstr>
      <vt:lpstr>Limited Liability Company or LLC</vt:lpstr>
      <vt:lpstr>Limited Liability Company or LLC</vt:lpstr>
      <vt:lpstr>Liability Protection</vt:lpstr>
      <vt:lpstr>Sole Proprietorship</vt:lpstr>
      <vt:lpstr>Corporations</vt:lpstr>
      <vt:lpstr>Corporations</vt:lpstr>
      <vt:lpstr>Corporations</vt:lpstr>
      <vt:lpstr>General Partnerships</vt:lpstr>
      <vt:lpstr>Limited Partnerships </vt:lpstr>
      <vt:lpstr>Limited Liability Partnership</vt:lpstr>
      <vt:lpstr>Limited Liability Limited Partnership</vt:lpstr>
      <vt:lpstr>LLP/LLLP</vt:lpstr>
      <vt:lpstr>Limited Liability Companies</vt:lpstr>
      <vt:lpstr>The Myth of Limited Liability Protection</vt:lpstr>
      <vt:lpstr>In Re: LLCs/Partnerships</vt:lpstr>
      <vt:lpstr>Taxation of Operations</vt:lpstr>
      <vt:lpstr>Sole Proprietorship</vt:lpstr>
      <vt:lpstr>C Corporations</vt:lpstr>
      <vt:lpstr>PowerPoint Presentation</vt:lpstr>
      <vt:lpstr>S Corporations</vt:lpstr>
      <vt:lpstr>S Corporations</vt:lpstr>
      <vt:lpstr>PowerPoint Presentation</vt:lpstr>
      <vt:lpstr>Partnerships</vt:lpstr>
      <vt:lpstr>Partnerships</vt:lpstr>
      <vt:lpstr>PowerPoint Presentation</vt:lpstr>
      <vt:lpstr>PowerPoint Presentation</vt:lpstr>
      <vt:lpstr>PowerPoint Presentation</vt:lpstr>
      <vt:lpstr>PowerPoint Presentation</vt:lpstr>
      <vt:lpstr>PowerPoint Presentation</vt:lpstr>
      <vt:lpstr>Self-Employment Tax</vt:lpstr>
      <vt:lpstr>Self-Employment Tax</vt:lpstr>
      <vt:lpstr>Self-Employment Tax</vt:lpstr>
      <vt:lpstr>Self-Employment Tax</vt:lpstr>
      <vt:lpstr>PowerPoint Presentation</vt:lpstr>
      <vt:lpstr>TedPerkinsTax News</vt:lpstr>
      <vt:lpstr>Treatment of Losses</vt:lpstr>
      <vt:lpstr>PowerPoint Presentation</vt:lpstr>
      <vt:lpstr>PowerPoint Presentation</vt:lpstr>
      <vt:lpstr>PowerPoint Presentation</vt:lpstr>
      <vt:lpstr>PowerPoint Presentation</vt:lpstr>
      <vt:lpstr>Compensation Related Issues</vt:lpstr>
      <vt:lpstr>Fringe Benefits</vt:lpstr>
      <vt:lpstr>Fringe Benefits</vt:lpstr>
      <vt:lpstr>Unreasonable Compensation</vt:lpstr>
      <vt:lpstr>Unreasonable Compensation</vt:lpstr>
      <vt:lpstr>Unreasonable Compensation</vt:lpstr>
      <vt:lpstr>Exit Impact</vt:lpstr>
      <vt:lpstr>Equity Sales</vt:lpstr>
      <vt:lpstr>PowerPoint Presentation</vt:lpstr>
      <vt:lpstr>PowerPoint Presentation</vt:lpstr>
      <vt:lpstr>Sales of Assets</vt:lpstr>
      <vt:lpstr>PowerPoint Presentation</vt:lpstr>
      <vt:lpstr>PowerPoint Presentation</vt:lpstr>
      <vt:lpstr>PowerPoint Presentation</vt:lpstr>
      <vt:lpstr>PowerPoint Presentation</vt:lpstr>
      <vt:lpstr>PowerPoint Presentation</vt:lpstr>
      <vt:lpstr>PowerPoint Presentation</vt:lpstr>
      <vt:lpstr>TedPerkinsTax News</vt:lpstr>
      <vt:lpstr>Conclusions</vt:lpstr>
      <vt:lpstr>Conclusions</vt:lpstr>
      <vt:lpstr>PowerPoint Presentation</vt:lpstr>
      <vt:lpstr>TedPerkinsTax News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Tax Lawyer’s Look at Entity Choices  Presenters MARTIN PEZZNER, JD, CPA EDWARD L. PERKINS, JD, LLM (Tax) CPA  Two-Hour Live CLE/CPE Webinar</dc:title>
  <dc:creator>Edward Perkins JD, LLM, Tax (CPA)</dc:creator>
  <cp:lastModifiedBy>Sean Tait</cp:lastModifiedBy>
  <cp:revision>11</cp:revision>
  <cp:lastPrinted>2023-06-19T18:43:42Z</cp:lastPrinted>
  <dcterms:created xsi:type="dcterms:W3CDTF">2023-06-15T15:33:58Z</dcterms:created>
  <dcterms:modified xsi:type="dcterms:W3CDTF">2023-06-21T15:19:21Z</dcterms:modified>
</cp:coreProperties>
</file>