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8" r:id="rId5"/>
    <p:sldMasterId id="2147483732" r:id="rId6"/>
    <p:sldMasterId id="2147483744" r:id="rId7"/>
    <p:sldMasterId id="2147483756" r:id="rId8"/>
    <p:sldMasterId id="2147483768" r:id="rId9"/>
  </p:sldMasterIdLst>
  <p:notesMasterIdLst>
    <p:notesMasterId r:id="rId100"/>
  </p:notesMasterIdLst>
  <p:sldIdLst>
    <p:sldId id="2521" r:id="rId10"/>
    <p:sldId id="2258" r:id="rId11"/>
    <p:sldId id="2520" r:id="rId12"/>
    <p:sldId id="2179" r:id="rId13"/>
    <p:sldId id="2028" r:id="rId14"/>
    <p:sldId id="2029" r:id="rId15"/>
    <p:sldId id="2030" r:id="rId16"/>
    <p:sldId id="2031" r:id="rId17"/>
    <p:sldId id="2032" r:id="rId18"/>
    <p:sldId id="2033" r:id="rId19"/>
    <p:sldId id="2034" r:id="rId20"/>
    <p:sldId id="509" r:id="rId21"/>
    <p:sldId id="347" r:id="rId22"/>
    <p:sldId id="507" r:id="rId23"/>
    <p:sldId id="349" r:id="rId24"/>
    <p:sldId id="350" r:id="rId25"/>
    <p:sldId id="263" r:id="rId26"/>
    <p:sldId id="511" r:id="rId27"/>
    <p:sldId id="264" r:id="rId28"/>
    <p:sldId id="265" r:id="rId29"/>
    <p:sldId id="267" r:id="rId30"/>
    <p:sldId id="451" r:id="rId31"/>
    <p:sldId id="351" r:id="rId32"/>
    <p:sldId id="352" r:id="rId33"/>
    <p:sldId id="495" r:id="rId34"/>
    <p:sldId id="353" r:id="rId35"/>
    <p:sldId id="355" r:id="rId36"/>
    <p:sldId id="496" r:id="rId37"/>
    <p:sldId id="354" r:id="rId38"/>
    <p:sldId id="480" r:id="rId39"/>
    <p:sldId id="275" r:id="rId40"/>
    <p:sldId id="455" r:id="rId41"/>
    <p:sldId id="450" r:id="rId42"/>
    <p:sldId id="498" r:id="rId43"/>
    <p:sldId id="503" r:id="rId44"/>
    <p:sldId id="497" r:id="rId45"/>
    <p:sldId id="510" r:id="rId46"/>
    <p:sldId id="499" r:id="rId47"/>
    <p:sldId id="500" r:id="rId48"/>
    <p:sldId id="463" r:id="rId49"/>
    <p:sldId id="460" r:id="rId50"/>
    <p:sldId id="452" r:id="rId51"/>
    <p:sldId id="508" r:id="rId52"/>
    <p:sldId id="504" r:id="rId53"/>
    <p:sldId id="370" r:id="rId54"/>
    <p:sldId id="364" r:id="rId55"/>
    <p:sldId id="363" r:id="rId56"/>
    <p:sldId id="366" r:id="rId57"/>
    <p:sldId id="367" r:id="rId58"/>
    <p:sldId id="371" r:id="rId59"/>
    <p:sldId id="372" r:id="rId60"/>
    <p:sldId id="373" r:id="rId61"/>
    <p:sldId id="493" r:id="rId62"/>
    <p:sldId id="437" r:id="rId63"/>
    <p:sldId id="374" r:id="rId64"/>
    <p:sldId id="375" r:id="rId65"/>
    <p:sldId id="378" r:id="rId66"/>
    <p:sldId id="377" r:id="rId67"/>
    <p:sldId id="383" r:id="rId68"/>
    <p:sldId id="384" r:id="rId69"/>
    <p:sldId id="385" r:id="rId70"/>
    <p:sldId id="387" r:id="rId71"/>
    <p:sldId id="396" r:id="rId72"/>
    <p:sldId id="436" r:id="rId73"/>
    <p:sldId id="399" r:id="rId74"/>
    <p:sldId id="401" r:id="rId75"/>
    <p:sldId id="402" r:id="rId76"/>
    <p:sldId id="506" r:id="rId77"/>
    <p:sldId id="408" r:id="rId78"/>
    <p:sldId id="409" r:id="rId79"/>
    <p:sldId id="410" r:id="rId80"/>
    <p:sldId id="417" r:id="rId81"/>
    <p:sldId id="419" r:id="rId82"/>
    <p:sldId id="462" r:id="rId83"/>
    <p:sldId id="411" r:id="rId84"/>
    <p:sldId id="412" r:id="rId85"/>
    <p:sldId id="413" r:id="rId86"/>
    <p:sldId id="454" r:id="rId87"/>
    <p:sldId id="491" r:id="rId88"/>
    <p:sldId id="502" r:id="rId89"/>
    <p:sldId id="414" r:id="rId90"/>
    <p:sldId id="485" r:id="rId91"/>
    <p:sldId id="428" r:id="rId92"/>
    <p:sldId id="429" r:id="rId93"/>
    <p:sldId id="430" r:id="rId94"/>
    <p:sldId id="453" r:id="rId95"/>
    <p:sldId id="415" r:id="rId96"/>
    <p:sldId id="416" r:id="rId97"/>
    <p:sldId id="478" r:id="rId98"/>
    <p:sldId id="47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6" autoAdjust="0"/>
    <p:restoredTop sz="94660"/>
  </p:normalViewPr>
  <p:slideViewPr>
    <p:cSldViewPr snapToGrid="0">
      <p:cViewPr varScale="1">
        <p:scale>
          <a:sx n="98" d="100"/>
          <a:sy n="98" d="100"/>
        </p:scale>
        <p:origin x="114" y="282"/>
      </p:cViewPr>
      <p:guideLst/>
    </p:cSldViewPr>
  </p:slideViewPr>
  <p:notesTextViewPr>
    <p:cViewPr>
      <p:scale>
        <a:sx n="1" d="1"/>
        <a:sy n="1" d="1"/>
      </p:scale>
      <p:origin x="0" y="0"/>
    </p:cViewPr>
  </p:notesTextViewPr>
  <p:sorterViewPr>
    <p:cViewPr varScale="1">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1AAC5-A594-4C21-996D-39C8F8AB1E47}"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29CBE-781D-4BF1-AE2F-066BB3612EF1}" type="slidenum">
              <a:rPr lang="en-US" smtClean="0"/>
              <a:t>‹#›</a:t>
            </a:fld>
            <a:endParaRPr lang="en-US"/>
          </a:p>
        </p:txBody>
      </p:sp>
    </p:spTree>
    <p:extLst>
      <p:ext uri="{BB962C8B-B14F-4D97-AF65-F5344CB8AC3E}">
        <p14:creationId xmlns:p14="http://schemas.microsoft.com/office/powerpoint/2010/main" val="3400601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63268-F60B-41AB-8420-93BB7619C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8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xfrm>
            <a:off x="1025525" y="1344613"/>
            <a:ext cx="6454775" cy="3630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83402" indent="-339769">
              <a:defRPr>
                <a:solidFill>
                  <a:schemeClr val="tx1"/>
                </a:solidFill>
                <a:latin typeface="Arial" panose="020B0604020202020204" pitchFamily="34" charset="0"/>
                <a:cs typeface="Arial" panose="020B0604020202020204" pitchFamily="34" charset="0"/>
              </a:defRPr>
            </a:lvl2pPr>
            <a:lvl3pPr marL="1359081" indent="-271817">
              <a:defRPr>
                <a:solidFill>
                  <a:schemeClr val="tx1"/>
                </a:solidFill>
                <a:latin typeface="Arial" panose="020B0604020202020204" pitchFamily="34" charset="0"/>
                <a:cs typeface="Arial" panose="020B0604020202020204" pitchFamily="34" charset="0"/>
              </a:defRPr>
            </a:lvl3pPr>
            <a:lvl4pPr marL="1902713" indent="-271817">
              <a:defRPr>
                <a:solidFill>
                  <a:schemeClr val="tx1"/>
                </a:solidFill>
                <a:latin typeface="Arial" panose="020B0604020202020204" pitchFamily="34" charset="0"/>
                <a:cs typeface="Arial" panose="020B0604020202020204" pitchFamily="34" charset="0"/>
              </a:defRPr>
            </a:lvl4pPr>
            <a:lvl5pPr marL="2446343" indent="-271817">
              <a:defRPr>
                <a:solidFill>
                  <a:schemeClr val="tx1"/>
                </a:solidFill>
                <a:latin typeface="Arial" panose="020B0604020202020204" pitchFamily="34" charset="0"/>
                <a:cs typeface="Arial" panose="020B0604020202020204" pitchFamily="34" charset="0"/>
              </a:defRPr>
            </a:lvl5pPr>
            <a:lvl6pPr marL="2989976"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3607"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77240"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0873"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66991" rtl="0" eaLnBrk="1" fontAlgn="auto" latinLnBrk="0" hangingPunct="1">
              <a:lnSpc>
                <a:spcPct val="100000"/>
              </a:lnSpc>
              <a:spcBef>
                <a:spcPts val="0"/>
              </a:spcBef>
              <a:spcAft>
                <a:spcPts val="0"/>
              </a:spcAft>
              <a:buClrTx/>
              <a:buSzTx/>
              <a:buFontTx/>
              <a:buNone/>
              <a:tabLst/>
              <a:defRPr/>
            </a:pPr>
            <a:fld id="{D0DBEA06-30A8-48E6-B980-FA0E14186BF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6991"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889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EEF28C8-A775-4689-A5FB-6EC51468836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819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95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1D3CBB-36F1-4811-8E07-29D8F34893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17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A0FB1B5-72B6-44DA-8A85-9BC62787BA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53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E186648-9292-4C9A-8AAC-2E75B9A8A5F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9699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63268-F60B-41AB-8420-93BB7619C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67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63268-F60B-41AB-8420-93BB7619C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8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806450"/>
            <a:ext cx="7169150" cy="4032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66991" rtl="0" eaLnBrk="1" fontAlgn="auto" latinLnBrk="0" hangingPunct="1">
              <a:lnSpc>
                <a:spcPct val="100000"/>
              </a:lnSpc>
              <a:spcBef>
                <a:spcPts val="0"/>
              </a:spcBef>
              <a:spcAft>
                <a:spcPts val="0"/>
              </a:spcAft>
              <a:buClrTx/>
              <a:buSzTx/>
              <a:buFontTx/>
              <a:buNone/>
              <a:tabLst/>
              <a:defRPr/>
            </a:pPr>
            <a:fld id="{88BE6BA3-E703-46E0-B6D4-79A1391FA8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06699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96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47228" rtl="0" eaLnBrk="1" fontAlgn="auto" latinLnBrk="0" hangingPunct="1">
              <a:lnSpc>
                <a:spcPct val="100000"/>
              </a:lnSpc>
              <a:spcBef>
                <a:spcPts val="0"/>
              </a:spcBef>
              <a:spcAft>
                <a:spcPts val="0"/>
              </a:spcAft>
              <a:buClrTx/>
              <a:buSzTx/>
              <a:buFontTx/>
              <a:buNone/>
              <a:tabLst/>
              <a:defRPr/>
            </a:pPr>
            <a:fld id="{ECB5FAA0-DA90-435B-AF94-2EAAA4BEE55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4722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58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47228" rtl="0" eaLnBrk="1" fontAlgn="auto" latinLnBrk="0" hangingPunct="1">
              <a:lnSpc>
                <a:spcPct val="100000"/>
              </a:lnSpc>
              <a:spcBef>
                <a:spcPts val="0"/>
              </a:spcBef>
              <a:spcAft>
                <a:spcPts val="0"/>
              </a:spcAft>
              <a:buClrTx/>
              <a:buSzTx/>
              <a:buFontTx/>
              <a:buNone/>
              <a:tabLst/>
              <a:defRPr/>
            </a:pPr>
            <a:fld id="{ECB5FAA0-DA90-435B-AF94-2EAAA4BEE55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4722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53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xfrm>
            <a:off x="1025525" y="1344613"/>
            <a:ext cx="6454775" cy="3630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83402" indent="-339769">
              <a:defRPr>
                <a:solidFill>
                  <a:schemeClr val="tx1"/>
                </a:solidFill>
                <a:latin typeface="Arial" panose="020B0604020202020204" pitchFamily="34" charset="0"/>
                <a:cs typeface="Arial" panose="020B0604020202020204" pitchFamily="34" charset="0"/>
              </a:defRPr>
            </a:lvl2pPr>
            <a:lvl3pPr marL="1359081" indent="-271817">
              <a:defRPr>
                <a:solidFill>
                  <a:schemeClr val="tx1"/>
                </a:solidFill>
                <a:latin typeface="Arial" panose="020B0604020202020204" pitchFamily="34" charset="0"/>
                <a:cs typeface="Arial" panose="020B0604020202020204" pitchFamily="34" charset="0"/>
              </a:defRPr>
            </a:lvl3pPr>
            <a:lvl4pPr marL="1902713" indent="-271817">
              <a:defRPr>
                <a:solidFill>
                  <a:schemeClr val="tx1"/>
                </a:solidFill>
                <a:latin typeface="Arial" panose="020B0604020202020204" pitchFamily="34" charset="0"/>
                <a:cs typeface="Arial" panose="020B0604020202020204" pitchFamily="34" charset="0"/>
              </a:defRPr>
            </a:lvl4pPr>
            <a:lvl5pPr marL="2446343" indent="-271817">
              <a:defRPr>
                <a:solidFill>
                  <a:schemeClr val="tx1"/>
                </a:solidFill>
                <a:latin typeface="Arial" panose="020B0604020202020204" pitchFamily="34" charset="0"/>
                <a:cs typeface="Arial" panose="020B0604020202020204" pitchFamily="34" charset="0"/>
              </a:defRPr>
            </a:lvl5pPr>
            <a:lvl6pPr marL="2989976"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3607"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77240"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0873"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66991" rtl="0" eaLnBrk="1" fontAlgn="auto" latinLnBrk="0" hangingPunct="1">
              <a:lnSpc>
                <a:spcPct val="100000"/>
              </a:lnSpc>
              <a:spcBef>
                <a:spcPts val="0"/>
              </a:spcBef>
              <a:spcAft>
                <a:spcPts val="0"/>
              </a:spcAft>
              <a:buClrTx/>
              <a:buSzTx/>
              <a:buFontTx/>
              <a:buNone/>
              <a:tabLst/>
              <a:defRPr/>
            </a:pPr>
            <a:fld id="{2A685415-B560-4765-A89E-AB11D189AF3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6991"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60622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xfrm>
            <a:off x="1025525" y="1344613"/>
            <a:ext cx="6454775" cy="3630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83402" indent="-339769">
              <a:defRPr>
                <a:solidFill>
                  <a:schemeClr val="tx1"/>
                </a:solidFill>
                <a:latin typeface="Arial" panose="020B0604020202020204" pitchFamily="34" charset="0"/>
                <a:cs typeface="Arial" panose="020B0604020202020204" pitchFamily="34" charset="0"/>
              </a:defRPr>
            </a:lvl2pPr>
            <a:lvl3pPr marL="1359081" indent="-271817">
              <a:defRPr>
                <a:solidFill>
                  <a:schemeClr val="tx1"/>
                </a:solidFill>
                <a:latin typeface="Arial" panose="020B0604020202020204" pitchFamily="34" charset="0"/>
                <a:cs typeface="Arial" panose="020B0604020202020204" pitchFamily="34" charset="0"/>
              </a:defRPr>
            </a:lvl3pPr>
            <a:lvl4pPr marL="1902713" indent="-271817">
              <a:defRPr>
                <a:solidFill>
                  <a:schemeClr val="tx1"/>
                </a:solidFill>
                <a:latin typeface="Arial" panose="020B0604020202020204" pitchFamily="34" charset="0"/>
                <a:cs typeface="Arial" panose="020B0604020202020204" pitchFamily="34" charset="0"/>
              </a:defRPr>
            </a:lvl4pPr>
            <a:lvl5pPr marL="2446343" indent="-271817">
              <a:defRPr>
                <a:solidFill>
                  <a:schemeClr val="tx1"/>
                </a:solidFill>
                <a:latin typeface="Arial" panose="020B0604020202020204" pitchFamily="34" charset="0"/>
                <a:cs typeface="Arial" panose="020B0604020202020204" pitchFamily="34" charset="0"/>
              </a:defRPr>
            </a:lvl5pPr>
            <a:lvl6pPr marL="2989976"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3607"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77240"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0873"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66991" rtl="0" eaLnBrk="1" fontAlgn="auto" latinLnBrk="0" hangingPunct="1">
              <a:lnSpc>
                <a:spcPct val="100000"/>
              </a:lnSpc>
              <a:spcBef>
                <a:spcPts val="0"/>
              </a:spcBef>
              <a:spcAft>
                <a:spcPts val="0"/>
              </a:spcAft>
              <a:buClrTx/>
              <a:buSzTx/>
              <a:buFontTx/>
              <a:buNone/>
              <a:tabLst/>
              <a:defRPr/>
            </a:pPr>
            <a:fld id="{16DEDCF2-3D6B-4A6E-B1B8-7096948B347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6991"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297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xfrm>
            <a:off x="1025525" y="1344613"/>
            <a:ext cx="6454775" cy="3630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83402" indent="-339769">
              <a:defRPr>
                <a:solidFill>
                  <a:schemeClr val="tx1"/>
                </a:solidFill>
                <a:latin typeface="Arial" panose="020B0604020202020204" pitchFamily="34" charset="0"/>
                <a:cs typeface="Arial" panose="020B0604020202020204" pitchFamily="34" charset="0"/>
              </a:defRPr>
            </a:lvl2pPr>
            <a:lvl3pPr marL="1359081" indent="-271817">
              <a:defRPr>
                <a:solidFill>
                  <a:schemeClr val="tx1"/>
                </a:solidFill>
                <a:latin typeface="Arial" panose="020B0604020202020204" pitchFamily="34" charset="0"/>
                <a:cs typeface="Arial" panose="020B0604020202020204" pitchFamily="34" charset="0"/>
              </a:defRPr>
            </a:lvl3pPr>
            <a:lvl4pPr marL="1902713" indent="-271817">
              <a:defRPr>
                <a:solidFill>
                  <a:schemeClr val="tx1"/>
                </a:solidFill>
                <a:latin typeface="Arial" panose="020B0604020202020204" pitchFamily="34" charset="0"/>
                <a:cs typeface="Arial" panose="020B0604020202020204" pitchFamily="34" charset="0"/>
              </a:defRPr>
            </a:lvl4pPr>
            <a:lvl5pPr marL="2446343" indent="-271817">
              <a:defRPr>
                <a:solidFill>
                  <a:schemeClr val="tx1"/>
                </a:solidFill>
                <a:latin typeface="Arial" panose="020B0604020202020204" pitchFamily="34" charset="0"/>
                <a:cs typeface="Arial" panose="020B0604020202020204" pitchFamily="34" charset="0"/>
              </a:defRPr>
            </a:lvl5pPr>
            <a:lvl6pPr marL="2989976"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3607"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77240"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0873" indent="-2718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66991" rtl="0" eaLnBrk="1" fontAlgn="auto" latinLnBrk="0" hangingPunct="1">
              <a:lnSpc>
                <a:spcPct val="100000"/>
              </a:lnSpc>
              <a:spcBef>
                <a:spcPts val="0"/>
              </a:spcBef>
              <a:spcAft>
                <a:spcPts val="0"/>
              </a:spcAft>
              <a:buClrTx/>
              <a:buSzTx/>
              <a:buFontTx/>
              <a:buNone/>
              <a:tabLst/>
              <a:defRPr/>
            </a:pPr>
            <a:fld id="{0A18D298-4453-4368-B7D8-98F580763E0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6991"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5292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1D2A934-457D-41B2-9169-C44F9CAF29D5}" type="datetimeFigureOut">
              <a:rPr lang="en-US"/>
              <a:pPr>
                <a:defRPr/>
              </a:pPr>
              <a:t>6/19/2025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BCDAF2C-D171-43F8-9A56-C7DB2B687ECB}" type="slidenum">
              <a:rPr lang="en-US" altLang="en-US"/>
              <a:pPr/>
              <a:t>‹#›</a:t>
            </a:fld>
            <a:endParaRPr lang="en-US" altLang="en-US"/>
          </a:p>
        </p:txBody>
      </p:sp>
    </p:spTree>
    <p:extLst>
      <p:ext uri="{BB962C8B-B14F-4D97-AF65-F5344CB8AC3E}">
        <p14:creationId xmlns:p14="http://schemas.microsoft.com/office/powerpoint/2010/main" val="451474717"/>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122DBC2-F16A-4327-A9CE-100AF1E4CAE0}" type="datetimeFigureOut">
              <a:rPr lang="en-US"/>
              <a:pPr>
                <a:defRPr/>
              </a:pPr>
              <a:t>6/19/2025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B3B0300-9B7F-4220-8776-B86FB51A6A53}" type="slidenum">
              <a:rPr lang="en-US" altLang="en-US"/>
              <a:pPr/>
              <a:t>‹#›</a:t>
            </a:fld>
            <a:endParaRPr lang="en-US" altLang="en-US"/>
          </a:p>
        </p:txBody>
      </p:sp>
    </p:spTree>
    <p:extLst>
      <p:ext uri="{BB962C8B-B14F-4D97-AF65-F5344CB8AC3E}">
        <p14:creationId xmlns:p14="http://schemas.microsoft.com/office/powerpoint/2010/main" val="372393167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C2DD407-AA21-4876-97E3-DE7F0BECE07D}" type="datetimeFigureOut">
              <a:rPr lang="en-US"/>
              <a:pPr>
                <a:defRPr/>
              </a:pPr>
              <a:t>6/19/2025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6EC3093-3863-4F5D-B3A8-09692008D02E}" type="slidenum">
              <a:rPr lang="en-US" altLang="en-US"/>
              <a:pPr/>
              <a:t>‹#›</a:t>
            </a:fld>
            <a:endParaRPr lang="en-US" altLang="en-US"/>
          </a:p>
        </p:txBody>
      </p:sp>
    </p:spTree>
    <p:extLst>
      <p:ext uri="{BB962C8B-B14F-4D97-AF65-F5344CB8AC3E}">
        <p14:creationId xmlns:p14="http://schemas.microsoft.com/office/powerpoint/2010/main" val="3353877771"/>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99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87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23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13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55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013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63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08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1FF076E-B33C-4890-9CAB-7B715572473C}" type="datetimeFigureOut">
              <a:rPr lang="en-US"/>
              <a:pPr>
                <a:defRPr/>
              </a:pPr>
              <a:t>6/19/2025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A7DD4F-AF10-4DCC-89B8-D223698D9ADB}" type="slidenum">
              <a:rPr lang="en-US" altLang="en-US"/>
              <a:pPr/>
              <a:t>‹#›</a:t>
            </a:fld>
            <a:endParaRPr lang="en-US" altLang="en-US"/>
          </a:p>
        </p:txBody>
      </p:sp>
    </p:spTree>
    <p:extLst>
      <p:ext uri="{BB962C8B-B14F-4D97-AF65-F5344CB8AC3E}">
        <p14:creationId xmlns:p14="http://schemas.microsoft.com/office/powerpoint/2010/main" val="353673755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28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150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521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103CFD-EEEC-4AD2-8F07-9F885AAB7393}" type="datetimeFigureOut">
              <a:rPr lang="en-US"/>
              <a:pPr>
                <a:defRPr/>
              </a:pPr>
              <a:t>6/19/2025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410CC2C3-50E4-4534-AB10-ECBDD1E31672}" type="slidenum">
              <a:rPr lang="en-US" altLang="en-US"/>
              <a:pPr/>
              <a:t>‹#›</a:t>
            </a:fld>
            <a:endParaRPr lang="en-US" altLang="en-US"/>
          </a:p>
        </p:txBody>
      </p:sp>
    </p:spTree>
    <p:extLst>
      <p:ext uri="{BB962C8B-B14F-4D97-AF65-F5344CB8AC3E}">
        <p14:creationId xmlns:p14="http://schemas.microsoft.com/office/powerpoint/2010/main" val="1988621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3644AC2-E1A1-48F4-B2DF-DB026A3FAE22}" type="datetimeFigureOut">
              <a:rPr lang="en-US"/>
              <a:pPr>
                <a:defRPr/>
              </a:pPr>
              <a:t>6/19/2025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7BBDC7E-5234-440B-88D0-0AFF4E03863E}" type="slidenum">
              <a:rPr lang="en-US" altLang="en-US"/>
              <a:pPr/>
              <a:t>‹#›</a:t>
            </a:fld>
            <a:endParaRPr lang="en-US" altLang="en-US"/>
          </a:p>
        </p:txBody>
      </p:sp>
    </p:spTree>
    <p:extLst>
      <p:ext uri="{BB962C8B-B14F-4D97-AF65-F5344CB8AC3E}">
        <p14:creationId xmlns:p14="http://schemas.microsoft.com/office/powerpoint/2010/main" val="3771617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4D5026-3255-4AC7-9603-AE960265135C}" type="datetimeFigureOut">
              <a:rPr lang="en-US"/>
              <a:pPr>
                <a:defRPr/>
              </a:pPr>
              <a:t>6/19/2025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FDDEEB21-6C5D-45AC-9E12-29171E9B95BA}" type="slidenum">
              <a:rPr lang="en-US" altLang="en-US"/>
              <a:pPr/>
              <a:t>‹#›</a:t>
            </a:fld>
            <a:endParaRPr lang="en-US" altLang="en-US"/>
          </a:p>
        </p:txBody>
      </p:sp>
    </p:spTree>
    <p:extLst>
      <p:ext uri="{BB962C8B-B14F-4D97-AF65-F5344CB8AC3E}">
        <p14:creationId xmlns:p14="http://schemas.microsoft.com/office/powerpoint/2010/main" val="3267570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03DA9F-3BB9-43DE-8912-0FCA340B19AD}" type="datetimeFigureOut">
              <a:rPr lang="en-US"/>
              <a:pPr>
                <a:defRPr/>
              </a:pPr>
              <a:t>6/19/2025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F42EA3F9-0019-492A-97E9-E6F1C53C1686}" type="slidenum">
              <a:rPr lang="en-US" altLang="en-US"/>
              <a:pPr/>
              <a:t>‹#›</a:t>
            </a:fld>
            <a:endParaRPr lang="en-US" altLang="en-US"/>
          </a:p>
        </p:txBody>
      </p:sp>
    </p:spTree>
    <p:extLst>
      <p:ext uri="{BB962C8B-B14F-4D97-AF65-F5344CB8AC3E}">
        <p14:creationId xmlns:p14="http://schemas.microsoft.com/office/powerpoint/2010/main" val="48245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5C1B26-0CC6-4386-BAE7-D30BBD19E2EF}" type="datetimeFigureOut">
              <a:rPr lang="en-US"/>
              <a:pPr>
                <a:defRPr/>
              </a:pPr>
              <a:t>6/19/2025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B8B43A48-BA25-4F8F-A16C-B73A50178380}" type="slidenum">
              <a:rPr lang="en-US" altLang="en-US"/>
              <a:pPr/>
              <a:t>‹#›</a:t>
            </a:fld>
            <a:endParaRPr lang="en-US" altLang="en-US"/>
          </a:p>
        </p:txBody>
      </p:sp>
    </p:spTree>
    <p:extLst>
      <p:ext uri="{BB962C8B-B14F-4D97-AF65-F5344CB8AC3E}">
        <p14:creationId xmlns:p14="http://schemas.microsoft.com/office/powerpoint/2010/main" val="3766685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A892C0-49B1-4EE4-A72C-D618E791BB23}" type="datetimeFigureOut">
              <a:rPr lang="en-US"/>
              <a:pPr>
                <a:defRPr/>
              </a:pPr>
              <a:t>6/19/2025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4E14D37F-327D-4C3E-BB15-043BA08B3171}" type="slidenum">
              <a:rPr lang="en-US" altLang="en-US"/>
              <a:pPr/>
              <a:t>‹#›</a:t>
            </a:fld>
            <a:endParaRPr lang="en-US" altLang="en-US"/>
          </a:p>
        </p:txBody>
      </p:sp>
    </p:spTree>
    <p:extLst>
      <p:ext uri="{BB962C8B-B14F-4D97-AF65-F5344CB8AC3E}">
        <p14:creationId xmlns:p14="http://schemas.microsoft.com/office/powerpoint/2010/main" val="2328224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B0CE73C-CFFD-487C-9230-6A325BAACCC7}" type="datetimeFigureOut">
              <a:rPr lang="en-US"/>
              <a:pPr>
                <a:defRPr/>
              </a:pPr>
              <a:t>6/19/2025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1F110CD6-8B2B-414B-B1D1-076AFC4091D8}" type="slidenum">
              <a:rPr lang="en-US" altLang="en-US"/>
              <a:pPr/>
              <a:t>‹#›</a:t>
            </a:fld>
            <a:endParaRPr lang="en-US" altLang="en-US"/>
          </a:p>
        </p:txBody>
      </p:sp>
    </p:spTree>
    <p:extLst>
      <p:ext uri="{BB962C8B-B14F-4D97-AF65-F5344CB8AC3E}">
        <p14:creationId xmlns:p14="http://schemas.microsoft.com/office/powerpoint/2010/main" val="3336936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449E42F-C2AD-40D4-B133-4F89395C0C82}" type="datetimeFigureOut">
              <a:rPr lang="en-US"/>
              <a:pPr>
                <a:defRPr/>
              </a:pPr>
              <a:t>6/19/2025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57041E-FABA-4767-A485-D1790AB3A852}" type="slidenum">
              <a:rPr lang="en-US" altLang="en-US"/>
              <a:pPr/>
              <a:t>‹#›</a:t>
            </a:fld>
            <a:endParaRPr lang="en-US" altLang="en-US"/>
          </a:p>
        </p:txBody>
      </p:sp>
    </p:spTree>
    <p:extLst>
      <p:ext uri="{BB962C8B-B14F-4D97-AF65-F5344CB8AC3E}">
        <p14:creationId xmlns:p14="http://schemas.microsoft.com/office/powerpoint/2010/main" val="9352524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C3C19B-6707-48EC-85FE-A6E39F6FCC4A}" type="datetimeFigureOut">
              <a:rPr lang="en-US"/>
              <a:pPr>
                <a:defRPr/>
              </a:pPr>
              <a:t>6/19/2025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EC0BC528-928B-4310-AF89-1B3DA787B22E}" type="slidenum">
              <a:rPr lang="en-US" altLang="en-US"/>
              <a:pPr/>
              <a:t>‹#›</a:t>
            </a:fld>
            <a:endParaRPr lang="en-US" altLang="en-US"/>
          </a:p>
        </p:txBody>
      </p:sp>
    </p:spTree>
    <p:extLst>
      <p:ext uri="{BB962C8B-B14F-4D97-AF65-F5344CB8AC3E}">
        <p14:creationId xmlns:p14="http://schemas.microsoft.com/office/powerpoint/2010/main" val="2153071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891A9F-1813-4CAB-A868-4ADCCD193E29}" type="datetimeFigureOut">
              <a:rPr lang="en-US"/>
              <a:pPr>
                <a:defRPr/>
              </a:pPr>
              <a:t>6/19/2025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5CCEC3D4-983D-4E9D-9DCC-347CF18D8122}" type="slidenum">
              <a:rPr lang="en-US" altLang="en-US"/>
              <a:pPr/>
              <a:t>‹#›</a:t>
            </a:fld>
            <a:endParaRPr lang="en-US" altLang="en-US"/>
          </a:p>
        </p:txBody>
      </p:sp>
    </p:spTree>
    <p:extLst>
      <p:ext uri="{BB962C8B-B14F-4D97-AF65-F5344CB8AC3E}">
        <p14:creationId xmlns:p14="http://schemas.microsoft.com/office/powerpoint/2010/main" val="3754092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8EF7EBF-E090-44E8-B8FD-92A6574D23C8}" type="datetimeFigureOut">
              <a:rPr lang="en-US"/>
              <a:pPr>
                <a:defRPr/>
              </a:pPr>
              <a:t>6/19/2025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45842CFD-5453-4116-AFB5-636B910D01F5}" type="slidenum">
              <a:rPr lang="en-US" altLang="en-US"/>
              <a:pPr/>
              <a:t>‹#›</a:t>
            </a:fld>
            <a:endParaRPr lang="en-US" altLang="en-US"/>
          </a:p>
        </p:txBody>
      </p:sp>
    </p:spTree>
    <p:extLst>
      <p:ext uri="{BB962C8B-B14F-4D97-AF65-F5344CB8AC3E}">
        <p14:creationId xmlns:p14="http://schemas.microsoft.com/office/powerpoint/2010/main" val="359300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D6C31D4-EC1D-4083-BAF6-70063C34C5C3}" type="datetimeFigureOut">
              <a:rPr lang="en-US"/>
              <a:pPr>
                <a:defRPr/>
              </a:pPr>
              <a:t>6/19/2025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969FC966-2B11-4099-865E-D610B59BC13D}" type="slidenum">
              <a:rPr lang="en-US" altLang="en-US"/>
              <a:pPr/>
              <a:t>‹#›</a:t>
            </a:fld>
            <a:endParaRPr lang="en-US" altLang="en-US"/>
          </a:p>
        </p:txBody>
      </p:sp>
    </p:spTree>
    <p:extLst>
      <p:ext uri="{BB962C8B-B14F-4D97-AF65-F5344CB8AC3E}">
        <p14:creationId xmlns:p14="http://schemas.microsoft.com/office/powerpoint/2010/main" val="2720233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52800" y="228600"/>
            <a:ext cx="6705600" cy="533400"/>
          </a:xfrm>
        </p:spPr>
        <p:txBody>
          <a:bodyPr/>
          <a:lstStyle>
            <a:lvl1pPr>
              <a:defRPr sz="20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3352800" y="990600"/>
            <a:ext cx="5892800" cy="457200"/>
          </a:xfrm>
        </p:spPr>
        <p:txBody>
          <a:bodyPr/>
          <a:lstStyle>
            <a:lvl1pPr marL="0" indent="0">
              <a:buFontTx/>
              <a:buNone/>
              <a:defRPr sz="1600"/>
            </a:lvl1pPr>
          </a:lstStyle>
          <a:p>
            <a:r>
              <a:rPr lang="en-US"/>
              <a:t>Click to edit Master subtitle style</a:t>
            </a:r>
          </a:p>
        </p:txBody>
      </p:sp>
    </p:spTree>
    <p:extLst>
      <p:ext uri="{BB962C8B-B14F-4D97-AF65-F5344CB8AC3E}">
        <p14:creationId xmlns:p14="http://schemas.microsoft.com/office/powerpoint/2010/main" val="3458023259"/>
      </p:ext>
    </p:extLst>
  </p:cSld>
  <p:clrMapOvr>
    <a:masterClrMapping/>
  </p:clrMapOvr>
  <p:transition>
    <p:pull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CBABFA-1B46-4B76-90A6-89840C2118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0652034"/>
      </p:ext>
    </p:extLst>
  </p:cSld>
  <p:clrMapOvr>
    <a:masterClrMapping/>
  </p:clrMapOvr>
  <p:transition>
    <p:pull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75F13C-DAA9-44BF-BFA7-204FB83B14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6088124"/>
      </p:ext>
    </p:extLst>
  </p:cSld>
  <p:clrMapOvr>
    <a:masterClrMapping/>
  </p:clrMapOvr>
  <p:transition>
    <p:pull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9F765A-A62B-4605-AC97-D3C0CF93F7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418873"/>
      </p:ext>
    </p:extLst>
  </p:cSld>
  <p:clrMapOvr>
    <a:masterClrMapping/>
  </p:clrMapOvr>
  <p:transition>
    <p:pull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B2CAC4-EE9B-4742-8731-4C82809080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424624"/>
      </p:ext>
    </p:extLst>
  </p:cSld>
  <p:clrMapOvr>
    <a:masterClrMapping/>
  </p:clrMapOvr>
  <p:transition>
    <p:pull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5AD094-D1DB-4623-AEB5-B043162419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5006352"/>
      </p:ext>
    </p:extLst>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E415833-B964-42B1-8648-85F494826B96}" type="datetimeFigureOut">
              <a:rPr lang="en-US"/>
              <a:pPr>
                <a:defRPr/>
              </a:pPr>
              <a:t>6/19/2025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E9EA678-E117-4DC9-B9CE-577B90DBE1ED}" type="slidenum">
              <a:rPr lang="en-US" altLang="en-US"/>
              <a:pPr/>
              <a:t>‹#›</a:t>
            </a:fld>
            <a:endParaRPr lang="en-US" altLang="en-US"/>
          </a:p>
        </p:txBody>
      </p:sp>
    </p:spTree>
    <p:extLst>
      <p:ext uri="{BB962C8B-B14F-4D97-AF65-F5344CB8AC3E}">
        <p14:creationId xmlns:p14="http://schemas.microsoft.com/office/powerpoint/2010/main" val="3833221959"/>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61DD9A2-84EF-4E14-AC97-878D3B0D4E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506274"/>
      </p:ext>
    </p:extLst>
  </p:cSld>
  <p:clrMapOvr>
    <a:masterClrMapping/>
  </p:clrMapOvr>
  <p:transition>
    <p:pull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4C753F-8457-4566-A573-277787F5B6C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662852"/>
      </p:ext>
    </p:extLst>
  </p:cSld>
  <p:clrMapOvr>
    <a:masterClrMapping/>
  </p:clrMapOvr>
  <p:transition>
    <p:pull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4E302B-EED3-4C29-B755-115EA32716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7833397"/>
      </p:ext>
    </p:extLst>
  </p:cSld>
  <p:clrMapOvr>
    <a:masterClrMapping/>
  </p:clrMapOvr>
  <p:transition>
    <p:pull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B8B8A7-B96A-456A-BEC1-DC8D5272B6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0236019"/>
      </p:ext>
    </p:extLst>
  </p:cSld>
  <p:clrMapOvr>
    <a:masterClrMapping/>
  </p:clrMapOvr>
  <p:transition>
    <p:pull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990601"/>
            <a:ext cx="18288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990601"/>
            <a:ext cx="52832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FC226C-6B8D-47E5-AD39-40B0CE3FDF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9608645"/>
      </p:ext>
    </p:extLst>
  </p:cSld>
  <p:clrMapOvr>
    <a:masterClrMapping/>
  </p:clrMapOvr>
  <p:transition>
    <p:pull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1DD9-6F42-F990-E4F6-2A863C87C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811F4A-29CC-9650-2B55-5B6A0266F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A53103-3D8F-13B9-6F28-08CDFF17C3D6}"/>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5" name="Footer Placeholder 4">
            <a:extLst>
              <a:ext uri="{FF2B5EF4-FFF2-40B4-BE49-F238E27FC236}">
                <a16:creationId xmlns:a16="http://schemas.microsoft.com/office/drawing/2014/main" id="{D3C4E47F-F67F-7491-9A75-9FE278501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41770-F1CB-618C-B3B1-DAC772EFBFAC}"/>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1336698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6E0A-4EC1-2B81-071D-545F1660B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40A17D-6654-DB29-AF8D-AC5D53110D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D0FEE-F36E-D2E3-900D-618BE0B81EBF}"/>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5" name="Footer Placeholder 4">
            <a:extLst>
              <a:ext uri="{FF2B5EF4-FFF2-40B4-BE49-F238E27FC236}">
                <a16:creationId xmlns:a16="http://schemas.microsoft.com/office/drawing/2014/main" id="{97F0D41B-619F-95CE-DEC7-9B737B62A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BAA4E-8D58-F8A1-1C99-B034DF181FF7}"/>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2737168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743C-8634-FA19-BE8E-A689A9921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239821-AD95-A0ED-BE18-4FE980D2D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97F092-AB58-64BE-6AE1-5D90427AEC34}"/>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5" name="Footer Placeholder 4">
            <a:extLst>
              <a:ext uri="{FF2B5EF4-FFF2-40B4-BE49-F238E27FC236}">
                <a16:creationId xmlns:a16="http://schemas.microsoft.com/office/drawing/2014/main" id="{FFF91F18-CD9C-7B48-6E27-90F822E14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5E794-FC11-FE5D-F456-C87F99BE1F51}"/>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3580067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8574-640B-B2E0-D98D-B72AFDFB8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83EC0-E15B-3A6F-322B-27F539C62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EE456-44A9-BE5A-9034-ED7AB44CAB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4C033-FE13-9711-B7CF-DA5BC04256EF}"/>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6" name="Footer Placeholder 5">
            <a:extLst>
              <a:ext uri="{FF2B5EF4-FFF2-40B4-BE49-F238E27FC236}">
                <a16:creationId xmlns:a16="http://schemas.microsoft.com/office/drawing/2014/main" id="{4B9BC305-D703-1279-609A-C28EE3A15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D7975-7887-67C8-C0A6-42F9041851E0}"/>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2891598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1DF8-4EC5-5B42-4F4C-AE314E1F21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7A6F20-79A2-8CD3-46B5-D9818ED82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BA91E-B62C-B5F7-641C-EB371621C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DD143A-C3FD-ECA1-0FD1-E47EC4B68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94EADA-6EDC-C065-39DD-F61DDB4E8E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F392DE-1D89-E710-64F5-DC0E4C000F8E}"/>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8" name="Footer Placeholder 7">
            <a:extLst>
              <a:ext uri="{FF2B5EF4-FFF2-40B4-BE49-F238E27FC236}">
                <a16:creationId xmlns:a16="http://schemas.microsoft.com/office/drawing/2014/main" id="{FE589E56-5C28-ECB9-77F5-5398F5C7C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7433B7-476F-8EA0-610A-7443FB601584}"/>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190352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82B3A7B-9D7F-4B21-9C44-72C592F31F48}" type="datetimeFigureOut">
              <a:rPr lang="en-US"/>
              <a:pPr>
                <a:defRPr/>
              </a:pPr>
              <a:t>6/19/2025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398476CA-E8BA-4511-B4AC-DAB34A413BC9}" type="slidenum">
              <a:rPr lang="en-US" altLang="en-US"/>
              <a:pPr/>
              <a:t>‹#›</a:t>
            </a:fld>
            <a:endParaRPr lang="en-US" altLang="en-US"/>
          </a:p>
        </p:txBody>
      </p:sp>
    </p:spTree>
    <p:extLst>
      <p:ext uri="{BB962C8B-B14F-4D97-AF65-F5344CB8AC3E}">
        <p14:creationId xmlns:p14="http://schemas.microsoft.com/office/powerpoint/2010/main" val="4245616412"/>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04B5-BC70-F6DC-0C13-BC9A1788C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363A1-0C18-5FA1-BE2C-369C7806A776}"/>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4" name="Footer Placeholder 3">
            <a:extLst>
              <a:ext uri="{FF2B5EF4-FFF2-40B4-BE49-F238E27FC236}">
                <a16:creationId xmlns:a16="http://schemas.microsoft.com/office/drawing/2014/main" id="{709F113C-9DE0-7B52-B68A-FD637DD7F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1A2095-6D8F-1B53-BE68-4775C1B78B87}"/>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3450660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3B9E7-C952-127F-8DAE-6EA747C46388}"/>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3" name="Footer Placeholder 2">
            <a:extLst>
              <a:ext uri="{FF2B5EF4-FFF2-40B4-BE49-F238E27FC236}">
                <a16:creationId xmlns:a16="http://schemas.microsoft.com/office/drawing/2014/main" id="{B5008B85-3A5D-EF7D-5C12-54A60C88C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7D43A9-BE4E-96F6-F5EA-EFBF0362E170}"/>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33154546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17A0-7B80-6F42-F586-711FF9387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3C093-51FB-A295-BCFB-FAB20CB2F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93CB1-F4E5-A197-D471-8CBEB4120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ACCC1-4DBA-1484-8FBD-DCB379AAE005}"/>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6" name="Footer Placeholder 5">
            <a:extLst>
              <a:ext uri="{FF2B5EF4-FFF2-40B4-BE49-F238E27FC236}">
                <a16:creationId xmlns:a16="http://schemas.microsoft.com/office/drawing/2014/main" id="{AF9B0C54-557E-5C4D-EDB3-B1B73129B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853B4-EE7E-4E14-EF47-CA1E48653906}"/>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3749026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257F-405C-DDB1-CE53-83B5D6907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384B50-34D5-F2F7-184C-A8D7A79DF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0D6CE-FC10-BE95-EBA4-6FFDD3A0E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BEDDD-FF1A-E74D-176D-B09F1357EFE7}"/>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6" name="Footer Placeholder 5">
            <a:extLst>
              <a:ext uri="{FF2B5EF4-FFF2-40B4-BE49-F238E27FC236}">
                <a16:creationId xmlns:a16="http://schemas.microsoft.com/office/drawing/2014/main" id="{48CF00EB-72A4-2F0A-5AB1-6321E0891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8835A-1109-5079-985B-83CC286FC243}"/>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3933389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DCF2-34C0-298B-ED06-4CBB7987F1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B0491-FF5A-4957-D539-3509819284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783B9-E0A2-4325-4285-F75C223653EC}"/>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5" name="Footer Placeholder 4">
            <a:extLst>
              <a:ext uri="{FF2B5EF4-FFF2-40B4-BE49-F238E27FC236}">
                <a16:creationId xmlns:a16="http://schemas.microsoft.com/office/drawing/2014/main" id="{A31119A5-E7C0-78B8-D4A9-B039E3E60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F7E3F-B848-0E68-2F7A-FD1495FEB099}"/>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3792684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0CBF7-F7FA-9AD6-00AC-7E23FB9B0B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E9F461-C483-23FC-9FA0-B9C0DBDAA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A28E0-535C-3BD5-4686-4D4BF23C101D}"/>
              </a:ext>
            </a:extLst>
          </p:cNvPr>
          <p:cNvSpPr>
            <a:spLocks noGrp="1"/>
          </p:cNvSpPr>
          <p:nvPr>
            <p:ph type="dt" sz="half" idx="10"/>
          </p:nvPr>
        </p:nvSpPr>
        <p:spPr/>
        <p:txBody>
          <a:bodyPr/>
          <a:lstStyle/>
          <a:p>
            <a:fld id="{B3F0E1DC-7AA7-4766-A80B-88E906082162}" type="datetimeFigureOut">
              <a:rPr lang="en-US" smtClean="0"/>
              <a:t>6/19/2025</a:t>
            </a:fld>
            <a:endParaRPr lang="en-US"/>
          </a:p>
        </p:txBody>
      </p:sp>
      <p:sp>
        <p:nvSpPr>
          <p:cNvPr id="5" name="Footer Placeholder 4">
            <a:extLst>
              <a:ext uri="{FF2B5EF4-FFF2-40B4-BE49-F238E27FC236}">
                <a16:creationId xmlns:a16="http://schemas.microsoft.com/office/drawing/2014/main" id="{CB943082-35B3-C3D9-E141-244E550FF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6E31F-8E01-B80F-3381-D4E402A1461B}"/>
              </a:ext>
            </a:extLst>
          </p:cNvPr>
          <p:cNvSpPr>
            <a:spLocks noGrp="1"/>
          </p:cNvSpPr>
          <p:nvPr>
            <p:ph type="sldNum" sz="quarter" idx="12"/>
          </p:nvPr>
        </p:nvSpPr>
        <p:spPr/>
        <p:txBody>
          <a:bodyPr/>
          <a:lstStyle/>
          <a:p>
            <a:fld id="{ADD61070-2E62-46A7-8C92-8CB0B6DFEF6D}" type="slidenum">
              <a:rPr lang="en-US" smtClean="0"/>
              <a:t>‹#›</a:t>
            </a:fld>
            <a:endParaRPr lang="en-US"/>
          </a:p>
        </p:txBody>
      </p:sp>
    </p:spTree>
    <p:extLst>
      <p:ext uri="{BB962C8B-B14F-4D97-AF65-F5344CB8AC3E}">
        <p14:creationId xmlns:p14="http://schemas.microsoft.com/office/powerpoint/2010/main" val="1492778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52800" y="228600"/>
            <a:ext cx="6705600" cy="533400"/>
          </a:xfrm>
        </p:spPr>
        <p:txBody>
          <a:bodyPr/>
          <a:lstStyle>
            <a:lvl1pPr>
              <a:defRPr sz="20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3352800" y="990600"/>
            <a:ext cx="5892800" cy="457200"/>
          </a:xfrm>
        </p:spPr>
        <p:txBody>
          <a:bodyPr/>
          <a:lstStyle>
            <a:lvl1pPr marL="0" indent="0">
              <a:buFontTx/>
              <a:buNone/>
              <a:defRPr sz="1600"/>
            </a:lvl1pPr>
          </a:lstStyle>
          <a:p>
            <a:r>
              <a:rPr lang="en-US"/>
              <a:t>Click to edit Master subtitle style</a:t>
            </a:r>
          </a:p>
        </p:txBody>
      </p:sp>
    </p:spTree>
    <p:extLst>
      <p:ext uri="{BB962C8B-B14F-4D97-AF65-F5344CB8AC3E}">
        <p14:creationId xmlns:p14="http://schemas.microsoft.com/office/powerpoint/2010/main" val="808278493"/>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8B867B-D468-475D-84E1-2DD6F870B9B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F7DB24A-629C-4DE5-8AE6-9CFA23DD24F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BCE04CB-C706-4AE9-A723-7A0E7E51B55F}"/>
              </a:ext>
            </a:extLst>
          </p:cNvPr>
          <p:cNvSpPr>
            <a:spLocks noGrp="1" noChangeArrowheads="1"/>
          </p:cNvSpPr>
          <p:nvPr>
            <p:ph type="sldNum" sz="quarter" idx="12"/>
          </p:nvPr>
        </p:nvSpPr>
        <p:spPr>
          <a:ln/>
        </p:spPr>
        <p:txBody>
          <a:bodyPr/>
          <a:lstStyle>
            <a:lvl1pPr>
              <a:defRPr/>
            </a:lvl1pPr>
          </a:lstStyle>
          <a:p>
            <a:fld id="{BA4834FA-BB68-4232-95FB-09AB637A4A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7434220"/>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AA898F-BC68-4AC1-B88F-EF2DBDD8373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9DE7C6B-1C55-42A5-A639-2522510B586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7BF1E8F-3A82-4C22-AB8E-182B72BD42C2}"/>
              </a:ext>
            </a:extLst>
          </p:cNvPr>
          <p:cNvSpPr>
            <a:spLocks noGrp="1" noChangeArrowheads="1"/>
          </p:cNvSpPr>
          <p:nvPr>
            <p:ph type="sldNum" sz="quarter" idx="12"/>
          </p:nvPr>
        </p:nvSpPr>
        <p:spPr>
          <a:ln/>
        </p:spPr>
        <p:txBody>
          <a:bodyPr/>
          <a:lstStyle>
            <a:lvl1pPr>
              <a:defRPr/>
            </a:lvl1pPr>
          </a:lstStyle>
          <a:p>
            <a:fld id="{1B4F0341-C0D5-4723-8DB5-CF62EE2EAA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87902"/>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10012A-C8AF-43AA-9C3E-27263E1CB8B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FBF89B2-178F-4D14-A386-1C8CACC98D9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A376722D-9D65-44B2-ABB0-F2A63A5F6EF6}"/>
              </a:ext>
            </a:extLst>
          </p:cNvPr>
          <p:cNvSpPr>
            <a:spLocks noGrp="1" noChangeArrowheads="1"/>
          </p:cNvSpPr>
          <p:nvPr>
            <p:ph type="sldNum" sz="quarter" idx="12"/>
          </p:nvPr>
        </p:nvSpPr>
        <p:spPr>
          <a:ln/>
        </p:spPr>
        <p:txBody>
          <a:bodyPr/>
          <a:lstStyle>
            <a:lvl1pPr>
              <a:defRPr/>
            </a:lvl1pPr>
          </a:lstStyle>
          <a:p>
            <a:fld id="{6317FAE2-C701-463A-9F1D-6E453C02FD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9847282"/>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F6C3232-3F99-47D9-A873-FFDB900CBDAC}" type="datetimeFigureOut">
              <a:rPr lang="en-US"/>
              <a:pPr>
                <a:defRPr/>
              </a:pPr>
              <a:t>6/19/2025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2D80CE75-90F7-4324-97DC-23ECAE4B1F33}" type="slidenum">
              <a:rPr lang="en-US" altLang="en-US"/>
              <a:pPr/>
              <a:t>‹#›</a:t>
            </a:fld>
            <a:endParaRPr lang="en-US" altLang="en-US"/>
          </a:p>
        </p:txBody>
      </p:sp>
    </p:spTree>
    <p:extLst>
      <p:ext uri="{BB962C8B-B14F-4D97-AF65-F5344CB8AC3E}">
        <p14:creationId xmlns:p14="http://schemas.microsoft.com/office/powerpoint/2010/main" val="1037124666"/>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F259E1-CCF1-496A-972D-C96A787D9C3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D967C7AF-42D5-4A45-8229-A7FC984409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DBC43F9E-3550-472B-B875-3E956A4CC708}"/>
              </a:ext>
            </a:extLst>
          </p:cNvPr>
          <p:cNvSpPr>
            <a:spLocks noGrp="1" noChangeArrowheads="1"/>
          </p:cNvSpPr>
          <p:nvPr>
            <p:ph type="sldNum" sz="quarter" idx="12"/>
          </p:nvPr>
        </p:nvSpPr>
        <p:spPr>
          <a:ln/>
        </p:spPr>
        <p:txBody>
          <a:bodyPr/>
          <a:lstStyle>
            <a:lvl1pPr>
              <a:defRPr/>
            </a:lvl1pPr>
          </a:lstStyle>
          <a:p>
            <a:fld id="{6701D3DC-6FF7-49B4-AD8F-B1CA5A9BB1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064858"/>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5E38DD-834D-4E0D-A5C3-E7D322DF937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E9868709-76E3-458F-A3B1-3AF931B80A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69666FCD-E9BB-47B9-AFC1-52DE8CD5B2CD}"/>
              </a:ext>
            </a:extLst>
          </p:cNvPr>
          <p:cNvSpPr>
            <a:spLocks noGrp="1" noChangeArrowheads="1"/>
          </p:cNvSpPr>
          <p:nvPr>
            <p:ph type="sldNum" sz="quarter" idx="12"/>
          </p:nvPr>
        </p:nvSpPr>
        <p:spPr>
          <a:ln/>
        </p:spPr>
        <p:txBody>
          <a:bodyPr/>
          <a:lstStyle>
            <a:lvl1pPr>
              <a:defRPr/>
            </a:lvl1pPr>
          </a:lstStyle>
          <a:p>
            <a:fld id="{CBC99BEC-EFFB-4C83-BE58-21CE8308BA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8867114"/>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0F2870-63E8-4132-BFA3-23FFEC2B971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BE899500-7FA4-4A31-81FD-C805AA79B0B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F816DD71-5E52-476D-8DFB-F8B17FD7753A}"/>
              </a:ext>
            </a:extLst>
          </p:cNvPr>
          <p:cNvSpPr>
            <a:spLocks noGrp="1" noChangeArrowheads="1"/>
          </p:cNvSpPr>
          <p:nvPr>
            <p:ph type="sldNum" sz="quarter" idx="12"/>
          </p:nvPr>
        </p:nvSpPr>
        <p:spPr>
          <a:ln/>
        </p:spPr>
        <p:txBody>
          <a:bodyPr/>
          <a:lstStyle>
            <a:lvl1pPr>
              <a:defRPr/>
            </a:lvl1pPr>
          </a:lstStyle>
          <a:p>
            <a:fld id="{E288BC2A-08E9-481B-A623-2DB0EEB89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1032815"/>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C690D9-F48E-4B75-976B-DF59B80D54D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B67F7FCC-3B63-4455-8F7C-60CC7FE2ECC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07D601D6-D84E-4BA3-83FE-66B42FEBBF05}"/>
              </a:ext>
            </a:extLst>
          </p:cNvPr>
          <p:cNvSpPr>
            <a:spLocks noGrp="1" noChangeArrowheads="1"/>
          </p:cNvSpPr>
          <p:nvPr>
            <p:ph type="sldNum" sz="quarter" idx="12"/>
          </p:nvPr>
        </p:nvSpPr>
        <p:spPr>
          <a:ln/>
        </p:spPr>
        <p:txBody>
          <a:bodyPr/>
          <a:lstStyle>
            <a:lvl1pPr>
              <a:defRPr/>
            </a:lvl1pPr>
          </a:lstStyle>
          <a:p>
            <a:fld id="{D9965CFA-58DF-4AA2-9305-4F44A8F352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322029"/>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1C7A40-8385-4C10-A358-6468D08723A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F182D4AA-CDE8-4883-A630-AE7F81A2D2E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235A293F-C20C-4888-B2DE-CC636C77E376}"/>
              </a:ext>
            </a:extLst>
          </p:cNvPr>
          <p:cNvSpPr>
            <a:spLocks noGrp="1" noChangeArrowheads="1"/>
          </p:cNvSpPr>
          <p:nvPr>
            <p:ph type="sldNum" sz="quarter" idx="12"/>
          </p:nvPr>
        </p:nvSpPr>
        <p:spPr>
          <a:ln/>
        </p:spPr>
        <p:txBody>
          <a:bodyPr/>
          <a:lstStyle>
            <a:lvl1pPr>
              <a:defRPr/>
            </a:lvl1pPr>
          </a:lstStyle>
          <a:p>
            <a:fld id="{0CAC8303-0DC7-4509-9F16-D9C2F9B95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9336179"/>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D9542A-4EE5-4558-9BE7-45F481F74C4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FD77B75-160E-470E-BE5B-7228C2CEF2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22B608B6-1576-43E3-8E3C-DA3950B9A5FD}"/>
              </a:ext>
            </a:extLst>
          </p:cNvPr>
          <p:cNvSpPr>
            <a:spLocks noGrp="1" noChangeArrowheads="1"/>
          </p:cNvSpPr>
          <p:nvPr>
            <p:ph type="sldNum" sz="quarter" idx="12"/>
          </p:nvPr>
        </p:nvSpPr>
        <p:spPr>
          <a:ln/>
        </p:spPr>
        <p:txBody>
          <a:bodyPr/>
          <a:lstStyle>
            <a:lvl1pPr>
              <a:defRPr/>
            </a:lvl1pPr>
          </a:lstStyle>
          <a:p>
            <a:fld id="{AA7CFCA1-C1A3-4C6B-8CB0-EC68120DD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0637927"/>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990601"/>
            <a:ext cx="18288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990601"/>
            <a:ext cx="52832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E8B417-EFCA-4703-80C0-52ED5AD1857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05FFBAE-5DDC-4905-9EF3-B0448F04E3F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3E9DF35-3ED6-4B5A-A7FE-544DC3D0655F}"/>
              </a:ext>
            </a:extLst>
          </p:cNvPr>
          <p:cNvSpPr>
            <a:spLocks noGrp="1" noChangeArrowheads="1"/>
          </p:cNvSpPr>
          <p:nvPr>
            <p:ph type="sldNum" sz="quarter" idx="12"/>
          </p:nvPr>
        </p:nvSpPr>
        <p:spPr>
          <a:ln/>
        </p:spPr>
        <p:txBody>
          <a:bodyPr/>
          <a:lstStyle>
            <a:lvl1pPr>
              <a:defRPr/>
            </a:lvl1pPr>
          </a:lstStyle>
          <a:p>
            <a:fld id="{4CF70A6F-ED14-4D4D-9DEC-F15DC6FFE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258131"/>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D9ADD6D-83FC-4FE0-AAA0-46623BF0DAE1}" type="datetimeFigureOut">
              <a:rPr lang="en-US"/>
              <a:pPr>
                <a:defRPr/>
              </a:pPr>
              <a:t>6/19/2025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D9DFFC32-1217-45BC-AD30-E62DF9EED005}" type="slidenum">
              <a:rPr lang="en-US" altLang="en-US"/>
              <a:pPr/>
              <a:t>‹#›</a:t>
            </a:fld>
            <a:endParaRPr lang="en-US" altLang="en-US"/>
          </a:p>
        </p:txBody>
      </p:sp>
    </p:spTree>
    <p:extLst>
      <p:ext uri="{BB962C8B-B14F-4D97-AF65-F5344CB8AC3E}">
        <p14:creationId xmlns:p14="http://schemas.microsoft.com/office/powerpoint/2010/main" val="1073053761"/>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44A10-3AE9-4C57-8541-9297C99C8830}" type="datetimeFigureOut">
              <a:rPr lang="en-US"/>
              <a:pPr>
                <a:defRPr/>
              </a:pPr>
              <a:t>6/19/2025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D6A6E1-A0B9-4FE5-AEBF-CF703ED5B67A}" type="slidenum">
              <a:rPr lang="en-US" altLang="en-US"/>
              <a:pPr/>
              <a:t>‹#›</a:t>
            </a:fld>
            <a:endParaRPr lang="en-US" altLang="en-US"/>
          </a:p>
        </p:txBody>
      </p:sp>
    </p:spTree>
    <p:extLst>
      <p:ext uri="{BB962C8B-B14F-4D97-AF65-F5344CB8AC3E}">
        <p14:creationId xmlns:p14="http://schemas.microsoft.com/office/powerpoint/2010/main" val="968997144"/>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A7B43E4-74B3-4C46-808D-E1ACC4FD72C3}" type="datetimeFigureOut">
              <a:rPr lang="en-US"/>
              <a:pPr>
                <a:defRPr/>
              </a:pPr>
              <a:t>6/19/2025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0F84D1AD-F5F9-40B9-80FD-F7B984BEED4B}" type="slidenum">
              <a:rPr lang="en-US" altLang="en-US"/>
              <a:pPr/>
              <a:t>‹#›</a:t>
            </a:fld>
            <a:endParaRPr lang="en-US" altLang="en-US"/>
          </a:p>
        </p:txBody>
      </p:sp>
    </p:spTree>
    <p:extLst>
      <p:ext uri="{BB962C8B-B14F-4D97-AF65-F5344CB8AC3E}">
        <p14:creationId xmlns:p14="http://schemas.microsoft.com/office/powerpoint/2010/main" val="4205938811"/>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CBAD8F5-93A4-4938-A198-EFA68E8F6CDB}" type="datetimeFigureOut">
              <a:rPr lang="en-US"/>
              <a:pPr>
                <a:defRPr/>
              </a:pPr>
              <a:t>6/19/2025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pPr>
            <a:fld id="{9B39AA83-A73E-406C-9C90-EED877C0DB7C}"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21341981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ll/>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8590A-9D7E-4E6C-95FF-D7F06C035544}"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6607B-AFF0-4AE3-A106-86C7670E05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3067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688EAB90-36AF-4C2C-A21E-C9440C2E46F5}" type="datetimeFigureOut">
              <a:rPr lang="en-US"/>
              <a:pPr>
                <a:defRPr/>
              </a:pPr>
              <a:t>6/19/2025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fontAlgn="base">
              <a:spcBef>
                <a:spcPct val="0"/>
              </a:spcBef>
              <a:spcAft>
                <a:spcPct val="0"/>
              </a:spcAft>
            </a:pPr>
            <a:fld id="{60BFF24C-1596-447C-978B-1F6DE5BF932F}"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36340271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990601"/>
            <a:ext cx="7112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117600" y="1828801"/>
            <a:ext cx="73152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B68BEF4-CB6D-4274-9913-93D53324B751}" type="slidenum">
              <a:rPr lang="en-US" altLang="en-US" smtClean="0">
                <a:solidFill>
                  <a:srgbClr val="000000"/>
                </a:solidFill>
                <a:latin typeface="Arial" panose="020B0604020202020204" pitchFamily="34" charset="0"/>
              </a:rPr>
              <a:pPr fontAlgn="base">
                <a:spcBef>
                  <a:spcPct val="0"/>
                </a:spcBef>
                <a:spcAft>
                  <a:spcPct val="0"/>
                </a:spcAft>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01603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pull dir="r"/>
  </p:transition>
  <p:txStyles>
    <p:titleStyle>
      <a:lvl1pPr algn="l" rtl="0" eaLnBrk="0" fontAlgn="base" hangingPunct="0">
        <a:spcBef>
          <a:spcPct val="0"/>
        </a:spcBef>
        <a:spcAft>
          <a:spcPct val="0"/>
        </a:spcAft>
        <a:defRPr sz="2800" b="1">
          <a:solidFill>
            <a:srgbClr val="8E7912"/>
          </a:solidFill>
          <a:latin typeface="+mj-lt"/>
          <a:ea typeface="+mj-ea"/>
          <a:cs typeface="+mj-cs"/>
        </a:defRPr>
      </a:lvl1pPr>
      <a:lvl2pPr algn="l" rtl="0" eaLnBrk="0" fontAlgn="base" hangingPunct="0">
        <a:spcBef>
          <a:spcPct val="0"/>
        </a:spcBef>
        <a:spcAft>
          <a:spcPct val="0"/>
        </a:spcAft>
        <a:defRPr sz="2800" b="1">
          <a:solidFill>
            <a:srgbClr val="8E7912"/>
          </a:solidFill>
          <a:latin typeface="Tahoma" pitchFamily="34" charset="0"/>
        </a:defRPr>
      </a:lvl2pPr>
      <a:lvl3pPr algn="l" rtl="0" eaLnBrk="0" fontAlgn="base" hangingPunct="0">
        <a:spcBef>
          <a:spcPct val="0"/>
        </a:spcBef>
        <a:spcAft>
          <a:spcPct val="0"/>
        </a:spcAft>
        <a:defRPr sz="2800" b="1">
          <a:solidFill>
            <a:srgbClr val="8E7912"/>
          </a:solidFill>
          <a:latin typeface="Tahoma" pitchFamily="34" charset="0"/>
        </a:defRPr>
      </a:lvl3pPr>
      <a:lvl4pPr algn="l" rtl="0" eaLnBrk="0" fontAlgn="base" hangingPunct="0">
        <a:spcBef>
          <a:spcPct val="0"/>
        </a:spcBef>
        <a:spcAft>
          <a:spcPct val="0"/>
        </a:spcAft>
        <a:defRPr sz="2800" b="1">
          <a:solidFill>
            <a:srgbClr val="8E7912"/>
          </a:solidFill>
          <a:latin typeface="Tahoma" pitchFamily="34" charset="0"/>
        </a:defRPr>
      </a:lvl4pPr>
      <a:lvl5pPr algn="l" rtl="0" eaLnBrk="0" fontAlgn="base" hangingPunct="0">
        <a:spcBef>
          <a:spcPct val="0"/>
        </a:spcBef>
        <a:spcAft>
          <a:spcPct val="0"/>
        </a:spcAft>
        <a:defRPr sz="2800" b="1">
          <a:solidFill>
            <a:srgbClr val="8E7912"/>
          </a:solidFill>
          <a:latin typeface="Tahoma" pitchFamily="34" charset="0"/>
        </a:defRPr>
      </a:lvl5pPr>
      <a:lvl6pPr marL="457200" algn="l" rtl="0" fontAlgn="base">
        <a:spcBef>
          <a:spcPct val="0"/>
        </a:spcBef>
        <a:spcAft>
          <a:spcPct val="0"/>
        </a:spcAft>
        <a:defRPr sz="2800" b="1">
          <a:solidFill>
            <a:srgbClr val="8E7912"/>
          </a:solidFill>
          <a:latin typeface="Tahoma" pitchFamily="34" charset="0"/>
        </a:defRPr>
      </a:lvl6pPr>
      <a:lvl7pPr marL="914400" algn="l" rtl="0" fontAlgn="base">
        <a:spcBef>
          <a:spcPct val="0"/>
        </a:spcBef>
        <a:spcAft>
          <a:spcPct val="0"/>
        </a:spcAft>
        <a:defRPr sz="2800" b="1">
          <a:solidFill>
            <a:srgbClr val="8E7912"/>
          </a:solidFill>
          <a:latin typeface="Tahoma" pitchFamily="34" charset="0"/>
        </a:defRPr>
      </a:lvl7pPr>
      <a:lvl8pPr marL="1371600" algn="l" rtl="0" fontAlgn="base">
        <a:spcBef>
          <a:spcPct val="0"/>
        </a:spcBef>
        <a:spcAft>
          <a:spcPct val="0"/>
        </a:spcAft>
        <a:defRPr sz="2800" b="1">
          <a:solidFill>
            <a:srgbClr val="8E7912"/>
          </a:solidFill>
          <a:latin typeface="Tahoma" pitchFamily="34" charset="0"/>
        </a:defRPr>
      </a:lvl8pPr>
      <a:lvl9pPr marL="1828800" algn="l" rtl="0" fontAlgn="base">
        <a:spcBef>
          <a:spcPct val="0"/>
        </a:spcBef>
        <a:spcAft>
          <a:spcPct val="0"/>
        </a:spcAft>
        <a:defRPr sz="2800" b="1">
          <a:solidFill>
            <a:srgbClr val="8E791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rgbClr val="4C410A"/>
          </a:solidFill>
          <a:latin typeface="+mn-lt"/>
          <a:ea typeface="+mn-ea"/>
          <a:cs typeface="+mn-cs"/>
        </a:defRPr>
      </a:lvl1pPr>
      <a:lvl2pPr marL="742950" indent="-285750" algn="l" rtl="0" eaLnBrk="0" fontAlgn="base" hangingPunct="0">
        <a:spcBef>
          <a:spcPct val="20000"/>
        </a:spcBef>
        <a:spcAft>
          <a:spcPct val="0"/>
        </a:spcAft>
        <a:buChar char="–"/>
        <a:defRPr sz="1600">
          <a:solidFill>
            <a:srgbClr val="4C410A"/>
          </a:solidFill>
          <a:latin typeface="+mn-lt"/>
        </a:defRPr>
      </a:lvl2pPr>
      <a:lvl3pPr marL="1143000" indent="-228600" algn="l" rtl="0" eaLnBrk="0" fontAlgn="base" hangingPunct="0">
        <a:spcBef>
          <a:spcPct val="20000"/>
        </a:spcBef>
        <a:spcAft>
          <a:spcPct val="0"/>
        </a:spcAft>
        <a:buChar char="•"/>
        <a:defRPr sz="1400">
          <a:solidFill>
            <a:srgbClr val="4C410A"/>
          </a:solidFill>
          <a:latin typeface="+mn-lt"/>
        </a:defRPr>
      </a:lvl3pPr>
      <a:lvl4pPr marL="1600200" indent="-228600" algn="l" rtl="0" eaLnBrk="0" fontAlgn="base" hangingPunct="0">
        <a:spcBef>
          <a:spcPct val="20000"/>
        </a:spcBef>
        <a:spcAft>
          <a:spcPct val="0"/>
        </a:spcAft>
        <a:buChar char="–"/>
        <a:defRPr sz="1200">
          <a:solidFill>
            <a:srgbClr val="4C410A"/>
          </a:solidFill>
          <a:latin typeface="+mn-lt"/>
        </a:defRPr>
      </a:lvl4pPr>
      <a:lvl5pPr marL="2057400" indent="-228600" algn="l" rtl="0" eaLnBrk="0" fontAlgn="base" hangingPunct="0">
        <a:spcBef>
          <a:spcPct val="20000"/>
        </a:spcBef>
        <a:spcAft>
          <a:spcPct val="0"/>
        </a:spcAft>
        <a:buChar char="»"/>
        <a:defRPr sz="1200">
          <a:solidFill>
            <a:srgbClr val="4C410A"/>
          </a:solidFill>
          <a:latin typeface="+mn-lt"/>
        </a:defRPr>
      </a:lvl5pPr>
      <a:lvl6pPr marL="2514600" indent="-228600" algn="l" rtl="0" fontAlgn="base">
        <a:spcBef>
          <a:spcPct val="20000"/>
        </a:spcBef>
        <a:spcAft>
          <a:spcPct val="0"/>
        </a:spcAft>
        <a:buChar char="»"/>
        <a:defRPr sz="1200">
          <a:solidFill>
            <a:srgbClr val="4C410A"/>
          </a:solidFill>
          <a:latin typeface="+mn-lt"/>
        </a:defRPr>
      </a:lvl6pPr>
      <a:lvl7pPr marL="2971800" indent="-228600" algn="l" rtl="0" fontAlgn="base">
        <a:spcBef>
          <a:spcPct val="20000"/>
        </a:spcBef>
        <a:spcAft>
          <a:spcPct val="0"/>
        </a:spcAft>
        <a:buChar char="»"/>
        <a:defRPr sz="1200">
          <a:solidFill>
            <a:srgbClr val="4C410A"/>
          </a:solidFill>
          <a:latin typeface="+mn-lt"/>
        </a:defRPr>
      </a:lvl7pPr>
      <a:lvl8pPr marL="3429000" indent="-228600" algn="l" rtl="0" fontAlgn="base">
        <a:spcBef>
          <a:spcPct val="20000"/>
        </a:spcBef>
        <a:spcAft>
          <a:spcPct val="0"/>
        </a:spcAft>
        <a:buChar char="»"/>
        <a:defRPr sz="1200">
          <a:solidFill>
            <a:srgbClr val="4C410A"/>
          </a:solidFill>
          <a:latin typeface="+mn-lt"/>
        </a:defRPr>
      </a:lvl8pPr>
      <a:lvl9pPr marL="3886200" indent="-228600" algn="l" rtl="0" fontAlgn="base">
        <a:spcBef>
          <a:spcPct val="20000"/>
        </a:spcBef>
        <a:spcAft>
          <a:spcPct val="0"/>
        </a:spcAft>
        <a:buChar char="»"/>
        <a:defRPr sz="1200">
          <a:solidFill>
            <a:srgbClr val="4C410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AC2610-B3BF-B8BD-BD2C-35C4716DD7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57A35A-678E-6E20-D15B-34518FBAD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8234-DCBE-C72C-15FF-F1E212114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0E1DC-7AA7-4766-A80B-88E906082162}" type="datetimeFigureOut">
              <a:rPr lang="en-US" smtClean="0"/>
              <a:t>6/19/2025</a:t>
            </a:fld>
            <a:endParaRPr lang="en-US"/>
          </a:p>
        </p:txBody>
      </p:sp>
      <p:sp>
        <p:nvSpPr>
          <p:cNvPr id="5" name="Footer Placeholder 4">
            <a:extLst>
              <a:ext uri="{FF2B5EF4-FFF2-40B4-BE49-F238E27FC236}">
                <a16:creationId xmlns:a16="http://schemas.microsoft.com/office/drawing/2014/main" id="{64EB9B48-7063-7DDE-5526-96D739456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058D1A-EF58-3991-2DA2-7E28DB679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61070-2E62-46A7-8C92-8CB0B6DFEF6D}" type="slidenum">
              <a:rPr lang="en-US" smtClean="0"/>
              <a:t>‹#›</a:t>
            </a:fld>
            <a:endParaRPr lang="en-US"/>
          </a:p>
        </p:txBody>
      </p:sp>
    </p:spTree>
    <p:extLst>
      <p:ext uri="{BB962C8B-B14F-4D97-AF65-F5344CB8AC3E}">
        <p14:creationId xmlns:p14="http://schemas.microsoft.com/office/powerpoint/2010/main" val="339268494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E29620-255D-4200-B67F-1AD0A5DB2E9D}"/>
              </a:ext>
            </a:extLst>
          </p:cNvPr>
          <p:cNvSpPr>
            <a:spLocks noGrp="1" noChangeArrowheads="1"/>
          </p:cNvSpPr>
          <p:nvPr>
            <p:ph type="title"/>
          </p:nvPr>
        </p:nvSpPr>
        <p:spPr bwMode="auto">
          <a:xfrm>
            <a:off x="1117600" y="990601"/>
            <a:ext cx="7112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07E238-CCA5-47F1-B6A1-F0BE86E49F70}"/>
              </a:ext>
            </a:extLst>
          </p:cNvPr>
          <p:cNvSpPr>
            <a:spLocks noGrp="1" noChangeArrowheads="1"/>
          </p:cNvSpPr>
          <p:nvPr>
            <p:ph type="body" idx="1"/>
          </p:nvPr>
        </p:nvSpPr>
        <p:spPr bwMode="auto">
          <a:xfrm>
            <a:off x="1117600" y="1828801"/>
            <a:ext cx="73152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B6CE3E-A838-4A3D-8BE8-7927E01771B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2DE6B4E5-4510-43E9-9DA7-339F19F2DF5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85F5E024-428A-4669-A3E3-DAB89A57593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F760B64-7C12-404E-9C2A-02ECD8F90CE5}" type="slidenum">
              <a:rPr lang="en-US" altLang="en-US">
                <a:solidFill>
                  <a:srgbClr val="000000"/>
                </a:solidFill>
                <a:latin typeface="Arial" panose="020B0604020202020204" pitchFamily="34" charset="0"/>
              </a:rPr>
              <a:pPr fontAlgn="base">
                <a:spcBef>
                  <a:spcPct val="0"/>
                </a:spcBef>
                <a:spcAft>
                  <a:spcPct val="0"/>
                </a:spcAft>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5861230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cover/>
  </p:transition>
  <p:txStyles>
    <p:titleStyle>
      <a:lvl1pPr algn="l" rtl="0" eaLnBrk="0" fontAlgn="base" hangingPunct="0">
        <a:spcBef>
          <a:spcPct val="0"/>
        </a:spcBef>
        <a:spcAft>
          <a:spcPct val="0"/>
        </a:spcAft>
        <a:defRPr sz="2800" b="1">
          <a:solidFill>
            <a:srgbClr val="8E7912"/>
          </a:solidFill>
          <a:latin typeface="+mj-lt"/>
          <a:ea typeface="+mj-ea"/>
          <a:cs typeface="+mj-cs"/>
        </a:defRPr>
      </a:lvl1pPr>
      <a:lvl2pPr algn="l" rtl="0" eaLnBrk="0" fontAlgn="base" hangingPunct="0">
        <a:spcBef>
          <a:spcPct val="0"/>
        </a:spcBef>
        <a:spcAft>
          <a:spcPct val="0"/>
        </a:spcAft>
        <a:defRPr sz="2800" b="1">
          <a:solidFill>
            <a:srgbClr val="8E7912"/>
          </a:solidFill>
          <a:latin typeface="Tahoma" pitchFamily="34" charset="0"/>
        </a:defRPr>
      </a:lvl2pPr>
      <a:lvl3pPr algn="l" rtl="0" eaLnBrk="0" fontAlgn="base" hangingPunct="0">
        <a:spcBef>
          <a:spcPct val="0"/>
        </a:spcBef>
        <a:spcAft>
          <a:spcPct val="0"/>
        </a:spcAft>
        <a:defRPr sz="2800" b="1">
          <a:solidFill>
            <a:srgbClr val="8E7912"/>
          </a:solidFill>
          <a:latin typeface="Tahoma" pitchFamily="34" charset="0"/>
        </a:defRPr>
      </a:lvl3pPr>
      <a:lvl4pPr algn="l" rtl="0" eaLnBrk="0" fontAlgn="base" hangingPunct="0">
        <a:spcBef>
          <a:spcPct val="0"/>
        </a:spcBef>
        <a:spcAft>
          <a:spcPct val="0"/>
        </a:spcAft>
        <a:defRPr sz="2800" b="1">
          <a:solidFill>
            <a:srgbClr val="8E7912"/>
          </a:solidFill>
          <a:latin typeface="Tahoma" pitchFamily="34" charset="0"/>
        </a:defRPr>
      </a:lvl4pPr>
      <a:lvl5pPr algn="l" rtl="0" eaLnBrk="0" fontAlgn="base" hangingPunct="0">
        <a:spcBef>
          <a:spcPct val="0"/>
        </a:spcBef>
        <a:spcAft>
          <a:spcPct val="0"/>
        </a:spcAft>
        <a:defRPr sz="2800" b="1">
          <a:solidFill>
            <a:srgbClr val="8E7912"/>
          </a:solidFill>
          <a:latin typeface="Tahoma" pitchFamily="34" charset="0"/>
        </a:defRPr>
      </a:lvl5pPr>
      <a:lvl6pPr marL="457200" algn="l" rtl="0" fontAlgn="base">
        <a:spcBef>
          <a:spcPct val="0"/>
        </a:spcBef>
        <a:spcAft>
          <a:spcPct val="0"/>
        </a:spcAft>
        <a:defRPr sz="2800" b="1">
          <a:solidFill>
            <a:srgbClr val="8E7912"/>
          </a:solidFill>
          <a:latin typeface="Tahoma" pitchFamily="34" charset="0"/>
        </a:defRPr>
      </a:lvl6pPr>
      <a:lvl7pPr marL="914400" algn="l" rtl="0" fontAlgn="base">
        <a:spcBef>
          <a:spcPct val="0"/>
        </a:spcBef>
        <a:spcAft>
          <a:spcPct val="0"/>
        </a:spcAft>
        <a:defRPr sz="2800" b="1">
          <a:solidFill>
            <a:srgbClr val="8E7912"/>
          </a:solidFill>
          <a:latin typeface="Tahoma" pitchFamily="34" charset="0"/>
        </a:defRPr>
      </a:lvl7pPr>
      <a:lvl8pPr marL="1371600" algn="l" rtl="0" fontAlgn="base">
        <a:spcBef>
          <a:spcPct val="0"/>
        </a:spcBef>
        <a:spcAft>
          <a:spcPct val="0"/>
        </a:spcAft>
        <a:defRPr sz="2800" b="1">
          <a:solidFill>
            <a:srgbClr val="8E7912"/>
          </a:solidFill>
          <a:latin typeface="Tahoma" pitchFamily="34" charset="0"/>
        </a:defRPr>
      </a:lvl8pPr>
      <a:lvl9pPr marL="1828800" algn="l" rtl="0" fontAlgn="base">
        <a:spcBef>
          <a:spcPct val="0"/>
        </a:spcBef>
        <a:spcAft>
          <a:spcPct val="0"/>
        </a:spcAft>
        <a:defRPr sz="2800" b="1">
          <a:solidFill>
            <a:srgbClr val="8E791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rgbClr val="4C410A"/>
          </a:solidFill>
          <a:latin typeface="+mn-lt"/>
          <a:ea typeface="+mn-ea"/>
          <a:cs typeface="+mn-cs"/>
        </a:defRPr>
      </a:lvl1pPr>
      <a:lvl2pPr marL="742950" indent="-285750" algn="l" rtl="0" eaLnBrk="0" fontAlgn="base" hangingPunct="0">
        <a:spcBef>
          <a:spcPct val="20000"/>
        </a:spcBef>
        <a:spcAft>
          <a:spcPct val="0"/>
        </a:spcAft>
        <a:buChar char="–"/>
        <a:defRPr sz="1600">
          <a:solidFill>
            <a:srgbClr val="4C410A"/>
          </a:solidFill>
          <a:latin typeface="+mn-lt"/>
        </a:defRPr>
      </a:lvl2pPr>
      <a:lvl3pPr marL="1143000" indent="-228600" algn="l" rtl="0" eaLnBrk="0" fontAlgn="base" hangingPunct="0">
        <a:spcBef>
          <a:spcPct val="20000"/>
        </a:spcBef>
        <a:spcAft>
          <a:spcPct val="0"/>
        </a:spcAft>
        <a:buChar char="•"/>
        <a:defRPr sz="1400">
          <a:solidFill>
            <a:srgbClr val="4C410A"/>
          </a:solidFill>
          <a:latin typeface="+mn-lt"/>
        </a:defRPr>
      </a:lvl3pPr>
      <a:lvl4pPr marL="1600200" indent="-228600" algn="l" rtl="0" eaLnBrk="0" fontAlgn="base" hangingPunct="0">
        <a:spcBef>
          <a:spcPct val="20000"/>
        </a:spcBef>
        <a:spcAft>
          <a:spcPct val="0"/>
        </a:spcAft>
        <a:buChar char="–"/>
        <a:defRPr sz="1200">
          <a:solidFill>
            <a:srgbClr val="4C410A"/>
          </a:solidFill>
          <a:latin typeface="+mn-lt"/>
        </a:defRPr>
      </a:lvl4pPr>
      <a:lvl5pPr marL="2057400" indent="-228600" algn="l" rtl="0" eaLnBrk="0" fontAlgn="base" hangingPunct="0">
        <a:spcBef>
          <a:spcPct val="20000"/>
        </a:spcBef>
        <a:spcAft>
          <a:spcPct val="0"/>
        </a:spcAft>
        <a:buChar char="»"/>
        <a:defRPr sz="1200">
          <a:solidFill>
            <a:srgbClr val="4C410A"/>
          </a:solidFill>
          <a:latin typeface="+mn-lt"/>
        </a:defRPr>
      </a:lvl5pPr>
      <a:lvl6pPr marL="2514600" indent="-228600" algn="l" rtl="0" fontAlgn="base">
        <a:spcBef>
          <a:spcPct val="20000"/>
        </a:spcBef>
        <a:spcAft>
          <a:spcPct val="0"/>
        </a:spcAft>
        <a:buChar char="»"/>
        <a:defRPr sz="1200">
          <a:solidFill>
            <a:srgbClr val="4C410A"/>
          </a:solidFill>
          <a:latin typeface="+mn-lt"/>
        </a:defRPr>
      </a:lvl6pPr>
      <a:lvl7pPr marL="2971800" indent="-228600" algn="l" rtl="0" fontAlgn="base">
        <a:spcBef>
          <a:spcPct val="20000"/>
        </a:spcBef>
        <a:spcAft>
          <a:spcPct val="0"/>
        </a:spcAft>
        <a:buChar char="»"/>
        <a:defRPr sz="1200">
          <a:solidFill>
            <a:srgbClr val="4C410A"/>
          </a:solidFill>
          <a:latin typeface="+mn-lt"/>
        </a:defRPr>
      </a:lvl7pPr>
      <a:lvl8pPr marL="3429000" indent="-228600" algn="l" rtl="0" fontAlgn="base">
        <a:spcBef>
          <a:spcPct val="20000"/>
        </a:spcBef>
        <a:spcAft>
          <a:spcPct val="0"/>
        </a:spcAft>
        <a:buChar char="»"/>
        <a:defRPr sz="1200">
          <a:solidFill>
            <a:srgbClr val="4C410A"/>
          </a:solidFill>
          <a:latin typeface="+mn-lt"/>
        </a:defRPr>
      </a:lvl8pPr>
      <a:lvl9pPr marL="3886200" indent="-228600" algn="l" rtl="0" fontAlgn="base">
        <a:spcBef>
          <a:spcPct val="20000"/>
        </a:spcBef>
        <a:spcAft>
          <a:spcPct val="0"/>
        </a:spcAft>
        <a:buChar char="»"/>
        <a:defRPr sz="1200">
          <a:solidFill>
            <a:srgbClr val="4C410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tait@gibperk.com" TargetMode="External"/><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hyperlink" Target="mailto:tperkins@gibperk.com" TargetMode="External"/><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image" Target="../media/image31.wmf"/><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gif"/><Relationship Id="rId9" Type="http://schemas.openxmlformats.org/officeDocument/2006/relationships/image" Target="../media/image33.wmf"/></Relationships>
</file>

<file path=ppt/slides/_rels/slide47.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8.emf"/><Relationship Id="rId3" Type="http://schemas.openxmlformats.org/officeDocument/2006/relationships/audio" Target="../media/audio1.wav"/><Relationship Id="rId7" Type="http://schemas.openxmlformats.org/officeDocument/2006/relationships/image" Target="../media/image36.wmf"/><Relationship Id="rId12"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35.jpeg"/><Relationship Id="rId11" Type="http://schemas.openxmlformats.org/officeDocument/2006/relationships/image" Target="../media/image32.jpeg"/><Relationship Id="rId5" Type="http://schemas.openxmlformats.org/officeDocument/2006/relationships/image" Target="../media/image31.wmf"/><Relationship Id="rId10" Type="http://schemas.openxmlformats.org/officeDocument/2006/relationships/image" Target="../media/image30.jpeg"/><Relationship Id="rId4" Type="http://schemas.openxmlformats.org/officeDocument/2006/relationships/image" Target="../media/image34.jpeg"/><Relationship Id="rId9"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8.emf"/><Relationship Id="rId3" Type="http://schemas.openxmlformats.org/officeDocument/2006/relationships/audio" Target="../media/audio1.wav"/><Relationship Id="rId7" Type="http://schemas.openxmlformats.org/officeDocument/2006/relationships/image" Target="../media/image31.wmf"/><Relationship Id="rId12" Type="http://schemas.openxmlformats.org/officeDocument/2006/relationships/image" Target="../media/image42.emf"/><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36.wmf"/><Relationship Id="rId11" Type="http://schemas.openxmlformats.org/officeDocument/2006/relationships/image" Target="../media/image41.emf"/><Relationship Id="rId5" Type="http://schemas.openxmlformats.org/officeDocument/2006/relationships/image" Target="../media/image29.gif"/><Relationship Id="rId10" Type="http://schemas.openxmlformats.org/officeDocument/2006/relationships/image" Target="../media/image30.jpeg"/><Relationship Id="rId4" Type="http://schemas.openxmlformats.org/officeDocument/2006/relationships/image" Target="../media/image39.png"/><Relationship Id="rId9" Type="http://schemas.openxmlformats.org/officeDocument/2006/relationships/image" Target="../media/image33.wmf"/></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learningmarket.org/" TargetMode="External"/><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06670B-A919-5EAD-C8CD-D58DFD9B380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83934C-1288-0401-992A-CE222C556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4F2EBAE-68E9-99D3-1EC1-75629C517296}"/>
              </a:ext>
            </a:extLst>
          </p:cNvPr>
          <p:cNvSpPr>
            <a:spLocks noGrp="1"/>
          </p:cNvSpPr>
          <p:nvPr>
            <p:ph type="ctrTitle"/>
          </p:nvPr>
        </p:nvSpPr>
        <p:spPr>
          <a:xfrm>
            <a:off x="599609" y="679731"/>
            <a:ext cx="4171994" cy="3736540"/>
          </a:xfrm>
        </p:spPr>
        <p:txBody>
          <a:bodyPr>
            <a:normAutofit/>
          </a:bodyPr>
          <a:lstStyle/>
          <a:p>
            <a:pPr algn="l"/>
            <a:r>
              <a:rPr lang="en-US" dirty="0"/>
              <a:t>How to Buy a Business – Part Two</a:t>
            </a:r>
            <a:endParaRPr lang="en-US"/>
          </a:p>
        </p:txBody>
      </p:sp>
      <p:sp>
        <p:nvSpPr>
          <p:cNvPr id="3" name="Subtitle 2">
            <a:extLst>
              <a:ext uri="{FF2B5EF4-FFF2-40B4-BE49-F238E27FC236}">
                <a16:creationId xmlns:a16="http://schemas.microsoft.com/office/drawing/2014/main" id="{A3627189-AE9E-9434-06D8-C9F6A550A06A}"/>
              </a:ext>
            </a:extLst>
          </p:cNvPr>
          <p:cNvSpPr>
            <a:spLocks noGrp="1"/>
          </p:cNvSpPr>
          <p:nvPr>
            <p:ph type="subTitle" idx="1"/>
          </p:nvPr>
        </p:nvSpPr>
        <p:spPr>
          <a:xfrm>
            <a:off x="726597" y="3711894"/>
            <a:ext cx="4171994" cy="1035781"/>
          </a:xfrm>
        </p:spPr>
        <p:txBody>
          <a:bodyPr>
            <a:normAutofit/>
          </a:bodyPr>
          <a:lstStyle/>
          <a:p>
            <a:pPr algn="l">
              <a:lnSpc>
                <a:spcPct val="90000"/>
              </a:lnSpc>
            </a:pPr>
            <a:r>
              <a:rPr lang="en-US" dirty="0"/>
              <a:t>Drafting the Sales Agreement</a:t>
            </a:r>
          </a:p>
        </p:txBody>
      </p:sp>
      <p:grpSp>
        <p:nvGrpSpPr>
          <p:cNvPr id="11" name="Group 10">
            <a:extLst>
              <a:ext uri="{FF2B5EF4-FFF2-40B4-BE49-F238E27FC236}">
                <a16:creationId xmlns:a16="http://schemas.microsoft.com/office/drawing/2014/main" id="{6AA269D1-207E-97F9-ECB1-64E16412D2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EB71C83E-5050-3CCC-4D56-487E74D19F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2665DE3-FE69-4B8C-5B1B-FF84629A0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FE6932D2-BD46-4F3B-246C-BCB934976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3741D7C-0884-58F3-062A-62F3E0BA6E37}"/>
              </a:ext>
            </a:extLst>
          </p:cNvPr>
          <p:cNvPicPr>
            <a:picLocks noChangeAspect="1"/>
          </p:cNvPicPr>
          <p:nvPr/>
        </p:nvPicPr>
        <p:blipFill>
          <a:blip r:embed="rId2"/>
          <a:srcRect l="19833" r="14504"/>
          <a:stretch>
            <a:fillRect/>
          </a:stretch>
        </p:blipFill>
        <p:spPr>
          <a:xfrm>
            <a:off x="5640572" y="557360"/>
            <a:ext cx="5608830" cy="5632704"/>
          </a:xfrm>
          <a:prstGeom prst="rect">
            <a:avLst/>
          </a:prstGeom>
        </p:spPr>
      </p:pic>
    </p:spTree>
    <p:extLst>
      <p:ext uri="{BB962C8B-B14F-4D97-AF65-F5344CB8AC3E}">
        <p14:creationId xmlns:p14="http://schemas.microsoft.com/office/powerpoint/2010/main" val="1391672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6379" y="991365"/>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86227" y="1641094"/>
            <a:ext cx="4418449" cy="3908121"/>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Abadi Extra Light" panose="020B0204020104020204" pitchFamily="34" charset="0"/>
                <a:ea typeface="+mn-ea"/>
                <a:cs typeface="+mn-cs"/>
              </a:rPr>
              <a:t>Technical Support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If you have issues during the presentation, please email</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Sean Tait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badi Extra Light" panose="020B0204020104020204" pitchFamily="34" charset="0"/>
                <a:ea typeface="+mn-ea"/>
                <a:cs typeface="+mn-cs"/>
                <a:hlinkClick r:id="rId3"/>
              </a:rPr>
              <a:t>stait</a:t>
            </a: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hlinkClick r:id="rId3"/>
              </a:rPr>
              <a:t>@gibperk.com</a:t>
            </a:r>
            <a:endPar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or </a:t>
            </a:r>
            <a:b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610 565 1708 Ext 109</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for real-time troubleshooting assistance</a:t>
            </a: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000000"/>
              </a:solidFill>
              <a:effectLst/>
              <a:uLnTx/>
              <a:uFillTx/>
              <a:latin typeface="High Tower Text" panose="02040502050506030303" pitchFamily="18" charset="0"/>
              <a:ea typeface="+mn-ea"/>
              <a:cs typeface="+mn-cs"/>
            </a:endParaRPr>
          </a:p>
        </p:txBody>
      </p:sp>
    </p:spTree>
    <p:extLst>
      <p:ext uri="{BB962C8B-B14F-4D97-AF65-F5344CB8AC3E}">
        <p14:creationId xmlns:p14="http://schemas.microsoft.com/office/powerpoint/2010/main" val="249793775"/>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2767" y="1575152"/>
            <a:ext cx="9825135" cy="4616520"/>
          </a:xfrm>
          <a:prstGeom prst="rect">
            <a:avLst/>
          </a:prstGeom>
          <a:noFill/>
        </p:spPr>
        <p:txBody>
          <a:bodyPr wrap="square">
            <a:spAutoFit/>
          </a:bodyPr>
          <a:lstStyle/>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Bell MT" panose="02020503060305020303" pitchFamily="18" charset="0"/>
                <a:ea typeface="+mn-ea"/>
                <a:cs typeface="+mn-cs"/>
              </a:rPr>
              <a:t>Questions</a:t>
            </a:r>
            <a:endPar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any questions during the program, please type them into the chat box and I will try to address them during the program.</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your question is </a:t>
            </a:r>
            <a:r>
              <a:rPr kumimoji="0" lang="en-US" sz="24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not answered </a:t>
            </a: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during the program you will receive an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response after the program is concluded.</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questions after the program is concluded please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your question to –</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rPr>
              <a:t>tperkins@gibperk.com</a:t>
            </a:r>
            <a:endPar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endParaRP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sng"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mpezzner@gibperk.com</a:t>
            </a:r>
            <a:b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780" name="AutoShape 4" descr="http://downloads.animationfactory.com/download/question_md_clr.gif?t=1447862876&amp;m=32992063&amp;h=bda19fe6a9044b512d4721be56c0e5d5"/>
          <p:cNvSpPr>
            <a:spLocks noChangeAspect="1" noChangeArrowheads="1"/>
          </p:cNvSpPr>
          <p:nvPr/>
        </p:nvSpPr>
        <p:spPr bwMode="auto">
          <a:xfrm>
            <a:off x="2703604" y="-135597"/>
            <a:ext cx="171405" cy="3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altLang="en-US" sz="1799"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137495327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1510B-D417-2A2D-E3F6-9B7F3E1B08D1}"/>
              </a:ext>
            </a:extLst>
          </p:cNvPr>
          <p:cNvSpPr>
            <a:spLocks noGrp="1"/>
          </p:cNvSpPr>
          <p:nvPr>
            <p:ph type="ctrTitle"/>
          </p:nvPr>
        </p:nvSpPr>
        <p:spPr>
          <a:xfrm>
            <a:off x="599609" y="679731"/>
            <a:ext cx="4171994" cy="3736540"/>
          </a:xfrm>
        </p:spPr>
        <p:txBody>
          <a:bodyPr>
            <a:normAutofit/>
          </a:bodyPr>
          <a:lstStyle/>
          <a:p>
            <a:pPr algn="l"/>
            <a:r>
              <a:rPr lang="en-US" dirty="0"/>
              <a:t>How to Buy a Business – Part Two </a:t>
            </a:r>
          </a:p>
        </p:txBody>
      </p:sp>
      <p:sp>
        <p:nvSpPr>
          <p:cNvPr id="3" name="Subtitle 2">
            <a:extLst>
              <a:ext uri="{FF2B5EF4-FFF2-40B4-BE49-F238E27FC236}">
                <a16:creationId xmlns:a16="http://schemas.microsoft.com/office/drawing/2014/main" id="{E9B40691-5CEE-D0AE-D5F5-B277CD2B698F}"/>
              </a:ext>
            </a:extLst>
          </p:cNvPr>
          <p:cNvSpPr>
            <a:spLocks noGrp="1"/>
          </p:cNvSpPr>
          <p:nvPr>
            <p:ph type="subTitle" idx="1"/>
          </p:nvPr>
        </p:nvSpPr>
        <p:spPr>
          <a:xfrm>
            <a:off x="726597" y="3711894"/>
            <a:ext cx="4171994" cy="1035781"/>
          </a:xfrm>
        </p:spPr>
        <p:txBody>
          <a:bodyPr>
            <a:normAutofit/>
          </a:bodyPr>
          <a:lstStyle/>
          <a:p>
            <a:pPr algn="l">
              <a:lnSpc>
                <a:spcPct val="90000"/>
              </a:lnSpc>
            </a:pPr>
            <a:r>
              <a:rPr lang="en-US" dirty="0"/>
              <a:t>Drafting the Sales Agreement</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C2AB69-EE07-B04D-DA41-DD534A65103C}"/>
              </a:ext>
            </a:extLst>
          </p:cNvPr>
          <p:cNvPicPr>
            <a:picLocks noChangeAspect="1"/>
          </p:cNvPicPr>
          <p:nvPr/>
        </p:nvPicPr>
        <p:blipFill>
          <a:blip r:embed="rId2"/>
          <a:srcRect l="19833" r="14504"/>
          <a:stretch>
            <a:fillRect/>
          </a:stretch>
        </p:blipFill>
        <p:spPr>
          <a:xfrm>
            <a:off x="5640572" y="557360"/>
            <a:ext cx="5608830" cy="5632704"/>
          </a:xfrm>
          <a:prstGeom prst="rect">
            <a:avLst/>
          </a:prstGeom>
        </p:spPr>
      </p:pic>
    </p:spTree>
    <p:extLst>
      <p:ext uri="{BB962C8B-B14F-4D97-AF65-F5344CB8AC3E}">
        <p14:creationId xmlns:p14="http://schemas.microsoft.com/office/powerpoint/2010/main" val="7712405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Title 1"/>
          <p:cNvSpPr>
            <a:spLocks noGrp="1"/>
          </p:cNvSpPr>
          <p:nvPr>
            <p:ph type="title"/>
          </p:nvPr>
        </p:nvSpPr>
        <p:spPr>
          <a:xfrm>
            <a:off x="161925" y="2713037"/>
            <a:ext cx="11677649" cy="715963"/>
          </a:xfrm>
        </p:spPr>
        <p:txBody>
          <a:bodyPr/>
          <a:lstStyle/>
          <a:p>
            <a:r>
              <a:rPr lang="en-US" altLang="en-US" dirty="0">
                <a:solidFill>
                  <a:schemeClr val="bg1"/>
                </a:solidFill>
                <a:latin typeface="Abadi Extra Light" panose="020B0204020104020204" pitchFamily="34" charset="0"/>
              </a:rPr>
              <a:t>Documenting </a:t>
            </a:r>
            <a:br>
              <a:rPr lang="en-US" altLang="en-US" dirty="0">
                <a:solidFill>
                  <a:schemeClr val="bg1"/>
                </a:solidFill>
                <a:latin typeface="Abadi Extra Light" panose="020B0204020104020204" pitchFamily="34" charset="0"/>
              </a:rPr>
            </a:br>
            <a:r>
              <a:rPr lang="en-US" altLang="en-US" dirty="0">
                <a:solidFill>
                  <a:schemeClr val="bg1"/>
                </a:solidFill>
                <a:latin typeface="Abadi Extra Light" panose="020B0204020104020204" pitchFamily="34" charset="0"/>
              </a:rPr>
              <a:t>the Deal</a:t>
            </a:r>
          </a:p>
        </p:txBody>
      </p:sp>
    </p:spTree>
    <p:extLst>
      <p:ext uri="{BB962C8B-B14F-4D97-AF65-F5344CB8AC3E}">
        <p14:creationId xmlns:p14="http://schemas.microsoft.com/office/powerpoint/2010/main" val="4275805126"/>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4573-2BF2-116D-7F11-8668260D3278}"/>
              </a:ext>
            </a:extLst>
          </p:cNvPr>
          <p:cNvSpPr>
            <a:spLocks noGrp="1"/>
          </p:cNvSpPr>
          <p:nvPr>
            <p:ph type="title"/>
          </p:nvPr>
        </p:nvSpPr>
        <p:spPr>
          <a:xfrm>
            <a:off x="876693" y="741391"/>
            <a:ext cx="3734218" cy="1616203"/>
          </a:xfrm>
        </p:spPr>
        <p:txBody>
          <a:bodyPr anchor="b">
            <a:normAutofit/>
          </a:bodyPr>
          <a:lstStyle/>
          <a:p>
            <a:r>
              <a:rPr lang="en-US" sz="3200" b="1" dirty="0">
                <a:latin typeface="+mn-lt"/>
              </a:rPr>
              <a:t>Agreement Provisions</a:t>
            </a:r>
          </a:p>
        </p:txBody>
      </p:sp>
      <p:sp>
        <p:nvSpPr>
          <p:cNvPr id="3" name="Content Placeholder 2">
            <a:extLst>
              <a:ext uri="{FF2B5EF4-FFF2-40B4-BE49-F238E27FC236}">
                <a16:creationId xmlns:a16="http://schemas.microsoft.com/office/drawing/2014/main" id="{93357945-42FB-0E11-11D5-8DE9EB71580A}"/>
              </a:ext>
            </a:extLst>
          </p:cNvPr>
          <p:cNvSpPr>
            <a:spLocks noGrp="1"/>
          </p:cNvSpPr>
          <p:nvPr>
            <p:ph idx="1"/>
          </p:nvPr>
        </p:nvSpPr>
        <p:spPr>
          <a:xfrm>
            <a:off x="876693" y="2533476"/>
            <a:ext cx="3455821" cy="3447832"/>
          </a:xfrm>
        </p:spPr>
        <p:txBody>
          <a:bodyPr anchor="t">
            <a:normAutofit/>
          </a:bodyPr>
          <a:lstStyle/>
          <a:p>
            <a:r>
              <a:rPr lang="en-US" sz="1700" dirty="0"/>
              <a:t>Introductory Provision</a:t>
            </a:r>
          </a:p>
          <a:p>
            <a:r>
              <a:rPr lang="en-US" sz="1700" dirty="0"/>
              <a:t>Recitals</a:t>
            </a:r>
          </a:p>
          <a:p>
            <a:r>
              <a:rPr lang="en-US" sz="1700" dirty="0"/>
              <a:t>Purchase and Sale of Assets</a:t>
            </a:r>
          </a:p>
          <a:p>
            <a:r>
              <a:rPr lang="en-US" sz="1700" dirty="0"/>
              <a:t>Consideration/Purchase Price</a:t>
            </a:r>
          </a:p>
          <a:p>
            <a:r>
              <a:rPr lang="en-US" sz="1700" dirty="0"/>
              <a:t>Adjustments to the Purchase Price</a:t>
            </a:r>
          </a:p>
          <a:p>
            <a:r>
              <a:rPr lang="en-US" sz="1700" dirty="0"/>
              <a:t>Reps and Warranties</a:t>
            </a:r>
          </a:p>
          <a:p>
            <a:r>
              <a:rPr lang="en-US" sz="1700" dirty="0"/>
              <a:t>The Closing</a:t>
            </a:r>
          </a:p>
          <a:p>
            <a:r>
              <a:rPr lang="en-US" sz="1700" dirty="0"/>
              <a:t>Indemnity Provisions</a:t>
            </a:r>
          </a:p>
          <a:p>
            <a:r>
              <a:rPr lang="en-US" sz="1700" dirty="0"/>
              <a:t>Miscellaneous</a:t>
            </a:r>
          </a:p>
        </p:txBody>
      </p:sp>
      <p:pic>
        <p:nvPicPr>
          <p:cNvPr id="4" name="Picture 3" descr="A paper with text on it and a pen and glasses&#10;&#10;AI-generated content may be incorrect.">
            <a:extLst>
              <a:ext uri="{FF2B5EF4-FFF2-40B4-BE49-F238E27FC236}">
                <a16:creationId xmlns:a16="http://schemas.microsoft.com/office/drawing/2014/main" id="{3D9A5B95-B6E5-EB7C-60C0-2F016D9271B9}"/>
              </a:ext>
            </a:extLst>
          </p:cNvPr>
          <p:cNvPicPr>
            <a:picLocks noChangeAspect="1"/>
          </p:cNvPicPr>
          <p:nvPr/>
        </p:nvPicPr>
        <p:blipFill>
          <a:blip r:embed="rId2"/>
          <a:stretch>
            <a:fillRect/>
          </a:stretch>
        </p:blipFill>
        <p:spPr>
          <a:xfrm>
            <a:off x="4987672" y="1307745"/>
            <a:ext cx="6389346" cy="4251819"/>
          </a:xfrm>
          <a:prstGeom prst="rect">
            <a:avLst/>
          </a:prstGeom>
          <a:effectLst>
            <a:outerShdw blurRad="50800" dist="50800" dir="5400000" algn="ctr" rotWithShape="0">
              <a:srgbClr val="000000">
                <a:alpha val="99000"/>
              </a:srgbClr>
            </a:outerShdw>
          </a:effectLst>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7592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12642" name="Title 1"/>
          <p:cNvSpPr>
            <a:spLocks noGrp="1"/>
          </p:cNvSpPr>
          <p:nvPr>
            <p:ph type="title"/>
          </p:nvPr>
        </p:nvSpPr>
        <p:spPr>
          <a:xfrm>
            <a:off x="3590925" y="2924176"/>
            <a:ext cx="5334000" cy="715963"/>
          </a:xfrm>
        </p:spPr>
        <p:txBody>
          <a:bodyPr/>
          <a:lstStyle/>
          <a:p>
            <a:pPr algn="r"/>
            <a:r>
              <a:rPr lang="en-US" altLang="en-US" dirty="0">
                <a:solidFill>
                  <a:schemeClr val="bg1"/>
                </a:solidFill>
                <a:latin typeface="Abadi Extra Light" panose="020B0204020104020204" pitchFamily="34" charset="0"/>
              </a:rPr>
              <a:t>Introductory Provisions</a:t>
            </a:r>
          </a:p>
        </p:txBody>
      </p:sp>
    </p:spTree>
    <p:extLst>
      <p:ext uri="{BB962C8B-B14F-4D97-AF65-F5344CB8AC3E}">
        <p14:creationId xmlns:p14="http://schemas.microsoft.com/office/powerpoint/2010/main" val="1237404844"/>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383242" y="1581051"/>
            <a:ext cx="5443817" cy="3447832"/>
          </a:xfrm>
        </p:spPr>
        <p:txBody>
          <a:bodyPr anchor="t">
            <a:normAutofit/>
          </a:bodyPr>
          <a:lstStyle/>
          <a:p>
            <a:pPr marL="0" indent="0">
              <a:buFont typeface="Arial" panose="020B0604020202020204" pitchFamily="34" charset="0"/>
              <a:buNone/>
            </a:pPr>
            <a:r>
              <a:rPr lang="en-US" altLang="en-US" sz="3000" dirty="0">
                <a:latin typeface="Abadi Extra Light" panose="020B0204020104020204" pitchFamily="34" charset="0"/>
              </a:rPr>
              <a:t>The Agreement should -</a:t>
            </a:r>
          </a:p>
          <a:p>
            <a:pPr marL="233363" indent="-233363">
              <a:buFont typeface="Arial" panose="020B0604020202020204" pitchFamily="34" charset="0"/>
              <a:buNone/>
              <a:tabLst>
                <a:tab pos="233363" algn="l"/>
              </a:tabLst>
            </a:pPr>
            <a:r>
              <a:rPr lang="en-US" altLang="en-US" sz="3000" dirty="0">
                <a:latin typeface="Abadi Extra Light" panose="020B0204020104020204" pitchFamily="34" charset="0"/>
              </a:rPr>
              <a:t>&gt; Set  the date of the Agreement </a:t>
            </a:r>
          </a:p>
          <a:p>
            <a:pPr marL="233363" indent="-233363">
              <a:buFont typeface="Arial" panose="020B0604020202020204" pitchFamily="34" charset="0"/>
              <a:buNone/>
              <a:tabLst>
                <a:tab pos="233363" algn="l"/>
              </a:tabLst>
            </a:pPr>
            <a:r>
              <a:rPr lang="en-US" altLang="en-US" sz="3000" dirty="0">
                <a:latin typeface="Abadi Extra Light" panose="020B0204020104020204" pitchFamily="34" charset="0"/>
              </a:rPr>
              <a:t>&gt; Properly identify the parties</a:t>
            </a:r>
          </a:p>
          <a:p>
            <a:pPr marL="0" indent="0">
              <a:buFont typeface="Arial" panose="020B0604020202020204" pitchFamily="34" charset="0"/>
              <a:buNone/>
            </a:pPr>
            <a:r>
              <a:rPr lang="en-US" altLang="en-US" sz="2000" dirty="0"/>
              <a:t>	</a:t>
            </a:r>
          </a:p>
        </p:txBody>
      </p:sp>
      <p:pic>
        <p:nvPicPr>
          <p:cNvPr id="2" name="Picture 1">
            <a:extLst>
              <a:ext uri="{FF2B5EF4-FFF2-40B4-BE49-F238E27FC236}">
                <a16:creationId xmlns:a16="http://schemas.microsoft.com/office/drawing/2014/main" id="{89647818-BD8B-20B5-D1CE-CAE3D0562B3E}"/>
              </a:ext>
            </a:extLst>
          </p:cNvPr>
          <p:cNvPicPr>
            <a:picLocks noChangeAspect="1"/>
          </p:cNvPicPr>
          <p:nvPr/>
        </p:nvPicPr>
        <p:blipFill>
          <a:blip r:embed="rId2"/>
          <a:srcRect b="3480"/>
          <a:stretch>
            <a:fillRect/>
          </a:stretch>
        </p:blipFill>
        <p:spPr>
          <a:xfrm>
            <a:off x="5949699" y="0"/>
            <a:ext cx="6657641" cy="6857990"/>
          </a:xfrm>
          <a:prstGeom prst="rect">
            <a:avLst/>
          </a:prstGeom>
        </p:spPr>
      </p:pic>
      <p:grpSp>
        <p:nvGrpSpPr>
          <p:cNvPr id="121863" name="Group 121862">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1864" name="Rectangle 121863">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65" name="Rectangle 121864">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A209479-20E6-C191-578E-D789DFC9A184}"/>
              </a:ext>
            </a:extLst>
          </p:cNvPr>
          <p:cNvSpPr txBox="1"/>
          <p:nvPr/>
        </p:nvSpPr>
        <p:spPr>
          <a:xfrm>
            <a:off x="383242" y="662498"/>
            <a:ext cx="6163234" cy="523220"/>
          </a:xfrm>
          <a:prstGeom prst="rect">
            <a:avLst/>
          </a:prstGeom>
          <a:noFill/>
        </p:spPr>
        <p:txBody>
          <a:bodyPr wrap="square">
            <a:spAutoFit/>
          </a:bodyPr>
          <a:lstStyle/>
          <a:p>
            <a:r>
              <a:rPr lang="en-US" sz="2800" b="1" dirty="0"/>
              <a:t>Introductory Paragraphs</a:t>
            </a:r>
          </a:p>
        </p:txBody>
      </p:sp>
      <p:cxnSp>
        <p:nvCxnSpPr>
          <p:cNvPr id="4" name="Straight Connector 3">
            <a:extLst>
              <a:ext uri="{FF2B5EF4-FFF2-40B4-BE49-F238E27FC236}">
                <a16:creationId xmlns:a16="http://schemas.microsoft.com/office/drawing/2014/main" id="{67909533-98AA-298B-7053-6D9DFD4C4982}"/>
              </a:ext>
            </a:extLst>
          </p:cNvPr>
          <p:cNvCxnSpPr/>
          <p:nvPr/>
        </p:nvCxnSpPr>
        <p:spPr>
          <a:xfrm>
            <a:off x="445995" y="1299882"/>
            <a:ext cx="490593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100568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1858">
                                            <p:txEl>
                                              <p:pRg st="1" end="1"/>
                                            </p:txEl>
                                          </p:spTgt>
                                        </p:tgtEl>
                                        <p:attrNameLst>
                                          <p:attrName>style.visibility</p:attrName>
                                        </p:attrNameLst>
                                      </p:cBhvr>
                                      <p:to>
                                        <p:strVal val="visible"/>
                                      </p:to>
                                    </p:set>
                                    <p:animEffect transition="in" filter="wipe(left)">
                                      <p:cBhvr>
                                        <p:cTn id="7" dur="500"/>
                                        <p:tgtEl>
                                          <p:spTgt spid="1218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1858">
                                            <p:txEl>
                                              <p:pRg st="2" end="2"/>
                                            </p:txEl>
                                          </p:spTgt>
                                        </p:tgtEl>
                                        <p:attrNameLst>
                                          <p:attrName>style.visibility</p:attrName>
                                        </p:attrNameLst>
                                      </p:cBhvr>
                                      <p:to>
                                        <p:strVal val="visible"/>
                                      </p:to>
                                    </p:set>
                                    <p:animEffect transition="in" filter="wipe(left)">
                                      <p:cBhvr>
                                        <p:cTn id="12" dur="500"/>
                                        <p:tgtEl>
                                          <p:spTgt spid="1218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Content Placeholder 2"/>
          <p:cNvSpPr>
            <a:spLocks noGrp="1"/>
          </p:cNvSpPr>
          <p:nvPr>
            <p:ph idx="1"/>
          </p:nvPr>
        </p:nvSpPr>
        <p:spPr>
          <a:xfrm>
            <a:off x="7270200" y="918786"/>
            <a:ext cx="4234394" cy="3447832"/>
          </a:xfrm>
        </p:spPr>
        <p:txBody>
          <a:bodyPr anchor="t">
            <a:normAutofit/>
          </a:bodyPr>
          <a:lstStyle/>
          <a:p>
            <a:pPr defTabSz="457200">
              <a:buFont typeface="Arial" panose="020B0604020202020204" pitchFamily="34" charset="0"/>
              <a:buNone/>
            </a:pPr>
            <a:r>
              <a:rPr lang="en-US" altLang="en-US" sz="2000" dirty="0">
                <a:latin typeface="Abadi Extra Light" panose="020B0204020104020204" pitchFamily="34" charset="0"/>
              </a:rPr>
              <a:t>	</a:t>
            </a:r>
            <a:r>
              <a:rPr lang="en-US" altLang="en-US" sz="2800" b="1" dirty="0"/>
              <a:t>Recitals</a:t>
            </a:r>
          </a:p>
          <a:p>
            <a:pPr indent="0" defTabSz="457200"/>
            <a:r>
              <a:rPr lang="en-US" altLang="en-US" sz="2000" dirty="0"/>
              <a:t>	The “Whereas” clauses will set the   factual background of the transaction, </a:t>
            </a:r>
          </a:p>
          <a:p>
            <a:pPr indent="0" defTabSz="457200"/>
            <a:r>
              <a:rPr lang="en-US" altLang="en-US" sz="2000" dirty="0"/>
              <a:t>	In some jurisdictions, it may be considered to be conclusively true as between the parties.</a:t>
            </a:r>
          </a:p>
        </p:txBody>
      </p:sp>
      <p:pic>
        <p:nvPicPr>
          <p:cNvPr id="2" name="Picture 1">
            <a:extLst>
              <a:ext uri="{FF2B5EF4-FFF2-40B4-BE49-F238E27FC236}">
                <a16:creationId xmlns:a16="http://schemas.microsoft.com/office/drawing/2014/main" id="{63F95C06-5C17-284B-2CD4-2EF77C7727EA}"/>
              </a:ext>
            </a:extLst>
          </p:cNvPr>
          <p:cNvPicPr>
            <a:picLocks noChangeAspect="1"/>
          </p:cNvPicPr>
          <p:nvPr/>
        </p:nvPicPr>
        <p:blipFill>
          <a:blip r:embed="rId2"/>
          <a:srcRect l="23056" r="15677" b="1"/>
          <a:stretch>
            <a:fillRect/>
          </a:stretch>
        </p:blipFill>
        <p:spPr>
          <a:xfrm>
            <a:off x="1125574" y="808588"/>
            <a:ext cx="5453545" cy="4984683"/>
          </a:xfrm>
          <a:prstGeom prst="rect">
            <a:avLst/>
          </a:prstGeom>
          <a:effectLst>
            <a:outerShdw blurRad="50800" dist="50800" dir="5400000" algn="ctr" rotWithShape="0">
              <a:srgbClr val="000000">
                <a:alpha val="99000"/>
              </a:srgbClr>
            </a:outerShdw>
          </a:effectLst>
        </p:spPr>
      </p:pic>
      <p:grpSp>
        <p:nvGrpSpPr>
          <p:cNvPr id="122887" name="Group 122886">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2888" name="Rectangle 122887">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89" name="Rectangle 122888">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D073BBF-F88D-A293-25DA-F5070C7FA263}"/>
              </a:ext>
            </a:extLst>
          </p:cNvPr>
          <p:cNvSpPr txBox="1"/>
          <p:nvPr/>
        </p:nvSpPr>
        <p:spPr>
          <a:xfrm rot="21382359">
            <a:off x="799584" y="1431186"/>
            <a:ext cx="6105524" cy="3739485"/>
          </a:xfrm>
          <a:prstGeom prst="rect">
            <a:avLst/>
          </a:prstGeom>
          <a:solidFill>
            <a:schemeClr val="tx1"/>
          </a:solidFill>
          <a:effectLst>
            <a:outerShdw blurRad="50800" dist="50800" dir="5400000" algn="ctr" rotWithShape="0">
              <a:srgbClr val="000000">
                <a:alpha val="99000"/>
              </a:srgbClr>
            </a:outerShdw>
          </a:effectLst>
        </p:spPr>
        <p:txBody>
          <a:bodyPr wrap="square" lIns="457200" tIns="457200" rIns="457200" bIns="457200">
            <a:spAutoFit/>
          </a:bodyPr>
          <a:lstStyle/>
          <a:p>
            <a:pPr marL="0" marR="0" indent="457200" algn="just">
              <a:spcAft>
                <a:spcPts val="1200"/>
              </a:spcAft>
              <a:buNone/>
            </a:pP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WHEREAS, Seller is engaged in retail sales business in the Commonwealth of Pennsylvania (the “</a:t>
            </a:r>
            <a:r>
              <a:rPr lang="en-US" sz="11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Business</a:t>
            </a: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457200" algn="just">
              <a:spcAft>
                <a:spcPts val="1200"/>
              </a:spcAft>
              <a:buNone/>
            </a:pP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WHEREAS, Shareholders own all of the issued and outstanding capital stock of Seller;</a:t>
            </a:r>
          </a:p>
          <a:p>
            <a:pPr marL="0" marR="0" indent="457200" algn="just">
              <a:spcAft>
                <a:spcPts val="1200"/>
              </a:spcAft>
              <a:buNone/>
            </a:pP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WHEREAS, Purchaser desires to purchase from Seller, and Seller desires to sell to Purchaser, certain specified assets of Seller used in the conduct of the Business, subject to the terms and conditions set forth in this Agreement; and </a:t>
            </a:r>
          </a:p>
          <a:p>
            <a:pPr marL="0" marR="0" indent="457200" algn="just">
              <a:spcAft>
                <a:spcPts val="1200"/>
              </a:spcAft>
              <a:buNone/>
            </a:pP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WHEREAS, an index of the location of the definition of defined terms used in this Agreement is set forth in </a:t>
            </a:r>
            <a:r>
              <a:rPr lang="en-US" sz="11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Annex 1</a:t>
            </a: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attached hereto.</a:t>
            </a:r>
          </a:p>
          <a:p>
            <a:pPr marL="0" marR="0" indent="457200" algn="just">
              <a:spcAft>
                <a:spcPts val="1200"/>
              </a:spcAft>
            </a:pP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NOW, THEREFORE, in consideration of the foregoing premises and the mutual representations, warranties and covenants herein contained, and other good and valuable consideration, the receipt and sufficiency of which are hereby acknowledged, the parties hereto hereby agree as follows:</a:t>
            </a:r>
          </a:p>
        </p:txBody>
      </p:sp>
    </p:spTree>
    <p:extLst>
      <p:ext uri="{BB962C8B-B14F-4D97-AF65-F5344CB8AC3E}">
        <p14:creationId xmlns:p14="http://schemas.microsoft.com/office/powerpoint/2010/main" val="13284344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882">
                                            <p:txEl>
                                              <p:pRg st="0" end="0"/>
                                            </p:txEl>
                                          </p:spTgt>
                                        </p:tgtEl>
                                        <p:attrNameLst>
                                          <p:attrName>style.visibility</p:attrName>
                                        </p:attrNameLst>
                                      </p:cBhvr>
                                      <p:to>
                                        <p:strVal val="visible"/>
                                      </p:to>
                                    </p:set>
                                    <p:animEffect transition="in" filter="fade">
                                      <p:cBhvr>
                                        <p:cTn id="7" dur="500"/>
                                        <p:tgtEl>
                                          <p:spTgt spid="1228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2882">
                                            <p:txEl>
                                              <p:pRg st="1" end="1"/>
                                            </p:txEl>
                                          </p:spTgt>
                                        </p:tgtEl>
                                        <p:attrNameLst>
                                          <p:attrName>style.visibility</p:attrName>
                                        </p:attrNameLst>
                                      </p:cBhvr>
                                      <p:to>
                                        <p:strVal val="visible"/>
                                      </p:to>
                                    </p:set>
                                    <p:animEffect transition="in" filter="fade">
                                      <p:cBhvr>
                                        <p:cTn id="19" dur="500"/>
                                        <p:tgtEl>
                                          <p:spTgt spid="12288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2882">
                                            <p:txEl>
                                              <p:pRg st="2" end="2"/>
                                            </p:txEl>
                                          </p:spTgt>
                                        </p:tgtEl>
                                        <p:attrNameLst>
                                          <p:attrName>style.visibility</p:attrName>
                                        </p:attrNameLst>
                                      </p:cBhvr>
                                      <p:to>
                                        <p:strVal val="visible"/>
                                      </p:to>
                                    </p:set>
                                    <p:animEffect transition="in" filter="fade">
                                      <p:cBhvr>
                                        <p:cTn id="24" dur="500"/>
                                        <p:tgtEl>
                                          <p:spTgt spid="1228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90D22-7FBA-09CB-46F9-B771B3EBB50F}"/>
            </a:ext>
          </a:extLst>
        </p:cNvPr>
        <p:cNvGrpSpPr/>
        <p:nvPr/>
      </p:nvGrpSpPr>
      <p:grpSpPr>
        <a:xfrm>
          <a:off x="0" y="0"/>
          <a:ext cx="0" cy="0"/>
          <a:chOff x="0" y="0"/>
          <a:chExt cx="0" cy="0"/>
        </a:xfrm>
      </p:grpSpPr>
      <p:pic>
        <p:nvPicPr>
          <p:cNvPr id="6" name="Picture 5" descr="elptaxletterred.jpg">
            <a:extLst>
              <a:ext uri="{FF2B5EF4-FFF2-40B4-BE49-F238E27FC236}">
                <a16:creationId xmlns:a16="http://schemas.microsoft.com/office/drawing/2014/main" id="{C7318BC5-09E9-BBA2-15FC-39FC55212910}"/>
              </a:ext>
            </a:extLst>
          </p:cNvPr>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a:extLst>
              <a:ext uri="{FF2B5EF4-FFF2-40B4-BE49-F238E27FC236}">
                <a16:creationId xmlns:a16="http://schemas.microsoft.com/office/drawing/2014/main" id="{31A65B4F-BFD9-5287-DDA2-A15CF66D26BE}"/>
              </a:ext>
            </a:extLst>
          </p:cNvPr>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B85EF89-C3B5-8D66-4645-CA9C1192202B}"/>
              </a:ext>
            </a:extLst>
          </p:cNvPr>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a:extLst>
              <a:ext uri="{FF2B5EF4-FFF2-40B4-BE49-F238E27FC236}">
                <a16:creationId xmlns:a16="http://schemas.microsoft.com/office/drawing/2014/main" id="{439D6B89-4ECC-6E33-44B3-F7FCB64C7682}"/>
              </a:ext>
            </a:extLst>
          </p:cNvPr>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a:extLst>
              <a:ext uri="{FF2B5EF4-FFF2-40B4-BE49-F238E27FC236}">
                <a16:creationId xmlns:a16="http://schemas.microsoft.com/office/drawing/2014/main" id="{AE06B7BD-2931-DC52-DA54-9FEE881CDBFE}"/>
              </a:ext>
            </a:extLst>
          </p:cNvPr>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A294981-05AF-B7DF-AB94-DF192916B7B0}"/>
              </a:ext>
            </a:extLst>
          </p:cNvPr>
          <p:cNvSpPr txBox="1"/>
          <p:nvPr/>
        </p:nvSpPr>
        <p:spPr>
          <a:xfrm>
            <a:off x="4648200" y="1905000"/>
            <a:ext cx="5715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268837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Title 1"/>
          <p:cNvSpPr>
            <a:spLocks noGrp="1"/>
          </p:cNvSpPr>
          <p:nvPr>
            <p:ph type="title"/>
          </p:nvPr>
        </p:nvSpPr>
        <p:spPr>
          <a:xfrm>
            <a:off x="3533775" y="3071018"/>
            <a:ext cx="5334000" cy="715963"/>
          </a:xfrm>
        </p:spPr>
        <p:txBody>
          <a:bodyPr/>
          <a:lstStyle/>
          <a:p>
            <a:r>
              <a:rPr lang="en-US" altLang="en-US" dirty="0">
                <a:solidFill>
                  <a:schemeClr val="bg1"/>
                </a:solidFill>
                <a:latin typeface="Abadi Extra Light" panose="020B0204020104020204" pitchFamily="34" charset="0"/>
              </a:rPr>
              <a:t>Purchase and Sale of Assets to be Purchased</a:t>
            </a:r>
          </a:p>
        </p:txBody>
      </p:sp>
    </p:spTree>
    <p:extLst>
      <p:ext uri="{BB962C8B-B14F-4D97-AF65-F5344CB8AC3E}">
        <p14:creationId xmlns:p14="http://schemas.microsoft.com/office/powerpoint/2010/main" val="19571940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18150-BF84-4E5A-B43C-0262DBE7E60A}"/>
              </a:ext>
            </a:extLst>
          </p:cNvPr>
          <p:cNvSpPr>
            <a:spLocks noGrp="1"/>
          </p:cNvSpPr>
          <p:nvPr>
            <p:ph idx="1"/>
          </p:nvPr>
        </p:nvSpPr>
        <p:spPr>
          <a:xfrm>
            <a:off x="4176120" y="1684385"/>
            <a:ext cx="7342496" cy="4297363"/>
          </a:xfrm>
        </p:spPr>
        <p:txBody>
          <a:bodyPr/>
          <a:lstStyle/>
          <a:p>
            <a:pPr marL="0" indent="0">
              <a:buNone/>
            </a:pPr>
            <a:r>
              <a:rPr lang="en-US" dirty="0">
                <a:solidFill>
                  <a:schemeClr val="tx1"/>
                </a:solidFill>
                <a:latin typeface="Abadi Extra Light" panose="020B0204020104020204" pitchFamily="34" charset="0"/>
              </a:rPr>
              <a:t>Edward L. Perkins, BA, JD, LLM(Tax), CPA</a:t>
            </a:r>
          </a:p>
          <a:p>
            <a:pPr marL="0" indent="0">
              <a:buNone/>
            </a:pPr>
            <a:r>
              <a:rPr lang="en-US" sz="2400" dirty="0">
                <a:solidFill>
                  <a:srgbClr val="C00000"/>
                </a:solidFill>
                <a:latin typeface="Abadi Extra Light" panose="020B0204020104020204" pitchFamily="34" charset="0"/>
              </a:rPr>
              <a:t>Partner - Gibson &amp; Perkins, PC</a:t>
            </a:r>
          </a:p>
          <a:p>
            <a:pPr marL="0" indent="0">
              <a:buNone/>
            </a:pPr>
            <a:r>
              <a:rPr lang="en-US" sz="2400" dirty="0">
                <a:solidFill>
                  <a:schemeClr val="tx1">
                    <a:lumMod val="50000"/>
                    <a:lumOff val="50000"/>
                  </a:schemeClr>
                </a:solidFill>
                <a:latin typeface="Abadi Extra Light" panose="020B0204020104020204" pitchFamily="34" charset="0"/>
              </a:rPr>
              <a:t>tedperkins@gibperk.com</a:t>
            </a:r>
            <a:br>
              <a:rPr lang="en-US" sz="2400" dirty="0">
                <a:solidFill>
                  <a:schemeClr val="tx1">
                    <a:lumMod val="50000"/>
                    <a:lumOff val="50000"/>
                  </a:schemeClr>
                </a:solidFill>
                <a:latin typeface="Abadi Extra Light" panose="020B0204020104020204" pitchFamily="34" charset="0"/>
              </a:rPr>
            </a:br>
            <a:r>
              <a:rPr lang="en-US" sz="2400" dirty="0">
                <a:solidFill>
                  <a:schemeClr val="tx1">
                    <a:lumMod val="50000"/>
                    <a:lumOff val="50000"/>
                  </a:schemeClr>
                </a:solidFill>
                <a:latin typeface="Abadi Extra Light" panose="020B0204020104020204" pitchFamily="34" charset="0"/>
              </a:rPr>
              <a:t>610.565.1708 ext. 102</a:t>
            </a:r>
          </a:p>
          <a:p>
            <a:pPr marL="0" indent="0">
              <a:buNone/>
            </a:pPr>
            <a:r>
              <a:rPr lang="en-US" sz="2400" dirty="0">
                <a:solidFill>
                  <a:srgbClr val="C00000"/>
                </a:solidFill>
                <a:latin typeface="Abadi Extra Light" panose="020B0204020104020204" pitchFamily="34" charset="0"/>
              </a:rPr>
              <a:t>Adjunct Professor</a:t>
            </a:r>
          </a:p>
          <a:p>
            <a:pPr marL="0" indent="0">
              <a:buNone/>
            </a:pPr>
            <a:r>
              <a:rPr lang="en-US" sz="2400" dirty="0">
                <a:solidFill>
                  <a:srgbClr val="C00000"/>
                </a:solidFill>
                <a:latin typeface="Abadi Extra Light" panose="020B0204020104020204" pitchFamily="34" charset="0"/>
              </a:rPr>
              <a:t>Villanova University School of Law - Graduate Tax Program</a:t>
            </a:r>
          </a:p>
          <a:p>
            <a:pPr marL="0" indent="0">
              <a:buNone/>
            </a:pPr>
            <a:r>
              <a:rPr lang="en-US" sz="2400" dirty="0">
                <a:solidFill>
                  <a:schemeClr val="tx1">
                    <a:lumMod val="50000"/>
                    <a:lumOff val="50000"/>
                  </a:schemeClr>
                </a:solidFill>
                <a:latin typeface="Abadi Extra Light" panose="020B0204020104020204" pitchFamily="34" charset="0"/>
              </a:rPr>
              <a:t>Founder - YourOnlineProfessor.net</a:t>
            </a:r>
          </a:p>
          <a:p>
            <a:endParaRPr lang="en-US" dirty="0"/>
          </a:p>
        </p:txBody>
      </p:sp>
      <p:pic>
        <p:nvPicPr>
          <p:cNvPr id="7" name="Picture 6">
            <a:extLst>
              <a:ext uri="{FF2B5EF4-FFF2-40B4-BE49-F238E27FC236}">
                <a16:creationId xmlns:a16="http://schemas.microsoft.com/office/drawing/2014/main" id="{76E1A7CD-8602-4CA9-AD1B-634F14E71E1A}"/>
              </a:ext>
            </a:extLst>
          </p:cNvPr>
          <p:cNvPicPr>
            <a:picLocks noChangeAspect="1"/>
          </p:cNvPicPr>
          <p:nvPr/>
        </p:nvPicPr>
        <p:blipFill>
          <a:blip r:embed="rId3"/>
          <a:stretch>
            <a:fillRect/>
          </a:stretch>
        </p:blipFill>
        <p:spPr>
          <a:xfrm>
            <a:off x="988085" y="1652134"/>
            <a:ext cx="2783724" cy="4329614"/>
          </a:xfrm>
          <a:prstGeom prst="rect">
            <a:avLst/>
          </a:prstGeom>
        </p:spPr>
      </p:pic>
    </p:spTree>
    <p:extLst>
      <p:ext uri="{BB962C8B-B14F-4D97-AF65-F5344CB8AC3E}">
        <p14:creationId xmlns:p14="http://schemas.microsoft.com/office/powerpoint/2010/main" val="2188970470"/>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696010" y="1654550"/>
            <a:ext cx="4800600" cy="2782980"/>
          </a:xfrm>
        </p:spPr>
        <p:txBody>
          <a:bodyPr/>
          <a:lstStyle/>
          <a:p>
            <a:pPr>
              <a:buFont typeface="Arial" charset="0"/>
              <a:buNone/>
              <a:defRPr/>
            </a:pPr>
            <a:r>
              <a:rPr lang="en-US" altLang="en-US" sz="2800" dirty="0">
                <a:solidFill>
                  <a:srgbClr val="996600"/>
                </a:solidFill>
                <a:latin typeface="Abadi Extra Light" panose="020B0204020104020204" pitchFamily="34" charset="0"/>
              </a:rPr>
              <a:t>	</a:t>
            </a:r>
            <a:r>
              <a:rPr lang="en-US" altLang="en-US" sz="2800" b="1" dirty="0">
                <a:solidFill>
                  <a:srgbClr val="996600"/>
                </a:solidFill>
              </a:rPr>
              <a:t>The Property to be Sold and Purchased</a:t>
            </a:r>
          </a:p>
          <a:p>
            <a:pPr marL="465138" indent="0">
              <a:buNone/>
              <a:defRPr/>
            </a:pPr>
            <a:r>
              <a:rPr lang="en-US" altLang="en-US" sz="2800" dirty="0">
                <a:solidFill>
                  <a:srgbClr val="996600"/>
                </a:solidFill>
                <a:latin typeface="Abadi Extra Light" panose="020B0204020104020204" pitchFamily="34" charset="0"/>
              </a:rPr>
              <a:t>Of course, one of the essential elements of any asset sale is the </a:t>
            </a:r>
            <a:r>
              <a:rPr lang="en-US" altLang="en-US" sz="2800" b="1" dirty="0">
                <a:solidFill>
                  <a:srgbClr val="996600"/>
                </a:solidFill>
                <a:latin typeface="Abadi Extra Light" panose="020B0204020104020204" pitchFamily="34" charset="0"/>
              </a:rPr>
              <a:t>identification of the assets to be sold. </a:t>
            </a:r>
          </a:p>
          <a:p>
            <a:pPr>
              <a:buFont typeface="Arial" charset="0"/>
              <a:buNone/>
              <a:defRPr/>
            </a:pPr>
            <a:endParaRPr lang="en-US" altLang="en-US" sz="2800" dirty="0">
              <a:solidFill>
                <a:srgbClr val="996600"/>
              </a:solidFill>
              <a:latin typeface="Agency FB" pitchFamily="34" charset="0"/>
            </a:endParaRPr>
          </a:p>
        </p:txBody>
      </p:sp>
      <p:pic>
        <p:nvPicPr>
          <p:cNvPr id="1167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525" y="388938"/>
            <a:ext cx="2857500" cy="5935662"/>
          </a:xfrm>
          <a:prstGeom prst="rect">
            <a:avLst/>
          </a:prstGeom>
          <a:noFill/>
          <a:ln>
            <a:noFill/>
          </a:ln>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3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186">
                                            <p:txEl>
                                              <p:pRg st="1" end="1"/>
                                            </p:txEl>
                                          </p:spTgt>
                                        </p:tgtEl>
                                        <p:attrNameLst>
                                          <p:attrName>style.visibility</p:attrName>
                                        </p:attrNameLst>
                                      </p:cBhvr>
                                      <p:to>
                                        <p:strVal val="visible"/>
                                      </p:to>
                                    </p:set>
                                    <p:animEffect transition="in" filter="wipe(left)">
                                      <p:cBhvr>
                                        <p:cTn id="7" dur="500"/>
                                        <p:tgtEl>
                                          <p:spTgt spid="93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1"/>
          </p:nvPr>
        </p:nvSpPr>
        <p:spPr>
          <a:xfrm>
            <a:off x="1743075" y="1417638"/>
            <a:ext cx="5410200" cy="5821362"/>
          </a:xfrm>
        </p:spPr>
        <p:txBody>
          <a:bodyPr/>
          <a:lstStyle/>
          <a:p>
            <a:pPr>
              <a:buFont typeface="Arial" charset="0"/>
              <a:buNone/>
              <a:defRPr/>
            </a:pPr>
            <a:r>
              <a:rPr lang="en-US" altLang="en-US" sz="2800" dirty="0">
                <a:solidFill>
                  <a:srgbClr val="996600"/>
                </a:solidFill>
                <a:latin typeface="Agency FB" pitchFamily="34" charset="0"/>
              </a:rPr>
              <a:t>	</a:t>
            </a:r>
            <a:r>
              <a:rPr lang="en-US" altLang="en-US" sz="2800" dirty="0">
                <a:solidFill>
                  <a:srgbClr val="996600"/>
                </a:solidFill>
                <a:latin typeface="Abadi Extra Light" panose="020B0204020104020204" pitchFamily="34" charset="0"/>
              </a:rPr>
              <a:t>The Buyer may wish to include a clause like this:</a:t>
            </a:r>
          </a:p>
          <a:p>
            <a:pPr>
              <a:buFont typeface="Arial" charset="0"/>
              <a:buNone/>
              <a:defRPr/>
            </a:pPr>
            <a:r>
              <a:rPr lang="en-US" altLang="en-US" sz="2800" i="1" dirty="0">
                <a:solidFill>
                  <a:srgbClr val="996600"/>
                </a:solidFill>
                <a:latin typeface="Agency FB" pitchFamily="34" charset="0"/>
              </a:rPr>
              <a:t>	</a:t>
            </a:r>
            <a:r>
              <a:rPr lang="en-US" alt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assets used or held for use primarily in, or arise primarily out of or relate primarily to, the Business or the operation or conduct of the Business.”</a:t>
            </a:r>
            <a:endParaRPr lang="en-US" alt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87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782" y="457200"/>
            <a:ext cx="2590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550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C3C25-20CC-B087-C75C-B726CCDBDF47}"/>
              </a:ext>
            </a:extLst>
          </p:cNvPr>
          <p:cNvSpPr>
            <a:spLocks noGrp="1"/>
          </p:cNvSpPr>
          <p:nvPr>
            <p:ph type="title"/>
          </p:nvPr>
        </p:nvSpPr>
        <p:spPr>
          <a:xfrm>
            <a:off x="962820" y="629309"/>
            <a:ext cx="6140449" cy="661720"/>
          </a:xfrm>
        </p:spPr>
        <p:txBody>
          <a:bodyPr anchor="t">
            <a:normAutofit/>
          </a:bodyPr>
          <a:lstStyle/>
          <a:p>
            <a:r>
              <a:rPr lang="en-US" sz="3200" b="1" dirty="0">
                <a:solidFill>
                  <a:schemeClr val="bg1"/>
                </a:solidFill>
                <a:latin typeface="+mn-lt"/>
              </a:rPr>
              <a:t>List of Assets</a:t>
            </a:r>
          </a:p>
        </p:txBody>
      </p:sp>
      <p:sp>
        <p:nvSpPr>
          <p:cNvPr id="3" name="Content Placeholder 2">
            <a:extLst>
              <a:ext uri="{FF2B5EF4-FFF2-40B4-BE49-F238E27FC236}">
                <a16:creationId xmlns:a16="http://schemas.microsoft.com/office/drawing/2014/main" id="{5B0641E8-ED82-BF12-EB6E-BC3DB1E0EDEB}"/>
              </a:ext>
            </a:extLst>
          </p:cNvPr>
          <p:cNvSpPr>
            <a:spLocks noGrp="1"/>
          </p:cNvSpPr>
          <p:nvPr>
            <p:ph idx="1"/>
          </p:nvPr>
        </p:nvSpPr>
        <p:spPr>
          <a:xfrm>
            <a:off x="1061184" y="1451368"/>
            <a:ext cx="6267539" cy="2862288"/>
          </a:xfrm>
        </p:spPr>
        <p:txBody>
          <a:bodyPr>
            <a:noAutofit/>
          </a:bodyPr>
          <a:lstStyle/>
          <a:p>
            <a:pPr marL="0" indent="0" defTabSz="457200">
              <a:lnSpc>
                <a:spcPct val="100000"/>
              </a:lnSpc>
              <a:buNone/>
            </a:pPr>
            <a:r>
              <a:rPr lang="en-US" sz="1600" dirty="0">
                <a:solidFill>
                  <a:schemeClr val="bg1">
                    <a:alpha val="80000"/>
                  </a:schemeClr>
                </a:solidFill>
              </a:rPr>
              <a:t>4.	Assets to be Owed by the Company at the Closing</a:t>
            </a:r>
          </a:p>
          <a:p>
            <a:pPr marL="0" indent="0" defTabSz="457200">
              <a:lnSpc>
                <a:spcPct val="100000"/>
              </a:lnSpc>
              <a:buNone/>
            </a:pPr>
            <a:r>
              <a:rPr lang="en-US" sz="1600" dirty="0">
                <a:solidFill>
                  <a:schemeClr val="bg1">
                    <a:alpha val="80000"/>
                  </a:schemeClr>
                </a:solidFill>
              </a:rPr>
              <a:t>(a)	The Company owns on the Execution Date and will own at the Closing Date good and marketable title free and clear of any liens and liabilities to the following property interests except for properties and assets sold or otherwise disposed of in the ordinary course of business since the date of the Execution Date and subject only to liens set forth in Exhibit 4(a), hereto (the “Assets”): </a:t>
            </a:r>
          </a:p>
          <a:p>
            <a:pPr marL="0" indent="0" defTabSz="457200">
              <a:lnSpc>
                <a:spcPct val="100000"/>
              </a:lnSpc>
              <a:buNone/>
            </a:pPr>
            <a:r>
              <a:rPr lang="en-US" sz="1600" dirty="0">
                <a:solidFill>
                  <a:schemeClr val="bg1">
                    <a:alpha val="80000"/>
                  </a:schemeClr>
                </a:solidFill>
              </a:rPr>
              <a:t>(i)	All usable and saleable inventory owned by the Company on the Closing Date) as set forth on Exhibit 4(a)(i);</a:t>
            </a:r>
          </a:p>
          <a:p>
            <a:pPr marL="0" indent="0" defTabSz="457200">
              <a:lnSpc>
                <a:spcPct val="100000"/>
              </a:lnSpc>
              <a:buNone/>
            </a:pPr>
            <a:r>
              <a:rPr lang="en-US" sz="1600" dirty="0">
                <a:solidFill>
                  <a:schemeClr val="bg1">
                    <a:alpha val="80000"/>
                  </a:schemeClr>
                </a:solidFill>
              </a:rPr>
              <a:t>(ii)	All furniture, fixtures, machinery and equipment owned by the Company on the Closing Date, including without limitation those items specifically as set forth on Exhibit 4(a)(ii) (the “Fixed Assets”);</a:t>
            </a:r>
          </a:p>
          <a:p>
            <a:pPr marL="0" indent="0" defTabSz="457200">
              <a:lnSpc>
                <a:spcPct val="100000"/>
              </a:lnSpc>
              <a:buNone/>
            </a:pPr>
            <a:r>
              <a:rPr lang="en-US" sz="1600" dirty="0">
                <a:solidFill>
                  <a:schemeClr val="bg1">
                    <a:alpha val="80000"/>
                  </a:schemeClr>
                </a:solidFill>
              </a:rPr>
              <a:t>(iii)	The legal right to use the trade name “Long Business Systems;” </a:t>
            </a:r>
          </a:p>
          <a:p>
            <a:pPr marL="0" indent="0" defTabSz="457200">
              <a:lnSpc>
                <a:spcPct val="100000"/>
              </a:lnSpc>
              <a:buNone/>
            </a:pPr>
            <a:r>
              <a:rPr lang="en-US" sz="1600" dirty="0">
                <a:solidFill>
                  <a:schemeClr val="bg1">
                    <a:alpha val="80000"/>
                  </a:schemeClr>
                </a:solidFill>
              </a:rPr>
              <a:t>(iv)	The credits due to the Company from suppliers, as set forth on Exhibit 4(b)(iv);</a:t>
            </a:r>
          </a:p>
          <a:p>
            <a:pPr marL="0" indent="0" defTabSz="457200">
              <a:lnSpc>
                <a:spcPct val="100000"/>
              </a:lnSpc>
              <a:buNone/>
            </a:pPr>
            <a:r>
              <a:rPr lang="en-US" sz="1600" dirty="0">
                <a:solidFill>
                  <a:schemeClr val="bg1">
                    <a:alpha val="80000"/>
                  </a:schemeClr>
                </a:solidFill>
              </a:rPr>
              <a:t>(v)	A list of the customers of the Company (the “Customer List”) as set forth on Exhibit 4(a)(v);</a:t>
            </a:r>
          </a:p>
          <a:p>
            <a:endParaRPr lang="en-US" sz="1100" dirty="0">
              <a:solidFill>
                <a:schemeClr val="bg1">
                  <a:alpha val="80000"/>
                </a:schemeClr>
              </a:solidFill>
            </a:endParaRPr>
          </a:p>
        </p:txBody>
      </p:sp>
      <p:grpSp>
        <p:nvGrpSpPr>
          <p:cNvPr id="11" name="Group 10">
            <a:extLst>
              <a:ext uri="{FF2B5EF4-FFF2-40B4-BE49-F238E27FC236}">
                <a16:creationId xmlns:a16="http://schemas.microsoft.com/office/drawing/2014/main" id="{B868920F-3C89-4780-A399-2A0099F45D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86BC9098-A1F2-42B4-B3CE-C89D727FAF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421BA563-EEB4-4E92-9277-DBB5C6315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99245BA-7784-4E0D-ABE1-A4FB596E4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3F442D6D-30A3-40EA-ADD8-5313A3BB973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29E679B4-D12E-448A-8D8F-7183D6A2E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17E3CDF-0144-4FB2-A798-156EC310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69698568-48B6-CEAD-5BFF-505470188F49}"/>
              </a:ext>
            </a:extLst>
          </p:cNvPr>
          <p:cNvPicPr>
            <a:picLocks noChangeAspect="1"/>
          </p:cNvPicPr>
          <p:nvPr/>
        </p:nvPicPr>
        <p:blipFill>
          <a:blip r:embed="rId3">
            <a:duotone>
              <a:prstClr val="black"/>
              <a:schemeClr val="tx2">
                <a:tint val="45000"/>
                <a:satMod val="400000"/>
              </a:schemeClr>
            </a:duotone>
          </a:blip>
          <a:stretch>
            <a:fillRect/>
          </a:stretch>
        </p:blipFill>
        <p:spPr>
          <a:xfrm>
            <a:off x="9133365" y="1451368"/>
            <a:ext cx="2663825" cy="5150849"/>
          </a:xfrm>
          <a:prstGeom prst="rect">
            <a:avLst/>
          </a:prstGeom>
        </p:spPr>
      </p:pic>
      <p:cxnSp>
        <p:nvCxnSpPr>
          <p:cNvPr id="6" name="Straight Connector 5">
            <a:extLst>
              <a:ext uri="{FF2B5EF4-FFF2-40B4-BE49-F238E27FC236}">
                <a16:creationId xmlns:a16="http://schemas.microsoft.com/office/drawing/2014/main" id="{5BDECDB8-E7EE-6543-D287-96EE1691194D}"/>
              </a:ext>
            </a:extLst>
          </p:cNvPr>
          <p:cNvCxnSpPr/>
          <p:nvPr/>
        </p:nvCxnSpPr>
        <p:spPr>
          <a:xfrm>
            <a:off x="1061184" y="1215957"/>
            <a:ext cx="6720944"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0698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630362" y="1180306"/>
            <a:ext cx="4800600" cy="5668963"/>
          </a:xfrm>
        </p:spPr>
        <p:txBody>
          <a:bodyPr/>
          <a:lstStyle/>
          <a:p>
            <a:pPr>
              <a:buFont typeface="Arial" charset="0"/>
              <a:buNone/>
              <a:defRPr/>
            </a:pPr>
            <a:r>
              <a:rPr lang="en-US" altLang="en-US" sz="2800" dirty="0">
                <a:solidFill>
                  <a:srgbClr val="996600"/>
                </a:solidFill>
              </a:rPr>
              <a:t>	</a:t>
            </a:r>
            <a:r>
              <a:rPr lang="en-US" altLang="en-US" sz="2800" b="1" dirty="0">
                <a:solidFill>
                  <a:srgbClr val="996600"/>
                </a:solidFill>
              </a:rPr>
              <a:t>The Property to be Sold and Purchased</a:t>
            </a:r>
          </a:p>
          <a:p>
            <a:pPr>
              <a:buFont typeface="Arial" charset="0"/>
              <a:buNone/>
              <a:defRPr/>
            </a:pPr>
            <a:endParaRPr lang="en-US" altLang="en-US" sz="2800" b="1" dirty="0">
              <a:solidFill>
                <a:srgbClr val="996600"/>
              </a:solidFill>
            </a:endParaRPr>
          </a:p>
          <a:p>
            <a:pPr marL="465138" indent="0">
              <a:buNone/>
              <a:defRPr/>
            </a:pPr>
            <a:r>
              <a:rPr lang="en-US" altLang="en-US" sz="2800" dirty="0">
                <a:solidFill>
                  <a:srgbClr val="996600"/>
                </a:solidFill>
                <a:latin typeface="Abadi Extra Light" panose="020B0204020104020204" pitchFamily="34" charset="0"/>
              </a:rPr>
              <a:t>&gt; Just as important is identification of the assets </a:t>
            </a:r>
            <a:r>
              <a:rPr lang="en-US" altLang="en-US" sz="2800" i="1" dirty="0">
                <a:effectLst>
                  <a:outerShdw blurRad="38100" dist="38100" dir="2700000" algn="tl">
                    <a:srgbClr val="000000">
                      <a:alpha val="43137"/>
                    </a:srgbClr>
                  </a:outerShdw>
                </a:effectLst>
                <a:latin typeface="Abadi Extra Light" panose="020B0204020104020204" pitchFamily="34" charset="0"/>
              </a:rPr>
              <a:t>to be excluded  </a:t>
            </a:r>
            <a:r>
              <a:rPr lang="en-US" altLang="en-US" sz="2800" dirty="0">
                <a:solidFill>
                  <a:srgbClr val="996600"/>
                </a:solidFill>
                <a:latin typeface="Abadi Extra Light" panose="020B0204020104020204" pitchFamily="34" charset="0"/>
              </a:rPr>
              <a:t>from the sale. </a:t>
            </a:r>
          </a:p>
          <a:p>
            <a:pPr>
              <a:buFont typeface="Arial" charset="0"/>
              <a:buNone/>
              <a:defRPr/>
            </a:pPr>
            <a:endParaRPr lang="en-US" altLang="en-US" sz="2800" dirty="0">
              <a:solidFill>
                <a:srgbClr val="996600"/>
              </a:solidFill>
              <a:latin typeface="Agency FB" pitchFamily="34" charset="0"/>
            </a:endParaRPr>
          </a:p>
        </p:txBody>
      </p:sp>
      <p:pic>
        <p:nvPicPr>
          <p:cNvPr id="1167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525" y="388938"/>
            <a:ext cx="2857500"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7569200" y="5153025"/>
            <a:ext cx="914400" cy="914400"/>
          </a:xfrm>
          <a:prstGeom prst="line">
            <a:avLst/>
          </a:prstGeom>
          <a:ln w="38100">
            <a:solidFill>
              <a:srgbClr val="FF0000"/>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569201" y="5153026"/>
            <a:ext cx="714375" cy="1019175"/>
          </a:xfrm>
          <a:prstGeom prst="line">
            <a:avLst/>
          </a:prstGeom>
          <a:ln w="50800">
            <a:solidFill>
              <a:srgbClr val="FF0000"/>
            </a:solidFill>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555163" y="3557588"/>
            <a:ext cx="914400" cy="914400"/>
          </a:xfrm>
          <a:prstGeom prst="line">
            <a:avLst/>
          </a:prstGeom>
          <a:ln w="38100">
            <a:solidFill>
              <a:srgbClr val="FF0000"/>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645651" y="3505201"/>
            <a:ext cx="714375" cy="1019175"/>
          </a:xfrm>
          <a:prstGeom prst="line">
            <a:avLst/>
          </a:prstGeom>
          <a:ln w="50800">
            <a:solidFill>
              <a:srgbClr val="FF0000"/>
            </a:solidFill>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29513" y="1552575"/>
            <a:ext cx="914400" cy="914400"/>
          </a:xfrm>
          <a:prstGeom prst="line">
            <a:avLst/>
          </a:prstGeom>
          <a:ln w="38100">
            <a:solidFill>
              <a:srgbClr val="FF0000"/>
            </a:solidFill>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569201" y="1447801"/>
            <a:ext cx="714375" cy="1019175"/>
          </a:xfrm>
          <a:prstGeom prst="line">
            <a:avLst/>
          </a:prstGeom>
          <a:ln w="50800">
            <a:solidFill>
              <a:srgbClr val="FF0000"/>
            </a:solidFill>
          </a:ln>
          <a:effectLst>
            <a:outerShdw sx="1000" sy="1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EEEC739-9458-086C-77B5-82B7BAF143CA}"/>
              </a:ext>
            </a:extLst>
          </p:cNvPr>
          <p:cNvCxnSpPr/>
          <p:nvPr/>
        </p:nvCxnSpPr>
        <p:spPr>
          <a:xfrm>
            <a:off x="2062264" y="2266545"/>
            <a:ext cx="3735421"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680053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3186">
                                            <p:txEl>
                                              <p:pRg st="2" end="2"/>
                                            </p:txEl>
                                          </p:spTgt>
                                        </p:tgtEl>
                                        <p:attrNameLst>
                                          <p:attrName>style.visibility</p:attrName>
                                        </p:attrNameLst>
                                      </p:cBhvr>
                                      <p:to>
                                        <p:strVal val="visible"/>
                                      </p:to>
                                    </p:set>
                                    <p:animEffect transition="in" filter="wipe(left)">
                                      <p:cBhvr>
                                        <p:cTn id="7" dur="500"/>
                                        <p:tgtEl>
                                          <p:spTgt spid="9318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Content Placeholder 2"/>
          <p:cNvSpPr>
            <a:spLocks noGrp="1"/>
          </p:cNvSpPr>
          <p:nvPr>
            <p:ph idx="1"/>
          </p:nvPr>
        </p:nvSpPr>
        <p:spPr>
          <a:xfrm>
            <a:off x="1107301" y="1945532"/>
            <a:ext cx="4234394" cy="3447832"/>
          </a:xfrm>
        </p:spPr>
        <p:txBody>
          <a:bodyPr anchor="t">
            <a:normAutofit/>
          </a:bodyPr>
          <a:lstStyle/>
          <a:p>
            <a:pPr>
              <a:spcBef>
                <a:spcPts val="0"/>
              </a:spcBef>
              <a:spcAft>
                <a:spcPts val="1200"/>
              </a:spcAft>
              <a:buFont typeface="Arial" panose="020B0604020202020204" pitchFamily="34" charset="0"/>
              <a:buNone/>
            </a:pPr>
            <a:r>
              <a:rPr lang="en-US" altLang="en-US" sz="2000" dirty="0">
                <a:latin typeface="Abadi Extra Light" panose="020B0204020104020204" pitchFamily="34" charset="0"/>
              </a:rPr>
              <a:t>	</a:t>
            </a:r>
            <a:r>
              <a:rPr lang="en-US" altLang="en-US" sz="2000" b="1" dirty="0">
                <a:latin typeface="Abadi Extra Light" panose="020B0204020104020204" pitchFamily="34" charset="0"/>
              </a:rPr>
              <a:t>Also to be considered is a reference as to the condition of the property purchased and sold. </a:t>
            </a:r>
          </a:p>
          <a:p>
            <a:pPr>
              <a:buFont typeface="Arial" panose="020B0604020202020204" pitchFamily="34" charset="0"/>
              <a:buNone/>
            </a:pPr>
            <a:r>
              <a:rPr lang="en-US" altLang="en-US" sz="2000" i="1" dirty="0">
                <a:latin typeface="Agency FB" panose="020B0503020202020204" pitchFamily="34" charset="0"/>
              </a:rPr>
              <a:t>	</a:t>
            </a:r>
            <a:r>
              <a:rPr lang="en-US" altLang="en-US" sz="2000" i="1" dirty="0">
                <a:solidFill>
                  <a:schemeClr val="accent6">
                    <a:lumMod val="75000"/>
                  </a:schemeClr>
                </a:solidFill>
                <a:latin typeface="Agency FB" panose="020B0503020202020204" pitchFamily="34" charset="0"/>
              </a:rPr>
              <a:t>“</a:t>
            </a:r>
            <a:r>
              <a:rPr lang="en-US" altLang="en-US" sz="2000" i="1" dirty="0">
                <a:solidFill>
                  <a:schemeClr val="accent6">
                    <a:lumMod val="75000"/>
                  </a:schemeClr>
                </a:solidFill>
                <a:latin typeface="Times New Roman" panose="02020603050405020304" pitchFamily="18" charset="0"/>
                <a:cs typeface="Times New Roman" panose="02020603050405020304" pitchFamily="18" charset="0"/>
              </a:rPr>
              <a:t>4.9 Equipment. All equipment included among the Assets is in good operating condition and repair, subject only to ordinary wear and tear and is adequate for its intended use.”</a:t>
            </a:r>
            <a:endParaRPr lang="en-US" altLang="en-US" sz="2000" dirty="0">
              <a:solidFill>
                <a:schemeClr val="accent6">
                  <a:lumMod val="75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en-US" altLang="en-US" sz="2000" dirty="0">
              <a:latin typeface="Agency FB" panose="020B0503020202020204" pitchFamily="34" charset="0"/>
            </a:endParaRPr>
          </a:p>
        </p:txBody>
      </p:sp>
      <p:pic>
        <p:nvPicPr>
          <p:cNvPr id="94212" name="Picture 4"/>
          <p:cNvPicPr>
            <a:picLocks noChangeAspect="1" noChangeArrowheads="1"/>
          </p:cNvPicPr>
          <p:nvPr/>
        </p:nvPicPr>
        <p:blipFill>
          <a:blip r:embed="rId2"/>
          <a:srcRect l="14772" r="12291" b="1"/>
          <a:stretch>
            <a:fillRect/>
          </a:stretch>
        </p:blipFill>
        <p:spPr bwMode="auto">
          <a:xfrm>
            <a:off x="5854890" y="1069912"/>
            <a:ext cx="5453545" cy="4792186"/>
          </a:xfrm>
          <a:prstGeom prst="rect">
            <a:avLst/>
          </a:prstGeom>
          <a:noFill/>
          <a:effectLst>
            <a:outerShdw blurRad="50800" dist="50800" dir="5400000" algn="ctr" rotWithShape="0">
              <a:srgbClr val="000000">
                <a:alpha val="99000"/>
              </a:srgbClr>
            </a:outerShdw>
          </a:effectLst>
        </p:spPr>
      </p:pic>
      <p:grpSp>
        <p:nvGrpSpPr>
          <p:cNvPr id="125959" name="Group 125958">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5960" name="Rectangle 125959">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1" name="Rectangle 125960">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B14894A-4C35-E52B-2A68-6EA9189C8D09}"/>
              </a:ext>
            </a:extLst>
          </p:cNvPr>
          <p:cNvSpPr txBox="1"/>
          <p:nvPr/>
        </p:nvSpPr>
        <p:spPr>
          <a:xfrm>
            <a:off x="1437261" y="1069912"/>
            <a:ext cx="6104106"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prstClr val="black"/>
                </a:solidFill>
                <a:effectLst/>
                <a:uLnTx/>
                <a:uFillTx/>
                <a:ea typeface="+mn-ea"/>
                <a:cs typeface="+mn-cs"/>
              </a:rPr>
              <a:t>Condition of the Property </a:t>
            </a:r>
            <a:endParaRPr lang="en-US" sz="2400" dirty="0"/>
          </a:p>
        </p:txBody>
      </p:sp>
      <p:cxnSp>
        <p:nvCxnSpPr>
          <p:cNvPr id="5" name="Straight Connector 4">
            <a:extLst>
              <a:ext uri="{FF2B5EF4-FFF2-40B4-BE49-F238E27FC236}">
                <a16:creationId xmlns:a16="http://schemas.microsoft.com/office/drawing/2014/main" id="{526032CD-0EED-575F-C73F-B96AF3A3A357}"/>
              </a:ext>
            </a:extLst>
          </p:cNvPr>
          <p:cNvCxnSpPr>
            <a:cxnSpLocks/>
          </p:cNvCxnSpPr>
          <p:nvPr/>
        </p:nvCxnSpPr>
        <p:spPr>
          <a:xfrm>
            <a:off x="1437261" y="1731523"/>
            <a:ext cx="3823192"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6114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9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7D9E21-FB6A-A87A-47CC-2301AA063D80}"/>
            </a:ext>
          </a:extLst>
        </p:cNvPr>
        <p:cNvGrpSpPr/>
        <p:nvPr/>
      </p:nvGrpSpPr>
      <p:grpSpPr>
        <a:xfrm>
          <a:off x="0" y="0"/>
          <a:ext cx="0" cy="0"/>
          <a:chOff x="0" y="0"/>
          <a:chExt cx="0" cy="0"/>
        </a:xfrm>
      </p:grpSpPr>
      <p:sp>
        <p:nvSpPr>
          <p:cNvPr id="115714" name="Title 1">
            <a:extLst>
              <a:ext uri="{FF2B5EF4-FFF2-40B4-BE49-F238E27FC236}">
                <a16:creationId xmlns:a16="http://schemas.microsoft.com/office/drawing/2014/main" id="{9B919146-FC83-A7EB-DE82-1D35B8F12ED4}"/>
              </a:ext>
            </a:extLst>
          </p:cNvPr>
          <p:cNvSpPr>
            <a:spLocks noGrp="1"/>
          </p:cNvSpPr>
          <p:nvPr>
            <p:ph type="title"/>
          </p:nvPr>
        </p:nvSpPr>
        <p:spPr>
          <a:xfrm>
            <a:off x="2699020" y="3071018"/>
            <a:ext cx="5334000" cy="715963"/>
          </a:xfrm>
        </p:spPr>
        <p:txBody>
          <a:bodyPr/>
          <a:lstStyle/>
          <a:p>
            <a:pPr algn="r"/>
            <a:r>
              <a:rPr lang="en-US" altLang="en-US" dirty="0">
                <a:solidFill>
                  <a:schemeClr val="bg1"/>
                </a:solidFill>
                <a:latin typeface="Abadi Extra Light" panose="020B0204020104020204" pitchFamily="34" charset="0"/>
              </a:rPr>
              <a:t>Purchase Price</a:t>
            </a:r>
          </a:p>
        </p:txBody>
      </p:sp>
    </p:spTree>
    <p:extLst>
      <p:ext uri="{BB962C8B-B14F-4D97-AF65-F5344CB8AC3E}">
        <p14:creationId xmlns:p14="http://schemas.microsoft.com/office/powerpoint/2010/main" val="549616808"/>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84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35" name="Picture 4"/>
          <p:cNvPicPr>
            <a:picLocks noChangeAspect="1" noChangeArrowheads="1"/>
          </p:cNvPicPr>
          <p:nvPr/>
        </p:nvPicPr>
        <p:blipFill>
          <a:blip r:embed="rId2">
            <a:extLst>
              <a:ext uri="{28A0092B-C50C-407E-A947-70E740481C1C}">
                <a14:useLocalDpi xmlns:a14="http://schemas.microsoft.com/office/drawing/2010/main" val="0"/>
              </a:ext>
            </a:extLst>
          </a:blip>
          <a:srcRect r="21867" b="-1"/>
          <a:stretch>
            <a:fillRect/>
          </a:stretch>
        </p:blipFill>
        <p:spPr bwMode="auto">
          <a:xfrm>
            <a:off x="6096000" y="619770"/>
            <a:ext cx="608897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0842" name="Rectangle 12084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0844" name="Rectangle 12084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Content Placeholder 2"/>
          <p:cNvSpPr>
            <a:spLocks noGrp="1"/>
          </p:cNvSpPr>
          <p:nvPr>
            <p:ph idx="1"/>
          </p:nvPr>
        </p:nvSpPr>
        <p:spPr>
          <a:xfrm>
            <a:off x="761801" y="2285995"/>
            <a:ext cx="4659756" cy="3973071"/>
          </a:xfrm>
        </p:spPr>
        <p:txBody>
          <a:bodyPr anchor="ctr">
            <a:normAutofit/>
          </a:bodyPr>
          <a:lstStyle/>
          <a:p>
            <a:pPr>
              <a:buFont typeface="Arial" charset="0"/>
              <a:buNone/>
              <a:defRPr/>
            </a:pPr>
            <a:r>
              <a:rPr lang="en-US" altLang="en-US" sz="2000" dirty="0">
                <a:latin typeface="Abadi Extra Light" panose="020B0204020104020204" pitchFamily="34" charset="0"/>
              </a:rPr>
              <a:t>	The Purchase Price may be </a:t>
            </a:r>
          </a:p>
          <a:p>
            <a:pPr marL="914400" indent="-400050">
              <a:buFont typeface="Arial" charset="0"/>
              <a:buNone/>
              <a:defRPr/>
            </a:pPr>
            <a:r>
              <a:rPr lang="en-US" altLang="en-US" sz="2000" dirty="0">
                <a:latin typeface="Abadi Extra Light" panose="020B0204020104020204" pitchFamily="34" charset="0"/>
              </a:rPr>
              <a:t>&gt;	A fixed amount or </a:t>
            </a:r>
          </a:p>
          <a:p>
            <a:pPr marL="914400" indent="-400050">
              <a:buFont typeface="Arial" charset="0"/>
              <a:buNone/>
              <a:defRPr/>
            </a:pPr>
            <a:r>
              <a:rPr lang="en-US" altLang="en-US" sz="2000" dirty="0">
                <a:latin typeface="Abadi Extra Light" panose="020B0204020104020204" pitchFamily="34" charset="0"/>
              </a:rPr>
              <a:t>&gt; 	Subject to adjustment either at or post-closing, </a:t>
            </a:r>
          </a:p>
          <a:p>
            <a:pPr marL="914400" indent="-400050">
              <a:buFont typeface="Arial" charset="0"/>
              <a:buNone/>
              <a:defRPr/>
            </a:pPr>
            <a:r>
              <a:rPr lang="en-US" altLang="en-US" sz="2000" dirty="0">
                <a:latin typeface="Abadi Extra Light" panose="020B0204020104020204" pitchFamily="34" charset="0"/>
              </a:rPr>
              <a:t>&gt;	Also include consideration outside the Sale of Assets transaction </a:t>
            </a:r>
          </a:p>
        </p:txBody>
      </p:sp>
      <p:sp>
        <p:nvSpPr>
          <p:cNvPr id="3" name="TextBox 2">
            <a:extLst>
              <a:ext uri="{FF2B5EF4-FFF2-40B4-BE49-F238E27FC236}">
                <a16:creationId xmlns:a16="http://schemas.microsoft.com/office/drawing/2014/main" id="{7FB55696-D500-0D0A-0091-482DE004A28E}"/>
              </a:ext>
            </a:extLst>
          </p:cNvPr>
          <p:cNvSpPr txBox="1"/>
          <p:nvPr/>
        </p:nvSpPr>
        <p:spPr>
          <a:xfrm>
            <a:off x="761801" y="997082"/>
            <a:ext cx="6186790" cy="523220"/>
          </a:xfrm>
          <a:prstGeom prst="rect">
            <a:avLst/>
          </a:prstGeom>
          <a:noFill/>
        </p:spPr>
        <p:txBody>
          <a:bodyPr wrap="square">
            <a:spAutoFit/>
          </a:bodyPr>
          <a:lstStyle/>
          <a:p>
            <a:r>
              <a:rPr lang="en-US" sz="2800" b="1" dirty="0"/>
              <a:t>The Purchase Price </a:t>
            </a:r>
          </a:p>
        </p:txBody>
      </p:sp>
    </p:spTree>
    <p:extLst>
      <p:ext uri="{BB962C8B-B14F-4D97-AF65-F5344CB8AC3E}">
        <p14:creationId xmlns:p14="http://schemas.microsoft.com/office/powerpoint/2010/main" val="3640128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Effect transition="in" filter="wipe(left)">
                                      <p:cBhvr>
                                        <p:cTn id="7" dur="500"/>
                                        <p:tgtEl>
                                          <p:spTgt spid="972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7282">
                                            <p:txEl>
                                              <p:pRg st="1" end="1"/>
                                            </p:txEl>
                                          </p:spTgt>
                                        </p:tgtEl>
                                        <p:attrNameLst>
                                          <p:attrName>style.visibility</p:attrName>
                                        </p:attrNameLst>
                                      </p:cBhvr>
                                      <p:to>
                                        <p:strVal val="visible"/>
                                      </p:to>
                                    </p:set>
                                    <p:animEffect transition="in" filter="wipe(left)">
                                      <p:cBhvr>
                                        <p:cTn id="12" dur="500"/>
                                        <p:tgtEl>
                                          <p:spTgt spid="972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7282">
                                            <p:txEl>
                                              <p:pRg st="2" end="2"/>
                                            </p:txEl>
                                          </p:spTgt>
                                        </p:tgtEl>
                                        <p:attrNameLst>
                                          <p:attrName>style.visibility</p:attrName>
                                        </p:attrNameLst>
                                      </p:cBhvr>
                                      <p:to>
                                        <p:strVal val="visible"/>
                                      </p:to>
                                    </p:set>
                                    <p:animEffect transition="in" filter="wipe(left)">
                                      <p:cBhvr>
                                        <p:cTn id="17" dur="500"/>
                                        <p:tgtEl>
                                          <p:spTgt spid="9728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7282">
                                            <p:txEl>
                                              <p:pRg st="3" end="3"/>
                                            </p:txEl>
                                          </p:spTgt>
                                        </p:tgtEl>
                                        <p:attrNameLst>
                                          <p:attrName>style.visibility</p:attrName>
                                        </p:attrNameLst>
                                      </p:cBhvr>
                                      <p:to>
                                        <p:strVal val="visible"/>
                                      </p:to>
                                    </p:set>
                                    <p:animEffect transition="in" filter="wipe(left)">
                                      <p:cBhvr>
                                        <p:cTn id="22" dur="500"/>
                                        <p:tgtEl>
                                          <p:spTgt spid="972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88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2890" name="Rectangle 12288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Content Placeholder 2"/>
          <p:cNvSpPr>
            <a:spLocks noGrp="1"/>
          </p:cNvSpPr>
          <p:nvPr>
            <p:ph idx="1"/>
          </p:nvPr>
        </p:nvSpPr>
        <p:spPr>
          <a:xfrm>
            <a:off x="761802" y="2743200"/>
            <a:ext cx="4646905" cy="3613149"/>
          </a:xfrm>
        </p:spPr>
        <p:txBody>
          <a:bodyPr anchor="ctr">
            <a:normAutofit/>
          </a:bodyPr>
          <a:lstStyle/>
          <a:p>
            <a:pPr indent="0">
              <a:buNone/>
              <a:defRPr/>
            </a:pPr>
            <a:r>
              <a:rPr lang="en-US" altLang="en-US" sz="2800" dirty="0">
                <a:latin typeface="Abadi Extra Light" panose="020B0204020104020204" pitchFamily="34" charset="0"/>
              </a:rPr>
              <a:t>&gt; All Cash </a:t>
            </a:r>
          </a:p>
          <a:p>
            <a:pPr indent="0">
              <a:buNone/>
              <a:defRPr/>
            </a:pPr>
            <a:r>
              <a:rPr lang="en-US" altLang="en-US" sz="2800" dirty="0">
                <a:latin typeface="Abadi Extra Light" panose="020B0204020104020204" pitchFamily="34" charset="0"/>
              </a:rPr>
              <a:t>&gt; Buyer’s Promissory Notes</a:t>
            </a:r>
          </a:p>
          <a:p>
            <a:pPr indent="0">
              <a:buNone/>
              <a:defRPr/>
            </a:pPr>
            <a:r>
              <a:rPr lang="en-US" altLang="en-US" sz="2800" dirty="0">
                <a:latin typeface="Abadi Extra Light" panose="020B0204020104020204" pitchFamily="34" charset="0"/>
              </a:rPr>
              <a:t>&gt; Assumption of Debt</a:t>
            </a:r>
          </a:p>
          <a:p>
            <a:pPr indent="0">
              <a:buNone/>
              <a:defRPr/>
            </a:pPr>
            <a:r>
              <a:rPr lang="en-US" altLang="en-US" sz="2800" dirty="0">
                <a:latin typeface="Abadi Extra Light" panose="020B0204020104020204" pitchFamily="34" charset="0"/>
              </a:rPr>
              <a:t>&gt; Stock of the Buyer</a:t>
            </a:r>
          </a:p>
          <a:p>
            <a:pPr indent="0">
              <a:buNone/>
              <a:defRPr/>
            </a:pPr>
            <a:r>
              <a:rPr lang="en-US" altLang="en-US" sz="2800" dirty="0">
                <a:latin typeface="Abadi Extra Light" panose="020B0204020104020204" pitchFamily="34" charset="0"/>
              </a:rPr>
              <a:t>&gt; Earn-Out</a:t>
            </a:r>
          </a:p>
        </p:txBody>
      </p:sp>
      <p:pic>
        <p:nvPicPr>
          <p:cNvPr id="122883" name="Picture 4"/>
          <p:cNvPicPr>
            <a:picLocks noChangeAspect="1" noChangeArrowheads="1"/>
          </p:cNvPicPr>
          <p:nvPr/>
        </p:nvPicPr>
        <p:blipFill>
          <a:blip r:embed="rId2">
            <a:extLst>
              <a:ext uri="{28A0092B-C50C-407E-A947-70E740481C1C}">
                <a14:useLocalDpi xmlns:a14="http://schemas.microsoft.com/office/drawing/2010/main" val="0"/>
              </a:ext>
            </a:extLst>
          </a:blip>
          <a:srcRect r="386"/>
          <a:stretch>
            <a:fillRect/>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7E1C248-C182-85DE-1CEF-16FDA9AC2928}"/>
              </a:ext>
            </a:extLst>
          </p:cNvPr>
          <p:cNvSpPr txBox="1"/>
          <p:nvPr/>
        </p:nvSpPr>
        <p:spPr>
          <a:xfrm>
            <a:off x="688232" y="959211"/>
            <a:ext cx="6519964" cy="52322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ea typeface="+mn-ea"/>
                <a:cs typeface="+mn-cs"/>
              </a:rPr>
              <a:t>Form of the Purchase Price</a:t>
            </a:r>
          </a:p>
        </p:txBody>
      </p:sp>
    </p:spTree>
    <p:extLst>
      <p:ext uri="{BB962C8B-B14F-4D97-AF65-F5344CB8AC3E}">
        <p14:creationId xmlns:p14="http://schemas.microsoft.com/office/powerpoint/2010/main" val="9220115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Effect transition="in" filter="wipe(left)">
                                      <p:cBhvr>
                                        <p:cTn id="7" dur="500"/>
                                        <p:tgtEl>
                                          <p:spTgt spid="1085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8546">
                                            <p:txEl>
                                              <p:pRg st="1" end="1"/>
                                            </p:txEl>
                                          </p:spTgt>
                                        </p:tgtEl>
                                        <p:attrNameLst>
                                          <p:attrName>style.visibility</p:attrName>
                                        </p:attrNameLst>
                                      </p:cBhvr>
                                      <p:to>
                                        <p:strVal val="visible"/>
                                      </p:to>
                                    </p:set>
                                    <p:animEffect transition="in" filter="wipe(left)">
                                      <p:cBhvr>
                                        <p:cTn id="12" dur="500"/>
                                        <p:tgtEl>
                                          <p:spTgt spid="1085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8546">
                                            <p:txEl>
                                              <p:pRg st="2" end="2"/>
                                            </p:txEl>
                                          </p:spTgt>
                                        </p:tgtEl>
                                        <p:attrNameLst>
                                          <p:attrName>style.visibility</p:attrName>
                                        </p:attrNameLst>
                                      </p:cBhvr>
                                      <p:to>
                                        <p:strVal val="visible"/>
                                      </p:to>
                                    </p:set>
                                    <p:animEffect transition="in" filter="wipe(left)">
                                      <p:cBhvr>
                                        <p:cTn id="17" dur="500"/>
                                        <p:tgtEl>
                                          <p:spTgt spid="10854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8546">
                                            <p:txEl>
                                              <p:pRg st="3" end="3"/>
                                            </p:txEl>
                                          </p:spTgt>
                                        </p:tgtEl>
                                        <p:attrNameLst>
                                          <p:attrName>style.visibility</p:attrName>
                                        </p:attrNameLst>
                                      </p:cBhvr>
                                      <p:to>
                                        <p:strVal val="visible"/>
                                      </p:to>
                                    </p:set>
                                    <p:animEffect transition="in" filter="wipe(left)">
                                      <p:cBhvr>
                                        <p:cTn id="22" dur="500"/>
                                        <p:tgtEl>
                                          <p:spTgt spid="1085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8546">
                                            <p:txEl>
                                              <p:pRg st="4" end="4"/>
                                            </p:txEl>
                                          </p:spTgt>
                                        </p:tgtEl>
                                        <p:attrNameLst>
                                          <p:attrName>style.visibility</p:attrName>
                                        </p:attrNameLst>
                                      </p:cBhvr>
                                      <p:to>
                                        <p:strVal val="visible"/>
                                      </p:to>
                                    </p:set>
                                    <p:animEffect transition="in" filter="wipe(left)">
                                      <p:cBhvr>
                                        <p:cTn id="27" dur="500"/>
                                        <p:tgtEl>
                                          <p:spTgt spid="1085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3D8A36-E5ED-F44E-28E6-F348C4347671}"/>
            </a:ext>
          </a:extLst>
        </p:cNvPr>
        <p:cNvGrpSpPr/>
        <p:nvPr/>
      </p:nvGrpSpPr>
      <p:grpSpPr>
        <a:xfrm>
          <a:off x="0" y="0"/>
          <a:ext cx="0" cy="0"/>
          <a:chOff x="0" y="0"/>
          <a:chExt cx="0" cy="0"/>
        </a:xfrm>
      </p:grpSpPr>
      <p:sp>
        <p:nvSpPr>
          <p:cNvPr id="115714" name="Title 1">
            <a:extLst>
              <a:ext uri="{FF2B5EF4-FFF2-40B4-BE49-F238E27FC236}">
                <a16:creationId xmlns:a16="http://schemas.microsoft.com/office/drawing/2014/main" id="{F4AE67C1-2590-F5BF-19AF-41E7415BC19B}"/>
              </a:ext>
            </a:extLst>
          </p:cNvPr>
          <p:cNvSpPr>
            <a:spLocks noGrp="1"/>
          </p:cNvSpPr>
          <p:nvPr>
            <p:ph type="title"/>
          </p:nvPr>
        </p:nvSpPr>
        <p:spPr>
          <a:xfrm>
            <a:off x="1857375" y="3071018"/>
            <a:ext cx="8534399" cy="715963"/>
          </a:xfrm>
        </p:spPr>
        <p:txBody>
          <a:bodyPr/>
          <a:lstStyle/>
          <a:p>
            <a:pPr algn="r"/>
            <a:r>
              <a:rPr lang="en-US" altLang="en-US" dirty="0">
                <a:solidFill>
                  <a:schemeClr val="bg1"/>
                </a:solidFill>
                <a:latin typeface="Abadi Extra Light" panose="020B0204020104020204" pitchFamily="34" charset="0"/>
              </a:rPr>
              <a:t>Adjustments to the Purchase Price</a:t>
            </a:r>
          </a:p>
        </p:txBody>
      </p:sp>
    </p:spTree>
    <p:extLst>
      <p:ext uri="{BB962C8B-B14F-4D97-AF65-F5344CB8AC3E}">
        <p14:creationId xmlns:p14="http://schemas.microsoft.com/office/powerpoint/2010/main" val="2291622624"/>
      </p:ext>
    </p:extLst>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5" name="Picture 5" descr="http://ts1.mm.bing.net/th?&amp;id=HN.608002687534632666&amp;w=300&amp;h=300&amp;c=0&amp;pid=1.9&amp;rs=0&amp;p=0"/>
          <p:cNvPicPr>
            <a:picLocks noChangeAspect="1" noChangeArrowheads="1"/>
          </p:cNvPicPr>
          <p:nvPr/>
        </p:nvPicPr>
        <p:blipFill>
          <a:blip r:embed="rId2"/>
          <a:srcRect r="-2" b="780"/>
          <a:stretch>
            <a:fillRect/>
          </a:stretch>
        </p:blipFill>
        <p:spPr bwMode="auto">
          <a:xfrm>
            <a:off x="884698" y="877413"/>
            <a:ext cx="6406903" cy="5043096"/>
          </a:xfrm>
          <a:prstGeom prst="rect">
            <a:avLst/>
          </a:prstGeom>
          <a:noFill/>
          <a:effectLst>
            <a:outerShdw blurRad="50800" dist="50800" dir="5400000" algn="ctr" rotWithShape="0">
              <a:srgbClr val="000000">
                <a:alpha val="99000"/>
              </a:srgbClr>
            </a:outerShdw>
          </a:effectLst>
        </p:spPr>
      </p:pic>
      <p:grpSp>
        <p:nvGrpSpPr>
          <p:cNvPr id="130055" name="Group 130054">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130056" name="Rectangle 130055">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7" name="Rectangle 130056">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050" name="Content Placeholder 2"/>
          <p:cNvSpPr>
            <a:spLocks noGrp="1"/>
          </p:cNvSpPr>
          <p:nvPr>
            <p:ph idx="1"/>
          </p:nvPr>
        </p:nvSpPr>
        <p:spPr>
          <a:xfrm>
            <a:off x="7637692" y="877413"/>
            <a:ext cx="3976916" cy="3447832"/>
          </a:xfrm>
        </p:spPr>
        <p:txBody>
          <a:bodyPr anchor="t">
            <a:noAutofit/>
          </a:bodyPr>
          <a:lstStyle/>
          <a:p>
            <a:pPr>
              <a:buFont typeface="Arial" panose="020B0604020202020204" pitchFamily="34" charset="0"/>
              <a:buNone/>
            </a:pPr>
            <a:r>
              <a:rPr lang="en-US" altLang="en-US" sz="2800" b="1" dirty="0"/>
              <a:t>Adjustments to the Price</a:t>
            </a:r>
          </a:p>
          <a:p>
            <a:pPr>
              <a:buFont typeface="Arial" panose="020B0604020202020204" pitchFamily="34" charset="0"/>
              <a:buNone/>
            </a:pPr>
            <a:r>
              <a:rPr lang="en-US" altLang="en-US" sz="2400" b="1" dirty="0">
                <a:latin typeface="Abadi Extra Light" panose="020B0204020104020204" pitchFamily="34" charset="0"/>
              </a:rPr>
              <a:t>	&gt; Inventory Value</a:t>
            </a:r>
          </a:p>
          <a:p>
            <a:pPr>
              <a:buFont typeface="Arial" panose="020B0604020202020204" pitchFamily="34" charset="0"/>
              <a:buNone/>
            </a:pPr>
            <a:r>
              <a:rPr lang="en-US" altLang="en-US" sz="2400" b="1" dirty="0">
                <a:latin typeface="Abadi Extra Light" panose="020B0204020104020204" pitchFamily="34" charset="0"/>
              </a:rPr>
              <a:t>	&gt; Working Capital/Net Worth</a:t>
            </a:r>
          </a:p>
          <a:p>
            <a:pPr>
              <a:buFont typeface="Arial" panose="020B0604020202020204" pitchFamily="34" charset="0"/>
              <a:buNone/>
            </a:pPr>
            <a:r>
              <a:rPr lang="en-US" altLang="en-US" sz="2400" b="1" dirty="0">
                <a:latin typeface="Abadi Extra Light" panose="020B0204020104020204" pitchFamily="34" charset="0"/>
              </a:rPr>
              <a:t>	&gt; Earn Outs</a:t>
            </a:r>
          </a:p>
          <a:p>
            <a:pPr>
              <a:buFont typeface="Arial" panose="020B0604020202020204" pitchFamily="34" charset="0"/>
              <a:buNone/>
            </a:pPr>
            <a:r>
              <a:rPr lang="en-US" altLang="en-US" sz="2400" b="1" dirty="0">
                <a:latin typeface="Abadi Extra Light" panose="020B0204020104020204" pitchFamily="34" charset="0"/>
              </a:rPr>
              <a:t>	&gt; Contingent Price/ True Ups</a:t>
            </a:r>
          </a:p>
          <a:p>
            <a:pPr>
              <a:buFont typeface="Arial" panose="020B0604020202020204" pitchFamily="34" charset="0"/>
              <a:buNone/>
            </a:pPr>
            <a:r>
              <a:rPr lang="en-US" altLang="en-US" sz="2400" b="1" dirty="0">
                <a:latin typeface="Abadi Extra Light" panose="020B0204020104020204" pitchFamily="34" charset="0"/>
              </a:rPr>
              <a:t>	&gt; Hold Backs</a:t>
            </a:r>
          </a:p>
        </p:txBody>
      </p:sp>
    </p:spTree>
    <p:extLst>
      <p:ext uri="{BB962C8B-B14F-4D97-AF65-F5344CB8AC3E}">
        <p14:creationId xmlns:p14="http://schemas.microsoft.com/office/powerpoint/2010/main" val="5914799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0050">
                                            <p:txEl>
                                              <p:pRg st="1" end="1"/>
                                            </p:txEl>
                                          </p:spTgt>
                                        </p:tgtEl>
                                        <p:attrNameLst>
                                          <p:attrName>style.visibility</p:attrName>
                                        </p:attrNameLst>
                                      </p:cBhvr>
                                      <p:to>
                                        <p:strVal val="visible"/>
                                      </p:to>
                                    </p:set>
                                    <p:animEffect transition="in" filter="wipe(left)">
                                      <p:cBhvr>
                                        <p:cTn id="7" dur="500"/>
                                        <p:tgtEl>
                                          <p:spTgt spid="13005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0050">
                                            <p:txEl>
                                              <p:pRg st="2" end="2"/>
                                            </p:txEl>
                                          </p:spTgt>
                                        </p:tgtEl>
                                        <p:attrNameLst>
                                          <p:attrName>style.visibility</p:attrName>
                                        </p:attrNameLst>
                                      </p:cBhvr>
                                      <p:to>
                                        <p:strVal val="visible"/>
                                      </p:to>
                                    </p:set>
                                    <p:animEffect transition="in" filter="wipe(left)">
                                      <p:cBhvr>
                                        <p:cTn id="12" dur="500"/>
                                        <p:tgtEl>
                                          <p:spTgt spid="13005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0050">
                                            <p:txEl>
                                              <p:pRg st="3" end="3"/>
                                            </p:txEl>
                                          </p:spTgt>
                                        </p:tgtEl>
                                        <p:attrNameLst>
                                          <p:attrName>style.visibility</p:attrName>
                                        </p:attrNameLst>
                                      </p:cBhvr>
                                      <p:to>
                                        <p:strVal val="visible"/>
                                      </p:to>
                                    </p:set>
                                    <p:animEffect transition="in" filter="wipe(left)">
                                      <p:cBhvr>
                                        <p:cTn id="17" dur="500"/>
                                        <p:tgtEl>
                                          <p:spTgt spid="13005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0050">
                                            <p:txEl>
                                              <p:pRg st="4" end="4"/>
                                            </p:txEl>
                                          </p:spTgt>
                                        </p:tgtEl>
                                        <p:attrNameLst>
                                          <p:attrName>style.visibility</p:attrName>
                                        </p:attrNameLst>
                                      </p:cBhvr>
                                      <p:to>
                                        <p:strVal val="visible"/>
                                      </p:to>
                                    </p:set>
                                    <p:animEffect transition="in" filter="wipe(left)">
                                      <p:cBhvr>
                                        <p:cTn id="22" dur="500"/>
                                        <p:tgtEl>
                                          <p:spTgt spid="13005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0050">
                                            <p:txEl>
                                              <p:pRg st="5" end="5"/>
                                            </p:txEl>
                                          </p:spTgt>
                                        </p:tgtEl>
                                        <p:attrNameLst>
                                          <p:attrName>style.visibility</p:attrName>
                                        </p:attrNameLst>
                                      </p:cBhvr>
                                      <p:to>
                                        <p:strVal val="visible"/>
                                      </p:to>
                                    </p:set>
                                    <p:animEffect transition="in" filter="wipe(left)">
                                      <p:cBhvr>
                                        <p:cTn id="27" dur="500"/>
                                        <p:tgtEl>
                                          <p:spTgt spid="1300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18150-BF84-4E5A-B43C-0262DBE7E60A}"/>
              </a:ext>
            </a:extLst>
          </p:cNvPr>
          <p:cNvSpPr>
            <a:spLocks noGrp="1"/>
          </p:cNvSpPr>
          <p:nvPr>
            <p:ph idx="1"/>
          </p:nvPr>
        </p:nvSpPr>
        <p:spPr>
          <a:xfrm>
            <a:off x="4357520" y="1280318"/>
            <a:ext cx="7342496" cy="4297363"/>
          </a:xfrm>
        </p:spPr>
        <p:txBody>
          <a:bodyPr/>
          <a:lstStyle/>
          <a:p>
            <a:pPr marL="0" indent="0">
              <a:buNone/>
            </a:pPr>
            <a:r>
              <a:rPr lang="sv-SE" dirty="0">
                <a:solidFill>
                  <a:schemeClr val="tx1"/>
                </a:solidFill>
                <a:latin typeface="Abadi Extra Light" panose="020B0204020104020204" pitchFamily="34" charset="0"/>
              </a:rPr>
              <a:t>Martin J Pezzner, BS, JD, CPA</a:t>
            </a:r>
          </a:p>
          <a:p>
            <a:pPr marL="0" indent="0">
              <a:buNone/>
            </a:pPr>
            <a:r>
              <a:rPr lang="en-US" sz="2000" dirty="0">
                <a:solidFill>
                  <a:srgbClr val="C00000"/>
                </a:solidFill>
                <a:latin typeface="Abadi Extra Light" panose="020B0204020104020204" pitchFamily="34" charset="0"/>
              </a:rPr>
              <a:t>Gibson &amp; Perkins, PC</a:t>
            </a:r>
          </a:p>
          <a:p>
            <a:pPr marL="0" indent="0">
              <a:buNone/>
            </a:pPr>
            <a:r>
              <a:rPr lang="en-US" sz="2000" dirty="0">
                <a:solidFill>
                  <a:schemeClr val="tx1"/>
                </a:solidFill>
                <a:latin typeface="Abadi Extra Light" panose="020B0204020104020204" pitchFamily="34" charset="0"/>
              </a:rPr>
              <a:t>Martin J Pezzner has a wealth of experience as a practicing attorney for over twenty-nine years.  After graduating Wilkes College with a Bachelor of Science in accounting, he was employed by the Internal Revenue Service in Philadelphia, PA as a Tax Revenue Agent (Field Agent) for five years. </a:t>
            </a:r>
          </a:p>
          <a:p>
            <a:pPr marL="0" indent="0">
              <a:buNone/>
            </a:pPr>
            <a:r>
              <a:rPr lang="en-US" sz="2000" dirty="0">
                <a:solidFill>
                  <a:schemeClr val="tx1"/>
                </a:solidFill>
                <a:latin typeface="Abadi Extra Light" panose="020B0204020104020204" pitchFamily="34" charset="0"/>
              </a:rPr>
              <a:t>He also worked for one year in the Philadelphia IRS Appeals Office.  While employed by the IRS, he became a CPA (1985) in the Commonwealth of Pennsylvania.  </a:t>
            </a:r>
          </a:p>
          <a:p>
            <a:pPr marL="0" indent="0">
              <a:buNone/>
            </a:pPr>
            <a:r>
              <a:rPr lang="en-US" sz="2000" dirty="0">
                <a:solidFill>
                  <a:schemeClr val="tx1"/>
                </a:solidFill>
                <a:latin typeface="Abadi Extra Light" panose="020B0204020104020204" pitchFamily="34" charset="0"/>
              </a:rPr>
              <a:t>Mr. Pezzner received his Juris Doctorate Degree from the University of Dayton School of Law in 1989.</a:t>
            </a:r>
            <a:endParaRPr lang="en-US" sz="2000" dirty="0">
              <a:solidFill>
                <a:schemeClr val="tx1"/>
              </a:solidFill>
            </a:endParaRPr>
          </a:p>
        </p:txBody>
      </p:sp>
      <p:pic>
        <p:nvPicPr>
          <p:cNvPr id="2" name="Picture 1">
            <a:extLst>
              <a:ext uri="{FF2B5EF4-FFF2-40B4-BE49-F238E27FC236}">
                <a16:creationId xmlns:a16="http://schemas.microsoft.com/office/drawing/2014/main" id="{E3F4169C-09C7-4175-A98B-1E02CF364FEB}"/>
              </a:ext>
            </a:extLst>
          </p:cNvPr>
          <p:cNvPicPr>
            <a:picLocks noChangeAspect="1"/>
          </p:cNvPicPr>
          <p:nvPr/>
        </p:nvPicPr>
        <p:blipFill>
          <a:blip r:embed="rId3"/>
          <a:stretch>
            <a:fillRect/>
          </a:stretch>
        </p:blipFill>
        <p:spPr>
          <a:xfrm>
            <a:off x="1153067" y="1280318"/>
            <a:ext cx="2857500" cy="4297363"/>
          </a:xfrm>
          <a:prstGeom prst="rect">
            <a:avLst/>
          </a:prstGeom>
        </p:spPr>
      </p:pic>
    </p:spTree>
    <p:extLst>
      <p:ext uri="{BB962C8B-B14F-4D97-AF65-F5344CB8AC3E}">
        <p14:creationId xmlns:p14="http://schemas.microsoft.com/office/powerpoint/2010/main" val="2649005813"/>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2F2BD2-F969-A10C-5D82-737D80470D78}"/>
              </a:ext>
            </a:extLst>
          </p:cNvPr>
          <p:cNvSpPr>
            <a:spLocks noGrp="1"/>
          </p:cNvSpPr>
          <p:nvPr>
            <p:ph type="title"/>
          </p:nvPr>
        </p:nvSpPr>
        <p:spPr>
          <a:xfrm>
            <a:off x="838200" y="669925"/>
            <a:ext cx="5611238" cy="1325563"/>
          </a:xfrm>
        </p:spPr>
        <p:txBody>
          <a:bodyPr anchor="b">
            <a:normAutofit/>
          </a:bodyPr>
          <a:lstStyle/>
          <a:p>
            <a:r>
              <a:rPr lang="en-US" sz="2800" b="1" dirty="0">
                <a:solidFill>
                  <a:schemeClr val="bg1"/>
                </a:solidFill>
                <a:latin typeface="+mn-lt"/>
              </a:rPr>
              <a:t>Minimum Working Capital Requirement</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C4EAB6-D40C-2A83-6707-B89DDD172408}"/>
              </a:ext>
            </a:extLst>
          </p:cNvPr>
          <p:cNvSpPr>
            <a:spLocks noGrp="1"/>
          </p:cNvSpPr>
          <p:nvPr>
            <p:ph idx="1"/>
          </p:nvPr>
        </p:nvSpPr>
        <p:spPr>
          <a:xfrm>
            <a:off x="1392667" y="2398957"/>
            <a:ext cx="9406666" cy="3526144"/>
          </a:xfrm>
          <a:ln>
            <a:solidFill>
              <a:schemeClr val="accent1">
                <a:shade val="15000"/>
              </a:schemeClr>
            </a:solidFill>
          </a:ln>
        </p:spPr>
        <p:txBody>
          <a:bodyPr>
            <a:normAutofit/>
          </a:bodyPr>
          <a:lstStyle/>
          <a:p>
            <a:pPr marL="0" indent="0" defTabSz="457200">
              <a:spcBef>
                <a:spcPts val="600"/>
              </a:spcBef>
              <a:spcAft>
                <a:spcPts val="600"/>
              </a:spcAft>
              <a:buNone/>
            </a:pPr>
            <a:r>
              <a:rPr lang="en-US" sz="2000" dirty="0">
                <a:solidFill>
                  <a:schemeClr val="bg1"/>
                </a:solidFill>
              </a:rPr>
              <a:t>(iii)	The “Working Capital Adjustment” shall mean the amount calculated on the Closing Date as follows:</a:t>
            </a:r>
          </a:p>
          <a:p>
            <a:pPr marL="0" indent="0" defTabSz="457200">
              <a:spcBef>
                <a:spcPts val="600"/>
              </a:spcBef>
              <a:spcAft>
                <a:spcPts val="600"/>
              </a:spcAft>
              <a:buNone/>
            </a:pPr>
            <a:r>
              <a:rPr lang="en-US" sz="2000" dirty="0">
                <a:solidFill>
                  <a:schemeClr val="bg1"/>
                </a:solidFill>
              </a:rPr>
              <a:t>(1)	The “Target Working Capital” is One Hundred and Fifty Thousand ($150,000.00) Dollars.</a:t>
            </a:r>
          </a:p>
          <a:p>
            <a:pPr marL="0" indent="0" defTabSz="457200">
              <a:spcBef>
                <a:spcPts val="600"/>
              </a:spcBef>
              <a:spcAft>
                <a:spcPts val="600"/>
              </a:spcAft>
              <a:buNone/>
            </a:pPr>
            <a:r>
              <a:rPr lang="en-US" sz="2000" dirty="0">
                <a:solidFill>
                  <a:schemeClr val="bg1"/>
                </a:solidFill>
              </a:rPr>
              <a:t>(2)	“Working Capital” is the difference between current assets and current liabilities determined according to Generally Accepted Accounting Principles (“GAAP”).</a:t>
            </a:r>
          </a:p>
          <a:p>
            <a:pPr marL="0" indent="0" defTabSz="457200">
              <a:spcBef>
                <a:spcPts val="600"/>
              </a:spcBef>
              <a:spcAft>
                <a:spcPts val="600"/>
              </a:spcAft>
              <a:buNone/>
            </a:pPr>
            <a:r>
              <a:rPr lang="en-US" sz="2000" dirty="0">
                <a:solidFill>
                  <a:schemeClr val="bg1"/>
                </a:solidFill>
              </a:rPr>
              <a:t>(3) 	In the event that the Working Capital of the Company exceeds the Target Working Capital, the Working Capital Adjustment shall be equal to such excess amount. </a:t>
            </a:r>
          </a:p>
          <a:p>
            <a:pPr marL="0" indent="0" defTabSz="457200">
              <a:spcBef>
                <a:spcPts val="600"/>
              </a:spcBef>
              <a:spcAft>
                <a:spcPts val="600"/>
              </a:spcAft>
              <a:buNone/>
            </a:pPr>
            <a:r>
              <a:rPr lang="en-US" sz="2000" dirty="0">
                <a:solidFill>
                  <a:schemeClr val="bg1"/>
                </a:solidFill>
              </a:rPr>
              <a:t>(4)	In the event that Working Capital of the Company is less than the Target Working Capital the Working Capital Adjustment shall be equal to such negative amount.</a:t>
            </a:r>
          </a:p>
          <a:p>
            <a:endParaRPr lang="en-US" sz="2000"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85A5ED90-F478-FBCA-78F6-70E1DB32809F}"/>
              </a:ext>
            </a:extLst>
          </p:cNvPr>
          <p:cNvSpPr/>
          <p:nvPr/>
        </p:nvSpPr>
        <p:spPr>
          <a:xfrm>
            <a:off x="5029199" y="2767519"/>
            <a:ext cx="5770133" cy="914400"/>
          </a:xfrm>
          <a:prstGeom prst="ellipse">
            <a:avLst/>
          </a:prstGeom>
          <a:noFill/>
          <a:effectLst>
            <a:outerShdw blurRad="50800" dist="50800" dir="5400000" algn="ctr" rotWithShape="0">
              <a:srgbClr val="000000">
                <a:alpha val="9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244381-E56E-BD0E-C06A-40BE2EE90766}"/>
              </a:ext>
            </a:extLst>
          </p:cNvPr>
          <p:cNvSpPr/>
          <p:nvPr/>
        </p:nvSpPr>
        <p:spPr>
          <a:xfrm>
            <a:off x="4902993" y="2908571"/>
            <a:ext cx="5457219" cy="719846"/>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0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65F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039587-621D-3566-CBEC-41B1BD40FA2D}"/>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mn-lt"/>
              </a:rPr>
              <a:t>Earn Out Agreements</a:t>
            </a:r>
          </a:p>
        </p:txBody>
      </p:sp>
      <p:pic>
        <p:nvPicPr>
          <p:cNvPr id="4" name="Picture 3">
            <a:extLst>
              <a:ext uri="{FF2B5EF4-FFF2-40B4-BE49-F238E27FC236}">
                <a16:creationId xmlns:a16="http://schemas.microsoft.com/office/drawing/2014/main" id="{D263BE99-4C99-911F-A495-8DEA30FBD2B8}"/>
              </a:ext>
            </a:extLst>
          </p:cNvPr>
          <p:cNvPicPr>
            <a:picLocks noChangeAspect="1"/>
          </p:cNvPicPr>
          <p:nvPr/>
        </p:nvPicPr>
        <p:blipFill rotWithShape="1">
          <a:blip r:embed="rId2"/>
          <a:srcRect l="10534" r="12007"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3E1AF73-E31E-955C-0A44-E45233FE5C58}"/>
              </a:ext>
            </a:extLst>
          </p:cNvPr>
          <p:cNvSpPr>
            <a:spLocks noGrp="1"/>
          </p:cNvSpPr>
          <p:nvPr>
            <p:ph idx="1"/>
          </p:nvPr>
        </p:nvSpPr>
        <p:spPr>
          <a:xfrm>
            <a:off x="8029319" y="917725"/>
            <a:ext cx="3424739" cy="4852362"/>
          </a:xfrm>
        </p:spPr>
        <p:txBody>
          <a:bodyPr anchor="ctr">
            <a:noAutofit/>
          </a:bodyPr>
          <a:lstStyle/>
          <a:p>
            <a:pPr marL="0" indent="0">
              <a:lnSpc>
                <a:spcPct val="100000"/>
              </a:lnSpc>
              <a:spcBef>
                <a:spcPts val="600"/>
              </a:spcBef>
              <a:spcAft>
                <a:spcPts val="600"/>
              </a:spcAft>
              <a:buNone/>
            </a:pPr>
            <a:r>
              <a:rPr lang="en-US" sz="1800" dirty="0">
                <a:solidFill>
                  <a:srgbClr val="FFFFFF"/>
                </a:solidFill>
              </a:rPr>
              <a:t>An earnout agreement, made between a business's buyer and seller, is paid by the buyer to the seller after meeting certain performance targets after the sale. </a:t>
            </a:r>
          </a:p>
          <a:p>
            <a:pPr marL="0" indent="0">
              <a:lnSpc>
                <a:spcPct val="100000"/>
              </a:lnSpc>
              <a:spcBef>
                <a:spcPts val="600"/>
              </a:spcBef>
              <a:spcAft>
                <a:spcPts val="600"/>
              </a:spcAft>
              <a:buNone/>
            </a:pPr>
            <a:r>
              <a:rPr lang="en-US" sz="1800" dirty="0">
                <a:solidFill>
                  <a:srgbClr val="FFFFFF"/>
                </a:solidFill>
              </a:rPr>
              <a:t>This type of agreement, serving as a contingency payment, may be paid in company stock or cash. </a:t>
            </a:r>
          </a:p>
          <a:p>
            <a:pPr marL="0" indent="0">
              <a:lnSpc>
                <a:spcPct val="100000"/>
              </a:lnSpc>
              <a:spcBef>
                <a:spcPts val="600"/>
              </a:spcBef>
              <a:spcAft>
                <a:spcPts val="600"/>
              </a:spcAft>
              <a:buNone/>
            </a:pPr>
            <a:r>
              <a:rPr lang="en-US" sz="1800" dirty="0">
                <a:solidFill>
                  <a:srgbClr val="FFFFFF"/>
                </a:solidFill>
              </a:rPr>
              <a:t>Common earnout candidates are companies with new, not-yet-proven products or high-growth businesses. </a:t>
            </a:r>
          </a:p>
          <a:p>
            <a:pPr marL="0" indent="0">
              <a:lnSpc>
                <a:spcPct val="100000"/>
              </a:lnSpc>
              <a:spcBef>
                <a:spcPts val="600"/>
              </a:spcBef>
              <a:spcAft>
                <a:spcPts val="600"/>
              </a:spcAft>
              <a:buNone/>
            </a:pPr>
            <a:r>
              <a:rPr lang="en-US" sz="1800" dirty="0">
                <a:solidFill>
                  <a:srgbClr val="FFFFFF"/>
                </a:solidFill>
              </a:rPr>
              <a:t>For service businesses, situations in which the owner's ongoing relationship with customers is important to success might also hold earnout potential.</a:t>
            </a:r>
          </a:p>
        </p:txBody>
      </p:sp>
    </p:spTree>
    <p:extLst>
      <p:ext uri="{BB962C8B-B14F-4D97-AF65-F5344CB8AC3E}">
        <p14:creationId xmlns:p14="http://schemas.microsoft.com/office/powerpoint/2010/main" val="2239984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32DBE0-710C-64B4-D4CA-FBCDCC626DC8}"/>
              </a:ext>
            </a:extLst>
          </p:cNvPr>
          <p:cNvSpPr>
            <a:spLocks noGrp="1"/>
          </p:cNvSpPr>
          <p:nvPr>
            <p:ph type="title"/>
          </p:nvPr>
        </p:nvSpPr>
        <p:spPr>
          <a:xfrm>
            <a:off x="6795925" y="826201"/>
            <a:ext cx="4683321" cy="934505"/>
          </a:xfrm>
        </p:spPr>
        <p:txBody>
          <a:bodyPr anchor="t">
            <a:normAutofit/>
          </a:bodyPr>
          <a:lstStyle/>
          <a:p>
            <a:r>
              <a:rPr lang="en-US" sz="3600" b="1" dirty="0">
                <a:latin typeface="+mn-lt"/>
              </a:rPr>
              <a:t>Stock Roll Overs</a:t>
            </a:r>
          </a:p>
        </p:txBody>
      </p:sp>
      <p:pic>
        <p:nvPicPr>
          <p:cNvPr id="4" name="Picture 3">
            <a:extLst>
              <a:ext uri="{FF2B5EF4-FFF2-40B4-BE49-F238E27FC236}">
                <a16:creationId xmlns:a16="http://schemas.microsoft.com/office/drawing/2014/main" id="{DA0691D5-E931-A333-E98B-2B5B2AF10A73}"/>
              </a:ext>
            </a:extLst>
          </p:cNvPr>
          <p:cNvPicPr>
            <a:picLocks noChangeAspect="1"/>
          </p:cNvPicPr>
          <p:nvPr/>
        </p:nvPicPr>
        <p:blipFill rotWithShape="1">
          <a:blip r:embed="rId2"/>
          <a:srcRect l="10538" r="12010" b="-1"/>
          <a:stretch/>
        </p:blipFill>
        <p:spPr>
          <a:xfrm>
            <a:off x="0" y="1"/>
            <a:ext cx="6448424" cy="6857998"/>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15B17D13-1EF2-DECA-A76C-D2B2FCA97FF3}"/>
              </a:ext>
            </a:extLst>
          </p:cNvPr>
          <p:cNvSpPr>
            <a:spLocks noGrp="1"/>
          </p:cNvSpPr>
          <p:nvPr>
            <p:ph idx="1"/>
          </p:nvPr>
        </p:nvSpPr>
        <p:spPr>
          <a:xfrm>
            <a:off x="6859694" y="1983793"/>
            <a:ext cx="4555782" cy="3444241"/>
          </a:xfrm>
        </p:spPr>
        <p:txBody>
          <a:bodyPr anchor="t">
            <a:normAutofit/>
          </a:bodyPr>
          <a:lstStyle/>
          <a:p>
            <a:pPr marL="0" indent="0">
              <a:buNone/>
            </a:pPr>
            <a:r>
              <a:rPr lang="en-US" dirty="0">
                <a:latin typeface="Abadi Extra Light" panose="020B0204020104020204" pitchFamily="34" charset="0"/>
              </a:rPr>
              <a:t>A stock roll-over is where the buyer requires the seller to invest either by investing a portion of the purchase price in the acquiring entity or by accepting a portion in the form of an equity position in the acquiring entity.</a:t>
            </a:r>
          </a:p>
        </p:txBody>
      </p:sp>
      <p:cxnSp>
        <p:nvCxnSpPr>
          <p:cNvPr id="6" name="Straight Connector 5">
            <a:extLst>
              <a:ext uri="{FF2B5EF4-FFF2-40B4-BE49-F238E27FC236}">
                <a16:creationId xmlns:a16="http://schemas.microsoft.com/office/drawing/2014/main" id="{601C040B-B810-2EAB-49E8-C27FF13C49C3}"/>
              </a:ext>
            </a:extLst>
          </p:cNvPr>
          <p:cNvCxnSpPr/>
          <p:nvPr/>
        </p:nvCxnSpPr>
        <p:spPr>
          <a:xfrm>
            <a:off x="6956971" y="1634247"/>
            <a:ext cx="420234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132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0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02" name="Picture 4"/>
          <p:cNvPicPr>
            <a:picLocks noChangeAspect="1" noChangeArrowheads="1"/>
          </p:cNvPicPr>
          <p:nvPr/>
        </p:nvPicPr>
        <p:blipFill>
          <a:blip r:embed="rId2">
            <a:extLst>
              <a:ext uri="{28A0092B-C50C-407E-A947-70E740481C1C}">
                <a14:useLocalDpi xmlns:a14="http://schemas.microsoft.com/office/drawing/2010/main" val="0"/>
              </a:ext>
            </a:extLst>
          </a:blip>
          <a:srcRect r="-1" b="37253"/>
          <a:stretch>
            <a:fillRect/>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04809" name="Rectangle 20480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66" name="Content Placeholder 2"/>
          <p:cNvSpPr>
            <a:spLocks noGrp="1"/>
          </p:cNvSpPr>
          <p:nvPr>
            <p:ph idx="1"/>
          </p:nvPr>
        </p:nvSpPr>
        <p:spPr>
          <a:xfrm>
            <a:off x="6096000" y="2645923"/>
            <a:ext cx="5247340" cy="3496878"/>
          </a:xfrm>
        </p:spPr>
        <p:txBody>
          <a:bodyPr anchor="ctr">
            <a:normAutofit/>
          </a:bodyPr>
          <a:lstStyle/>
          <a:p>
            <a:pPr marL="690563" indent="-233363">
              <a:buFont typeface="Arial" charset="0"/>
              <a:buNone/>
              <a:defRPr/>
            </a:pPr>
            <a:r>
              <a:rPr lang="en-US" altLang="en-US" sz="2000" dirty="0">
                <a:latin typeface="Abadi Extra Light" panose="020B0204020104020204" pitchFamily="34" charset="0"/>
              </a:rPr>
              <a:t>&gt; Buyer may also like the idea of using a promissory note for all or a portion of the purchase price in order to ensure that there are funds available against which it can offset any indemnification claims that it may have against seller. </a:t>
            </a:r>
          </a:p>
          <a:p>
            <a:pPr marL="690563" indent="-233363">
              <a:buFont typeface="Arial" charset="0"/>
              <a:buNone/>
              <a:defRPr/>
            </a:pPr>
            <a:r>
              <a:rPr lang="en-US" altLang="en-US" sz="2000" dirty="0">
                <a:latin typeface="Abadi Extra Light" panose="020B0204020104020204" pitchFamily="34" charset="0"/>
              </a:rPr>
              <a:t>&gt; In order to protect any set-off rights that it may have, the buyer will want to require that the promissory note be non-negotiable. </a:t>
            </a:r>
          </a:p>
        </p:txBody>
      </p:sp>
      <p:sp>
        <p:nvSpPr>
          <p:cNvPr id="3" name="TextBox 2">
            <a:extLst>
              <a:ext uri="{FF2B5EF4-FFF2-40B4-BE49-F238E27FC236}">
                <a16:creationId xmlns:a16="http://schemas.microsoft.com/office/drawing/2014/main" id="{C5BC6D62-D2BF-F580-4A35-5045004E17E0}"/>
              </a:ext>
            </a:extLst>
          </p:cNvPr>
          <p:cNvSpPr txBox="1"/>
          <p:nvPr/>
        </p:nvSpPr>
        <p:spPr>
          <a:xfrm>
            <a:off x="5668792" y="928990"/>
            <a:ext cx="6264612" cy="584775"/>
          </a:xfrm>
          <a:prstGeom prst="rect">
            <a:avLst/>
          </a:prstGeom>
          <a:noFill/>
        </p:spPr>
        <p:txBody>
          <a:bodyPr wrap="square">
            <a:spAutoFit/>
          </a:bodyPr>
          <a:lstStyle/>
          <a:p>
            <a:r>
              <a:rPr lang="en-US" dirty="0"/>
              <a:t>	</a:t>
            </a:r>
            <a:r>
              <a:rPr lang="en-US" sz="3200" b="1" dirty="0"/>
              <a:t>Set-Off Rights </a:t>
            </a:r>
          </a:p>
        </p:txBody>
      </p:sp>
    </p:spTree>
    <p:extLst>
      <p:ext uri="{BB962C8B-B14F-4D97-AF65-F5344CB8AC3E}">
        <p14:creationId xmlns:p14="http://schemas.microsoft.com/office/powerpoint/2010/main" val="14464316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86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EB5FAA-00C3-4E8D-6230-0B51C36160AB}"/>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76EC5E6-3039-12B5-57C1-96BF0E458A4C}"/>
              </a:ext>
            </a:extLst>
          </p:cNvPr>
          <p:cNvSpPr>
            <a:spLocks noGrp="1"/>
          </p:cNvSpPr>
          <p:nvPr>
            <p:ph type="title"/>
          </p:nvPr>
        </p:nvSpPr>
        <p:spPr>
          <a:xfrm>
            <a:off x="7113683" y="3780715"/>
            <a:ext cx="4575481" cy="1716359"/>
          </a:xfrm>
        </p:spPr>
        <p:txBody>
          <a:bodyPr vert="horz" lIns="91440" tIns="45720" rIns="91440" bIns="45720" rtlCol="0" anchor="b">
            <a:noAutofit/>
          </a:bodyPr>
          <a:lstStyle/>
          <a:p>
            <a:pPr defTabSz="457200">
              <a:lnSpc>
                <a:spcPct val="100000"/>
              </a:lnSpc>
              <a:spcAft>
                <a:spcPts val="600"/>
              </a:spcAft>
            </a:pPr>
            <a:r>
              <a:rPr lang="en-US" sz="2000" kern="1200" dirty="0">
                <a:solidFill>
                  <a:schemeClr val="tx1"/>
                </a:solidFill>
                <a:latin typeface="Times New Roman" panose="02020603050405020304" pitchFamily="18" charset="0"/>
                <a:cs typeface="Times New Roman" panose="02020603050405020304" pitchFamily="18" charset="0"/>
              </a:rPr>
              <a:t>(b)	</a:t>
            </a:r>
            <a:r>
              <a:rPr lang="en-US" sz="2000" b="1" kern="1200" dirty="0">
                <a:solidFill>
                  <a:schemeClr val="tx1"/>
                </a:solidFill>
                <a:latin typeface="Times New Roman" panose="02020603050405020304" pitchFamily="18" charset="0"/>
                <a:cs typeface="Times New Roman" panose="02020603050405020304" pitchFamily="18" charset="0"/>
              </a:rPr>
              <a:t>Prepayments. </a:t>
            </a:r>
            <a:r>
              <a:rPr lang="en-US" sz="2000" kern="1200" dirty="0">
                <a:solidFill>
                  <a:schemeClr val="tx1"/>
                </a:solidFill>
                <a:latin typeface="Times New Roman" panose="02020603050405020304" pitchFamily="18" charset="0"/>
                <a:cs typeface="Times New Roman" panose="02020603050405020304" pitchFamily="18" charset="0"/>
              </a:rPr>
              <a:t>Prepayments (which may be reflected as credits in accounts receivable) received by Seller prior to Closing for which Purchaser will be obligated to render future service, whether or not these payments have been recorded on Seller’s books, will be deducted from the Purchase Price, or if not identified until after the Closing, deducted from the Holdback.</a:t>
            </a: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endParaRPr lang="en-US" sz="2000" kern="1200" dirty="0">
              <a:solidFill>
                <a:schemeClr val="tx1"/>
              </a:solidFill>
              <a:latin typeface="+mj-lt"/>
              <a:ea typeface="+mj-ea"/>
              <a:cs typeface="+mj-cs"/>
            </a:endParaRPr>
          </a:p>
        </p:txBody>
      </p:sp>
      <p:grpSp>
        <p:nvGrpSpPr>
          <p:cNvPr id="17" name="Group 1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0AA259-1E81-4010-E426-791295A1E8C0}"/>
              </a:ext>
            </a:extLst>
          </p:cNvPr>
          <p:cNvPicPr>
            <a:picLocks noChangeAspect="1"/>
          </p:cNvPicPr>
          <p:nvPr/>
        </p:nvPicPr>
        <p:blipFill>
          <a:blip r:embed="rId2"/>
          <a:stretch>
            <a:fillRect/>
          </a:stretch>
        </p:blipFill>
        <p:spPr>
          <a:xfrm>
            <a:off x="1509206" y="1035028"/>
            <a:ext cx="4563131" cy="4563131"/>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45971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B0935-4C3F-7A14-15DB-B004D2FC8701}"/>
              </a:ext>
            </a:extLst>
          </p:cNvPr>
          <p:cNvSpPr>
            <a:spLocks noGrp="1"/>
          </p:cNvSpPr>
          <p:nvPr>
            <p:ph type="title"/>
          </p:nvPr>
        </p:nvSpPr>
        <p:spPr>
          <a:xfrm>
            <a:off x="793662" y="386930"/>
            <a:ext cx="10066122" cy="1298448"/>
          </a:xfrm>
        </p:spPr>
        <p:txBody>
          <a:bodyPr vert="horz" lIns="91440" tIns="45720" rIns="91440" bIns="45720" rtlCol="0" anchor="b">
            <a:normAutofit/>
          </a:bodyPr>
          <a:lstStyle/>
          <a:p>
            <a:pPr algn="l" eaLnBrk="1" hangingPunct="1">
              <a:lnSpc>
                <a:spcPct val="90000"/>
              </a:lnSpc>
            </a:pPr>
            <a:r>
              <a:rPr lang="en-US" sz="3200" b="1" kern="1200" dirty="0">
                <a:solidFill>
                  <a:schemeClr val="tx1"/>
                </a:solidFill>
                <a:ea typeface="+mj-ea"/>
                <a:cs typeface="+mj-cs"/>
              </a:rPr>
              <a:t>True Ups </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B4BFC86-7253-FF7E-B79B-084EC5B2D617}"/>
              </a:ext>
            </a:extLst>
          </p:cNvPr>
          <p:cNvSpPr txBox="1"/>
          <p:nvPr/>
        </p:nvSpPr>
        <p:spPr>
          <a:xfrm>
            <a:off x="-159337" y="2517349"/>
            <a:ext cx="5150277" cy="3639450"/>
          </a:xfrm>
          <a:prstGeom prst="rect">
            <a:avLst/>
          </a:prstGeom>
        </p:spPr>
        <p:txBody>
          <a:bodyPr vert="horz" lIns="91440" tIns="45720" rIns="91440" bIns="45720" rtlCol="0" anchor="ctr">
            <a:normAutofit/>
          </a:bodyPr>
          <a:lstStyle/>
          <a:p>
            <a:pPr marR="0" lvl="2">
              <a:lnSpc>
                <a:spcPct val="90000"/>
              </a:lnSpc>
              <a:spcBef>
                <a:spcPts val="600"/>
              </a:spcBef>
              <a:spcAft>
                <a:spcPts val="600"/>
              </a:spcAft>
              <a:buSzPts val="1100"/>
              <a:tabLst>
                <a:tab pos="1485900" algn="l"/>
              </a:tabLst>
            </a:pPr>
            <a:r>
              <a:rPr lang="en-US" sz="1200" u="sng" strike="noStrike" dirty="0">
                <a:effectLst/>
              </a:rPr>
              <a:t>Delivery of the True Up Worksheet</a:t>
            </a:r>
            <a:r>
              <a:rPr lang="en-US" sz="1200" u="none" strike="noStrike" dirty="0">
                <a:effectLst/>
              </a:rPr>
              <a:t>. Within one hundred twenty (120) days after the Closing Date, Purchaser shall cause to be prepared and delivered to Seller a “</a:t>
            </a:r>
            <a:r>
              <a:rPr lang="en-US" sz="1200" u="sng" strike="noStrike" dirty="0">
                <a:effectLst/>
              </a:rPr>
              <a:t>True Up Worksheet</a:t>
            </a:r>
            <a:r>
              <a:rPr lang="en-US" sz="1200" u="none" strike="noStrike" dirty="0">
                <a:effectLst/>
              </a:rPr>
              <a:t>.” The True Up Worksheet shall be prepared from the books and records of Seller and the Business in accordance with generally accepted accounting principles in the United States (“</a:t>
            </a:r>
            <a:r>
              <a:rPr lang="en-US" sz="1200" u="sng" strike="noStrike" dirty="0">
                <a:effectLst/>
              </a:rPr>
              <a:t>GAAP</a:t>
            </a:r>
            <a:r>
              <a:rPr lang="en-US" sz="1200" u="none" strike="noStrike" dirty="0">
                <a:effectLst/>
              </a:rPr>
              <a:t>”). If there is a Specified Asset Value Difference, the True Up Worksheet shall reflect Purchaser’s calculation of the final Specified Asset Value of Seller as of the Closing Date and the Specified Asset Value Difference. Within thirty (30) days following the one (1) year anniversary of the Closing Date, Purchaser shall cause to be prepared and delivered to Seller a supplement to the True Up Worksheet, which supplement shall reflect Purchaser’s calculation of the Net Annual Revenue of the Business for the twelve (12) month period ending on the one (1) year anniversary of the Closing Date (prepared in accordance with the definition thereof) and the amount of the Net Revenue Reduction, if any.</a:t>
            </a:r>
          </a:p>
        </p:txBody>
      </p:sp>
      <p:pic>
        <p:nvPicPr>
          <p:cNvPr id="6" name="Picture 5">
            <a:extLst>
              <a:ext uri="{FF2B5EF4-FFF2-40B4-BE49-F238E27FC236}">
                <a16:creationId xmlns:a16="http://schemas.microsoft.com/office/drawing/2014/main" id="{C4247A89-5614-4403-EA41-1D4E64FC004D}"/>
              </a:ext>
            </a:extLst>
          </p:cNvPr>
          <p:cNvPicPr>
            <a:picLocks noChangeAspect="1"/>
          </p:cNvPicPr>
          <p:nvPr/>
        </p:nvPicPr>
        <p:blipFill>
          <a:blip r:embed="rId2"/>
          <a:stretch>
            <a:fillRect/>
          </a:stretch>
        </p:blipFill>
        <p:spPr>
          <a:xfrm>
            <a:off x="5950861" y="2839289"/>
            <a:ext cx="5150277" cy="2995569"/>
          </a:xfrm>
          <a:prstGeom prst="rect">
            <a:avLst/>
          </a:prstGeom>
          <a:effectLst>
            <a:outerShdw blurRad="50800" dist="50800" dir="5400000" algn="ctr" rotWithShape="0">
              <a:srgbClr val="000000">
                <a:alpha val="99000"/>
              </a:srgbClr>
            </a:outerShdw>
          </a:effectLst>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7A0D49E-FFA2-0562-CDAC-979274008A61}"/>
              </a:ext>
            </a:extLst>
          </p:cNvPr>
          <p:cNvSpPr/>
          <p:nvPr/>
        </p:nvSpPr>
        <p:spPr>
          <a:xfrm>
            <a:off x="694888" y="2984778"/>
            <a:ext cx="2272048" cy="353181"/>
          </a:xfrm>
          <a:prstGeom prst="ellipse">
            <a:avLst/>
          </a:prstGeom>
          <a:noFill/>
          <a:ln>
            <a:solidFill>
              <a:srgbClr val="FFC000"/>
            </a:solidFill>
          </a:ln>
          <a:effectLst>
            <a:outerShdw blurRad="50800" dist="50800" dir="5400000" algn="ctr" rotWithShape="0">
              <a:srgbClr val="000000">
                <a:alpha val="9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5264829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A0AE5F-7A2E-E6B8-4C9A-A607508F8037}"/>
            </a:ext>
          </a:extLst>
        </p:cNvPr>
        <p:cNvGrpSpPr/>
        <p:nvPr/>
      </p:nvGrpSpPr>
      <p:grpSpPr>
        <a:xfrm>
          <a:off x="0" y="0"/>
          <a:ext cx="0" cy="0"/>
          <a:chOff x="0" y="0"/>
          <a:chExt cx="0" cy="0"/>
        </a:xfrm>
      </p:grpSpPr>
      <p:sp>
        <p:nvSpPr>
          <p:cNvPr id="115714" name="Title 1">
            <a:extLst>
              <a:ext uri="{FF2B5EF4-FFF2-40B4-BE49-F238E27FC236}">
                <a16:creationId xmlns:a16="http://schemas.microsoft.com/office/drawing/2014/main" id="{C5043D01-EDFD-3DC9-B041-2936F9AFCB3B}"/>
              </a:ext>
            </a:extLst>
          </p:cNvPr>
          <p:cNvSpPr>
            <a:spLocks noGrp="1"/>
          </p:cNvSpPr>
          <p:nvPr>
            <p:ph type="title"/>
          </p:nvPr>
        </p:nvSpPr>
        <p:spPr>
          <a:xfrm>
            <a:off x="2381250" y="3071018"/>
            <a:ext cx="5991225" cy="715963"/>
          </a:xfrm>
        </p:spPr>
        <p:txBody>
          <a:bodyPr/>
          <a:lstStyle/>
          <a:p>
            <a:pPr algn="r"/>
            <a:r>
              <a:rPr lang="en-US" altLang="en-US" dirty="0">
                <a:solidFill>
                  <a:schemeClr val="bg1"/>
                </a:solidFill>
                <a:latin typeface="Abadi Extra Light" panose="020B0204020104020204" pitchFamily="34" charset="0"/>
              </a:rPr>
              <a:t>Liabilities Assumed </a:t>
            </a:r>
          </a:p>
        </p:txBody>
      </p:sp>
    </p:spTree>
    <p:extLst>
      <p:ext uri="{BB962C8B-B14F-4D97-AF65-F5344CB8AC3E}">
        <p14:creationId xmlns:p14="http://schemas.microsoft.com/office/powerpoint/2010/main" val="2956614906"/>
      </p:ext>
    </p:extLst>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914318-503F-F54D-C8DE-00E26F95151B}"/>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D402CA7-C15F-116F-0010-B4A2C913F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E8B474E-5E98-73F4-E398-09762665B356}"/>
              </a:ext>
            </a:extLst>
          </p:cNvPr>
          <p:cNvSpPr>
            <a:spLocks noGrp="1"/>
          </p:cNvSpPr>
          <p:nvPr>
            <p:ph type="title"/>
          </p:nvPr>
        </p:nvSpPr>
        <p:spPr>
          <a:xfrm>
            <a:off x="7210960" y="2223343"/>
            <a:ext cx="4575481" cy="3932729"/>
          </a:xfrm>
        </p:spPr>
        <p:txBody>
          <a:bodyPr vert="horz" lIns="91440" tIns="45720" rIns="91440" bIns="45720" rtlCol="0" anchor="b">
            <a:normAutofit fontScale="90000"/>
          </a:bodyPr>
          <a:lstStyle/>
          <a:p>
            <a:pPr defTabSz="457200">
              <a:spcAft>
                <a:spcPts val="600"/>
              </a:spcAft>
            </a:pPr>
            <a:r>
              <a:rPr lang="en-US" sz="1500" b="1" kern="1200" dirty="0">
                <a:solidFill>
                  <a:schemeClr val="tx1"/>
                </a:solidFill>
                <a:latin typeface="+mj-lt"/>
                <a:ea typeface="+mj-ea"/>
                <a:cs typeface="+mj-cs"/>
              </a:rPr>
              <a:t>2.2	Liabilities.</a:t>
            </a:r>
            <a:br>
              <a:rPr lang="en-US" sz="1500" b="1" kern="1200" dirty="0">
                <a:solidFill>
                  <a:schemeClr val="tx1"/>
                </a:solidFill>
                <a:latin typeface="+mj-lt"/>
                <a:ea typeface="+mj-ea"/>
                <a:cs typeface="+mj-cs"/>
              </a:rPr>
            </a:br>
            <a:br>
              <a:rPr lang="en-US" sz="1500" kern="1200" dirty="0">
                <a:solidFill>
                  <a:schemeClr val="tx1"/>
                </a:solidFill>
                <a:latin typeface="+mj-lt"/>
                <a:ea typeface="+mj-ea"/>
                <a:cs typeface="+mj-cs"/>
              </a:rPr>
            </a:br>
            <a:r>
              <a:rPr lang="en-US" sz="1300" kern="1200" dirty="0">
                <a:solidFill>
                  <a:schemeClr val="tx1"/>
                </a:solidFill>
                <a:latin typeface="+mj-lt"/>
                <a:ea typeface="+mj-ea"/>
                <a:cs typeface="+mj-cs"/>
              </a:rPr>
              <a:t>(a)	</a:t>
            </a:r>
            <a:r>
              <a:rPr lang="en-US" sz="1300" b="1" kern="1200" dirty="0">
                <a:solidFill>
                  <a:schemeClr val="tx1"/>
                </a:solidFill>
                <a:latin typeface="+mj-lt"/>
                <a:ea typeface="+mj-ea"/>
                <a:cs typeface="+mj-cs"/>
              </a:rPr>
              <a:t>Assumption of Certain Liabilities</a:t>
            </a:r>
            <a:r>
              <a:rPr lang="en-US" sz="1300" kern="1200" dirty="0">
                <a:solidFill>
                  <a:schemeClr val="tx1"/>
                </a:solidFill>
                <a:latin typeface="+mj-lt"/>
                <a:ea typeface="+mj-ea"/>
                <a:cs typeface="+mj-cs"/>
              </a:rPr>
              <a:t>. At the Closing, Purchaser shall assume only the executory duties and obligations of Seller as a party under the Assigned Contracts, to the extent arising from and after the Closing Date (excluding (i) any executory duties or obligations of Seller that relate to or arise from (in whole or in part) any breach, violation or default that occurred (or, upon the giving of notice or lapse of time or both, would have occurred) and (ii) those liabilities of Seller related to termite and/or moisture guarantees described in Section 3.5 (the “Excluded Executory Obligations”) at or prior to the Closing) (collectively, the “Assumed Liabilities”). </a:t>
            </a:r>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r>
              <a:rPr lang="en-US" sz="1300" kern="1200" dirty="0">
                <a:solidFill>
                  <a:schemeClr val="tx1"/>
                </a:solidFill>
                <a:latin typeface="+mj-lt"/>
                <a:ea typeface="+mj-ea"/>
                <a:cs typeface="+mj-cs"/>
              </a:rPr>
              <a:t>(b)	</a:t>
            </a:r>
            <a:r>
              <a:rPr lang="en-US" sz="1300" b="1" kern="1200" dirty="0">
                <a:solidFill>
                  <a:schemeClr val="tx1"/>
                </a:solidFill>
                <a:latin typeface="+mj-lt"/>
                <a:ea typeface="+mj-ea"/>
                <a:cs typeface="+mj-cs"/>
              </a:rPr>
              <a:t>Excluded Liabilities. </a:t>
            </a:r>
            <a:r>
              <a:rPr lang="en-US" sz="1300" kern="1200" dirty="0">
                <a:solidFill>
                  <a:schemeClr val="tx1"/>
                </a:solidFill>
                <a:latin typeface="+mj-lt"/>
                <a:ea typeface="+mj-ea"/>
                <a:cs typeface="+mj-cs"/>
              </a:rPr>
              <a:t>Except for the Assumed Liabilities, it is expressly understood and agreed that notwithstanding anything to the contrary contained herein, neither Purchaser nor any of its Affiliates will assume or have any liability or obligation whatsoever with respect to any of Seller’s or any Shareholder’s obligations, liabilities, contracts, debts, claims, costs, expenses, agreements or understandings, of any kind or nature whatsoever at any time existing or asserted, whether or not accrued on Seller’s financial statements or recorded in their respective books and records, whether fixed, contingent or otherwise, whether known or unknown, whether arising prior to, on or after the Closing Date and whether or not relating to the operation of the Business or Seller’s ownership or use of the Purchased Assets (collectively, the “Excluded Liabilities”). </a:t>
            </a:r>
            <a:br>
              <a:rPr lang="en-US" sz="1300" kern="1200" dirty="0">
                <a:solidFill>
                  <a:schemeClr val="tx1"/>
                </a:solidFill>
                <a:latin typeface="+mj-lt"/>
                <a:ea typeface="+mj-ea"/>
                <a:cs typeface="+mj-cs"/>
              </a:rPr>
            </a:br>
            <a:endParaRPr lang="en-US" sz="1300" kern="1200" dirty="0">
              <a:solidFill>
                <a:schemeClr val="tx1"/>
              </a:solidFill>
              <a:latin typeface="+mj-lt"/>
              <a:ea typeface="+mj-ea"/>
              <a:cs typeface="+mj-cs"/>
            </a:endParaRPr>
          </a:p>
        </p:txBody>
      </p:sp>
      <p:grpSp>
        <p:nvGrpSpPr>
          <p:cNvPr id="17" name="Group 16">
            <a:extLst>
              <a:ext uri="{FF2B5EF4-FFF2-40B4-BE49-F238E27FC236}">
                <a16:creationId xmlns:a16="http://schemas.microsoft.com/office/drawing/2014/main" id="{2EE10F0D-1724-CC8E-21DF-758EA8A730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3" name="Straight Connector 12">
              <a:extLst>
                <a:ext uri="{FF2B5EF4-FFF2-40B4-BE49-F238E27FC236}">
                  <a16:creationId xmlns:a16="http://schemas.microsoft.com/office/drawing/2014/main" id="{2912A560-68B3-8B04-F5E3-1D607F9E08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14EFC18-4547-3BBC-4496-39CCB6F14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589F2430-9C6A-BDC4-62DE-49E57511E0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0BCFCD-D1E0-E1DD-5B07-8AC0405A654A}"/>
              </a:ext>
            </a:extLst>
          </p:cNvPr>
          <p:cNvPicPr>
            <a:picLocks noChangeAspect="1"/>
          </p:cNvPicPr>
          <p:nvPr/>
        </p:nvPicPr>
        <p:blipFill>
          <a:blip r:embed="rId2"/>
          <a:stretch>
            <a:fillRect/>
          </a:stretch>
        </p:blipFill>
        <p:spPr>
          <a:xfrm>
            <a:off x="942597" y="1562789"/>
            <a:ext cx="5608830" cy="3732421"/>
          </a:xfrm>
          <a:prstGeom prst="rect">
            <a:avLst/>
          </a:prstGeom>
          <a:effectLst>
            <a:outerShdw blurRad="50800" dist="50800" dir="5400000" algn="ctr" rotWithShape="0">
              <a:srgbClr val="000000">
                <a:alpha val="99000"/>
              </a:srgbClr>
            </a:outerShdw>
          </a:effectLst>
        </p:spPr>
      </p:pic>
      <p:sp>
        <p:nvSpPr>
          <p:cNvPr id="3" name="Oval 2">
            <a:extLst>
              <a:ext uri="{FF2B5EF4-FFF2-40B4-BE49-F238E27FC236}">
                <a16:creationId xmlns:a16="http://schemas.microsoft.com/office/drawing/2014/main" id="{F7B088E4-97AF-8905-6AB7-48F465BB1F86}"/>
              </a:ext>
            </a:extLst>
          </p:cNvPr>
          <p:cNvSpPr/>
          <p:nvPr/>
        </p:nvSpPr>
        <p:spPr>
          <a:xfrm>
            <a:off x="7059375" y="2046752"/>
            <a:ext cx="4727065" cy="353181"/>
          </a:xfrm>
          <a:prstGeom prst="ellipse">
            <a:avLst/>
          </a:prstGeom>
          <a:noFill/>
          <a:ln>
            <a:solidFill>
              <a:srgbClr val="FFC000"/>
            </a:solidFill>
          </a:ln>
          <a:effectLst>
            <a:outerShdw blurRad="50800" dist="50800" dir="5400000" algn="ctr" rotWithShape="0">
              <a:srgbClr val="000000">
                <a:alpha val="9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6937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DB7ED7-C41D-A8D6-E4CD-269092926A5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E4860-E5CE-F428-9D51-18E9E32C814A}"/>
              </a:ext>
            </a:extLst>
          </p:cNvPr>
          <p:cNvSpPr>
            <a:spLocks noGrp="1"/>
          </p:cNvSpPr>
          <p:nvPr>
            <p:ph type="title"/>
          </p:nvPr>
        </p:nvSpPr>
        <p:spPr>
          <a:xfrm>
            <a:off x="793662" y="386930"/>
            <a:ext cx="10066122" cy="1298448"/>
          </a:xfrm>
        </p:spPr>
        <p:txBody>
          <a:bodyPr anchor="b">
            <a:normAutofit/>
          </a:bodyPr>
          <a:lstStyle/>
          <a:p>
            <a:r>
              <a:rPr lang="en-US" sz="3200" b="1" dirty="0">
                <a:solidFill>
                  <a:schemeClr val="accent4"/>
                </a:solidFill>
                <a:latin typeface="+mn-lt"/>
              </a:rPr>
              <a:t>Basic Steps to Avoid Liabilities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FDF0E4-29CF-AB8D-82E0-71A68C0400C7}"/>
              </a:ext>
            </a:extLst>
          </p:cNvPr>
          <p:cNvSpPr>
            <a:spLocks noGrp="1"/>
          </p:cNvSpPr>
          <p:nvPr>
            <p:ph idx="1"/>
          </p:nvPr>
        </p:nvSpPr>
        <p:spPr>
          <a:xfrm>
            <a:off x="380186" y="3035425"/>
            <a:ext cx="5952519" cy="3639450"/>
          </a:xfrm>
        </p:spPr>
        <p:txBody>
          <a:bodyPr anchor="ctr">
            <a:noAutofit/>
          </a:bodyPr>
          <a:lstStyle/>
          <a:p>
            <a:pPr>
              <a:buFont typeface="Symbol" panose="05050102010706020507" pitchFamily="18" charset="2"/>
              <a:buChar char="×"/>
            </a:pPr>
            <a:r>
              <a:rPr lang="en-US" sz="1800" dirty="0"/>
              <a:t>Perform a </a:t>
            </a:r>
            <a:r>
              <a:rPr lang="en-US" sz="1800" dirty="0">
                <a:solidFill>
                  <a:schemeClr val="accent6">
                    <a:lumMod val="75000"/>
                  </a:schemeClr>
                </a:solidFill>
              </a:rPr>
              <a:t>Lien Search</a:t>
            </a:r>
          </a:p>
          <a:p>
            <a:pPr>
              <a:lnSpc>
                <a:spcPct val="100000"/>
              </a:lnSpc>
              <a:buFont typeface="Symbol" panose="05050102010706020507" pitchFamily="18" charset="2"/>
              <a:buChar char="×"/>
            </a:pPr>
            <a:r>
              <a:rPr lang="en-US" sz="1800" dirty="0"/>
              <a:t>Perform a </a:t>
            </a:r>
            <a:r>
              <a:rPr lang="en-US" sz="1800" dirty="0">
                <a:solidFill>
                  <a:schemeClr val="accent6">
                    <a:lumMod val="75000"/>
                  </a:schemeClr>
                </a:solidFill>
              </a:rPr>
              <a:t>Judgment Search</a:t>
            </a:r>
          </a:p>
          <a:p>
            <a:pPr>
              <a:lnSpc>
                <a:spcPct val="100000"/>
              </a:lnSpc>
              <a:buFont typeface="Symbol" panose="05050102010706020507" pitchFamily="18" charset="2"/>
              <a:buChar char="×"/>
            </a:pPr>
            <a:r>
              <a:rPr lang="en-US" sz="1800" dirty="0"/>
              <a:t>Obtain and Review </a:t>
            </a:r>
            <a:r>
              <a:rPr lang="en-US" sz="1800" dirty="0">
                <a:solidFill>
                  <a:schemeClr val="accent6">
                    <a:lumMod val="75000"/>
                  </a:schemeClr>
                </a:solidFill>
              </a:rPr>
              <a:t>Financial Statement</a:t>
            </a:r>
          </a:p>
          <a:p>
            <a:pPr>
              <a:lnSpc>
                <a:spcPct val="100000"/>
              </a:lnSpc>
              <a:buFont typeface="Symbol" panose="05050102010706020507" pitchFamily="18" charset="2"/>
              <a:buChar char="×"/>
            </a:pPr>
            <a:r>
              <a:rPr lang="en-US" sz="1800" dirty="0"/>
              <a:t>Obtain and Review </a:t>
            </a:r>
            <a:r>
              <a:rPr lang="en-US" sz="1800" dirty="0">
                <a:solidFill>
                  <a:schemeClr val="accent6">
                    <a:lumMod val="75000"/>
                  </a:schemeClr>
                </a:solidFill>
              </a:rPr>
              <a:t>Tax Returns </a:t>
            </a:r>
          </a:p>
          <a:p>
            <a:pPr>
              <a:lnSpc>
                <a:spcPct val="100000"/>
              </a:lnSpc>
              <a:buFont typeface="Symbol" panose="05050102010706020507" pitchFamily="18" charset="2"/>
              <a:buChar char="×"/>
            </a:pPr>
            <a:r>
              <a:rPr lang="en-US" sz="1800" dirty="0"/>
              <a:t>Have </a:t>
            </a:r>
            <a:r>
              <a:rPr lang="en-US" sz="1800" dirty="0">
                <a:solidFill>
                  <a:schemeClr val="accent6">
                    <a:lumMod val="75000"/>
                  </a:schemeClr>
                </a:solidFill>
              </a:rPr>
              <a:t>Seller provide a list of all outstanding debts </a:t>
            </a:r>
            <a:r>
              <a:rPr lang="en-US" sz="1800" dirty="0"/>
              <a:t>and liabilities updated to the Closing Date</a:t>
            </a:r>
          </a:p>
          <a:p>
            <a:pPr>
              <a:lnSpc>
                <a:spcPct val="100000"/>
              </a:lnSpc>
              <a:buFont typeface="Symbol" panose="05050102010706020507" pitchFamily="18" charset="2"/>
              <a:buChar char="×"/>
            </a:pPr>
            <a:r>
              <a:rPr lang="en-US" sz="1800" dirty="0">
                <a:solidFill>
                  <a:schemeClr val="accent6">
                    <a:lumMod val="75000"/>
                  </a:schemeClr>
                </a:solidFill>
              </a:rPr>
              <a:t>Bulk Sale Compliance </a:t>
            </a:r>
            <a:r>
              <a:rPr lang="en-US" sz="1800" dirty="0"/>
              <a:t>– Obtain a Tax Clearance Certificate</a:t>
            </a:r>
          </a:p>
          <a:p>
            <a:pPr>
              <a:lnSpc>
                <a:spcPct val="100000"/>
              </a:lnSpc>
              <a:buFont typeface="Symbol" panose="05050102010706020507" pitchFamily="18" charset="2"/>
              <a:buChar char="×"/>
            </a:pPr>
            <a:r>
              <a:rPr lang="en-US" sz="1800" dirty="0"/>
              <a:t>Include </a:t>
            </a:r>
            <a:r>
              <a:rPr lang="en-US" sz="1800" dirty="0">
                <a:solidFill>
                  <a:schemeClr val="accent6">
                    <a:lumMod val="75000"/>
                  </a:schemeClr>
                </a:solidFill>
              </a:rPr>
              <a:t>“No debts” </a:t>
            </a:r>
            <a:r>
              <a:rPr lang="en-US" sz="1800" dirty="0"/>
              <a:t>provision in the Reps and Warranties</a:t>
            </a:r>
          </a:p>
          <a:p>
            <a:pPr>
              <a:lnSpc>
                <a:spcPct val="100000"/>
              </a:lnSpc>
              <a:buFont typeface="Symbol" panose="05050102010706020507" pitchFamily="18" charset="2"/>
              <a:buChar char="×"/>
            </a:pPr>
            <a:r>
              <a:rPr lang="en-US" sz="1800" dirty="0"/>
              <a:t>Obtain </a:t>
            </a:r>
            <a:r>
              <a:rPr lang="en-US" sz="1800" dirty="0">
                <a:solidFill>
                  <a:schemeClr val="accent6">
                    <a:lumMod val="75000"/>
                  </a:schemeClr>
                </a:solidFill>
              </a:rPr>
              <a:t>payoff statements from each debtor</a:t>
            </a:r>
          </a:p>
          <a:p>
            <a:pPr>
              <a:lnSpc>
                <a:spcPct val="100000"/>
              </a:lnSpc>
              <a:buFont typeface="Symbol" panose="05050102010706020507" pitchFamily="18" charset="2"/>
              <a:buChar char="×"/>
            </a:pPr>
            <a:r>
              <a:rPr lang="en-US" sz="1800" dirty="0"/>
              <a:t>Provide for a </a:t>
            </a:r>
            <a:r>
              <a:rPr lang="en-US" sz="1800" dirty="0">
                <a:solidFill>
                  <a:schemeClr val="accent6">
                    <a:lumMod val="75000"/>
                  </a:schemeClr>
                </a:solidFill>
              </a:rPr>
              <a:t>structured payment at the Closing</a:t>
            </a:r>
          </a:p>
          <a:p>
            <a:endParaRPr lang="en-US" sz="1400" dirty="0"/>
          </a:p>
          <a:p>
            <a:endParaRPr lang="en-US" sz="1400" dirty="0"/>
          </a:p>
          <a:p>
            <a:endParaRPr lang="en-US" sz="1400" dirty="0"/>
          </a:p>
        </p:txBody>
      </p:sp>
      <p:pic>
        <p:nvPicPr>
          <p:cNvPr id="4" name="Picture 3">
            <a:extLst>
              <a:ext uri="{FF2B5EF4-FFF2-40B4-BE49-F238E27FC236}">
                <a16:creationId xmlns:a16="http://schemas.microsoft.com/office/drawing/2014/main" id="{F7B20665-7414-CE86-5E3D-7F9720B2B80F}"/>
              </a:ext>
            </a:extLst>
          </p:cNvPr>
          <p:cNvPicPr>
            <a:picLocks noChangeAspect="1"/>
          </p:cNvPicPr>
          <p:nvPr/>
        </p:nvPicPr>
        <p:blipFill>
          <a:blip r:embed="rId2"/>
          <a:stretch>
            <a:fillRect/>
          </a:stretch>
        </p:blipFill>
        <p:spPr>
          <a:xfrm>
            <a:off x="7072009" y="2627739"/>
            <a:ext cx="3989800" cy="3427275"/>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134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2BC323-682D-2656-80ED-11253542E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BCAD1-F59C-3439-DB28-D5EB227EEBCC}"/>
              </a:ext>
            </a:extLst>
          </p:cNvPr>
          <p:cNvSpPr>
            <a:spLocks noGrp="1"/>
          </p:cNvSpPr>
          <p:nvPr>
            <p:ph type="title"/>
          </p:nvPr>
        </p:nvSpPr>
        <p:spPr>
          <a:xfrm>
            <a:off x="5080932" y="531991"/>
            <a:ext cx="6586491" cy="1286160"/>
          </a:xfrm>
        </p:spPr>
        <p:txBody>
          <a:bodyPr anchor="b">
            <a:normAutofit/>
          </a:bodyPr>
          <a:lstStyle/>
          <a:p>
            <a:r>
              <a:rPr lang="en-US" sz="2800" b="1" dirty="0">
                <a:latin typeface="+mn-lt"/>
              </a:rPr>
              <a:t>Structured Payment</a:t>
            </a:r>
          </a:p>
        </p:txBody>
      </p:sp>
      <p:sp>
        <p:nvSpPr>
          <p:cNvPr id="3" name="Content Placeholder 2">
            <a:extLst>
              <a:ext uri="{FF2B5EF4-FFF2-40B4-BE49-F238E27FC236}">
                <a16:creationId xmlns:a16="http://schemas.microsoft.com/office/drawing/2014/main" id="{850829DD-65C5-EEF4-2D17-05DB730ACE92}"/>
              </a:ext>
            </a:extLst>
          </p:cNvPr>
          <p:cNvSpPr>
            <a:spLocks noGrp="1"/>
          </p:cNvSpPr>
          <p:nvPr>
            <p:ph idx="1"/>
          </p:nvPr>
        </p:nvSpPr>
        <p:spPr>
          <a:xfrm>
            <a:off x="5080934" y="2314807"/>
            <a:ext cx="6586489" cy="3785419"/>
          </a:xfrm>
        </p:spPr>
        <p:txBody>
          <a:bodyPr>
            <a:noAutofit/>
          </a:bodyPr>
          <a:lstStyle/>
          <a:p>
            <a:pPr marL="0" indent="0" defTabSz="457200">
              <a:lnSpc>
                <a:spcPct val="100000"/>
              </a:lnSpc>
              <a:spcBef>
                <a:spcPts val="600"/>
              </a:spcBef>
              <a:spcAft>
                <a:spcPts val="600"/>
              </a:spcAft>
              <a:buNone/>
            </a:pPr>
            <a:r>
              <a:rPr lang="en-US" sz="1600" dirty="0">
                <a:latin typeface="Times New Roman" panose="02020603050405020304" pitchFamily="18" charset="0"/>
                <a:cs typeface="Times New Roman" panose="02020603050405020304" pitchFamily="18" charset="0"/>
              </a:rPr>
              <a:t>(e)	At the Closing the Purchaser shall pay the Estimated Purchase Price, by wire transfer of immediately available funds into the account or accounts designated by each of the following, as follows: </a:t>
            </a:r>
          </a:p>
          <a:p>
            <a:pPr marL="0" indent="0" defTabSz="457200">
              <a:lnSpc>
                <a:spcPct val="100000"/>
              </a:lnSpc>
              <a:spcBef>
                <a:spcPts val="600"/>
              </a:spcBef>
              <a:spcAft>
                <a:spcPts val="600"/>
              </a:spcAft>
              <a:buNone/>
            </a:pPr>
            <a:r>
              <a:rPr lang="en-US" sz="1600" dirty="0">
                <a:latin typeface="Times New Roman" panose="02020603050405020304" pitchFamily="18" charset="0"/>
                <a:cs typeface="Times New Roman" panose="02020603050405020304" pitchFamily="18" charset="0"/>
              </a:rPr>
              <a:t>(i)	To the Persons entitled thereto, an aggregate amount equal to the estimated Closing Debt (less any amounts included in the estimated Closing Debt which, at Purchaser’s option, will not be paid at Closing) as set forth in the Estimated Closing Statement and payoff letters delivered therewith;</a:t>
            </a:r>
          </a:p>
          <a:p>
            <a:pPr marL="0" indent="0" defTabSz="457200">
              <a:lnSpc>
                <a:spcPct val="100000"/>
              </a:lnSpc>
              <a:spcBef>
                <a:spcPts val="600"/>
              </a:spcBef>
              <a:spcAft>
                <a:spcPts val="600"/>
              </a:spcAft>
              <a:buNone/>
            </a:pPr>
            <a:r>
              <a:rPr lang="en-US" sz="1600" dirty="0">
                <a:latin typeface="Times New Roman" panose="02020603050405020304" pitchFamily="18" charset="0"/>
                <a:cs typeface="Times New Roman" panose="02020603050405020304" pitchFamily="18" charset="0"/>
              </a:rPr>
              <a:t>(ii)	To the Persons entitled thereto, an aggregate amount equal to the estimated Transaction Expenses, as set forth in the Estimated Closing Statement</a:t>
            </a:r>
          </a:p>
          <a:p>
            <a:pPr marL="0" indent="0" defTabSz="457200">
              <a:lnSpc>
                <a:spcPct val="100000"/>
              </a:lnSpc>
              <a:spcBef>
                <a:spcPts val="600"/>
              </a:spcBef>
              <a:spcAft>
                <a:spcPts val="600"/>
              </a:spcAft>
              <a:buNone/>
            </a:pPr>
            <a:r>
              <a:rPr lang="en-US" sz="1600" dirty="0">
                <a:latin typeface="Times New Roman" panose="02020603050405020304" pitchFamily="18" charset="0"/>
                <a:cs typeface="Times New Roman" panose="02020603050405020304" pitchFamily="18" charset="0"/>
              </a:rPr>
              <a:t>(iii)	To the Escrow Agent an amount equal to the Escrow Amount.</a:t>
            </a:r>
          </a:p>
          <a:p>
            <a:pPr marL="0" indent="0" defTabSz="457200">
              <a:lnSpc>
                <a:spcPct val="100000"/>
              </a:lnSpc>
              <a:spcBef>
                <a:spcPts val="600"/>
              </a:spcBef>
              <a:spcAft>
                <a:spcPts val="600"/>
              </a:spcAft>
              <a:buNone/>
            </a:pPr>
            <a:r>
              <a:rPr lang="en-US" sz="1600" dirty="0">
                <a:latin typeface="Times New Roman" panose="02020603050405020304" pitchFamily="18" charset="0"/>
                <a:cs typeface="Times New Roman" panose="02020603050405020304" pitchFamily="18" charset="0"/>
              </a:rPr>
              <a:t>(iv)	To the Sellers the balance of the Estimated Purchase Price (the “Estimated Closing Payment”), allocated between the Sellers in accordance with their respective ownership of the Shares.</a:t>
            </a:r>
          </a:p>
          <a:p>
            <a:endParaRPr lang="en-US" sz="1400" dirty="0"/>
          </a:p>
        </p:txBody>
      </p:sp>
      <p:pic>
        <p:nvPicPr>
          <p:cNvPr id="5" name="Picture 4" descr="Codes on papers">
            <a:extLst>
              <a:ext uri="{FF2B5EF4-FFF2-40B4-BE49-F238E27FC236}">
                <a16:creationId xmlns:a16="http://schemas.microsoft.com/office/drawing/2014/main" id="{59C9D80D-FCFC-C015-955A-053322CB29A4}"/>
              </a:ext>
            </a:extLst>
          </p:cNvPr>
          <p:cNvPicPr>
            <a:picLocks noChangeAspect="1"/>
          </p:cNvPicPr>
          <p:nvPr/>
        </p:nvPicPr>
        <p:blipFill rotWithShape="1">
          <a:blip r:embed="rId2"/>
          <a:srcRect l="28414" r="26466"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D3F05598-8C74-246F-1023-EECF03BEB1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08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97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Box 3"/>
          <p:cNvSpPr txBox="1">
            <a:spLocks noChangeArrowheads="1"/>
          </p:cNvSpPr>
          <p:nvPr/>
        </p:nvSpPr>
        <p:spPr bwMode="auto">
          <a:xfrm>
            <a:off x="2362200" y="990601"/>
            <a:ext cx="323850" cy="83026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pitchFamily="34" charset="0"/>
                <a:ea typeface="+mn-ea"/>
                <a:cs typeface="+mn-cs"/>
              </a:rPr>
              <a:t> </a:t>
            </a:r>
          </a:p>
        </p:txBody>
      </p:sp>
      <p:pic>
        <p:nvPicPr>
          <p:cNvPr id="18" name="Picture 17" descr="gibperknobackground.png"/>
          <p:cNvPicPr>
            <a:picLocks noChangeAspect="1"/>
          </p:cNvPicPr>
          <p:nvPr/>
        </p:nvPicPr>
        <p:blipFill>
          <a:blip r:embed="rId3" cstate="print"/>
          <a:srcRect/>
          <a:stretch>
            <a:fillRect/>
          </a:stretch>
        </p:blipFill>
        <p:spPr bwMode="auto">
          <a:xfrm>
            <a:off x="914400" y="514351"/>
            <a:ext cx="2895600" cy="701675"/>
          </a:xfrm>
          <a:prstGeom prst="rect">
            <a:avLst/>
          </a:prstGeom>
          <a:noFill/>
          <a:ln w="9525">
            <a:noFill/>
            <a:miter lim="800000"/>
            <a:headEnd/>
            <a:tailEnd/>
          </a:ln>
        </p:spPr>
      </p:pic>
      <p:sp>
        <p:nvSpPr>
          <p:cNvPr id="20" name="Rectangle 3"/>
          <p:cNvSpPr txBox="1">
            <a:spLocks noChangeArrowheads="1"/>
          </p:cNvSpPr>
          <p:nvPr/>
        </p:nvSpPr>
        <p:spPr bwMode="auto">
          <a:xfrm>
            <a:off x="819150" y="1458913"/>
            <a:ext cx="5715000" cy="4884735"/>
          </a:xfrm>
          <a:prstGeom prst="rect">
            <a:avLst/>
          </a:prstGeom>
          <a:noFill/>
          <a:ln w="9525">
            <a:noFill/>
            <a:miter lim="800000"/>
            <a:headEnd/>
            <a:tailEnd/>
          </a:ln>
        </p:spPr>
        <p:txBody>
          <a:body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ill Sans MT" panose="020B0502020104020203" pitchFamily="34" charset="0"/>
                <a:ea typeface="+mn-ea"/>
                <a:cs typeface="Times New Roman" pitchFamily="18" charset="0"/>
              </a:rPr>
              <a:t>GIBSON&amp;PERKINS, PC</a:t>
            </a: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Times New Roman" pitchFamily="18" charset="0"/>
              </a:rPr>
              <a:t> </a:t>
            </a: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Times New Roman" pitchFamily="18" charset="0"/>
              </a:rPr>
              <a:t>is a multi-practice law firm with offices in Pennsylvania and Delaware.  Our firm has expanded from its founding in 2001, into a vibrant and growing law firm dedicated to serving an ever expanding and sophisticated client base.  </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Times New Roman" pitchFamily="18" charset="0"/>
              </a:rPr>
              <a:t>We represent clients in matters pertaining to:</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Business Transactions</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Real Estate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Estate Planning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Estate Administration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Tax Problem Resolution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Emerging Businesses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sym typeface="Wingdings" pitchFamily="2" charset="2"/>
              </a:rPr>
              <a:t>C</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ommercial Litigation</a:t>
            </a:r>
          </a:p>
          <a:p>
            <a:pPr marL="0" marR="0" lvl="0" indent="0" algn="l" defTabSz="914400" rtl="0" eaLnBrk="0" fontAlgn="auto" latinLnBrk="0" hangingPunct="0">
              <a:lnSpc>
                <a:spcPct val="100000"/>
              </a:lnSpc>
              <a:spcBef>
                <a:spcPct val="20000"/>
              </a:spcBef>
              <a:spcAft>
                <a:spcPts val="0"/>
              </a:spcAft>
              <a:buClrTx/>
              <a:buSzTx/>
              <a:buFontTx/>
              <a:buNone/>
              <a:tabLst/>
              <a:defRPr/>
            </a:pPr>
            <a:br>
              <a:rPr kumimoji="0" lang="en-US" sz="2000" b="0" i="1" u="none" strike="noStrike" kern="1200" cap="none" spc="0" normalizeH="0" baseline="0" noProof="0" dirty="0">
                <a:ln>
                  <a:noFill/>
                </a:ln>
                <a:solidFill>
                  <a:prstClr val="black">
                    <a:lumMod val="50000"/>
                    <a:lumOff val="50000"/>
                  </a:prstClr>
                </a:solidFill>
                <a:effectLst/>
                <a:uLnTx/>
                <a:uFillTx/>
                <a:latin typeface="Abadi Extra Light" panose="020B0204020104020204" pitchFamily="34" charset="0"/>
                <a:ea typeface="+mn-ea"/>
                <a:cs typeface="Times New Roman" pitchFamily="18" charset="0"/>
              </a:rPr>
            </a:br>
            <a:br>
              <a:rPr kumimoji="0" lang="en-US" sz="2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p>
          <a:p>
            <a:pPr marL="0" marR="0" lvl="0" indent="0" algn="ctr" defTabSz="914400" rtl="0" eaLnBrk="0" fontAlgn="auto" latinLnBrk="0" hangingPunct="0">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p>
        </p:txBody>
      </p:sp>
      <p:pic>
        <p:nvPicPr>
          <p:cNvPr id="4" name="Picture 3">
            <a:extLst>
              <a:ext uri="{FF2B5EF4-FFF2-40B4-BE49-F238E27FC236}">
                <a16:creationId xmlns:a16="http://schemas.microsoft.com/office/drawing/2014/main" id="{9A57ED5E-C828-424A-AF4B-FF158160418A}"/>
              </a:ext>
            </a:extLst>
          </p:cNvPr>
          <p:cNvPicPr>
            <a:picLocks noChangeAspect="1"/>
          </p:cNvPicPr>
          <p:nvPr/>
        </p:nvPicPr>
        <p:blipFill>
          <a:blip r:embed="rId4"/>
          <a:stretch>
            <a:fillRect/>
          </a:stretch>
        </p:blipFill>
        <p:spPr>
          <a:xfrm>
            <a:off x="7605884" y="695239"/>
            <a:ext cx="3671716" cy="5514641"/>
          </a:xfrm>
          <a:prstGeom prst="rect">
            <a:avLst/>
          </a:prstGeom>
          <a:effectLst>
            <a:outerShdw blurRad="50800" dist="50800" dir="5400000" algn="ctr" rotWithShape="0">
              <a:srgbClr val="000000">
                <a:alpha val="99000"/>
              </a:srgbClr>
            </a:outerShdw>
          </a:effectLst>
        </p:spPr>
      </p:pic>
      <p:sp>
        <p:nvSpPr>
          <p:cNvPr id="2" name="TextBox 1">
            <a:extLst>
              <a:ext uri="{FF2B5EF4-FFF2-40B4-BE49-F238E27FC236}">
                <a16:creationId xmlns:a16="http://schemas.microsoft.com/office/drawing/2014/main" id="{93721276-342F-5C48-E461-50968892726B}"/>
              </a:ext>
            </a:extLst>
          </p:cNvPr>
          <p:cNvSpPr txBox="1"/>
          <p:nvPr/>
        </p:nvSpPr>
        <p:spPr>
          <a:xfrm>
            <a:off x="4314154" y="523078"/>
            <a:ext cx="2015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ahoma"/>
                <a:ea typeface="+mn-ea"/>
                <a:cs typeface="+mn-cs"/>
              </a:rPr>
              <a:t>www.gibperk.com</a:t>
            </a:r>
          </a:p>
        </p:txBody>
      </p:sp>
      <p:sp>
        <p:nvSpPr>
          <p:cNvPr id="3" name="TextBox 2">
            <a:extLst>
              <a:ext uri="{FF2B5EF4-FFF2-40B4-BE49-F238E27FC236}">
                <a16:creationId xmlns:a16="http://schemas.microsoft.com/office/drawing/2014/main" id="{B9B0249C-7E0B-6A90-58A2-F3B4AF0F4AAE}"/>
              </a:ext>
            </a:extLst>
          </p:cNvPr>
          <p:cNvSpPr txBox="1"/>
          <p:nvPr/>
        </p:nvSpPr>
        <p:spPr>
          <a:xfrm>
            <a:off x="4023124" y="892410"/>
            <a:ext cx="32004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ahoma"/>
                <a:ea typeface="+mn-ea"/>
                <a:cs typeface="+mn-cs"/>
              </a:rPr>
              <a:t>www.perkinsequitygroup.com</a:t>
            </a:r>
          </a:p>
        </p:txBody>
      </p:sp>
    </p:spTree>
    <p:extLst>
      <p:ext uri="{BB962C8B-B14F-4D97-AF65-F5344CB8AC3E}">
        <p14:creationId xmlns:p14="http://schemas.microsoft.com/office/powerpoint/2010/main" val="274005659"/>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A7334BD-E5A7-7492-2003-637C060BC393}"/>
              </a:ext>
            </a:extLst>
          </p:cNvPr>
          <p:cNvSpPr>
            <a:spLocks noGrp="1"/>
          </p:cNvSpPr>
          <p:nvPr>
            <p:ph type="title"/>
          </p:nvPr>
        </p:nvSpPr>
        <p:spPr>
          <a:xfrm>
            <a:off x="833002" y="448253"/>
            <a:ext cx="10520702" cy="1325563"/>
          </a:xfrm>
        </p:spPr>
        <p:txBody>
          <a:bodyPr>
            <a:normAutofit/>
          </a:bodyPr>
          <a:lstStyle/>
          <a:p>
            <a:pPr algn="l"/>
            <a:r>
              <a:rPr lang="en-US" sz="2800" b="1" dirty="0">
                <a:latin typeface="+mn-lt"/>
              </a:rPr>
              <a:t>Bulk Sales Compliance</a:t>
            </a:r>
          </a:p>
        </p:txBody>
      </p:sp>
      <p:sp>
        <p:nvSpPr>
          <p:cNvPr id="3" name="Content Placeholder 2">
            <a:extLst>
              <a:ext uri="{FF2B5EF4-FFF2-40B4-BE49-F238E27FC236}">
                <a16:creationId xmlns:a16="http://schemas.microsoft.com/office/drawing/2014/main" id="{FFD96933-1398-0B99-C369-15DA1AA1AFA7}"/>
              </a:ext>
            </a:extLst>
          </p:cNvPr>
          <p:cNvSpPr>
            <a:spLocks noGrp="1"/>
          </p:cNvSpPr>
          <p:nvPr>
            <p:ph idx="1"/>
          </p:nvPr>
        </p:nvSpPr>
        <p:spPr>
          <a:xfrm>
            <a:off x="731858" y="1682760"/>
            <a:ext cx="5361495" cy="3985155"/>
          </a:xfrm>
        </p:spPr>
        <p:txBody>
          <a:bodyPr>
            <a:noAutofit/>
          </a:bodyPr>
          <a:lstStyle/>
          <a:p>
            <a:pPr marL="0" indent="0">
              <a:spcBef>
                <a:spcPts val="600"/>
              </a:spcBef>
              <a:spcAft>
                <a:spcPts val="600"/>
              </a:spcAft>
              <a:buNone/>
            </a:pPr>
            <a:r>
              <a:rPr lang="en-US" sz="1800" dirty="0"/>
              <a:t>The Bulk Sales Law requires that the Pennsylvania Department of Revenue and the Pennsylvania Department of Labor &amp; Industry be notified in writing 10 days prior to the transfer of 51 percent or more of any real estate. </a:t>
            </a:r>
          </a:p>
          <a:p>
            <a:pPr marL="0" indent="0">
              <a:spcBef>
                <a:spcPts val="600"/>
              </a:spcBef>
              <a:spcAft>
                <a:spcPts val="600"/>
              </a:spcAft>
              <a:buNone/>
            </a:pPr>
            <a:r>
              <a:rPr lang="en-US" sz="1800" dirty="0"/>
              <a:t>Specifically, the Bulk Sales Law applies to </a:t>
            </a:r>
          </a:p>
          <a:p>
            <a:pPr marL="514350" indent="-514350">
              <a:spcBef>
                <a:spcPts val="600"/>
              </a:spcBef>
              <a:spcAft>
                <a:spcPts val="600"/>
              </a:spcAft>
              <a:buAutoNum type="romanLcParenBoth"/>
            </a:pPr>
            <a:r>
              <a:rPr lang="en-US" sz="1800" dirty="0"/>
              <a:t>All taxpayers subject to Sales and Use Tax; </a:t>
            </a:r>
          </a:p>
          <a:p>
            <a:pPr marL="514350" indent="-514350">
              <a:spcBef>
                <a:spcPts val="600"/>
              </a:spcBef>
              <a:spcAft>
                <a:spcPts val="600"/>
              </a:spcAft>
              <a:buAutoNum type="romanLcParenBoth"/>
            </a:pPr>
            <a:r>
              <a:rPr lang="en-US" sz="1800" dirty="0"/>
              <a:t>All taxpayers subject to Employer Withholding Tax; and </a:t>
            </a:r>
          </a:p>
          <a:p>
            <a:pPr marL="514350" indent="-514350">
              <a:spcBef>
                <a:spcPts val="600"/>
              </a:spcBef>
              <a:spcAft>
                <a:spcPts val="600"/>
              </a:spcAft>
              <a:buAutoNum type="romanLcParenBoth"/>
            </a:pPr>
            <a:r>
              <a:rPr lang="en-US" sz="1800" dirty="0"/>
              <a:t>All corporations, joint-stock associations, limited partnerships or companies (including limited liability companies, partnerships and sole proprietorships) subject to any of the taxes administered and enforced by the Pennsylvania Department of Revenue.</a:t>
            </a:r>
          </a:p>
        </p:txBody>
      </p:sp>
      <p:pic>
        <p:nvPicPr>
          <p:cNvPr id="4" name="Picture 3">
            <a:extLst>
              <a:ext uri="{FF2B5EF4-FFF2-40B4-BE49-F238E27FC236}">
                <a16:creationId xmlns:a16="http://schemas.microsoft.com/office/drawing/2014/main" id="{0DFB6047-A1A1-64EE-56A7-11A0DFE8A25D}"/>
              </a:ext>
            </a:extLst>
          </p:cNvPr>
          <p:cNvPicPr>
            <a:picLocks noChangeAspect="1"/>
          </p:cNvPicPr>
          <p:nvPr/>
        </p:nvPicPr>
        <p:blipFill>
          <a:blip r:embed="rId2"/>
          <a:stretch>
            <a:fillRect/>
          </a:stretch>
        </p:blipFill>
        <p:spPr>
          <a:xfrm>
            <a:off x="6634259" y="1773816"/>
            <a:ext cx="4935970" cy="2999287"/>
          </a:xfrm>
          <a:prstGeom prst="rect">
            <a:avLst/>
          </a:prstGeom>
        </p:spPr>
      </p:pic>
      <p:cxnSp>
        <p:nvCxnSpPr>
          <p:cNvPr id="6" name="Straight Connector 5">
            <a:extLst>
              <a:ext uri="{FF2B5EF4-FFF2-40B4-BE49-F238E27FC236}">
                <a16:creationId xmlns:a16="http://schemas.microsoft.com/office/drawing/2014/main" id="{E0D4F3B7-E1DB-8072-6DD9-F5A4717F4F2E}"/>
              </a:ext>
            </a:extLst>
          </p:cNvPr>
          <p:cNvCxnSpPr/>
          <p:nvPr/>
        </p:nvCxnSpPr>
        <p:spPr>
          <a:xfrm>
            <a:off x="833002" y="1527243"/>
            <a:ext cx="4416358"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62361581"/>
      </p:ext>
    </p:extLst>
  </p:cSld>
  <p:clrMapOvr>
    <a:overrideClrMapping bg1="dk1" tx1="lt1" bg2="dk2" tx2="lt2" accent1="accent1" accent2="accent2" accent3="accent3" accent4="accent4" accent5="accent5" accent6="accent6" hlink="hlink" folHlink="folHlink"/>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CD7699F-4FF2-8807-BB64-7D6870290356}"/>
              </a:ext>
            </a:extLst>
          </p:cNvPr>
          <p:cNvSpPr>
            <a:spLocks noGrp="1"/>
          </p:cNvSpPr>
          <p:nvPr>
            <p:ph type="title"/>
          </p:nvPr>
        </p:nvSpPr>
        <p:spPr>
          <a:xfrm>
            <a:off x="838200" y="365125"/>
            <a:ext cx="10515600" cy="1325563"/>
          </a:xfrm>
        </p:spPr>
        <p:txBody>
          <a:bodyPr>
            <a:normAutofit/>
          </a:bodyPr>
          <a:lstStyle/>
          <a:p>
            <a:r>
              <a:rPr lang="en-US" sz="3200" b="1" dirty="0">
                <a:latin typeface="+mn-lt"/>
              </a:rPr>
              <a:t>Specific Accounting for S Corp Tax Year</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CAAB27-B692-4CA7-6DAD-CB8C7BBB2B67}"/>
              </a:ext>
            </a:extLst>
          </p:cNvPr>
          <p:cNvSpPr>
            <a:spLocks noGrp="1"/>
          </p:cNvSpPr>
          <p:nvPr>
            <p:ph idx="1"/>
          </p:nvPr>
        </p:nvSpPr>
        <p:spPr>
          <a:xfrm>
            <a:off x="838200" y="1929384"/>
            <a:ext cx="10515600" cy="4251960"/>
          </a:xfrm>
        </p:spPr>
        <p:txBody>
          <a:bodyPr>
            <a:normAutofit/>
          </a:bodyPr>
          <a:lstStyle/>
          <a:p>
            <a:pPr marL="0" indent="0">
              <a:lnSpc>
                <a:spcPct val="100000"/>
              </a:lnSpc>
              <a:spcBef>
                <a:spcPts val="600"/>
              </a:spcBef>
              <a:spcAft>
                <a:spcPts val="600"/>
              </a:spcAft>
              <a:buNone/>
            </a:pPr>
            <a:r>
              <a:rPr lang="en-US" sz="2000" dirty="0">
                <a:latin typeface="Times New Roman" panose="02020603050405020304" pitchFamily="18" charset="0"/>
                <a:cs typeface="Times New Roman" panose="02020603050405020304" pitchFamily="18" charset="0"/>
              </a:rPr>
              <a:t>(b)  The parties consent and agree pursuant to IRC §1377(a)(2) to treat the Company’s taxable year 2022 as if it consisted of two taxable years with the first year ending on the date of the Closing, and to file Form 1120S US Income Tax Return and all state and local tax returns on that basis for the taxable year 2022 basis, attaching the Consent, attached hereto as Exhibit 10.3, to be executed by the parties at or before Closing and attached to those returns as appropriate.</a:t>
            </a:r>
          </a:p>
          <a:p>
            <a:pPr marL="0" indent="0">
              <a:lnSpc>
                <a:spcPct val="100000"/>
              </a:lnSpc>
              <a:spcBef>
                <a:spcPts val="600"/>
              </a:spcBef>
              <a:spcAft>
                <a:spcPts val="600"/>
              </a:spcAft>
              <a:buAutoNum type="alphaLcParenBoth" startAt="3"/>
            </a:pPr>
            <a:r>
              <a:rPr lang="en-US" sz="2000" dirty="0">
                <a:latin typeface="Times New Roman" panose="02020603050405020304" pitchFamily="18" charset="0"/>
                <a:cs typeface="Times New Roman" panose="02020603050405020304" pitchFamily="18" charset="0"/>
              </a:rPr>
              <a:t>   Neither of the Sellers shall be allocated for tax purposes or entitled to receive a share of any income generated by the Company after the date of Closing.  </a:t>
            </a:r>
          </a:p>
          <a:p>
            <a:pPr marL="0" indent="0">
              <a:lnSpc>
                <a:spcPct val="100000"/>
              </a:lnSpc>
              <a:spcBef>
                <a:spcPts val="600"/>
              </a:spcBef>
              <a:spcAft>
                <a:spcPts val="600"/>
              </a:spcAft>
              <a:buAutoNum type="alphaLcParenBoth" startAt="3"/>
            </a:pPr>
            <a:r>
              <a:rPr lang="en-US" sz="2000" dirty="0">
                <a:latin typeface="Times New Roman" panose="02020603050405020304" pitchFamily="18" charset="0"/>
                <a:cs typeface="Times New Roman" panose="02020603050405020304" pitchFamily="18" charset="0"/>
              </a:rPr>
              <a:t>   The Sellers will responsible for all taxes payable by the Company attributable to income received by the Company prior to Closing, and shall indemnify, defend and hold the Purchaser and the Company harmless of and from any cost, liability, and/or loss incurred by the Purchaser and/or the Company as a result of any taxes payable by the Company prior to the date of Closing, and for the preparation and filing of tax returns for tax years through 2021. </a:t>
            </a:r>
          </a:p>
          <a:p>
            <a:endParaRPr lang="en-US" sz="2000" dirty="0"/>
          </a:p>
        </p:txBody>
      </p:sp>
    </p:spTree>
    <p:extLst>
      <p:ext uri="{BB962C8B-B14F-4D97-AF65-F5344CB8AC3E}">
        <p14:creationId xmlns:p14="http://schemas.microsoft.com/office/powerpoint/2010/main" val="1257568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DC611-AB3A-825C-BD55-CE4DF72AAA8B}"/>
              </a:ext>
            </a:extLst>
          </p:cNvPr>
          <p:cNvSpPr>
            <a:spLocks noGrp="1"/>
          </p:cNvSpPr>
          <p:nvPr>
            <p:ph type="title"/>
          </p:nvPr>
        </p:nvSpPr>
        <p:spPr>
          <a:xfrm>
            <a:off x="888491" y="302359"/>
            <a:ext cx="4707671" cy="670145"/>
          </a:xfrm>
        </p:spPr>
        <p:txBody>
          <a:bodyPr anchor="b">
            <a:normAutofit/>
          </a:bodyPr>
          <a:lstStyle/>
          <a:p>
            <a:r>
              <a:rPr lang="en-US" sz="3800" b="1" dirty="0">
                <a:solidFill>
                  <a:schemeClr val="bg1"/>
                </a:solidFill>
                <a:latin typeface="+mn-lt"/>
              </a:rPr>
              <a:t>Release</a:t>
            </a:r>
          </a:p>
        </p:txBody>
      </p:sp>
      <p:sp>
        <p:nvSpPr>
          <p:cNvPr id="3" name="Content Placeholder 2">
            <a:extLst>
              <a:ext uri="{FF2B5EF4-FFF2-40B4-BE49-F238E27FC236}">
                <a16:creationId xmlns:a16="http://schemas.microsoft.com/office/drawing/2014/main" id="{D6347C47-CD0D-B8E0-9076-1314762F6D29}"/>
              </a:ext>
            </a:extLst>
          </p:cNvPr>
          <p:cNvSpPr>
            <a:spLocks noGrp="1"/>
          </p:cNvSpPr>
          <p:nvPr>
            <p:ph idx="1"/>
          </p:nvPr>
        </p:nvSpPr>
        <p:spPr>
          <a:xfrm>
            <a:off x="888491" y="1235868"/>
            <a:ext cx="5554082" cy="2334517"/>
          </a:xfrm>
        </p:spPr>
        <p:txBody>
          <a:bodyPr>
            <a:noAutofit/>
          </a:bodyPr>
          <a:lstStyle/>
          <a:p>
            <a:pPr marL="0" indent="0">
              <a:lnSpc>
                <a:spcPct val="100000"/>
              </a:lnSpc>
              <a:buNone/>
            </a:pPr>
            <a:r>
              <a:rPr lang="en-US" sz="1600" dirty="0">
                <a:solidFill>
                  <a:schemeClr val="bg1"/>
                </a:solidFill>
                <a:latin typeface="Times New Roman" panose="02020603050405020304" pitchFamily="18" charset="0"/>
                <a:cs typeface="Times New Roman" panose="02020603050405020304" pitchFamily="18" charset="0"/>
              </a:rPr>
              <a:t>11.1	Release by the Sellers</a:t>
            </a:r>
          </a:p>
          <a:p>
            <a:pPr marL="0" indent="0">
              <a:lnSpc>
                <a:spcPct val="100000"/>
              </a:lnSpc>
              <a:buNone/>
            </a:pPr>
            <a:r>
              <a:rPr lang="en-US" sz="1600" dirty="0">
                <a:solidFill>
                  <a:schemeClr val="bg1"/>
                </a:solidFill>
                <a:latin typeface="Times New Roman" panose="02020603050405020304" pitchFamily="18" charset="0"/>
                <a:cs typeface="Times New Roman" panose="02020603050405020304" pitchFamily="18" charset="0"/>
              </a:rPr>
              <a:t>The Sellers, jointly and severally hereby absolutely and unconditionally releases and forever discharge the Purchaser and the Company, and any and all participants, parent corporations, subsidiary corporations, affiliated corporations, insurers, indemnitors, successors and assigns thereof, together with all of the present and former directors, officers, agents and employees of any of the foregoing, from any and all claims, demands or causes of action of any kind, nature or description, whether arising in law or equity or upon contract or tort or under any state or federal law or otherwise, which the Sellers had now have or have made claim to have against any such person for or by reason of any act, omission, matter, cause or thing whatsoever arising from the beginning of time to and including the date of this Agreement, whether such claims, demands and causes of action are matured or unmatured or known or unknown.</a:t>
            </a:r>
          </a:p>
          <a:p>
            <a:endParaRPr lang="en-US" sz="1100" dirty="0">
              <a:solidFill>
                <a:schemeClr val="bg1"/>
              </a:solidFill>
            </a:endParaRPr>
          </a:p>
        </p:txBody>
      </p:sp>
      <p:pic>
        <p:nvPicPr>
          <p:cNvPr id="4" name="Picture 3">
            <a:extLst>
              <a:ext uri="{FF2B5EF4-FFF2-40B4-BE49-F238E27FC236}">
                <a16:creationId xmlns:a16="http://schemas.microsoft.com/office/drawing/2014/main" id="{F9CB34F1-1BC8-0669-6205-35E3CD0B3A27}"/>
              </a:ext>
            </a:extLst>
          </p:cNvPr>
          <p:cNvPicPr>
            <a:picLocks noChangeAspect="1"/>
          </p:cNvPicPr>
          <p:nvPr/>
        </p:nvPicPr>
        <p:blipFill rotWithShape="1">
          <a:blip r:embed="rId2"/>
          <a:srcRect l="3251" r="27917" b="-2"/>
          <a:stretch/>
        </p:blipFill>
        <p:spPr>
          <a:xfrm>
            <a:off x="6735467" y="977900"/>
            <a:ext cx="5037433" cy="4826000"/>
          </a:xfrm>
          <a:prstGeom prst="rect">
            <a:avLst/>
          </a:prstGeom>
        </p:spPr>
      </p:pic>
      <p:sp>
        <p:nvSpPr>
          <p:cNvPr id="11" name="Rectangle 1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42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F77E-9728-9166-D813-F24835C1DBDA}"/>
            </a:ext>
          </a:extLst>
        </p:cNvPr>
        <p:cNvGrpSpPr/>
        <p:nvPr/>
      </p:nvGrpSpPr>
      <p:grpSpPr>
        <a:xfrm>
          <a:off x="0" y="0"/>
          <a:ext cx="0" cy="0"/>
          <a:chOff x="0" y="0"/>
          <a:chExt cx="0" cy="0"/>
        </a:xfrm>
      </p:grpSpPr>
      <p:pic>
        <p:nvPicPr>
          <p:cNvPr id="6" name="Picture 5" descr="elptaxletterred.jpg">
            <a:extLst>
              <a:ext uri="{FF2B5EF4-FFF2-40B4-BE49-F238E27FC236}">
                <a16:creationId xmlns:a16="http://schemas.microsoft.com/office/drawing/2014/main" id="{587F0568-0C24-D486-728D-30EFE0DA19B9}"/>
              </a:ext>
            </a:extLst>
          </p:cNvPr>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a:extLst>
              <a:ext uri="{FF2B5EF4-FFF2-40B4-BE49-F238E27FC236}">
                <a16:creationId xmlns:a16="http://schemas.microsoft.com/office/drawing/2014/main" id="{08464279-4DF5-8DD0-9C61-4088E89E7076}"/>
              </a:ext>
            </a:extLst>
          </p:cNvPr>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7A0BCC7-6056-FB95-D179-661C7D6BA23A}"/>
              </a:ext>
            </a:extLst>
          </p:cNvPr>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a:extLst>
              <a:ext uri="{FF2B5EF4-FFF2-40B4-BE49-F238E27FC236}">
                <a16:creationId xmlns:a16="http://schemas.microsoft.com/office/drawing/2014/main" id="{9CBE09ED-80E4-5FF7-2877-EA739218DD53}"/>
              </a:ext>
            </a:extLst>
          </p:cNvPr>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a:extLst>
              <a:ext uri="{FF2B5EF4-FFF2-40B4-BE49-F238E27FC236}">
                <a16:creationId xmlns:a16="http://schemas.microsoft.com/office/drawing/2014/main" id="{80595F01-26EF-C300-87A7-079D41E91212}"/>
              </a:ext>
            </a:extLst>
          </p:cNvPr>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4D4FBE8-56C4-2147-9530-06ED8C9CC13F}"/>
              </a:ext>
            </a:extLst>
          </p:cNvPr>
          <p:cNvSpPr txBox="1"/>
          <p:nvPr/>
        </p:nvSpPr>
        <p:spPr>
          <a:xfrm>
            <a:off x="4648200" y="1905000"/>
            <a:ext cx="5715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2562212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AD29FD-5152-BDF9-E835-DABCED98A9ED}"/>
            </a:ext>
          </a:extLst>
        </p:cNvPr>
        <p:cNvGrpSpPr/>
        <p:nvPr/>
      </p:nvGrpSpPr>
      <p:grpSpPr>
        <a:xfrm>
          <a:off x="0" y="0"/>
          <a:ext cx="0" cy="0"/>
          <a:chOff x="0" y="0"/>
          <a:chExt cx="0" cy="0"/>
        </a:xfrm>
      </p:grpSpPr>
      <p:sp>
        <p:nvSpPr>
          <p:cNvPr id="115714" name="Title 1">
            <a:extLst>
              <a:ext uri="{FF2B5EF4-FFF2-40B4-BE49-F238E27FC236}">
                <a16:creationId xmlns:a16="http://schemas.microsoft.com/office/drawing/2014/main" id="{E9598B70-94D1-89EF-4B20-041853596D7E}"/>
              </a:ext>
            </a:extLst>
          </p:cNvPr>
          <p:cNvSpPr>
            <a:spLocks noGrp="1"/>
          </p:cNvSpPr>
          <p:nvPr>
            <p:ph type="title"/>
          </p:nvPr>
        </p:nvSpPr>
        <p:spPr>
          <a:xfrm>
            <a:off x="2381250" y="3071018"/>
            <a:ext cx="7334250" cy="715963"/>
          </a:xfrm>
        </p:spPr>
        <p:txBody>
          <a:bodyPr/>
          <a:lstStyle/>
          <a:p>
            <a:pPr algn="r"/>
            <a:r>
              <a:rPr lang="en-US" altLang="en-US" dirty="0">
                <a:solidFill>
                  <a:schemeClr val="bg1"/>
                </a:solidFill>
                <a:latin typeface="Abadi Extra Light" panose="020B0204020104020204" pitchFamily="34" charset="0"/>
              </a:rPr>
              <a:t>Allocation of the Purchase Price </a:t>
            </a:r>
          </a:p>
        </p:txBody>
      </p:sp>
    </p:spTree>
    <p:extLst>
      <p:ext uri="{BB962C8B-B14F-4D97-AF65-F5344CB8AC3E}">
        <p14:creationId xmlns:p14="http://schemas.microsoft.com/office/powerpoint/2010/main" val="1150055064"/>
      </p:ext>
    </p:extLst>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p:cNvSpPr>
            <a:spLocks noGrp="1"/>
          </p:cNvSpPr>
          <p:nvPr>
            <p:ph idx="1"/>
          </p:nvPr>
        </p:nvSpPr>
        <p:spPr>
          <a:xfrm>
            <a:off x="2126932" y="274638"/>
            <a:ext cx="5410200" cy="5211762"/>
          </a:xfrm>
        </p:spPr>
        <p:txBody>
          <a:bodyPr/>
          <a:lstStyle/>
          <a:p>
            <a:pPr marL="0" indent="4763">
              <a:buNone/>
              <a:defRPr/>
            </a:pPr>
            <a:r>
              <a:rPr lang="en-US" altLang="en-US" sz="2500" dirty="0">
                <a:latin typeface="Abadi Extra Light" panose="020B0204020104020204" pitchFamily="34" charset="0"/>
              </a:rPr>
              <a:t>A clause like the following should be part of the Agreement”</a:t>
            </a:r>
          </a:p>
          <a:p>
            <a:pPr indent="4763">
              <a:buNone/>
              <a:defRPr/>
            </a:pPr>
            <a:endParaRPr lang="en-US" altLang="en-US" sz="1600" i="1" dirty="0">
              <a:solidFill>
                <a:srgbClr val="996600"/>
              </a:solidFill>
              <a:latin typeface="Agency FB" pitchFamily="34" charset="0"/>
            </a:endParaRPr>
          </a:p>
          <a:p>
            <a:pPr indent="4763">
              <a:buNone/>
              <a:defRPr/>
            </a:pPr>
            <a:r>
              <a:rPr lang="en-US" altLang="en-US" sz="1600" i="1" dirty="0">
                <a:latin typeface="Times New Roman" panose="02020603050405020304" pitchFamily="18" charset="0"/>
                <a:cs typeface="Times New Roman" panose="02020603050405020304" pitchFamily="18" charset="0"/>
              </a:rPr>
              <a:t>“1.2	The Purchase Price shall be allocated in accordance with Exhibit 2.5. </a:t>
            </a:r>
          </a:p>
          <a:p>
            <a:pPr indent="4763">
              <a:buNone/>
              <a:defRPr/>
            </a:pPr>
            <a:r>
              <a:rPr lang="en-US" altLang="en-US" sz="1600" i="1" dirty="0">
                <a:latin typeface="Times New Roman" panose="02020603050405020304" pitchFamily="18" charset="0"/>
                <a:cs typeface="Times New Roman" panose="02020603050405020304" pitchFamily="18" charset="0"/>
              </a:rPr>
              <a:t>1.3	After the Closing, the parties shall make consistent use of the allocation, fair market value and useful lives specified in Exhibit 2.5 for all Tax purposes and in all filings, declarations and reports with the IRS in respect thereof, including the reports required to be filed under Section 1060 of the Code. </a:t>
            </a:r>
          </a:p>
          <a:p>
            <a:pPr indent="4763">
              <a:buNone/>
              <a:defRPr/>
            </a:pPr>
            <a:r>
              <a:rPr lang="en-US" altLang="en-US" sz="1600" i="1" dirty="0">
                <a:latin typeface="Times New Roman" panose="02020603050405020304" pitchFamily="18" charset="0"/>
                <a:cs typeface="Times New Roman" panose="02020603050405020304" pitchFamily="18" charset="0"/>
              </a:rPr>
              <a:t>1.4	Buyer shall prepare and deliver IRS Form 8594 to Seller within forty-five (45) days after the Closing Date to be filed with the IRS. </a:t>
            </a:r>
          </a:p>
          <a:p>
            <a:pPr indent="4763">
              <a:buNone/>
              <a:defRPr/>
            </a:pPr>
            <a:r>
              <a:rPr lang="en-US" altLang="en-US" sz="1600" i="1" dirty="0">
                <a:latin typeface="Times New Roman" panose="02020603050405020304" pitchFamily="18" charset="0"/>
                <a:cs typeface="Times New Roman" panose="02020603050405020304" pitchFamily="18" charset="0"/>
              </a:rPr>
              <a:t>1.5	In any Proceeding related to the determination of any Tax, neither Buyer nor Seller or Shareholders shall contend or represent that such allocation is not a correct allocation.” </a:t>
            </a:r>
            <a:endParaRPr lang="en-US" altLang="en-US" sz="1600" dirty="0">
              <a:latin typeface="Times New Roman" panose="02020603050405020304" pitchFamily="18" charset="0"/>
              <a:cs typeface="Times New Roman" panose="02020603050405020304" pitchFamily="18" charset="0"/>
            </a:endParaRPr>
          </a:p>
          <a:p>
            <a:pPr>
              <a:buFont typeface="Arial" charset="0"/>
              <a:buNone/>
              <a:defRPr/>
            </a:pPr>
            <a:endParaRPr lang="en-US" altLang="en-US" sz="2500" dirty="0">
              <a:latin typeface="Times New Roman" panose="02020603050405020304" pitchFamily="18" charset="0"/>
              <a:cs typeface="Times New Roman" panose="02020603050405020304" pitchFamily="18" charset="0"/>
            </a:endParaRPr>
          </a:p>
        </p:txBody>
      </p:sp>
      <p:sp>
        <p:nvSpPr>
          <p:cNvPr id="4" name="Rectangle 3"/>
          <p:cNvSpPr/>
          <p:nvPr/>
        </p:nvSpPr>
        <p:spPr>
          <a:xfrm>
            <a:off x="7848600" y="0"/>
            <a:ext cx="28194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524000" y="5486400"/>
            <a:ext cx="9144000" cy="137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B3581F34-7969-607A-6EC5-31465E894521}"/>
              </a:ext>
            </a:extLst>
          </p:cNvPr>
          <p:cNvSpPr/>
          <p:nvPr/>
        </p:nvSpPr>
        <p:spPr>
          <a:xfrm>
            <a:off x="1891847" y="3336587"/>
            <a:ext cx="5956753" cy="953311"/>
          </a:xfrm>
          <a:prstGeom prst="ellipse">
            <a:avLst/>
          </a:prstGeom>
          <a:noFill/>
          <a:ln>
            <a:solidFill>
              <a:srgbClr val="FFC000"/>
            </a:solidFill>
          </a:ln>
          <a:effectLst>
            <a:outerShdw blurRad="50800" dist="50800" dir="5400000" algn="ctr" rotWithShape="0">
              <a:srgbClr val="000000">
                <a:alpha val="9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1162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116738">
                                            <p:txEl>
                                              <p:pRg st="0" end="0"/>
                                            </p:txEl>
                                          </p:spTgt>
                                        </p:tgtEl>
                                        <p:attrNameLst>
                                          <p:attrName>style.visibility</p:attrName>
                                        </p:attrNameLst>
                                      </p:cBhvr>
                                      <p:to>
                                        <p:strVal val="visible"/>
                                      </p:to>
                                    </p:set>
                                    <p:animEffect transition="in" filter="wipe(left)">
                                      <p:cBhvr>
                                        <p:cTn id="15" dur="500"/>
                                        <p:tgtEl>
                                          <p:spTgt spid="116738">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1673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1673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16738">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167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248400" y="457200"/>
            <a:ext cx="4267200" cy="6096000"/>
          </a:xfrm>
          <a:prstGeom prst="rect">
            <a:avLst/>
          </a:prstGeom>
          <a:solidFill>
            <a:schemeClr val="tx1"/>
          </a:solidFill>
          <a:ln w="38100">
            <a:solidFill>
              <a:srgbClr val="FFFF99"/>
            </a:solidFill>
            <a:miter lim="800000"/>
            <a:headEnd/>
            <a:tailEnd/>
          </a:ln>
          <a:effectLst>
            <a:outerShdw blurRad="50800" dist="50800" dir="7200000" algn="ctr" rotWithShape="0">
              <a:srgbClr val="000000">
                <a:alpha val="99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C410A"/>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963" name="Text Box 3"/>
          <p:cNvSpPr txBox="1">
            <a:spLocks noChangeArrowheads="1"/>
          </p:cNvSpPr>
          <p:nvPr/>
        </p:nvSpPr>
        <p:spPr bwMode="auto">
          <a:xfrm>
            <a:off x="6477000" y="1905001"/>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p:txBody>
      </p:sp>
      <p:sp>
        <p:nvSpPr>
          <p:cNvPr id="168964" name="Rectangle 2"/>
          <p:cNvSpPr>
            <a:spLocks noGrp="1" noChangeArrowheads="1"/>
          </p:cNvSpPr>
          <p:nvPr>
            <p:ph type="title" idx="4294967295"/>
          </p:nvPr>
        </p:nvSpPr>
        <p:spPr>
          <a:xfrm>
            <a:off x="6629400" y="914401"/>
            <a:ext cx="3657600" cy="715963"/>
          </a:xfrm>
          <a:noFill/>
          <a:ln>
            <a:solidFill>
              <a:srgbClr val="FFB64B"/>
            </a:solidFill>
            <a:miter lim="800000"/>
            <a:headEnd/>
            <a:tailEnd/>
          </a:ln>
        </p:spPr>
        <p:txBody>
          <a:bodyPr/>
          <a:lstStyle/>
          <a:p>
            <a:pPr eaLnBrk="1" hangingPunct="1"/>
            <a:r>
              <a:rPr lang="en-US" altLang="en-US" sz="1800" b="0">
                <a:solidFill>
                  <a:srgbClr val="FFFF99"/>
                </a:solidFill>
              </a:rPr>
              <a:t>Seller Bias</a:t>
            </a:r>
          </a:p>
        </p:txBody>
      </p:sp>
      <p:sp>
        <p:nvSpPr>
          <p:cNvPr id="45061" name="TextBox 6"/>
          <p:cNvSpPr txBox="1">
            <a:spLocks noChangeArrowheads="1"/>
          </p:cNvSpPr>
          <p:nvPr/>
        </p:nvSpPr>
        <p:spPr bwMode="auto">
          <a:xfrm>
            <a:off x="6324600" y="2438401"/>
            <a:ext cx="39624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20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panose="020B0604020202020204" pitchFamily="34" charset="0"/>
              </a:rPr>
              <a:t> S corporations will favor allocations to Assets which produce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Arial Unicode MS" panose="020B0604020202020204" pitchFamily="34" charset="-128"/>
                <a:cs typeface="Arial" panose="020B0604020202020204" pitchFamily="34" charset="0"/>
              </a:rPr>
              <a:t>Capital Gain </a:t>
            </a:r>
            <a:r>
              <a:rPr kumimoji="0" lang="en-US" altLang="en-US" sz="20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panose="020B0604020202020204" pitchFamily="34" charset="0"/>
              </a:rPr>
              <a:t>and </a:t>
            </a:r>
            <a:br>
              <a:rPr kumimoji="0" lang="en-US" altLang="en-US" sz="20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panose="020B0604020202020204" pitchFamily="34" charset="0"/>
              </a:rPr>
            </a:br>
            <a:r>
              <a:rPr kumimoji="0" lang="en-US" altLang="en-US" sz="20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panose="020B0604020202020204" pitchFamily="34" charset="0"/>
              </a:rPr>
              <a:t>away from Assets which produce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Arial Unicode MS" panose="020B0604020202020204" pitchFamily="34" charset="-128"/>
                <a:cs typeface="Arial" panose="020B0604020202020204" pitchFamily="34" charset="0"/>
              </a:rPr>
              <a:t>Ordinary Income </a:t>
            </a: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endPar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pic>
        <p:nvPicPr>
          <p:cNvPr id="168966" name="Picture 7" descr="conference_room_uplink_h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50152" y="1608030"/>
            <a:ext cx="3888597" cy="349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AutoShape 9"/>
          <p:cNvSpPr>
            <a:spLocks noChangeArrowheads="1"/>
          </p:cNvSpPr>
          <p:nvPr/>
        </p:nvSpPr>
        <p:spPr bwMode="auto">
          <a:xfrm>
            <a:off x="2114550" y="4391144"/>
            <a:ext cx="3124200" cy="762000"/>
          </a:xfrm>
          <a:prstGeom prst="wedgeRectCallout">
            <a:avLst>
              <a:gd name="adj1" fmla="val 130531"/>
              <a:gd name="adj2" fmla="val -114313"/>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
                <a:srgbClr val="FF99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Inventory,  Sec. 1231 Assets which result in Depreciation Recapture, Covenant Not to Compete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83B00"/>
              </a:solidFill>
              <a:effectLst/>
              <a:uLnTx/>
              <a:uFillTx/>
              <a:latin typeface="Arial" charset="0"/>
              <a:ea typeface="+mn-ea"/>
              <a:cs typeface="+mn-cs"/>
            </a:endParaRPr>
          </a:p>
        </p:txBody>
      </p:sp>
      <p:sp>
        <p:nvSpPr>
          <p:cNvPr id="47115" name="AutoShape 11"/>
          <p:cNvSpPr>
            <a:spLocks noChangeArrowheads="1"/>
          </p:cNvSpPr>
          <p:nvPr/>
        </p:nvSpPr>
        <p:spPr bwMode="auto">
          <a:xfrm>
            <a:off x="2000250" y="3345774"/>
            <a:ext cx="3124200" cy="609600"/>
          </a:xfrm>
          <a:prstGeom prst="wedgeRectCallout">
            <a:avLst>
              <a:gd name="adj1" fmla="val 145483"/>
              <a:gd name="adj2" fmla="val -56722"/>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Goodwil</a:t>
            </a:r>
            <a:r>
              <a:rPr kumimoji="0" lang="en-US" sz="1400" b="0" i="0" u="none" strike="noStrike" kern="1200" cap="none" spc="0" normalizeH="0" baseline="0" noProof="0" dirty="0">
                <a:ln>
                  <a:noFill/>
                </a:ln>
                <a:solidFill>
                  <a:srgbClr val="000000"/>
                </a:solidFill>
                <a:effectLst>
                  <a:outerShdw blurRad="50800" dist="50800" dir="5400000" algn="ctr" rotWithShape="0">
                    <a:srgbClr val="000000">
                      <a:alpha val="99000"/>
                    </a:srgbClr>
                  </a:outerShdw>
                </a:effectLst>
                <a:uLnTx/>
                <a:uFillTx/>
                <a:latin typeface="Arial" charset="0"/>
                <a:ea typeface="+mn-ea"/>
                <a:cs typeface="+mn-cs"/>
              </a:rPr>
              <a:t>l</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Capital Assets, Sec 1231 Assets w/o Depreciation Recapture</a:t>
            </a:r>
            <a:br>
              <a:rPr kumimoji="0" lang="en-US" sz="1800" b="0" i="0" u="none" strike="noStrike" kern="1200" cap="none" spc="0" normalizeH="0" baseline="0" noProof="0" dirty="0">
                <a:ln>
                  <a:noFill/>
                </a:ln>
                <a:solidFill>
                  <a:srgbClr val="FFFF99"/>
                </a:solidFill>
                <a:effectLst/>
                <a:uLnTx/>
                <a:uFillTx/>
                <a:latin typeface="Arial" charset="0"/>
                <a:ea typeface="+mn-ea"/>
                <a:cs typeface="+mn-cs"/>
              </a:rPr>
            </a:b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83B00"/>
              </a:solidFill>
              <a:effectLst/>
              <a:uLnTx/>
              <a:uFillTx/>
              <a:latin typeface="Arial" charset="0"/>
              <a:ea typeface="+mn-ea"/>
              <a:cs typeface="+mn-cs"/>
            </a:endParaRPr>
          </a:p>
        </p:txBody>
      </p:sp>
      <p:pic>
        <p:nvPicPr>
          <p:cNvPr id="47119" name="Picture 15" descr="j0236329"/>
          <p:cNvPicPr>
            <a:picLocks noChangeAspect="1" noChangeArrowheads="1" noCrop="1"/>
          </p:cNvPicPr>
          <p:nvPr/>
        </p:nvPicPr>
        <p:blipFill>
          <a:blip r:embed="rId5"/>
          <a:srcRect/>
          <a:stretch>
            <a:fillRect/>
          </a:stretch>
        </p:blipFill>
        <p:spPr bwMode="auto">
          <a:xfrm>
            <a:off x="4859338" y="4819650"/>
            <a:ext cx="476250" cy="1066800"/>
          </a:xfrm>
          <a:prstGeom prst="rect">
            <a:avLst/>
          </a:prstGeom>
          <a:noFill/>
          <a:effectLst>
            <a:outerShdw blurRad="50800" dist="50800" dir="5400000" algn="ctr" rotWithShape="0">
              <a:srgbClr val="000000">
                <a:alpha val="99000"/>
              </a:srgbClr>
            </a:outerShdw>
          </a:effectLst>
        </p:spPr>
      </p:pic>
      <p:pic>
        <p:nvPicPr>
          <p:cNvPr id="47120" name="Picture 16" descr="j0399480"/>
          <p:cNvPicPr>
            <a:picLocks noChangeAspect="1" noChangeArrowheads="1"/>
          </p:cNvPicPr>
          <p:nvPr/>
        </p:nvPicPr>
        <p:blipFill>
          <a:blip r:embed="rId6"/>
          <a:srcRect/>
          <a:stretch>
            <a:fillRect/>
          </a:stretch>
        </p:blipFill>
        <p:spPr bwMode="auto">
          <a:xfrm>
            <a:off x="4383257" y="5268119"/>
            <a:ext cx="577850" cy="722313"/>
          </a:xfrm>
          <a:prstGeom prst="rect">
            <a:avLst/>
          </a:prstGeom>
          <a:noFill/>
          <a:ln w="9525">
            <a:solidFill>
              <a:srgbClr val="F83B00"/>
            </a:solidFill>
            <a:miter lim="800000"/>
            <a:headEnd/>
            <a:tailEnd/>
          </a:ln>
          <a:effectLst>
            <a:outerShdw blurRad="50800" dist="50800" dir="5400000" algn="ctr" rotWithShape="0">
              <a:srgbClr val="000000">
                <a:alpha val="99000"/>
              </a:srgbClr>
            </a:outerShdw>
          </a:effectLst>
        </p:spPr>
      </p:pic>
      <p:pic>
        <p:nvPicPr>
          <p:cNvPr id="47121" name="Picture 17" descr="j0150020"/>
          <p:cNvPicPr>
            <a:picLocks noChangeAspect="1" noChangeArrowheads="1"/>
          </p:cNvPicPr>
          <p:nvPr/>
        </p:nvPicPr>
        <p:blipFill>
          <a:blip r:embed="rId7"/>
          <a:srcRect/>
          <a:stretch>
            <a:fillRect/>
          </a:stretch>
        </p:blipFill>
        <p:spPr bwMode="auto">
          <a:xfrm>
            <a:off x="3808379" y="5486400"/>
            <a:ext cx="966788" cy="800100"/>
          </a:xfrm>
          <a:prstGeom prst="rect">
            <a:avLst/>
          </a:prstGeom>
          <a:noFill/>
          <a:effectLst>
            <a:outerShdw blurRad="50800" dist="50800" dir="5400000" algn="ctr" rotWithShape="0">
              <a:srgbClr val="000000">
                <a:alpha val="99000"/>
              </a:srgbClr>
            </a:outerShdw>
          </a:effectLst>
        </p:spPr>
      </p:pic>
      <p:pic>
        <p:nvPicPr>
          <p:cNvPr id="47122" name="Picture 18" descr="j0432878"/>
          <p:cNvPicPr>
            <a:picLocks noChangeAspect="1" noChangeArrowheads="1"/>
          </p:cNvPicPr>
          <p:nvPr/>
        </p:nvPicPr>
        <p:blipFill>
          <a:blip r:embed="rId8"/>
          <a:srcRect/>
          <a:stretch>
            <a:fillRect/>
          </a:stretch>
        </p:blipFill>
        <p:spPr bwMode="auto">
          <a:xfrm>
            <a:off x="3983781" y="3794243"/>
            <a:ext cx="1066800" cy="711200"/>
          </a:xfrm>
          <a:prstGeom prst="rect">
            <a:avLst/>
          </a:prstGeom>
          <a:noFill/>
          <a:ln w="9525">
            <a:solidFill>
              <a:srgbClr val="F83B00"/>
            </a:solidFill>
            <a:miter lim="800000"/>
            <a:headEnd/>
            <a:tailEnd/>
          </a:ln>
          <a:effectLst>
            <a:outerShdw blurRad="50800" dist="50800" dir="5400000" algn="ctr" rotWithShape="0">
              <a:srgbClr val="000000">
                <a:alpha val="99000"/>
              </a:srgbClr>
            </a:outerShdw>
          </a:effectLst>
        </p:spPr>
      </p:pic>
      <p:pic>
        <p:nvPicPr>
          <p:cNvPr id="47124" name="Picture 20" descr="j0234625"/>
          <p:cNvPicPr>
            <a:picLocks noChangeAspect="1" noChangeArrowheads="1"/>
          </p:cNvPicPr>
          <p:nvPr/>
        </p:nvPicPr>
        <p:blipFill>
          <a:blip r:embed="rId9"/>
          <a:srcRect/>
          <a:stretch>
            <a:fillRect/>
          </a:stretch>
        </p:blipFill>
        <p:spPr bwMode="auto">
          <a:xfrm>
            <a:off x="4967288" y="3652955"/>
            <a:ext cx="542925" cy="604838"/>
          </a:xfrm>
          <a:prstGeom prst="rect">
            <a:avLst/>
          </a:prstGeom>
          <a:noFill/>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39507362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anim calcmode="lin" valueType="num">
                                      <p:cBhvr additive="base">
                                        <p:cTn id="7" dur="500" fill="hold"/>
                                        <p:tgtEl>
                                          <p:spTgt spid="4506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06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7115"/>
                                        </p:tgtEl>
                                        <p:attrNameLst>
                                          <p:attrName>style.visibility</p:attrName>
                                        </p:attrNameLst>
                                      </p:cBhvr>
                                      <p:to>
                                        <p:strVal val="visible"/>
                                      </p:to>
                                    </p:set>
                                    <p:animEffect transition="in" filter="wipe(right)">
                                      <p:cBhvr>
                                        <p:cTn id="13" dur="500"/>
                                        <p:tgtEl>
                                          <p:spTgt spid="47115"/>
                                        </p:tgtEl>
                                      </p:cBhvr>
                                    </p:animEffect>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childTnLst>
                          </p:cTn>
                        </p:par>
                        <p:par>
                          <p:cTn id="14" fill="hold" nodeType="afterGroup">
                            <p:stCondLst>
                              <p:cond delay="500"/>
                            </p:stCondLst>
                            <p:childTnLst>
                              <p:par>
                                <p:cTn id="15" presetID="53" presetClass="entr" presetSubtype="0" fill="hold" nodeType="afterEffect">
                                  <p:stCondLst>
                                    <p:cond delay="0"/>
                                  </p:stCondLst>
                                  <p:childTnLst>
                                    <p:set>
                                      <p:cBhvr>
                                        <p:cTn id="16" dur="1" fill="hold">
                                          <p:stCondLst>
                                            <p:cond delay="0"/>
                                          </p:stCondLst>
                                        </p:cTn>
                                        <p:tgtEl>
                                          <p:spTgt spid="47124"/>
                                        </p:tgtEl>
                                        <p:attrNameLst>
                                          <p:attrName>style.visibility</p:attrName>
                                        </p:attrNameLst>
                                      </p:cBhvr>
                                      <p:to>
                                        <p:strVal val="visible"/>
                                      </p:to>
                                    </p:set>
                                    <p:anim calcmode="lin" valueType="num">
                                      <p:cBhvr>
                                        <p:cTn id="17" dur="500" fill="hold"/>
                                        <p:tgtEl>
                                          <p:spTgt spid="47124"/>
                                        </p:tgtEl>
                                        <p:attrNameLst>
                                          <p:attrName>ppt_w</p:attrName>
                                        </p:attrNameLst>
                                      </p:cBhvr>
                                      <p:tavLst>
                                        <p:tav tm="0">
                                          <p:val>
                                            <p:fltVal val="0"/>
                                          </p:val>
                                        </p:tav>
                                        <p:tav tm="100000">
                                          <p:val>
                                            <p:strVal val="#ppt_w"/>
                                          </p:val>
                                        </p:tav>
                                      </p:tavLst>
                                    </p:anim>
                                    <p:anim calcmode="lin" valueType="num">
                                      <p:cBhvr>
                                        <p:cTn id="18" dur="500" fill="hold"/>
                                        <p:tgtEl>
                                          <p:spTgt spid="47124"/>
                                        </p:tgtEl>
                                        <p:attrNameLst>
                                          <p:attrName>ppt_h</p:attrName>
                                        </p:attrNameLst>
                                      </p:cBhvr>
                                      <p:tavLst>
                                        <p:tav tm="0">
                                          <p:val>
                                            <p:fltVal val="0"/>
                                          </p:val>
                                        </p:tav>
                                        <p:tav tm="100000">
                                          <p:val>
                                            <p:strVal val="#ppt_h"/>
                                          </p:val>
                                        </p:tav>
                                      </p:tavLst>
                                    </p:anim>
                                    <p:animEffect transition="in" filter="fade">
                                      <p:cBhvr>
                                        <p:cTn id="19" dur="500"/>
                                        <p:tgtEl>
                                          <p:spTgt spid="47124"/>
                                        </p:tgtEl>
                                      </p:cBhvr>
                                    </p:animEffect>
                                  </p:childTnLst>
                                </p:cTn>
                              </p:par>
                              <p:par>
                                <p:cTn id="20" presetID="53" presetClass="entr" presetSubtype="0" fill="hold" nodeType="withEffect">
                                  <p:stCondLst>
                                    <p:cond delay="0"/>
                                  </p:stCondLst>
                                  <p:childTnLst>
                                    <p:set>
                                      <p:cBhvr>
                                        <p:cTn id="21" dur="1" fill="hold">
                                          <p:stCondLst>
                                            <p:cond delay="0"/>
                                          </p:stCondLst>
                                        </p:cTn>
                                        <p:tgtEl>
                                          <p:spTgt spid="47122"/>
                                        </p:tgtEl>
                                        <p:attrNameLst>
                                          <p:attrName>style.visibility</p:attrName>
                                        </p:attrNameLst>
                                      </p:cBhvr>
                                      <p:to>
                                        <p:strVal val="visible"/>
                                      </p:to>
                                    </p:set>
                                    <p:anim calcmode="lin" valueType="num">
                                      <p:cBhvr>
                                        <p:cTn id="22" dur="500" fill="hold"/>
                                        <p:tgtEl>
                                          <p:spTgt spid="47122"/>
                                        </p:tgtEl>
                                        <p:attrNameLst>
                                          <p:attrName>ppt_w</p:attrName>
                                        </p:attrNameLst>
                                      </p:cBhvr>
                                      <p:tavLst>
                                        <p:tav tm="0">
                                          <p:val>
                                            <p:fltVal val="0"/>
                                          </p:val>
                                        </p:tav>
                                        <p:tav tm="100000">
                                          <p:val>
                                            <p:strVal val="#ppt_w"/>
                                          </p:val>
                                        </p:tav>
                                      </p:tavLst>
                                    </p:anim>
                                    <p:anim calcmode="lin" valueType="num">
                                      <p:cBhvr>
                                        <p:cTn id="23" dur="500" fill="hold"/>
                                        <p:tgtEl>
                                          <p:spTgt spid="47122"/>
                                        </p:tgtEl>
                                        <p:attrNameLst>
                                          <p:attrName>ppt_h</p:attrName>
                                        </p:attrNameLst>
                                      </p:cBhvr>
                                      <p:tavLst>
                                        <p:tav tm="0">
                                          <p:val>
                                            <p:fltVal val="0"/>
                                          </p:val>
                                        </p:tav>
                                        <p:tav tm="100000">
                                          <p:val>
                                            <p:strVal val="#ppt_h"/>
                                          </p:val>
                                        </p:tav>
                                      </p:tavLst>
                                    </p:anim>
                                    <p:animEffect transition="in" filter="fade">
                                      <p:cBhvr>
                                        <p:cTn id="24" dur="500"/>
                                        <p:tgtEl>
                                          <p:spTgt spid="471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7113"/>
                                        </p:tgtEl>
                                        <p:attrNameLst>
                                          <p:attrName>style.visibility</p:attrName>
                                        </p:attrNameLst>
                                      </p:cBhvr>
                                      <p:to>
                                        <p:strVal val="visible"/>
                                      </p:to>
                                    </p:set>
                                    <p:animEffect transition="in" filter="wipe(right)">
                                      <p:cBhvr>
                                        <p:cTn id="29" dur="500"/>
                                        <p:tgtEl>
                                          <p:spTgt spid="47113"/>
                                        </p:tgtEl>
                                      </p:cBhvr>
                                    </p:animEffect>
                                  </p:childTnLst>
                                  <p:subTnLst>
                                    <p:audio>
                                      <p:cMediaNode>
                                        <p:cTn display="0" masterRel="sameClick">
                                          <p:stCondLst>
                                            <p:cond evt="begin" delay="0">
                                              <p:tn val="27"/>
                                            </p:cond>
                                          </p:stCondLst>
                                          <p:endCondLst>
                                            <p:cond evt="onStopAudio" delay="0">
                                              <p:tgtEl>
                                                <p:sldTgt/>
                                              </p:tgtEl>
                                            </p:cond>
                                          </p:endCondLst>
                                        </p:cTn>
                                        <p:tgtEl>
                                          <p:sndTgt r:embed="rId3" name="arrow.wav"/>
                                        </p:tgtEl>
                                      </p:cMediaNode>
                                    </p:audio>
                                  </p:subTnLst>
                                </p:cTn>
                              </p:par>
                            </p:childTnLst>
                          </p:cTn>
                        </p:par>
                        <p:par>
                          <p:cTn id="30" fill="hold" nodeType="afterGroup">
                            <p:stCondLst>
                              <p:cond delay="500"/>
                            </p:stCondLst>
                            <p:childTnLst>
                              <p:par>
                                <p:cTn id="31" presetID="53" presetClass="entr" presetSubtype="0" fill="hold" nodeType="afterEffect">
                                  <p:stCondLst>
                                    <p:cond delay="0"/>
                                  </p:stCondLst>
                                  <p:childTnLst>
                                    <p:set>
                                      <p:cBhvr>
                                        <p:cTn id="32" dur="1" fill="hold">
                                          <p:stCondLst>
                                            <p:cond delay="0"/>
                                          </p:stCondLst>
                                        </p:cTn>
                                        <p:tgtEl>
                                          <p:spTgt spid="47119"/>
                                        </p:tgtEl>
                                        <p:attrNameLst>
                                          <p:attrName>style.visibility</p:attrName>
                                        </p:attrNameLst>
                                      </p:cBhvr>
                                      <p:to>
                                        <p:strVal val="visible"/>
                                      </p:to>
                                    </p:set>
                                    <p:anim calcmode="lin" valueType="num">
                                      <p:cBhvr>
                                        <p:cTn id="33" dur="500" fill="hold"/>
                                        <p:tgtEl>
                                          <p:spTgt spid="47119"/>
                                        </p:tgtEl>
                                        <p:attrNameLst>
                                          <p:attrName>ppt_w</p:attrName>
                                        </p:attrNameLst>
                                      </p:cBhvr>
                                      <p:tavLst>
                                        <p:tav tm="0">
                                          <p:val>
                                            <p:fltVal val="0"/>
                                          </p:val>
                                        </p:tav>
                                        <p:tav tm="100000">
                                          <p:val>
                                            <p:strVal val="#ppt_w"/>
                                          </p:val>
                                        </p:tav>
                                      </p:tavLst>
                                    </p:anim>
                                    <p:anim calcmode="lin" valueType="num">
                                      <p:cBhvr>
                                        <p:cTn id="34" dur="500" fill="hold"/>
                                        <p:tgtEl>
                                          <p:spTgt spid="47119"/>
                                        </p:tgtEl>
                                        <p:attrNameLst>
                                          <p:attrName>ppt_h</p:attrName>
                                        </p:attrNameLst>
                                      </p:cBhvr>
                                      <p:tavLst>
                                        <p:tav tm="0">
                                          <p:val>
                                            <p:fltVal val="0"/>
                                          </p:val>
                                        </p:tav>
                                        <p:tav tm="100000">
                                          <p:val>
                                            <p:strVal val="#ppt_h"/>
                                          </p:val>
                                        </p:tav>
                                      </p:tavLst>
                                    </p:anim>
                                    <p:animEffect transition="in" filter="fade">
                                      <p:cBhvr>
                                        <p:cTn id="35" dur="500"/>
                                        <p:tgtEl>
                                          <p:spTgt spid="47119"/>
                                        </p:tgtEl>
                                      </p:cBhvr>
                                    </p:animEffect>
                                  </p:childTnLst>
                                </p:cTn>
                              </p:par>
                              <p:par>
                                <p:cTn id="36" presetID="53" presetClass="entr" presetSubtype="0" fill="hold" nodeType="withEffect">
                                  <p:stCondLst>
                                    <p:cond delay="0"/>
                                  </p:stCondLst>
                                  <p:childTnLst>
                                    <p:set>
                                      <p:cBhvr>
                                        <p:cTn id="37" dur="1" fill="hold">
                                          <p:stCondLst>
                                            <p:cond delay="0"/>
                                          </p:stCondLst>
                                        </p:cTn>
                                        <p:tgtEl>
                                          <p:spTgt spid="47120"/>
                                        </p:tgtEl>
                                        <p:attrNameLst>
                                          <p:attrName>style.visibility</p:attrName>
                                        </p:attrNameLst>
                                      </p:cBhvr>
                                      <p:to>
                                        <p:strVal val="visible"/>
                                      </p:to>
                                    </p:set>
                                    <p:anim calcmode="lin" valueType="num">
                                      <p:cBhvr>
                                        <p:cTn id="38" dur="500" fill="hold"/>
                                        <p:tgtEl>
                                          <p:spTgt spid="47120"/>
                                        </p:tgtEl>
                                        <p:attrNameLst>
                                          <p:attrName>ppt_w</p:attrName>
                                        </p:attrNameLst>
                                      </p:cBhvr>
                                      <p:tavLst>
                                        <p:tav tm="0">
                                          <p:val>
                                            <p:fltVal val="0"/>
                                          </p:val>
                                        </p:tav>
                                        <p:tav tm="100000">
                                          <p:val>
                                            <p:strVal val="#ppt_w"/>
                                          </p:val>
                                        </p:tav>
                                      </p:tavLst>
                                    </p:anim>
                                    <p:anim calcmode="lin" valueType="num">
                                      <p:cBhvr>
                                        <p:cTn id="39" dur="500" fill="hold"/>
                                        <p:tgtEl>
                                          <p:spTgt spid="47120"/>
                                        </p:tgtEl>
                                        <p:attrNameLst>
                                          <p:attrName>ppt_h</p:attrName>
                                        </p:attrNameLst>
                                      </p:cBhvr>
                                      <p:tavLst>
                                        <p:tav tm="0">
                                          <p:val>
                                            <p:fltVal val="0"/>
                                          </p:val>
                                        </p:tav>
                                        <p:tav tm="100000">
                                          <p:val>
                                            <p:strVal val="#ppt_h"/>
                                          </p:val>
                                        </p:tav>
                                      </p:tavLst>
                                    </p:anim>
                                    <p:animEffect transition="in" filter="fade">
                                      <p:cBhvr>
                                        <p:cTn id="40" dur="500"/>
                                        <p:tgtEl>
                                          <p:spTgt spid="47120"/>
                                        </p:tgtEl>
                                      </p:cBhvr>
                                    </p:animEffect>
                                  </p:childTnLst>
                                </p:cTn>
                              </p:par>
                              <p:par>
                                <p:cTn id="41" presetID="53" presetClass="entr" presetSubtype="0" fill="hold" nodeType="withEffect">
                                  <p:stCondLst>
                                    <p:cond delay="0"/>
                                  </p:stCondLst>
                                  <p:childTnLst>
                                    <p:set>
                                      <p:cBhvr>
                                        <p:cTn id="42" dur="1" fill="hold">
                                          <p:stCondLst>
                                            <p:cond delay="0"/>
                                          </p:stCondLst>
                                        </p:cTn>
                                        <p:tgtEl>
                                          <p:spTgt spid="47121"/>
                                        </p:tgtEl>
                                        <p:attrNameLst>
                                          <p:attrName>style.visibility</p:attrName>
                                        </p:attrNameLst>
                                      </p:cBhvr>
                                      <p:to>
                                        <p:strVal val="visible"/>
                                      </p:to>
                                    </p:set>
                                    <p:anim calcmode="lin" valueType="num">
                                      <p:cBhvr>
                                        <p:cTn id="43" dur="500" fill="hold"/>
                                        <p:tgtEl>
                                          <p:spTgt spid="47121"/>
                                        </p:tgtEl>
                                        <p:attrNameLst>
                                          <p:attrName>ppt_w</p:attrName>
                                        </p:attrNameLst>
                                      </p:cBhvr>
                                      <p:tavLst>
                                        <p:tav tm="0">
                                          <p:val>
                                            <p:fltVal val="0"/>
                                          </p:val>
                                        </p:tav>
                                        <p:tav tm="100000">
                                          <p:val>
                                            <p:strVal val="#ppt_w"/>
                                          </p:val>
                                        </p:tav>
                                      </p:tavLst>
                                    </p:anim>
                                    <p:anim calcmode="lin" valueType="num">
                                      <p:cBhvr>
                                        <p:cTn id="44" dur="500" fill="hold"/>
                                        <p:tgtEl>
                                          <p:spTgt spid="47121"/>
                                        </p:tgtEl>
                                        <p:attrNameLst>
                                          <p:attrName>ppt_h</p:attrName>
                                        </p:attrNameLst>
                                      </p:cBhvr>
                                      <p:tavLst>
                                        <p:tav tm="0">
                                          <p:val>
                                            <p:fltVal val="0"/>
                                          </p:val>
                                        </p:tav>
                                        <p:tav tm="100000">
                                          <p:val>
                                            <p:strVal val="#ppt_h"/>
                                          </p:val>
                                        </p:tav>
                                      </p:tavLst>
                                    </p:anim>
                                    <p:animEffect transition="in" filter="fade">
                                      <p:cBhvr>
                                        <p:cTn id="45" dur="500"/>
                                        <p:tgtEl>
                                          <p:spTgt spid="47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animBg="1"/>
      <p:bldP spid="471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7" descr="business_line_trs_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127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2"/>
          <p:cNvSpPr>
            <a:spLocks noChangeArrowheads="1"/>
          </p:cNvSpPr>
          <p:nvPr/>
        </p:nvSpPr>
        <p:spPr bwMode="auto">
          <a:xfrm>
            <a:off x="6248400" y="457200"/>
            <a:ext cx="4267200" cy="6096000"/>
          </a:xfrm>
          <a:prstGeom prst="rect">
            <a:avLst/>
          </a:prstGeom>
          <a:solidFill>
            <a:schemeClr val="tx1"/>
          </a:solidFill>
          <a:ln w="38100">
            <a:solidFill>
              <a:srgbClr val="FFFF99"/>
            </a:solidFill>
            <a:miter lim="800000"/>
            <a:headEnd/>
            <a:tailEnd/>
          </a:ln>
        </p:spPr>
        <p:txBody>
          <a:bodyPr wrap="none" anchor="ct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sng" strike="noStrike" kern="1200" cap="none" spc="0" normalizeH="0" baseline="0" noProof="0">
              <a:ln>
                <a:noFill/>
              </a:ln>
              <a:solidFill>
                <a:srgbClr val="4C410A"/>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C410A"/>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C410A"/>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C410A"/>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7940" name="Text Box 3"/>
          <p:cNvSpPr txBox="1">
            <a:spLocks noChangeArrowheads="1"/>
          </p:cNvSpPr>
          <p:nvPr/>
        </p:nvSpPr>
        <p:spPr bwMode="auto">
          <a:xfrm>
            <a:off x="6419850" y="1981201"/>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p:txBody>
      </p:sp>
      <p:sp>
        <p:nvSpPr>
          <p:cNvPr id="167941" name="Rectangle 2"/>
          <p:cNvSpPr>
            <a:spLocks noGrp="1" noChangeArrowheads="1"/>
          </p:cNvSpPr>
          <p:nvPr>
            <p:ph type="title" idx="4294967295"/>
          </p:nvPr>
        </p:nvSpPr>
        <p:spPr>
          <a:xfrm>
            <a:off x="6629400" y="914401"/>
            <a:ext cx="3657600" cy="715963"/>
          </a:xfrm>
          <a:noFill/>
          <a:ln>
            <a:solidFill>
              <a:srgbClr val="FFB64B"/>
            </a:solidFill>
            <a:miter lim="800000"/>
            <a:headEnd/>
            <a:tailEnd/>
          </a:ln>
        </p:spPr>
        <p:txBody>
          <a:bodyPr/>
          <a:lstStyle/>
          <a:p>
            <a:pPr eaLnBrk="1" hangingPunct="1"/>
            <a:r>
              <a:rPr lang="en-US" altLang="en-US" sz="1800" b="0">
                <a:solidFill>
                  <a:srgbClr val="FFFF99"/>
                </a:solidFill>
              </a:rPr>
              <a:t>Buyer Bias</a:t>
            </a:r>
          </a:p>
        </p:txBody>
      </p:sp>
      <p:sp>
        <p:nvSpPr>
          <p:cNvPr id="283654" name="TextBox 6"/>
          <p:cNvSpPr txBox="1">
            <a:spLocks noChangeArrowheads="1"/>
          </p:cNvSpPr>
          <p:nvPr/>
        </p:nvSpPr>
        <p:spPr bwMode="auto">
          <a:xfrm>
            <a:off x="6340475" y="2286001"/>
            <a:ext cx="4191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rPr>
              <a:t>Items that give rise to a current deduction.</a:t>
            </a: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endPar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rPr>
              <a:t> Tangible personal property that is depreciable over a period less than 15 years</a:t>
            </a: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endPar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rPr>
              <a:t>All of the intangible assets that are included in the definition of ''Section 197 intangibles'', which are amortizable over a period of 15 years. </a:t>
            </a: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endPar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rPr>
              <a:t>Any asset that is depreciable over a period in excess of 15 years. </a:t>
            </a:r>
            <a:br>
              <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rPr>
            </a:br>
            <a:endPar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Arial Unicode MS" panose="020B0604020202020204" pitchFamily="34" charset="-128"/>
                <a:cs typeface="Arial Unicode MS" panose="020B0604020202020204" pitchFamily="34" charset="-128"/>
              </a:rPr>
              <a:t>Land, which gives rise to no amortization or depreciation deduction.</a:t>
            </a:r>
          </a:p>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endParaRPr kumimoji="0" lang="en-US" altLang="en-US" sz="15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
        <p:nvSpPr>
          <p:cNvPr id="283656" name="AutoShape 8"/>
          <p:cNvSpPr>
            <a:spLocks noChangeArrowheads="1"/>
          </p:cNvSpPr>
          <p:nvPr/>
        </p:nvSpPr>
        <p:spPr bwMode="auto">
          <a:xfrm>
            <a:off x="2133600" y="1447800"/>
            <a:ext cx="3048000" cy="914400"/>
          </a:xfrm>
          <a:prstGeom prst="wedgeRectCallout">
            <a:avLst>
              <a:gd name="adj1" fmla="val 88648"/>
              <a:gd name="adj2" fmla="val 44968"/>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83B00"/>
                </a:solidFill>
                <a:effectLst/>
                <a:uLnTx/>
                <a:uFillTx/>
                <a:latin typeface="Arial" charset="0"/>
                <a:ea typeface="+mn-ea"/>
                <a:cs typeface="+mn-cs"/>
              </a:rPr>
              <a:t>Inventory, tools and supplies, and employment and consultation agreements.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83B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83B00"/>
              </a:solidFill>
              <a:effectLst/>
              <a:uLnTx/>
              <a:uFillTx/>
              <a:latin typeface="Arial" charset="0"/>
              <a:ea typeface="+mn-ea"/>
              <a:cs typeface="+mn-cs"/>
            </a:endParaRPr>
          </a:p>
        </p:txBody>
      </p:sp>
      <p:sp>
        <p:nvSpPr>
          <p:cNvPr id="283657" name="AutoShape 9"/>
          <p:cNvSpPr>
            <a:spLocks noChangeArrowheads="1"/>
          </p:cNvSpPr>
          <p:nvPr/>
        </p:nvSpPr>
        <p:spPr bwMode="auto">
          <a:xfrm>
            <a:off x="3124200" y="2819400"/>
            <a:ext cx="2057400" cy="533400"/>
          </a:xfrm>
          <a:prstGeom prst="wedgeRectCallout">
            <a:avLst>
              <a:gd name="adj1" fmla="val 91935"/>
              <a:gd name="adj2" fmla="val -32500"/>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83B00"/>
                </a:solidFill>
                <a:effectLst/>
                <a:uLnTx/>
                <a:uFillTx/>
                <a:latin typeface="Arial" charset="0"/>
                <a:ea typeface="+mn-ea"/>
                <a:cs typeface="+mn-cs"/>
              </a:rPr>
              <a:t> Machinery and Equipment</a:t>
            </a:r>
            <a:endParaRPr kumimoji="0" lang="en-US" sz="1800" b="0" i="0" u="none" strike="noStrike" kern="1200" cap="none" spc="0" normalizeH="0" baseline="0" noProof="0" dirty="0">
              <a:ln>
                <a:noFill/>
              </a:ln>
              <a:solidFill>
                <a:srgbClr val="F83B00"/>
              </a:solidFill>
              <a:effectLst/>
              <a:uLnTx/>
              <a:uFillTx/>
              <a:latin typeface="Arial" charset="0"/>
              <a:ea typeface="+mn-ea"/>
              <a:cs typeface="+mn-cs"/>
            </a:endParaRPr>
          </a:p>
        </p:txBody>
      </p:sp>
      <p:pic>
        <p:nvPicPr>
          <p:cNvPr id="283658" name="Picture 10" descr="j0150020"/>
          <p:cNvPicPr>
            <a:picLocks noChangeAspect="1" noChangeArrowheads="1"/>
          </p:cNvPicPr>
          <p:nvPr/>
        </p:nvPicPr>
        <p:blipFill>
          <a:blip r:embed="rId5"/>
          <a:srcRect/>
          <a:stretch>
            <a:fillRect/>
          </a:stretch>
        </p:blipFill>
        <p:spPr bwMode="auto">
          <a:xfrm>
            <a:off x="1676400" y="2438400"/>
            <a:ext cx="966788" cy="800100"/>
          </a:xfrm>
          <a:prstGeom prst="rect">
            <a:avLst/>
          </a:prstGeom>
          <a:noFill/>
          <a:effectLst>
            <a:outerShdw blurRad="50800" dist="50800" dir="5400000" algn="ctr" rotWithShape="0">
              <a:srgbClr val="000000">
                <a:alpha val="99000"/>
              </a:srgbClr>
            </a:outerShdw>
          </a:effectLst>
        </p:spPr>
      </p:pic>
      <p:pic>
        <p:nvPicPr>
          <p:cNvPr id="283659" name="Picture 11" descr="j04392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143001"/>
            <a:ext cx="914400" cy="608013"/>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83660" name="Picture 12" descr="bd06449_"/>
          <p:cNvPicPr>
            <a:picLocks noChangeAspect="1" noChangeArrowheads="1"/>
          </p:cNvPicPr>
          <p:nvPr/>
        </p:nvPicPr>
        <p:blipFill>
          <a:blip r:embed="rId7"/>
          <a:srcRect/>
          <a:stretch>
            <a:fillRect/>
          </a:stretch>
        </p:blipFill>
        <p:spPr bwMode="auto">
          <a:xfrm>
            <a:off x="2819400" y="4191001"/>
            <a:ext cx="774700" cy="720725"/>
          </a:xfrm>
          <a:prstGeom prst="rect">
            <a:avLst/>
          </a:prstGeom>
          <a:noFill/>
          <a:effectLst>
            <a:outerShdw blurRad="50800" dist="50800" dir="5400000" algn="ctr" rotWithShape="0">
              <a:srgbClr val="000000">
                <a:alpha val="99000"/>
              </a:srgbClr>
            </a:outerShdw>
          </a:effectLst>
        </p:spPr>
      </p:pic>
      <p:pic>
        <p:nvPicPr>
          <p:cNvPr id="283661" name="Picture 13" descr="j023632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371600"/>
            <a:ext cx="476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62" name="Picture 14" descr="j023632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371600"/>
            <a:ext cx="476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63" name="Picture 15" descr="j04398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905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64" name="AutoShape 16"/>
          <p:cNvSpPr>
            <a:spLocks noChangeArrowheads="1"/>
          </p:cNvSpPr>
          <p:nvPr/>
        </p:nvSpPr>
        <p:spPr bwMode="auto">
          <a:xfrm>
            <a:off x="3886200" y="5334000"/>
            <a:ext cx="685800" cy="381000"/>
          </a:xfrm>
          <a:prstGeom prst="wedgeRectCallout">
            <a:avLst>
              <a:gd name="adj1" fmla="val 316204"/>
              <a:gd name="adj2" fmla="val -15417"/>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83B00"/>
                </a:solidFill>
                <a:effectLst/>
                <a:uLnTx/>
                <a:uFillTx/>
                <a:latin typeface="Arial" charset="0"/>
                <a:ea typeface="+mn-ea"/>
                <a:cs typeface="+mn-cs"/>
              </a:rPr>
              <a:t>Land</a:t>
            </a:r>
            <a:endParaRPr kumimoji="0" lang="en-US" sz="1800" b="0" i="0" u="none" strike="noStrike" kern="1200" cap="none" spc="0" normalizeH="0" baseline="0" noProof="0">
              <a:ln>
                <a:noFill/>
              </a:ln>
              <a:solidFill>
                <a:srgbClr val="F83B00"/>
              </a:solidFill>
              <a:effectLst/>
              <a:uLnTx/>
              <a:uFillTx/>
              <a:latin typeface="Arial" charset="0"/>
              <a:ea typeface="+mn-ea"/>
              <a:cs typeface="+mn-cs"/>
            </a:endParaRPr>
          </a:p>
        </p:txBody>
      </p:sp>
      <p:sp>
        <p:nvSpPr>
          <p:cNvPr id="283665" name="AutoShape 17"/>
          <p:cNvSpPr>
            <a:spLocks noChangeArrowheads="1"/>
          </p:cNvSpPr>
          <p:nvPr/>
        </p:nvSpPr>
        <p:spPr bwMode="auto">
          <a:xfrm>
            <a:off x="2209800" y="3505200"/>
            <a:ext cx="2209800" cy="609600"/>
          </a:xfrm>
          <a:prstGeom prst="wedgeRectCallout">
            <a:avLst>
              <a:gd name="adj1" fmla="val 141093"/>
              <a:gd name="adj2" fmla="val -24167"/>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83B00"/>
                </a:solidFill>
                <a:effectLst/>
                <a:uLnTx/>
                <a:uFillTx/>
                <a:latin typeface="Arial" charset="0"/>
                <a:ea typeface="+mn-ea"/>
                <a:cs typeface="+mn-cs"/>
              </a:rPr>
              <a:t>Goodwill and Going Concern Value</a:t>
            </a:r>
          </a:p>
        </p:txBody>
      </p:sp>
      <p:sp>
        <p:nvSpPr>
          <p:cNvPr id="283666" name="AutoShape 18"/>
          <p:cNvSpPr>
            <a:spLocks noChangeArrowheads="1"/>
          </p:cNvSpPr>
          <p:nvPr/>
        </p:nvSpPr>
        <p:spPr bwMode="auto">
          <a:xfrm>
            <a:off x="3581400" y="4343400"/>
            <a:ext cx="1066800" cy="381000"/>
          </a:xfrm>
          <a:prstGeom prst="wedgeRectCallout">
            <a:avLst>
              <a:gd name="adj1" fmla="val 212648"/>
              <a:gd name="adj2" fmla="val 57083"/>
            </a:avLst>
          </a:prstGeom>
          <a:solidFill>
            <a:schemeClr val="bg1"/>
          </a:solidFill>
          <a:ln w="9525">
            <a:solidFill>
              <a:schemeClr val="tx1"/>
            </a:solidFill>
            <a:miter lim="800000"/>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83B00"/>
                </a:solidFill>
                <a:effectLst/>
                <a:uLnTx/>
                <a:uFillTx/>
                <a:latin typeface="Arial" charset="0"/>
                <a:ea typeface="+mn-ea"/>
                <a:cs typeface="+mn-cs"/>
              </a:rPr>
              <a:t>Buildings</a:t>
            </a:r>
            <a:endParaRPr kumimoji="0" lang="en-US" sz="1800" b="0" i="0" u="none" strike="noStrike" kern="1200" cap="none" spc="0" normalizeH="0" baseline="0" noProof="0">
              <a:ln>
                <a:noFill/>
              </a:ln>
              <a:solidFill>
                <a:srgbClr val="F83B00"/>
              </a:solidFill>
              <a:effectLst/>
              <a:uLnTx/>
              <a:uFillTx/>
              <a:latin typeface="Arial" charset="0"/>
              <a:ea typeface="+mn-ea"/>
              <a:cs typeface="+mn-cs"/>
            </a:endParaRPr>
          </a:p>
        </p:txBody>
      </p:sp>
      <p:pic>
        <p:nvPicPr>
          <p:cNvPr id="283667" name="Picture 19" descr="j03994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3429001"/>
            <a:ext cx="577850" cy="722313"/>
          </a:xfrm>
          <a:prstGeom prst="rect">
            <a:avLst/>
          </a:prstGeom>
          <a:noFill/>
          <a:ln w="9525">
            <a:solidFill>
              <a:srgbClr val="F83B00"/>
            </a:solidFill>
            <a:miter lim="800000"/>
            <a:headEnd/>
            <a:tailEnd/>
          </a:ln>
          <a:extLst>
            <a:ext uri="{909E8E84-426E-40DD-AFC4-6F175D3DCCD1}">
              <a14:hiddenFill xmlns:a14="http://schemas.microsoft.com/office/drawing/2010/main">
                <a:solidFill>
                  <a:srgbClr val="FFFFFF"/>
                </a:solidFill>
              </a14:hiddenFill>
            </a:ext>
          </a:extLst>
        </p:spPr>
      </p:pic>
      <p:pic>
        <p:nvPicPr>
          <p:cNvPr id="283668" name="Picture 20" descr="j0432878"/>
          <p:cNvPicPr>
            <a:picLocks noChangeAspect="1" noChangeArrowheads="1"/>
          </p:cNvPicPr>
          <p:nvPr/>
        </p:nvPicPr>
        <p:blipFill>
          <a:blip r:embed="rId11"/>
          <a:srcRect/>
          <a:stretch>
            <a:fillRect/>
          </a:stretch>
        </p:blipFill>
        <p:spPr bwMode="auto">
          <a:xfrm>
            <a:off x="2743200" y="5105400"/>
            <a:ext cx="1066800" cy="711200"/>
          </a:xfrm>
          <a:prstGeom prst="rect">
            <a:avLst/>
          </a:prstGeom>
          <a:noFill/>
          <a:ln w="9525">
            <a:solidFill>
              <a:srgbClr val="F83B00"/>
            </a:solidFill>
            <a:miter lim="800000"/>
            <a:headEnd/>
            <a:tailEnd/>
          </a:ln>
          <a:effectLst>
            <a:outerShdw blurRad="50800" dist="50800" dir="5400000" algn="ctr" rotWithShape="0">
              <a:srgbClr val="000000">
                <a:alpha val="99000"/>
              </a:srgbClr>
            </a:outerShdw>
          </a:effectLst>
        </p:spPr>
      </p:pic>
      <p:pic>
        <p:nvPicPr>
          <p:cNvPr id="21" name="Picture 14" descr="j0234625"/>
          <p:cNvPicPr>
            <a:picLocks noChangeAspect="1" noChangeArrowheads="1"/>
          </p:cNvPicPr>
          <p:nvPr/>
        </p:nvPicPr>
        <p:blipFill>
          <a:blip r:embed="rId12"/>
          <a:srcRect/>
          <a:stretch>
            <a:fillRect/>
          </a:stretch>
        </p:blipFill>
        <p:spPr bwMode="auto">
          <a:xfrm>
            <a:off x="1828801" y="3810000"/>
            <a:ext cx="542925" cy="604838"/>
          </a:xfrm>
          <a:prstGeom prst="rect">
            <a:avLst/>
          </a:prstGeom>
          <a:noFill/>
          <a:effectLst>
            <a:outerShdw blurRad="50800" dist="50800" dir="5400000" algn="ctr" rotWithShape="0">
              <a:srgbClr val="000000">
                <a:alpha val="99000"/>
              </a:srgbClr>
            </a:outerShdw>
          </a:effectLst>
        </p:spPr>
      </p:pic>
      <p:pic>
        <p:nvPicPr>
          <p:cNvPr id="22" name="Picture 22"/>
          <p:cNvPicPr>
            <a:picLocks noChangeAspect="1" noChangeArrowheads="1"/>
          </p:cNvPicPr>
          <p:nvPr/>
        </p:nvPicPr>
        <p:blipFill>
          <a:blip r:embed="rId13"/>
          <a:srcRect/>
          <a:stretch>
            <a:fillRect/>
          </a:stretch>
        </p:blipFill>
        <p:spPr bwMode="auto">
          <a:xfrm>
            <a:off x="2057400" y="2667000"/>
            <a:ext cx="838200" cy="838200"/>
          </a:xfrm>
          <a:prstGeom prst="rect">
            <a:avLst/>
          </a:prstGeom>
          <a:noFill/>
          <a:ln w="9525">
            <a:noFill/>
            <a:miter lim="800000"/>
            <a:headEnd/>
            <a:tailEnd/>
          </a:ln>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815963191"/>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83654">
                                            <p:txEl>
                                              <p:pRg st="0" end="0"/>
                                            </p:txEl>
                                          </p:spTgt>
                                        </p:tgtEl>
                                        <p:attrNameLst>
                                          <p:attrName>style.visibility</p:attrName>
                                        </p:attrNameLst>
                                      </p:cBhvr>
                                      <p:to>
                                        <p:strVal val="visible"/>
                                      </p:to>
                                    </p:set>
                                    <p:anim calcmode="lin" valueType="num">
                                      <p:cBhvr>
                                        <p:cTn id="7" dur="500" fill="hold"/>
                                        <p:tgtEl>
                                          <p:spTgt spid="2836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83656"/>
                                        </p:tgtEl>
                                        <p:attrNameLst>
                                          <p:attrName>style.visibility</p:attrName>
                                        </p:attrNameLst>
                                      </p:cBhvr>
                                      <p:to>
                                        <p:strVal val="visible"/>
                                      </p:to>
                                    </p:set>
                                    <p:animEffect transition="in" filter="wipe(right)">
                                      <p:cBhvr>
                                        <p:cTn id="14" dur="500"/>
                                        <p:tgtEl>
                                          <p:spTgt spid="283656"/>
                                        </p:tgtEl>
                                      </p:cBhvr>
                                    </p:animEffect>
                                  </p:childTnLst>
                                  <p:subTnLst>
                                    <p:audio>
                                      <p:cMediaNode>
                                        <p:cTn display="0" masterRel="sameClick">
                                          <p:stCondLst>
                                            <p:cond evt="begin" delay="0">
                                              <p:tn val="12"/>
                                            </p:cond>
                                          </p:stCondLst>
                                          <p:endCondLst>
                                            <p:cond evt="onStopAudio" delay="0">
                                              <p:tgtEl>
                                                <p:sldTgt/>
                                              </p:tgtEl>
                                            </p:cond>
                                          </p:endCondLst>
                                        </p:cTn>
                                        <p:tgtEl>
                                          <p:sndTgt r:embed="rId3" name="arrow.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283663"/>
                                        </p:tgtEl>
                                        <p:attrNameLst>
                                          <p:attrName>style.visibility</p:attrName>
                                        </p:attrNameLst>
                                      </p:cBhvr>
                                      <p:to>
                                        <p:strVal val="visible"/>
                                      </p:to>
                                    </p:set>
                                    <p:anim calcmode="lin" valueType="num">
                                      <p:cBhvr>
                                        <p:cTn id="19" dur="500" fill="hold"/>
                                        <p:tgtEl>
                                          <p:spTgt spid="283663"/>
                                        </p:tgtEl>
                                        <p:attrNameLst>
                                          <p:attrName>ppt_w</p:attrName>
                                        </p:attrNameLst>
                                      </p:cBhvr>
                                      <p:tavLst>
                                        <p:tav tm="0">
                                          <p:val>
                                            <p:fltVal val="0"/>
                                          </p:val>
                                        </p:tav>
                                        <p:tav tm="100000">
                                          <p:val>
                                            <p:strVal val="#ppt_w"/>
                                          </p:val>
                                        </p:tav>
                                      </p:tavLst>
                                    </p:anim>
                                    <p:anim calcmode="lin" valueType="num">
                                      <p:cBhvr>
                                        <p:cTn id="20" dur="500" fill="hold"/>
                                        <p:tgtEl>
                                          <p:spTgt spid="283663"/>
                                        </p:tgtEl>
                                        <p:attrNameLst>
                                          <p:attrName>ppt_h</p:attrName>
                                        </p:attrNameLst>
                                      </p:cBhvr>
                                      <p:tavLst>
                                        <p:tav tm="0">
                                          <p:val>
                                            <p:fltVal val="0"/>
                                          </p:val>
                                        </p:tav>
                                        <p:tav tm="100000">
                                          <p:val>
                                            <p:strVal val="#ppt_h"/>
                                          </p:val>
                                        </p:tav>
                                      </p:tavLst>
                                    </p:anim>
                                    <p:animEffect transition="in" filter="fade">
                                      <p:cBhvr>
                                        <p:cTn id="21" dur="500"/>
                                        <p:tgtEl>
                                          <p:spTgt spid="283663"/>
                                        </p:tgtEl>
                                      </p:cBhvr>
                                    </p:animEffect>
                                  </p:childTnLst>
                                </p:cTn>
                              </p:par>
                              <p:par>
                                <p:cTn id="22" presetID="53" presetClass="entr" presetSubtype="0" fill="hold" nodeType="withEffect">
                                  <p:stCondLst>
                                    <p:cond delay="0"/>
                                  </p:stCondLst>
                                  <p:childTnLst>
                                    <p:set>
                                      <p:cBhvr>
                                        <p:cTn id="23" dur="1" fill="hold">
                                          <p:stCondLst>
                                            <p:cond delay="0"/>
                                          </p:stCondLst>
                                        </p:cTn>
                                        <p:tgtEl>
                                          <p:spTgt spid="283662"/>
                                        </p:tgtEl>
                                        <p:attrNameLst>
                                          <p:attrName>style.visibility</p:attrName>
                                        </p:attrNameLst>
                                      </p:cBhvr>
                                      <p:to>
                                        <p:strVal val="visible"/>
                                      </p:to>
                                    </p:set>
                                    <p:anim calcmode="lin" valueType="num">
                                      <p:cBhvr>
                                        <p:cTn id="24" dur="500" fill="hold"/>
                                        <p:tgtEl>
                                          <p:spTgt spid="283662"/>
                                        </p:tgtEl>
                                        <p:attrNameLst>
                                          <p:attrName>ppt_w</p:attrName>
                                        </p:attrNameLst>
                                      </p:cBhvr>
                                      <p:tavLst>
                                        <p:tav tm="0">
                                          <p:val>
                                            <p:fltVal val="0"/>
                                          </p:val>
                                        </p:tav>
                                        <p:tav tm="100000">
                                          <p:val>
                                            <p:strVal val="#ppt_w"/>
                                          </p:val>
                                        </p:tav>
                                      </p:tavLst>
                                    </p:anim>
                                    <p:anim calcmode="lin" valueType="num">
                                      <p:cBhvr>
                                        <p:cTn id="25" dur="500" fill="hold"/>
                                        <p:tgtEl>
                                          <p:spTgt spid="283662"/>
                                        </p:tgtEl>
                                        <p:attrNameLst>
                                          <p:attrName>ppt_h</p:attrName>
                                        </p:attrNameLst>
                                      </p:cBhvr>
                                      <p:tavLst>
                                        <p:tav tm="0">
                                          <p:val>
                                            <p:fltVal val="0"/>
                                          </p:val>
                                        </p:tav>
                                        <p:tav tm="100000">
                                          <p:val>
                                            <p:strVal val="#ppt_h"/>
                                          </p:val>
                                        </p:tav>
                                      </p:tavLst>
                                    </p:anim>
                                    <p:animEffect transition="in" filter="fade">
                                      <p:cBhvr>
                                        <p:cTn id="26" dur="500"/>
                                        <p:tgtEl>
                                          <p:spTgt spid="283662"/>
                                        </p:tgtEl>
                                      </p:cBhvr>
                                    </p:animEffect>
                                  </p:childTnLst>
                                </p:cTn>
                              </p:par>
                              <p:par>
                                <p:cTn id="27" presetID="53" presetClass="entr" presetSubtype="0" fill="hold" nodeType="withEffect">
                                  <p:stCondLst>
                                    <p:cond delay="0"/>
                                  </p:stCondLst>
                                  <p:childTnLst>
                                    <p:set>
                                      <p:cBhvr>
                                        <p:cTn id="28" dur="1" fill="hold">
                                          <p:stCondLst>
                                            <p:cond delay="0"/>
                                          </p:stCondLst>
                                        </p:cTn>
                                        <p:tgtEl>
                                          <p:spTgt spid="283661"/>
                                        </p:tgtEl>
                                        <p:attrNameLst>
                                          <p:attrName>style.visibility</p:attrName>
                                        </p:attrNameLst>
                                      </p:cBhvr>
                                      <p:to>
                                        <p:strVal val="visible"/>
                                      </p:to>
                                    </p:set>
                                    <p:anim calcmode="lin" valueType="num">
                                      <p:cBhvr>
                                        <p:cTn id="29" dur="500" fill="hold"/>
                                        <p:tgtEl>
                                          <p:spTgt spid="283661"/>
                                        </p:tgtEl>
                                        <p:attrNameLst>
                                          <p:attrName>ppt_w</p:attrName>
                                        </p:attrNameLst>
                                      </p:cBhvr>
                                      <p:tavLst>
                                        <p:tav tm="0">
                                          <p:val>
                                            <p:fltVal val="0"/>
                                          </p:val>
                                        </p:tav>
                                        <p:tav tm="100000">
                                          <p:val>
                                            <p:strVal val="#ppt_w"/>
                                          </p:val>
                                        </p:tav>
                                      </p:tavLst>
                                    </p:anim>
                                    <p:anim calcmode="lin" valueType="num">
                                      <p:cBhvr>
                                        <p:cTn id="30" dur="500" fill="hold"/>
                                        <p:tgtEl>
                                          <p:spTgt spid="283661"/>
                                        </p:tgtEl>
                                        <p:attrNameLst>
                                          <p:attrName>ppt_h</p:attrName>
                                        </p:attrNameLst>
                                      </p:cBhvr>
                                      <p:tavLst>
                                        <p:tav tm="0">
                                          <p:val>
                                            <p:fltVal val="0"/>
                                          </p:val>
                                        </p:tav>
                                        <p:tav tm="100000">
                                          <p:val>
                                            <p:strVal val="#ppt_h"/>
                                          </p:val>
                                        </p:tav>
                                      </p:tavLst>
                                    </p:anim>
                                    <p:animEffect transition="in" filter="fade">
                                      <p:cBhvr>
                                        <p:cTn id="31" dur="500"/>
                                        <p:tgtEl>
                                          <p:spTgt spid="283661"/>
                                        </p:tgtEl>
                                      </p:cBhvr>
                                    </p:animEffect>
                                  </p:childTnLst>
                                </p:cTn>
                              </p:par>
                              <p:par>
                                <p:cTn id="32" presetID="53" presetClass="entr" presetSubtype="0" fill="hold" nodeType="withEffect">
                                  <p:stCondLst>
                                    <p:cond delay="0"/>
                                  </p:stCondLst>
                                  <p:childTnLst>
                                    <p:set>
                                      <p:cBhvr>
                                        <p:cTn id="33" dur="1" fill="hold">
                                          <p:stCondLst>
                                            <p:cond delay="0"/>
                                          </p:stCondLst>
                                        </p:cTn>
                                        <p:tgtEl>
                                          <p:spTgt spid="283659"/>
                                        </p:tgtEl>
                                        <p:attrNameLst>
                                          <p:attrName>style.visibility</p:attrName>
                                        </p:attrNameLst>
                                      </p:cBhvr>
                                      <p:to>
                                        <p:strVal val="visible"/>
                                      </p:to>
                                    </p:set>
                                    <p:anim calcmode="lin" valueType="num">
                                      <p:cBhvr>
                                        <p:cTn id="34" dur="500" fill="hold"/>
                                        <p:tgtEl>
                                          <p:spTgt spid="283659"/>
                                        </p:tgtEl>
                                        <p:attrNameLst>
                                          <p:attrName>ppt_w</p:attrName>
                                        </p:attrNameLst>
                                      </p:cBhvr>
                                      <p:tavLst>
                                        <p:tav tm="0">
                                          <p:val>
                                            <p:fltVal val="0"/>
                                          </p:val>
                                        </p:tav>
                                        <p:tav tm="100000">
                                          <p:val>
                                            <p:strVal val="#ppt_w"/>
                                          </p:val>
                                        </p:tav>
                                      </p:tavLst>
                                    </p:anim>
                                    <p:anim calcmode="lin" valueType="num">
                                      <p:cBhvr>
                                        <p:cTn id="35" dur="500" fill="hold"/>
                                        <p:tgtEl>
                                          <p:spTgt spid="283659"/>
                                        </p:tgtEl>
                                        <p:attrNameLst>
                                          <p:attrName>ppt_h</p:attrName>
                                        </p:attrNameLst>
                                      </p:cBhvr>
                                      <p:tavLst>
                                        <p:tav tm="0">
                                          <p:val>
                                            <p:fltVal val="0"/>
                                          </p:val>
                                        </p:tav>
                                        <p:tav tm="100000">
                                          <p:val>
                                            <p:strVal val="#ppt_h"/>
                                          </p:val>
                                        </p:tav>
                                      </p:tavLst>
                                    </p:anim>
                                    <p:animEffect transition="in" filter="fade">
                                      <p:cBhvr>
                                        <p:cTn id="36" dur="500"/>
                                        <p:tgtEl>
                                          <p:spTgt spid="28365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283654">
                                            <p:txEl>
                                              <p:pRg st="2" end="2"/>
                                            </p:txEl>
                                          </p:spTgt>
                                        </p:tgtEl>
                                        <p:attrNameLst>
                                          <p:attrName>style.visibility</p:attrName>
                                        </p:attrNameLst>
                                      </p:cBhvr>
                                      <p:to>
                                        <p:strVal val="visible"/>
                                      </p:to>
                                    </p:set>
                                    <p:anim calcmode="lin" valueType="num">
                                      <p:cBhvr>
                                        <p:cTn id="41" dur="500" fill="hold"/>
                                        <p:tgtEl>
                                          <p:spTgt spid="283654">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283654">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28365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3" name="arrow.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83657"/>
                                        </p:tgtEl>
                                        <p:attrNameLst>
                                          <p:attrName>style.visibility</p:attrName>
                                        </p:attrNameLst>
                                      </p:cBhvr>
                                      <p:to>
                                        <p:strVal val="visible"/>
                                      </p:to>
                                    </p:set>
                                    <p:animEffect transition="in" filter="wipe(right)">
                                      <p:cBhvr>
                                        <p:cTn id="48" dur="500"/>
                                        <p:tgtEl>
                                          <p:spTgt spid="283657"/>
                                        </p:tgtEl>
                                      </p:cBhvr>
                                    </p:animEffec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nodeType="clickEffect">
                                  <p:stCondLst>
                                    <p:cond delay="0"/>
                                  </p:stCondLst>
                                  <p:childTnLst>
                                    <p:set>
                                      <p:cBhvr>
                                        <p:cTn id="52" dur="1" fill="hold">
                                          <p:stCondLst>
                                            <p:cond delay="0"/>
                                          </p:stCondLst>
                                        </p:cTn>
                                        <p:tgtEl>
                                          <p:spTgt spid="283658"/>
                                        </p:tgtEl>
                                        <p:attrNameLst>
                                          <p:attrName>style.visibility</p:attrName>
                                        </p:attrNameLst>
                                      </p:cBhvr>
                                      <p:to>
                                        <p:strVal val="visible"/>
                                      </p:to>
                                    </p:set>
                                    <p:anim calcmode="lin" valueType="num">
                                      <p:cBhvr>
                                        <p:cTn id="53" dur="500" fill="hold"/>
                                        <p:tgtEl>
                                          <p:spTgt spid="283658"/>
                                        </p:tgtEl>
                                        <p:attrNameLst>
                                          <p:attrName>ppt_w</p:attrName>
                                        </p:attrNameLst>
                                      </p:cBhvr>
                                      <p:tavLst>
                                        <p:tav tm="0">
                                          <p:val>
                                            <p:fltVal val="0"/>
                                          </p:val>
                                        </p:tav>
                                        <p:tav tm="100000">
                                          <p:val>
                                            <p:strVal val="#ppt_w"/>
                                          </p:val>
                                        </p:tav>
                                      </p:tavLst>
                                    </p:anim>
                                    <p:anim calcmode="lin" valueType="num">
                                      <p:cBhvr>
                                        <p:cTn id="54" dur="500" fill="hold"/>
                                        <p:tgtEl>
                                          <p:spTgt spid="283658"/>
                                        </p:tgtEl>
                                        <p:attrNameLst>
                                          <p:attrName>ppt_h</p:attrName>
                                        </p:attrNameLst>
                                      </p:cBhvr>
                                      <p:tavLst>
                                        <p:tav tm="0">
                                          <p:val>
                                            <p:fltVal val="0"/>
                                          </p:val>
                                        </p:tav>
                                        <p:tav tm="100000">
                                          <p:val>
                                            <p:strVal val="#ppt_h"/>
                                          </p:val>
                                        </p:tav>
                                      </p:tavLst>
                                    </p:anim>
                                    <p:animEffect transition="in" filter="fade">
                                      <p:cBhvr>
                                        <p:cTn id="55" dur="500"/>
                                        <p:tgtEl>
                                          <p:spTgt spid="28365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nodeType="clickEffect">
                                  <p:stCondLst>
                                    <p:cond delay="0"/>
                                  </p:stCondLst>
                                  <p:childTnLst>
                                    <p:set>
                                      <p:cBhvr>
                                        <p:cTn id="66" dur="1" fill="hold">
                                          <p:stCondLst>
                                            <p:cond delay="0"/>
                                          </p:stCondLst>
                                        </p:cTn>
                                        <p:tgtEl>
                                          <p:spTgt spid="283654">
                                            <p:txEl>
                                              <p:pRg st="4" end="4"/>
                                            </p:txEl>
                                          </p:spTgt>
                                        </p:tgtEl>
                                        <p:attrNameLst>
                                          <p:attrName>style.visibility</p:attrName>
                                        </p:attrNameLst>
                                      </p:cBhvr>
                                      <p:to>
                                        <p:strVal val="visible"/>
                                      </p:to>
                                    </p:set>
                                    <p:anim calcmode="lin" valueType="num">
                                      <p:cBhvr>
                                        <p:cTn id="67" dur="500" fill="hold"/>
                                        <p:tgtEl>
                                          <p:spTgt spid="283654">
                                            <p:txEl>
                                              <p:pRg st="4" end="4"/>
                                            </p:txEl>
                                          </p:spTgt>
                                        </p:tgtEl>
                                        <p:attrNameLst>
                                          <p:attrName>ppt_w</p:attrName>
                                        </p:attrNameLst>
                                      </p:cBhvr>
                                      <p:tavLst>
                                        <p:tav tm="0">
                                          <p:val>
                                            <p:fltVal val="0"/>
                                          </p:val>
                                        </p:tav>
                                        <p:tav tm="100000">
                                          <p:val>
                                            <p:strVal val="#ppt_w"/>
                                          </p:val>
                                        </p:tav>
                                      </p:tavLst>
                                    </p:anim>
                                    <p:anim calcmode="lin" valueType="num">
                                      <p:cBhvr>
                                        <p:cTn id="68" dur="500" fill="hold"/>
                                        <p:tgtEl>
                                          <p:spTgt spid="283654">
                                            <p:txEl>
                                              <p:pRg st="4" end="4"/>
                                            </p:txEl>
                                          </p:spTgt>
                                        </p:tgtEl>
                                        <p:attrNameLst>
                                          <p:attrName>ppt_h</p:attrName>
                                        </p:attrNameLst>
                                      </p:cBhvr>
                                      <p:tavLst>
                                        <p:tav tm="0">
                                          <p:val>
                                            <p:fltVal val="0"/>
                                          </p:val>
                                        </p:tav>
                                        <p:tav tm="100000">
                                          <p:val>
                                            <p:strVal val="#ppt_h"/>
                                          </p:val>
                                        </p:tav>
                                      </p:tavLst>
                                    </p:anim>
                                    <p:animEffect transition="in" filter="fade">
                                      <p:cBhvr>
                                        <p:cTn id="69" dur="500"/>
                                        <p:tgtEl>
                                          <p:spTgt spid="28365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3" name="arrow.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283665"/>
                                        </p:tgtEl>
                                        <p:attrNameLst>
                                          <p:attrName>style.visibility</p:attrName>
                                        </p:attrNameLst>
                                      </p:cBhvr>
                                      <p:to>
                                        <p:strVal val="visible"/>
                                      </p:to>
                                    </p:set>
                                    <p:animEffect transition="in" filter="wipe(right)">
                                      <p:cBhvr>
                                        <p:cTn id="74" dur="500"/>
                                        <p:tgtEl>
                                          <p:spTgt spid="283665"/>
                                        </p:tgtEl>
                                      </p:cBhvr>
                                    </p:animEffect>
                                  </p:childTnLst>
                                  <p:subTnLst>
                                    <p:audio>
                                      <p:cMediaNode>
                                        <p:cTn display="0" masterRel="sameClick">
                                          <p:stCondLst>
                                            <p:cond evt="begin" delay="0">
                                              <p:tn val="72"/>
                                            </p:cond>
                                          </p:stCondLst>
                                          <p:endCondLst>
                                            <p:cond evt="onStopAudio" delay="0">
                                              <p:tgtEl>
                                                <p:sldTgt/>
                                              </p:tgtEl>
                                            </p:cond>
                                          </p:endCondLst>
                                        </p:cTn>
                                        <p:tgtEl>
                                          <p:sndTgt r:embed="rId3" name="arrow.wav"/>
                                        </p:tgtEl>
                                      </p:cMediaNode>
                                    </p:audio>
                                  </p:subTnLst>
                                </p:cTn>
                              </p:par>
                            </p:childTnLst>
                          </p:cTn>
                        </p:par>
                      </p:childTnLst>
                    </p:cTn>
                  </p:par>
                  <p:par>
                    <p:cTn id="75" fill="hold" nodeType="clickPar">
                      <p:stCondLst>
                        <p:cond delay="indefinite"/>
                      </p:stCondLst>
                      <p:childTnLst>
                        <p:par>
                          <p:cTn id="76" fill="hold" nodeType="withGroup">
                            <p:stCondLst>
                              <p:cond delay="0"/>
                            </p:stCondLst>
                            <p:childTnLst>
                              <p:par>
                                <p:cTn id="77" presetID="53" presetClass="entr" presetSubtype="0" fill="hold" nodeType="clickEffect">
                                  <p:stCondLst>
                                    <p:cond delay="0"/>
                                  </p:stCondLst>
                                  <p:childTnLst>
                                    <p:set>
                                      <p:cBhvr>
                                        <p:cTn id="78" dur="1" fill="hold">
                                          <p:stCondLst>
                                            <p:cond delay="0"/>
                                          </p:stCondLst>
                                        </p:cTn>
                                        <p:tgtEl>
                                          <p:spTgt spid="283667"/>
                                        </p:tgtEl>
                                        <p:attrNameLst>
                                          <p:attrName>style.visibility</p:attrName>
                                        </p:attrNameLst>
                                      </p:cBhvr>
                                      <p:to>
                                        <p:strVal val="visible"/>
                                      </p:to>
                                    </p:set>
                                    <p:anim calcmode="lin" valueType="num">
                                      <p:cBhvr>
                                        <p:cTn id="79" dur="500" fill="hold"/>
                                        <p:tgtEl>
                                          <p:spTgt spid="283667"/>
                                        </p:tgtEl>
                                        <p:attrNameLst>
                                          <p:attrName>ppt_w</p:attrName>
                                        </p:attrNameLst>
                                      </p:cBhvr>
                                      <p:tavLst>
                                        <p:tav tm="0">
                                          <p:val>
                                            <p:fltVal val="0"/>
                                          </p:val>
                                        </p:tav>
                                        <p:tav tm="100000">
                                          <p:val>
                                            <p:strVal val="#ppt_w"/>
                                          </p:val>
                                        </p:tav>
                                      </p:tavLst>
                                    </p:anim>
                                    <p:anim calcmode="lin" valueType="num">
                                      <p:cBhvr>
                                        <p:cTn id="80" dur="500" fill="hold"/>
                                        <p:tgtEl>
                                          <p:spTgt spid="283667"/>
                                        </p:tgtEl>
                                        <p:attrNameLst>
                                          <p:attrName>ppt_h</p:attrName>
                                        </p:attrNameLst>
                                      </p:cBhvr>
                                      <p:tavLst>
                                        <p:tav tm="0">
                                          <p:val>
                                            <p:fltVal val="0"/>
                                          </p:val>
                                        </p:tav>
                                        <p:tav tm="100000">
                                          <p:val>
                                            <p:strVal val="#ppt_h"/>
                                          </p:val>
                                        </p:tav>
                                      </p:tavLst>
                                    </p:anim>
                                    <p:animEffect transition="in" filter="fade">
                                      <p:cBhvr>
                                        <p:cTn id="81" dur="500"/>
                                        <p:tgtEl>
                                          <p:spTgt spid="28366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3"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nodeType="clickEffect">
                                  <p:stCondLst>
                                    <p:cond delay="0"/>
                                  </p:stCondLst>
                                  <p:childTnLst>
                                    <p:set>
                                      <p:cBhvr>
                                        <p:cTn id="92" dur="1" fill="hold">
                                          <p:stCondLst>
                                            <p:cond delay="0"/>
                                          </p:stCondLst>
                                        </p:cTn>
                                        <p:tgtEl>
                                          <p:spTgt spid="283654">
                                            <p:txEl>
                                              <p:pRg st="6" end="6"/>
                                            </p:txEl>
                                          </p:spTgt>
                                        </p:tgtEl>
                                        <p:attrNameLst>
                                          <p:attrName>style.visibility</p:attrName>
                                        </p:attrNameLst>
                                      </p:cBhvr>
                                      <p:to>
                                        <p:strVal val="visible"/>
                                      </p:to>
                                    </p:set>
                                    <p:anim calcmode="lin" valueType="num">
                                      <p:cBhvr>
                                        <p:cTn id="93" dur="500" fill="hold"/>
                                        <p:tgtEl>
                                          <p:spTgt spid="283654">
                                            <p:txEl>
                                              <p:pRg st="6" end="6"/>
                                            </p:txEl>
                                          </p:spTgt>
                                        </p:tgtEl>
                                        <p:attrNameLst>
                                          <p:attrName>ppt_w</p:attrName>
                                        </p:attrNameLst>
                                      </p:cBhvr>
                                      <p:tavLst>
                                        <p:tav tm="0">
                                          <p:val>
                                            <p:fltVal val="0"/>
                                          </p:val>
                                        </p:tav>
                                        <p:tav tm="100000">
                                          <p:val>
                                            <p:strVal val="#ppt_w"/>
                                          </p:val>
                                        </p:tav>
                                      </p:tavLst>
                                    </p:anim>
                                    <p:anim calcmode="lin" valueType="num">
                                      <p:cBhvr>
                                        <p:cTn id="94" dur="500" fill="hold"/>
                                        <p:tgtEl>
                                          <p:spTgt spid="283654">
                                            <p:txEl>
                                              <p:pRg st="6" end="6"/>
                                            </p:txEl>
                                          </p:spTgt>
                                        </p:tgtEl>
                                        <p:attrNameLst>
                                          <p:attrName>ppt_h</p:attrName>
                                        </p:attrNameLst>
                                      </p:cBhvr>
                                      <p:tavLst>
                                        <p:tav tm="0">
                                          <p:val>
                                            <p:fltVal val="0"/>
                                          </p:val>
                                        </p:tav>
                                        <p:tav tm="100000">
                                          <p:val>
                                            <p:strVal val="#ppt_h"/>
                                          </p:val>
                                        </p:tav>
                                      </p:tavLst>
                                    </p:anim>
                                    <p:animEffect transition="in" filter="fade">
                                      <p:cBhvr>
                                        <p:cTn id="95" dur="500"/>
                                        <p:tgtEl>
                                          <p:spTgt spid="283654">
                                            <p:txEl>
                                              <p:pRg st="6" end="6"/>
                                            </p:txEl>
                                          </p:spTgt>
                                        </p:tgtEl>
                                      </p:cBhvr>
                                    </p:animEffect>
                                  </p:childTnLst>
                                  <p:subTnLst>
                                    <p:audio>
                                      <p:cMediaNode>
                                        <p:cTn display="0" masterRel="sameClick">
                                          <p:stCondLst>
                                            <p:cond evt="begin" delay="0">
                                              <p:tn val="91"/>
                                            </p:cond>
                                          </p:stCondLst>
                                          <p:endCondLst>
                                            <p:cond evt="onStopAudio" delay="0">
                                              <p:tgtEl>
                                                <p:sldTgt/>
                                              </p:tgtEl>
                                            </p:cond>
                                          </p:endCondLst>
                                        </p:cTn>
                                        <p:tgtEl>
                                          <p:sndTgt r:embed="rId3" name="arrow.wav"/>
                                        </p:tgtEl>
                                      </p:cMediaNode>
                                    </p:audio>
                                  </p:sub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283666"/>
                                        </p:tgtEl>
                                        <p:attrNameLst>
                                          <p:attrName>style.visibility</p:attrName>
                                        </p:attrNameLst>
                                      </p:cBhvr>
                                      <p:to>
                                        <p:strVal val="visible"/>
                                      </p:to>
                                    </p:set>
                                    <p:animEffect transition="in" filter="wipe(right)">
                                      <p:cBhvr>
                                        <p:cTn id="100" dur="500"/>
                                        <p:tgtEl>
                                          <p:spTgt spid="283666"/>
                                        </p:tgtEl>
                                      </p:cBhvr>
                                    </p:animEffect>
                                  </p:childTnLst>
                                  <p:subTnLst>
                                    <p:audio>
                                      <p:cMediaNode>
                                        <p:cTn display="0" masterRel="sameClick">
                                          <p:stCondLst>
                                            <p:cond evt="begin" delay="0">
                                              <p:tn val="98"/>
                                            </p:cond>
                                          </p:stCondLst>
                                          <p:endCondLst>
                                            <p:cond evt="onStopAudio" delay="0">
                                              <p:tgtEl>
                                                <p:sldTgt/>
                                              </p:tgtEl>
                                            </p:cond>
                                          </p:endCondLst>
                                        </p:cTn>
                                        <p:tgtEl>
                                          <p:sndTgt r:embed="rId3" name="arrow.wav"/>
                                        </p:tgtEl>
                                      </p:cMediaNode>
                                    </p:audio>
                                  </p:subTnLst>
                                </p:cTn>
                              </p:par>
                            </p:childTnLst>
                          </p:cTn>
                        </p:par>
                      </p:childTnLst>
                    </p:cTn>
                  </p:par>
                  <p:par>
                    <p:cTn id="101" fill="hold" nodeType="clickPar">
                      <p:stCondLst>
                        <p:cond delay="indefinite"/>
                      </p:stCondLst>
                      <p:childTnLst>
                        <p:par>
                          <p:cTn id="102" fill="hold" nodeType="withGroup">
                            <p:stCondLst>
                              <p:cond delay="0"/>
                            </p:stCondLst>
                            <p:childTnLst>
                              <p:par>
                                <p:cTn id="103" presetID="53" presetClass="entr" presetSubtype="0" fill="hold" nodeType="clickEffect">
                                  <p:stCondLst>
                                    <p:cond delay="0"/>
                                  </p:stCondLst>
                                  <p:childTnLst>
                                    <p:set>
                                      <p:cBhvr>
                                        <p:cTn id="104" dur="1" fill="hold">
                                          <p:stCondLst>
                                            <p:cond delay="0"/>
                                          </p:stCondLst>
                                        </p:cTn>
                                        <p:tgtEl>
                                          <p:spTgt spid="283660"/>
                                        </p:tgtEl>
                                        <p:attrNameLst>
                                          <p:attrName>style.visibility</p:attrName>
                                        </p:attrNameLst>
                                      </p:cBhvr>
                                      <p:to>
                                        <p:strVal val="visible"/>
                                      </p:to>
                                    </p:set>
                                    <p:anim calcmode="lin" valueType="num">
                                      <p:cBhvr>
                                        <p:cTn id="105" dur="500" fill="hold"/>
                                        <p:tgtEl>
                                          <p:spTgt spid="283660"/>
                                        </p:tgtEl>
                                        <p:attrNameLst>
                                          <p:attrName>ppt_w</p:attrName>
                                        </p:attrNameLst>
                                      </p:cBhvr>
                                      <p:tavLst>
                                        <p:tav tm="0">
                                          <p:val>
                                            <p:fltVal val="0"/>
                                          </p:val>
                                        </p:tav>
                                        <p:tav tm="100000">
                                          <p:val>
                                            <p:strVal val="#ppt_w"/>
                                          </p:val>
                                        </p:tav>
                                      </p:tavLst>
                                    </p:anim>
                                    <p:anim calcmode="lin" valueType="num">
                                      <p:cBhvr>
                                        <p:cTn id="106" dur="500" fill="hold"/>
                                        <p:tgtEl>
                                          <p:spTgt spid="283660"/>
                                        </p:tgtEl>
                                        <p:attrNameLst>
                                          <p:attrName>ppt_h</p:attrName>
                                        </p:attrNameLst>
                                      </p:cBhvr>
                                      <p:tavLst>
                                        <p:tav tm="0">
                                          <p:val>
                                            <p:fltVal val="0"/>
                                          </p:val>
                                        </p:tav>
                                        <p:tav tm="100000">
                                          <p:val>
                                            <p:strVal val="#ppt_h"/>
                                          </p:val>
                                        </p:tav>
                                      </p:tavLst>
                                    </p:anim>
                                    <p:animEffect transition="in" filter="fade">
                                      <p:cBhvr>
                                        <p:cTn id="107" dur="500"/>
                                        <p:tgtEl>
                                          <p:spTgt spid="28366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3" presetClass="entr" presetSubtype="0" fill="hold" nodeType="clickEffect">
                                  <p:stCondLst>
                                    <p:cond delay="0"/>
                                  </p:stCondLst>
                                  <p:childTnLst>
                                    <p:set>
                                      <p:cBhvr>
                                        <p:cTn id="111" dur="1" fill="hold">
                                          <p:stCondLst>
                                            <p:cond delay="0"/>
                                          </p:stCondLst>
                                        </p:cTn>
                                        <p:tgtEl>
                                          <p:spTgt spid="283654">
                                            <p:txEl>
                                              <p:pRg st="7" end="7"/>
                                            </p:txEl>
                                          </p:spTgt>
                                        </p:tgtEl>
                                        <p:attrNameLst>
                                          <p:attrName>style.visibility</p:attrName>
                                        </p:attrNameLst>
                                      </p:cBhvr>
                                      <p:to>
                                        <p:strVal val="visible"/>
                                      </p:to>
                                    </p:set>
                                    <p:anim calcmode="lin" valueType="num">
                                      <p:cBhvr>
                                        <p:cTn id="112" dur="500" fill="hold"/>
                                        <p:tgtEl>
                                          <p:spTgt spid="283654">
                                            <p:txEl>
                                              <p:pRg st="7" end="7"/>
                                            </p:txEl>
                                          </p:spTgt>
                                        </p:tgtEl>
                                        <p:attrNameLst>
                                          <p:attrName>ppt_w</p:attrName>
                                        </p:attrNameLst>
                                      </p:cBhvr>
                                      <p:tavLst>
                                        <p:tav tm="0">
                                          <p:val>
                                            <p:fltVal val="0"/>
                                          </p:val>
                                        </p:tav>
                                        <p:tav tm="100000">
                                          <p:val>
                                            <p:strVal val="#ppt_w"/>
                                          </p:val>
                                        </p:tav>
                                      </p:tavLst>
                                    </p:anim>
                                    <p:anim calcmode="lin" valueType="num">
                                      <p:cBhvr>
                                        <p:cTn id="113" dur="500" fill="hold"/>
                                        <p:tgtEl>
                                          <p:spTgt spid="283654">
                                            <p:txEl>
                                              <p:pRg st="7" end="7"/>
                                            </p:txEl>
                                          </p:spTgt>
                                        </p:tgtEl>
                                        <p:attrNameLst>
                                          <p:attrName>ppt_h</p:attrName>
                                        </p:attrNameLst>
                                      </p:cBhvr>
                                      <p:tavLst>
                                        <p:tav tm="0">
                                          <p:val>
                                            <p:fltVal val="0"/>
                                          </p:val>
                                        </p:tav>
                                        <p:tav tm="100000">
                                          <p:val>
                                            <p:strVal val="#ppt_h"/>
                                          </p:val>
                                        </p:tav>
                                      </p:tavLst>
                                    </p:anim>
                                    <p:animEffect transition="in" filter="fade">
                                      <p:cBhvr>
                                        <p:cTn id="114" dur="500"/>
                                        <p:tgtEl>
                                          <p:spTgt spid="283654">
                                            <p:txEl>
                                              <p:pRg st="7" end="7"/>
                                            </p:txEl>
                                          </p:spTgt>
                                        </p:tgtEl>
                                      </p:cBhvr>
                                    </p:animEffect>
                                  </p:childTnLst>
                                  <p:subTnLst>
                                    <p:audio>
                                      <p:cMediaNode>
                                        <p:cTn display="0" masterRel="sameClick">
                                          <p:stCondLst>
                                            <p:cond evt="begin" delay="0">
                                              <p:tn val="110"/>
                                            </p:cond>
                                          </p:stCondLst>
                                          <p:endCondLst>
                                            <p:cond evt="onStopAudio" delay="0">
                                              <p:tgtEl>
                                                <p:sldTgt/>
                                              </p:tgtEl>
                                            </p:cond>
                                          </p:endCondLst>
                                        </p:cTn>
                                        <p:tgtEl>
                                          <p:sndTgt r:embed="rId3" name="arrow.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283664"/>
                                        </p:tgtEl>
                                        <p:attrNameLst>
                                          <p:attrName>style.visibility</p:attrName>
                                        </p:attrNameLst>
                                      </p:cBhvr>
                                      <p:to>
                                        <p:strVal val="visible"/>
                                      </p:to>
                                    </p:set>
                                    <p:animEffect transition="in" filter="wipe(right)">
                                      <p:cBhvr>
                                        <p:cTn id="119" dur="500"/>
                                        <p:tgtEl>
                                          <p:spTgt spid="283664"/>
                                        </p:tgtEl>
                                      </p:cBhvr>
                                    </p:animEffect>
                                  </p:childTnLst>
                                  <p:subTnLst>
                                    <p:audio>
                                      <p:cMediaNode>
                                        <p:cTn display="0" masterRel="sameClick">
                                          <p:stCondLst>
                                            <p:cond evt="begin" delay="0">
                                              <p:tn val="117"/>
                                            </p:cond>
                                          </p:stCondLst>
                                          <p:endCondLst>
                                            <p:cond evt="onStopAudio" delay="0">
                                              <p:tgtEl>
                                                <p:sldTgt/>
                                              </p:tgtEl>
                                            </p:cond>
                                          </p:endCondLst>
                                        </p:cTn>
                                        <p:tgtEl>
                                          <p:sndTgt r:embed="rId3" name="arrow.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53" presetClass="entr" presetSubtype="0" fill="hold" nodeType="clickEffect">
                                  <p:stCondLst>
                                    <p:cond delay="0"/>
                                  </p:stCondLst>
                                  <p:childTnLst>
                                    <p:set>
                                      <p:cBhvr>
                                        <p:cTn id="123" dur="1" fill="hold">
                                          <p:stCondLst>
                                            <p:cond delay="0"/>
                                          </p:stCondLst>
                                        </p:cTn>
                                        <p:tgtEl>
                                          <p:spTgt spid="283668"/>
                                        </p:tgtEl>
                                        <p:attrNameLst>
                                          <p:attrName>style.visibility</p:attrName>
                                        </p:attrNameLst>
                                      </p:cBhvr>
                                      <p:to>
                                        <p:strVal val="visible"/>
                                      </p:to>
                                    </p:set>
                                    <p:anim calcmode="lin" valueType="num">
                                      <p:cBhvr>
                                        <p:cTn id="124" dur="500" fill="hold"/>
                                        <p:tgtEl>
                                          <p:spTgt spid="283668"/>
                                        </p:tgtEl>
                                        <p:attrNameLst>
                                          <p:attrName>ppt_w</p:attrName>
                                        </p:attrNameLst>
                                      </p:cBhvr>
                                      <p:tavLst>
                                        <p:tav tm="0">
                                          <p:val>
                                            <p:fltVal val="0"/>
                                          </p:val>
                                        </p:tav>
                                        <p:tav tm="100000">
                                          <p:val>
                                            <p:strVal val="#ppt_w"/>
                                          </p:val>
                                        </p:tav>
                                      </p:tavLst>
                                    </p:anim>
                                    <p:anim calcmode="lin" valueType="num">
                                      <p:cBhvr>
                                        <p:cTn id="125" dur="500" fill="hold"/>
                                        <p:tgtEl>
                                          <p:spTgt spid="283668"/>
                                        </p:tgtEl>
                                        <p:attrNameLst>
                                          <p:attrName>ppt_h</p:attrName>
                                        </p:attrNameLst>
                                      </p:cBhvr>
                                      <p:tavLst>
                                        <p:tav tm="0">
                                          <p:val>
                                            <p:fltVal val="0"/>
                                          </p:val>
                                        </p:tav>
                                        <p:tav tm="100000">
                                          <p:val>
                                            <p:strVal val="#ppt_h"/>
                                          </p:val>
                                        </p:tav>
                                      </p:tavLst>
                                    </p:anim>
                                    <p:animEffect transition="in" filter="fade">
                                      <p:cBhvr>
                                        <p:cTn id="126" dur="500"/>
                                        <p:tgtEl>
                                          <p:spTgt spid="28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P spid="283657" grpId="0" animBg="1"/>
      <p:bldP spid="283664" grpId="0" animBg="1"/>
      <p:bldP spid="283665" grpId="0" animBg="1"/>
      <p:bldP spid="28366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0" descr="New 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4724400" cy="3295650"/>
          </a:xfrm>
          <a:prstGeom prst="rect">
            <a:avLst/>
          </a:prstGeom>
          <a:noFill/>
          <a:ln>
            <a:noFill/>
          </a:ln>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6248400" y="457200"/>
            <a:ext cx="4267200" cy="6096000"/>
          </a:xfrm>
          <a:prstGeom prst="rect">
            <a:avLst/>
          </a:prstGeom>
          <a:solidFill>
            <a:schemeClr val="tx1"/>
          </a:solidFill>
          <a:ln w="38100">
            <a:solidFill>
              <a:srgbClr val="FFFF99"/>
            </a:solidFill>
            <a:miter lim="800000"/>
            <a:headEnd/>
            <a:tailEnd/>
          </a:ln>
          <a:effectLst>
            <a:outerShdw blurRad="50800" dist="50800" dir="7200000" algn="ctr" rotWithShape="0">
              <a:srgbClr val="000000">
                <a:alpha val="99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C410A"/>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2" name="Text Box 3"/>
          <p:cNvSpPr txBox="1">
            <a:spLocks noChangeArrowheads="1"/>
          </p:cNvSpPr>
          <p:nvPr/>
        </p:nvSpPr>
        <p:spPr bwMode="auto">
          <a:xfrm>
            <a:off x="6477000" y="1905001"/>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p:txBody>
      </p:sp>
      <p:sp>
        <p:nvSpPr>
          <p:cNvPr id="171013" name="Rectangle 2"/>
          <p:cNvSpPr>
            <a:spLocks noGrp="1" noChangeArrowheads="1"/>
          </p:cNvSpPr>
          <p:nvPr>
            <p:ph type="title" idx="4294967295"/>
          </p:nvPr>
        </p:nvSpPr>
        <p:spPr>
          <a:xfrm>
            <a:off x="6629400" y="914401"/>
            <a:ext cx="3657600" cy="715963"/>
          </a:xfrm>
          <a:noFill/>
          <a:ln>
            <a:solidFill>
              <a:srgbClr val="FFB64B"/>
            </a:solidFill>
            <a:miter lim="800000"/>
            <a:headEnd/>
            <a:tailEnd/>
          </a:ln>
        </p:spPr>
        <p:txBody>
          <a:bodyPr/>
          <a:lstStyle/>
          <a:p>
            <a:pPr eaLnBrk="1" hangingPunct="1"/>
            <a:r>
              <a:rPr lang="en-US" altLang="en-US" sz="2000" b="0">
                <a:solidFill>
                  <a:srgbClr val="FFFF99"/>
                </a:solidFill>
                <a:latin typeface="Verdana" panose="020B0604030504040204" pitchFamily="34" charset="0"/>
                <a:cs typeface="Times New Roman" panose="02020603050405020304" pitchFamily="18" charset="0"/>
              </a:rPr>
              <a:t>Sec. 1060 Allocation Rules</a:t>
            </a:r>
          </a:p>
        </p:txBody>
      </p:sp>
      <p:sp>
        <p:nvSpPr>
          <p:cNvPr id="43014" name="Text Box 6"/>
          <p:cNvSpPr txBox="1">
            <a:spLocks noChangeArrowheads="1"/>
          </p:cNvSpPr>
          <p:nvPr/>
        </p:nvSpPr>
        <p:spPr bwMode="auto">
          <a:xfrm>
            <a:off x="6324600" y="1828800"/>
            <a:ext cx="4191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I</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are cash, demand deposits and like accounts. </a:t>
            </a: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endPar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II</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are certificates of deposit, government securities, readily marketable stock or securities. </a:t>
            </a: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endPar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III</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are accounts receivable. </a:t>
            </a: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endPar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IV</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are inventory. </a:t>
            </a: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endPar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V</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are all assets not found in the other six classes, such as furniture, fixtures, equipment, machinery and real property. </a:t>
            </a: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endPar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VI</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are intangible assets, other than goodwill and going concern value.</a:t>
            </a: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endPar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9900"/>
              </a:buClr>
              <a:buSzTx/>
              <a:buFont typeface="Wingdings" panose="05000000000000000000" pitchFamily="2" charset="2"/>
              <a:buChar char="è"/>
              <a:tabLst/>
              <a:defRPr/>
            </a:pPr>
            <a:r>
              <a:rPr kumimoji="0" lang="en-US" altLang="en-US" sz="1400" b="0" i="0" u="sng" strike="noStrike" kern="1200" cap="none" spc="0" normalizeH="0" baseline="0" noProof="0">
                <a:ln>
                  <a:noFill/>
                </a:ln>
                <a:solidFill>
                  <a:srgbClr val="FFFF99"/>
                </a:solidFill>
                <a:effectLst/>
                <a:uLnTx/>
                <a:uFillTx/>
                <a:latin typeface="Arial" panose="020B0604020202020204" pitchFamily="34" charset="0"/>
                <a:ea typeface="+mn-ea"/>
                <a:cs typeface="+mn-cs"/>
              </a:rPr>
              <a:t>Class VII</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 assets consist of goodwill and going concern</a:t>
            </a:r>
            <a:r>
              <a:rPr kumimoji="0" lang="en-US" altLang="en-US" sz="1400" b="0" i="0" u="none" strike="noStrike" kern="1200" cap="none" spc="0" normalizeH="0" baseline="0" noProof="0">
                <a:ln>
                  <a:noFill/>
                </a:ln>
                <a:solidFill>
                  <a:srgbClr val="FFB64B"/>
                </a:solidFill>
                <a:effectLst/>
                <a:uLnTx/>
                <a:uFillTx/>
                <a:latin typeface="Arial" panose="020B0604020202020204" pitchFamily="34" charset="0"/>
                <a:ea typeface="+mn-ea"/>
                <a:cs typeface="+mn-cs"/>
              </a:rPr>
              <a:t> </a:t>
            </a:r>
            <a:r>
              <a:rPr kumimoji="0" lang="en-US" altLang="en-US" sz="1400" b="0" i="0" u="none" strike="noStrike" kern="1200" cap="none" spc="0" normalizeH="0" baseline="0" noProof="0">
                <a:ln>
                  <a:noFill/>
                </a:ln>
                <a:solidFill>
                  <a:srgbClr val="FFFF99"/>
                </a:solidFill>
                <a:effectLst/>
                <a:uLnTx/>
                <a:uFillTx/>
                <a:latin typeface="Arial" panose="020B0604020202020204" pitchFamily="34" charset="0"/>
                <a:ea typeface="+mn-ea"/>
                <a:cs typeface="+mn-cs"/>
              </a:rPr>
              <a:t>value.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p:txBody>
      </p:sp>
      <p:pic>
        <p:nvPicPr>
          <p:cNvPr id="45065" name="Picture 9" descr="j0236329"/>
          <p:cNvPicPr>
            <a:picLocks noChangeAspect="1" noChangeArrowheads="1" noCrop="1"/>
          </p:cNvPicPr>
          <p:nvPr/>
        </p:nvPicPr>
        <p:blipFill>
          <a:blip r:embed="rId5"/>
          <a:srcRect/>
          <a:stretch>
            <a:fillRect/>
          </a:stretch>
        </p:blipFill>
        <p:spPr bwMode="auto">
          <a:xfrm>
            <a:off x="4495800" y="3276600"/>
            <a:ext cx="476250" cy="1066800"/>
          </a:xfrm>
          <a:prstGeom prst="rect">
            <a:avLst/>
          </a:prstGeom>
          <a:noFill/>
          <a:effectLst>
            <a:outerShdw blurRad="50800" dist="50800" dir="5400000" algn="ctr" rotWithShape="0">
              <a:srgbClr val="000000">
                <a:alpha val="99000"/>
              </a:srgbClr>
            </a:outerShdw>
          </a:effectLst>
        </p:spPr>
      </p:pic>
      <p:pic>
        <p:nvPicPr>
          <p:cNvPr id="45066" name="Picture 10" descr="bd06449_"/>
          <p:cNvPicPr>
            <a:picLocks noChangeAspect="1" noChangeArrowheads="1"/>
          </p:cNvPicPr>
          <p:nvPr/>
        </p:nvPicPr>
        <p:blipFill>
          <a:blip r:embed="rId6"/>
          <a:srcRect/>
          <a:stretch>
            <a:fillRect/>
          </a:stretch>
        </p:blipFill>
        <p:spPr bwMode="auto">
          <a:xfrm>
            <a:off x="3581400" y="4419601"/>
            <a:ext cx="774700" cy="720725"/>
          </a:xfrm>
          <a:prstGeom prst="rect">
            <a:avLst/>
          </a:prstGeom>
          <a:noFill/>
          <a:effectLst>
            <a:outerShdw blurRad="50800" dist="50800" dir="5400000" algn="ctr" rotWithShape="0">
              <a:srgbClr val="000000">
                <a:alpha val="99000"/>
              </a:srgbClr>
            </a:outerShdw>
          </a:effectLst>
        </p:spPr>
      </p:pic>
      <p:pic>
        <p:nvPicPr>
          <p:cNvPr id="45067" name="Picture 11" descr="j0150020"/>
          <p:cNvPicPr>
            <a:picLocks noChangeAspect="1" noChangeArrowheads="1"/>
          </p:cNvPicPr>
          <p:nvPr/>
        </p:nvPicPr>
        <p:blipFill>
          <a:blip r:embed="rId7"/>
          <a:srcRect/>
          <a:stretch>
            <a:fillRect/>
          </a:stretch>
        </p:blipFill>
        <p:spPr bwMode="auto">
          <a:xfrm>
            <a:off x="4267200" y="4648200"/>
            <a:ext cx="914400" cy="757238"/>
          </a:xfrm>
          <a:prstGeom prst="rect">
            <a:avLst/>
          </a:prstGeom>
          <a:noFill/>
          <a:effectLst>
            <a:outerShdw blurRad="50800" dist="50800" dir="5400000" algn="ctr" rotWithShape="0">
              <a:srgbClr val="000000">
                <a:alpha val="99000"/>
              </a:srgbClr>
            </a:outerShdw>
          </a:effectLst>
        </p:spPr>
      </p:pic>
      <p:pic>
        <p:nvPicPr>
          <p:cNvPr id="45069" name="Picture 13" descr="j0400307"/>
          <p:cNvPicPr>
            <a:picLocks noChangeAspect="1" noChangeArrowheads="1"/>
          </p:cNvPicPr>
          <p:nvPr/>
        </p:nvPicPr>
        <p:blipFill>
          <a:blip r:embed="rId8"/>
          <a:srcRect/>
          <a:stretch>
            <a:fillRect/>
          </a:stretch>
        </p:blipFill>
        <p:spPr bwMode="auto">
          <a:xfrm>
            <a:off x="5257800" y="1600201"/>
            <a:ext cx="642938" cy="803275"/>
          </a:xfrm>
          <a:prstGeom prst="rect">
            <a:avLst/>
          </a:prstGeom>
          <a:noFill/>
          <a:ln w="9525">
            <a:solidFill>
              <a:srgbClr val="FF0000"/>
            </a:solidFill>
            <a:miter lim="800000"/>
            <a:headEnd/>
            <a:tailEnd/>
          </a:ln>
          <a:effectLst>
            <a:outerShdw blurRad="50800" dist="50800" dir="5400000" algn="ctr" rotWithShape="0">
              <a:srgbClr val="000000">
                <a:alpha val="99000"/>
              </a:srgbClr>
            </a:outerShdw>
          </a:effectLst>
        </p:spPr>
      </p:pic>
      <p:pic>
        <p:nvPicPr>
          <p:cNvPr id="45070" name="Picture 14" descr="j0234625"/>
          <p:cNvPicPr>
            <a:picLocks noChangeAspect="1" noChangeArrowheads="1"/>
          </p:cNvPicPr>
          <p:nvPr/>
        </p:nvPicPr>
        <p:blipFill>
          <a:blip r:embed="rId9"/>
          <a:srcRect/>
          <a:stretch>
            <a:fillRect/>
          </a:stretch>
        </p:blipFill>
        <p:spPr bwMode="auto">
          <a:xfrm>
            <a:off x="5334001" y="5029200"/>
            <a:ext cx="542925" cy="604838"/>
          </a:xfrm>
          <a:prstGeom prst="rect">
            <a:avLst/>
          </a:prstGeom>
          <a:noFill/>
          <a:effectLst>
            <a:outerShdw blurRad="50800" dist="50800" dir="5400000" algn="ctr" rotWithShape="0">
              <a:srgbClr val="000000">
                <a:alpha val="99000"/>
              </a:srgbClr>
            </a:outerShdw>
          </a:effectLst>
        </p:spPr>
      </p:pic>
      <p:sp>
        <p:nvSpPr>
          <p:cNvPr id="45071" name="Line 15"/>
          <p:cNvSpPr>
            <a:spLocks noChangeShapeType="1"/>
          </p:cNvSpPr>
          <p:nvPr/>
        </p:nvSpPr>
        <p:spPr bwMode="auto">
          <a:xfrm>
            <a:off x="5943600" y="1981200"/>
            <a:ext cx="381000" cy="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73" name="Line 17"/>
          <p:cNvSpPr>
            <a:spLocks noChangeShapeType="1"/>
          </p:cNvSpPr>
          <p:nvPr/>
        </p:nvSpPr>
        <p:spPr bwMode="auto">
          <a:xfrm flipV="1">
            <a:off x="4800600" y="4267200"/>
            <a:ext cx="1295400" cy="38100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74" name="Line 18"/>
          <p:cNvSpPr>
            <a:spLocks noChangeShapeType="1"/>
          </p:cNvSpPr>
          <p:nvPr/>
        </p:nvSpPr>
        <p:spPr bwMode="auto">
          <a:xfrm flipV="1">
            <a:off x="5867400" y="5181600"/>
            <a:ext cx="533400" cy="15240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75" name="Line 19"/>
          <p:cNvSpPr>
            <a:spLocks noChangeShapeType="1"/>
          </p:cNvSpPr>
          <p:nvPr/>
        </p:nvSpPr>
        <p:spPr bwMode="auto">
          <a:xfrm flipV="1">
            <a:off x="5867400" y="5867400"/>
            <a:ext cx="457200" cy="15240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5068" name="Picture 12" descr="j0399480"/>
          <p:cNvPicPr>
            <a:picLocks noChangeAspect="1" noChangeArrowheads="1"/>
          </p:cNvPicPr>
          <p:nvPr/>
        </p:nvPicPr>
        <p:blipFill>
          <a:blip r:embed="rId10"/>
          <a:srcRect/>
          <a:stretch>
            <a:fillRect/>
          </a:stretch>
        </p:blipFill>
        <p:spPr bwMode="auto">
          <a:xfrm>
            <a:off x="5334000" y="5715001"/>
            <a:ext cx="577850" cy="722313"/>
          </a:xfrm>
          <a:prstGeom prst="rect">
            <a:avLst/>
          </a:prstGeom>
          <a:noFill/>
          <a:ln w="9525">
            <a:solidFill>
              <a:srgbClr val="F83B00"/>
            </a:solidFill>
            <a:miter lim="800000"/>
            <a:headEnd/>
            <a:tailEnd/>
          </a:ln>
          <a:effectLst>
            <a:outerShdw blurRad="50800" dist="50800" dir="5400000" algn="ctr" rotWithShape="0">
              <a:srgbClr val="000000">
                <a:alpha val="99000"/>
              </a:srgbClr>
            </a:outerShdw>
          </a:effectLst>
        </p:spPr>
      </p:pic>
      <p:sp>
        <p:nvSpPr>
          <p:cNvPr id="20" name="Line 16"/>
          <p:cNvSpPr>
            <a:spLocks noChangeShapeType="1"/>
          </p:cNvSpPr>
          <p:nvPr/>
        </p:nvSpPr>
        <p:spPr bwMode="auto">
          <a:xfrm flipV="1">
            <a:off x="5257800" y="2667000"/>
            <a:ext cx="990600" cy="7620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5076" name="Picture 20"/>
          <p:cNvPicPr>
            <a:picLocks noChangeAspect="1" noChangeArrowheads="1"/>
          </p:cNvPicPr>
          <p:nvPr/>
        </p:nvPicPr>
        <p:blipFill>
          <a:blip r:embed="rId11"/>
          <a:srcRect/>
          <a:stretch>
            <a:fillRect/>
          </a:stretch>
        </p:blipFill>
        <p:spPr bwMode="auto">
          <a:xfrm>
            <a:off x="4800601" y="2286001"/>
            <a:ext cx="601663" cy="841375"/>
          </a:xfrm>
          <a:prstGeom prst="rect">
            <a:avLst/>
          </a:prstGeom>
          <a:noFill/>
          <a:ln w="9525">
            <a:noFill/>
            <a:miter lim="800000"/>
            <a:headEnd/>
            <a:tailEnd/>
          </a:ln>
          <a:effectLst>
            <a:outerShdw blurRad="50800" dist="50800" dir="5400000" algn="ctr" rotWithShape="0">
              <a:srgbClr val="000000">
                <a:alpha val="99000"/>
              </a:srgbClr>
            </a:outerShdw>
          </a:effectLst>
        </p:spPr>
      </p:pic>
      <p:sp>
        <p:nvSpPr>
          <p:cNvPr id="22" name="Line 17"/>
          <p:cNvSpPr>
            <a:spLocks noChangeShapeType="1"/>
          </p:cNvSpPr>
          <p:nvPr/>
        </p:nvSpPr>
        <p:spPr bwMode="auto">
          <a:xfrm flipV="1">
            <a:off x="5943600" y="3505200"/>
            <a:ext cx="457200" cy="15240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5077" name="Picture 21"/>
          <p:cNvPicPr>
            <a:picLocks noChangeAspect="1" noChangeArrowheads="1"/>
          </p:cNvPicPr>
          <p:nvPr/>
        </p:nvPicPr>
        <p:blipFill>
          <a:blip r:embed="rId12"/>
          <a:srcRect/>
          <a:stretch>
            <a:fillRect/>
          </a:stretch>
        </p:blipFill>
        <p:spPr bwMode="auto">
          <a:xfrm>
            <a:off x="5257800" y="3276600"/>
            <a:ext cx="700088" cy="685800"/>
          </a:xfrm>
          <a:prstGeom prst="rect">
            <a:avLst/>
          </a:prstGeom>
          <a:noFill/>
          <a:ln w="9525">
            <a:noFill/>
            <a:miter lim="800000"/>
            <a:headEnd/>
            <a:tailEnd/>
          </a:ln>
          <a:effectLst>
            <a:outerShdw blurRad="50800" dist="50800" dir="5400000" algn="ctr" rotWithShape="0">
              <a:srgbClr val="000000">
                <a:alpha val="99000"/>
              </a:srgbClr>
            </a:outerShdw>
          </a:effectLst>
        </p:spPr>
      </p:pic>
      <p:pic>
        <p:nvPicPr>
          <p:cNvPr id="45078" name="Picture 22"/>
          <p:cNvPicPr>
            <a:picLocks noChangeAspect="1" noChangeArrowheads="1"/>
          </p:cNvPicPr>
          <p:nvPr/>
        </p:nvPicPr>
        <p:blipFill>
          <a:blip r:embed="rId13"/>
          <a:srcRect/>
          <a:stretch>
            <a:fillRect/>
          </a:stretch>
        </p:blipFill>
        <p:spPr bwMode="auto">
          <a:xfrm>
            <a:off x="3810000" y="4953000"/>
            <a:ext cx="838200" cy="838200"/>
          </a:xfrm>
          <a:prstGeom prst="rect">
            <a:avLst/>
          </a:prstGeom>
          <a:noFill/>
          <a:ln w="9525">
            <a:noFill/>
            <a:miter lim="800000"/>
            <a:headEnd/>
            <a:tailEnd/>
          </a:ln>
          <a:effectLst>
            <a:outerShdw blurRad="50800" dist="50800" dir="5400000" algn="ctr" rotWithShape="0">
              <a:srgbClr val="000000">
                <a:alpha val="99000"/>
              </a:srgbClr>
            </a:outerShdw>
          </a:effectLst>
        </p:spPr>
      </p:pic>
      <p:sp>
        <p:nvSpPr>
          <p:cNvPr id="45072" name="Line 16"/>
          <p:cNvSpPr>
            <a:spLocks noChangeShapeType="1"/>
          </p:cNvSpPr>
          <p:nvPr/>
        </p:nvSpPr>
        <p:spPr bwMode="auto">
          <a:xfrm>
            <a:off x="4953000" y="3810000"/>
            <a:ext cx="1371600" cy="76200"/>
          </a:xfrm>
          <a:prstGeom prst="line">
            <a:avLst/>
          </a:prstGeom>
          <a:noFill/>
          <a:ln w="15875">
            <a:solidFill>
              <a:srgbClr val="FF0000"/>
            </a:solidFill>
            <a:round/>
            <a:headEnd/>
            <a:tailEnd/>
          </a:ln>
          <a:effectLst>
            <a:outerShdw blurRad="50800" dist="50800" dir="5400000" algn="ctr" rotWithShape="0">
              <a:srgbClr val="000000">
                <a:alpha val="99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8073764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3014">
                                            <p:txEl>
                                              <p:pRg st="0" end="0"/>
                                            </p:txEl>
                                          </p:spTgt>
                                        </p:tgtEl>
                                        <p:attrNameLst>
                                          <p:attrName>style.visibility</p:attrName>
                                        </p:attrNameLst>
                                      </p:cBhvr>
                                      <p:to>
                                        <p:strVal val="visible"/>
                                      </p:to>
                                    </p:set>
                                    <p:animEffect transition="in" filter="wipe(left)">
                                      <p:cBhvr>
                                        <p:cTn id="7" dur="500"/>
                                        <p:tgtEl>
                                          <p:spTgt spid="4301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45071"/>
                                        </p:tgtEl>
                                        <p:attrNameLst>
                                          <p:attrName>style.visibility</p:attrName>
                                        </p:attrNameLst>
                                      </p:cBhvr>
                                      <p:to>
                                        <p:strVal val="visible"/>
                                      </p:to>
                                    </p:set>
                                    <p:animEffect transition="in" filter="wipe(right)">
                                      <p:cBhvr>
                                        <p:cTn id="12" dur="500"/>
                                        <p:tgtEl>
                                          <p:spTgt spid="45071"/>
                                        </p:tgtEl>
                                      </p:cBhvr>
                                    </p:animEffect>
                                  </p:childTnLst>
                                </p:cTn>
                              </p:par>
                              <p:par>
                                <p:cTn id="13" presetID="53" presetClass="entr" presetSubtype="0" fill="hold" nodeType="withEffect">
                                  <p:stCondLst>
                                    <p:cond delay="0"/>
                                  </p:stCondLst>
                                  <p:childTnLst>
                                    <p:set>
                                      <p:cBhvr>
                                        <p:cTn id="14" dur="1" fill="hold">
                                          <p:stCondLst>
                                            <p:cond delay="0"/>
                                          </p:stCondLst>
                                        </p:cTn>
                                        <p:tgtEl>
                                          <p:spTgt spid="45069"/>
                                        </p:tgtEl>
                                        <p:attrNameLst>
                                          <p:attrName>style.visibility</p:attrName>
                                        </p:attrNameLst>
                                      </p:cBhvr>
                                      <p:to>
                                        <p:strVal val="visible"/>
                                      </p:to>
                                    </p:set>
                                    <p:anim calcmode="lin" valueType="num">
                                      <p:cBhvr>
                                        <p:cTn id="15" dur="500" fill="hold"/>
                                        <p:tgtEl>
                                          <p:spTgt spid="45069"/>
                                        </p:tgtEl>
                                        <p:attrNameLst>
                                          <p:attrName>ppt_w</p:attrName>
                                        </p:attrNameLst>
                                      </p:cBhvr>
                                      <p:tavLst>
                                        <p:tav tm="0">
                                          <p:val>
                                            <p:fltVal val="0"/>
                                          </p:val>
                                        </p:tav>
                                        <p:tav tm="100000">
                                          <p:val>
                                            <p:strVal val="#ppt_w"/>
                                          </p:val>
                                        </p:tav>
                                      </p:tavLst>
                                    </p:anim>
                                    <p:anim calcmode="lin" valueType="num">
                                      <p:cBhvr>
                                        <p:cTn id="16" dur="500" fill="hold"/>
                                        <p:tgtEl>
                                          <p:spTgt spid="45069"/>
                                        </p:tgtEl>
                                        <p:attrNameLst>
                                          <p:attrName>ppt_h</p:attrName>
                                        </p:attrNameLst>
                                      </p:cBhvr>
                                      <p:tavLst>
                                        <p:tav tm="0">
                                          <p:val>
                                            <p:fltVal val="0"/>
                                          </p:val>
                                        </p:tav>
                                        <p:tav tm="100000">
                                          <p:val>
                                            <p:strVal val="#ppt_h"/>
                                          </p:val>
                                        </p:tav>
                                      </p:tavLst>
                                    </p:anim>
                                    <p:animEffect transition="in" filter="fade">
                                      <p:cBhvr>
                                        <p:cTn id="17" dur="500"/>
                                        <p:tgtEl>
                                          <p:spTgt spid="450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3014">
                                            <p:txEl>
                                              <p:pRg st="2" end="2"/>
                                            </p:txEl>
                                          </p:spTgt>
                                        </p:tgtEl>
                                        <p:attrNameLst>
                                          <p:attrName>style.visibility</p:attrName>
                                        </p:attrNameLst>
                                      </p:cBhvr>
                                      <p:to>
                                        <p:strVal val="visible"/>
                                      </p:to>
                                    </p:set>
                                    <p:animEffect transition="in" filter="wipe(left)">
                                      <p:cBhvr>
                                        <p:cTn id="22" dur="500"/>
                                        <p:tgtEl>
                                          <p:spTgt spid="43014">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5076"/>
                                        </p:tgtEl>
                                        <p:attrNameLst>
                                          <p:attrName>style.visibility</p:attrName>
                                        </p:attrNameLst>
                                      </p:cBhvr>
                                      <p:to>
                                        <p:strVal val="visible"/>
                                      </p:to>
                                    </p:set>
                                    <p:anim calcmode="lin" valueType="num">
                                      <p:cBhvr>
                                        <p:cTn id="27" dur="500" fill="hold"/>
                                        <p:tgtEl>
                                          <p:spTgt spid="45076"/>
                                        </p:tgtEl>
                                        <p:attrNameLst>
                                          <p:attrName>ppt_w</p:attrName>
                                        </p:attrNameLst>
                                      </p:cBhvr>
                                      <p:tavLst>
                                        <p:tav tm="0">
                                          <p:val>
                                            <p:fltVal val="0"/>
                                          </p:val>
                                        </p:tav>
                                        <p:tav tm="100000">
                                          <p:val>
                                            <p:strVal val="#ppt_w"/>
                                          </p:val>
                                        </p:tav>
                                      </p:tavLst>
                                    </p:anim>
                                    <p:anim calcmode="lin" valueType="num">
                                      <p:cBhvr>
                                        <p:cTn id="28" dur="500" fill="hold"/>
                                        <p:tgtEl>
                                          <p:spTgt spid="45076"/>
                                        </p:tgtEl>
                                        <p:attrNameLst>
                                          <p:attrName>ppt_h</p:attrName>
                                        </p:attrNameLst>
                                      </p:cBhvr>
                                      <p:tavLst>
                                        <p:tav tm="0">
                                          <p:val>
                                            <p:fltVal val="0"/>
                                          </p:val>
                                        </p:tav>
                                        <p:tav tm="100000">
                                          <p:val>
                                            <p:strVal val="#ppt_h"/>
                                          </p:val>
                                        </p:tav>
                                      </p:tavLst>
                                    </p:anim>
                                    <p:animEffect transition="in" filter="fade">
                                      <p:cBhvr>
                                        <p:cTn id="29" dur="500"/>
                                        <p:tgtEl>
                                          <p:spTgt spid="45076"/>
                                        </p:tgtEl>
                                      </p:cBhvr>
                                    </p:animEffect>
                                  </p:childTnLst>
                                </p:cTn>
                              </p:par>
                              <p:par>
                                <p:cTn id="30" presetID="22" presetClass="entr" presetSubtype="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3014">
                                            <p:txEl>
                                              <p:pRg st="4" end="4"/>
                                            </p:txEl>
                                          </p:spTgt>
                                        </p:tgtEl>
                                        <p:attrNameLst>
                                          <p:attrName>style.visibility</p:attrName>
                                        </p:attrNameLst>
                                      </p:cBhvr>
                                      <p:to>
                                        <p:strVal val="visible"/>
                                      </p:to>
                                    </p:set>
                                    <p:animEffect transition="in" filter="wipe(left)">
                                      <p:cBhvr>
                                        <p:cTn id="37" dur="500"/>
                                        <p:tgtEl>
                                          <p:spTgt spid="43014">
                                            <p:txEl>
                                              <p:pRg st="4" end="4"/>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arrow.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45077"/>
                                        </p:tgtEl>
                                        <p:attrNameLst>
                                          <p:attrName>style.visibility</p:attrName>
                                        </p:attrNameLst>
                                      </p:cBhvr>
                                      <p:to>
                                        <p:strVal val="visible"/>
                                      </p:to>
                                    </p:set>
                                    <p:anim calcmode="lin" valueType="num">
                                      <p:cBhvr>
                                        <p:cTn id="42" dur="500" fill="hold"/>
                                        <p:tgtEl>
                                          <p:spTgt spid="45077"/>
                                        </p:tgtEl>
                                        <p:attrNameLst>
                                          <p:attrName>ppt_w</p:attrName>
                                        </p:attrNameLst>
                                      </p:cBhvr>
                                      <p:tavLst>
                                        <p:tav tm="0">
                                          <p:val>
                                            <p:fltVal val="0"/>
                                          </p:val>
                                        </p:tav>
                                        <p:tav tm="100000">
                                          <p:val>
                                            <p:strVal val="#ppt_w"/>
                                          </p:val>
                                        </p:tav>
                                      </p:tavLst>
                                    </p:anim>
                                    <p:anim calcmode="lin" valueType="num">
                                      <p:cBhvr>
                                        <p:cTn id="43" dur="500" fill="hold"/>
                                        <p:tgtEl>
                                          <p:spTgt spid="45077"/>
                                        </p:tgtEl>
                                        <p:attrNameLst>
                                          <p:attrName>ppt_h</p:attrName>
                                        </p:attrNameLst>
                                      </p:cBhvr>
                                      <p:tavLst>
                                        <p:tav tm="0">
                                          <p:val>
                                            <p:fltVal val="0"/>
                                          </p:val>
                                        </p:tav>
                                        <p:tav tm="100000">
                                          <p:val>
                                            <p:strVal val="#ppt_h"/>
                                          </p:val>
                                        </p:tav>
                                      </p:tavLst>
                                    </p:anim>
                                    <p:animEffect transition="in" filter="fade">
                                      <p:cBhvr>
                                        <p:cTn id="44" dur="500"/>
                                        <p:tgtEl>
                                          <p:spTgt spid="45077"/>
                                        </p:tgtEl>
                                      </p:cBhvr>
                                    </p:animEffect>
                                  </p:childTnLst>
                                </p:cTn>
                              </p:par>
                              <p:par>
                                <p:cTn id="45" presetID="22" presetClass="entr" presetSubtype="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43014">
                                            <p:txEl>
                                              <p:pRg st="6" end="6"/>
                                            </p:txEl>
                                          </p:spTgt>
                                        </p:tgtEl>
                                        <p:attrNameLst>
                                          <p:attrName>style.visibility</p:attrName>
                                        </p:attrNameLst>
                                      </p:cBhvr>
                                      <p:to>
                                        <p:strVal val="visible"/>
                                      </p:to>
                                    </p:set>
                                    <p:animEffect transition="in" filter="wipe(left)">
                                      <p:cBhvr>
                                        <p:cTn id="52" dur="500"/>
                                        <p:tgtEl>
                                          <p:spTgt spid="43014">
                                            <p:txEl>
                                              <p:pRg st="6" end="6"/>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3" name="arrow.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45072"/>
                                        </p:tgtEl>
                                        <p:attrNameLst>
                                          <p:attrName>style.visibility</p:attrName>
                                        </p:attrNameLst>
                                      </p:cBhvr>
                                      <p:to>
                                        <p:strVal val="visible"/>
                                      </p:to>
                                    </p:set>
                                    <p:animEffect transition="in" filter="wipe(down)">
                                      <p:cBhvr>
                                        <p:cTn id="57" dur="500"/>
                                        <p:tgtEl>
                                          <p:spTgt spid="45072"/>
                                        </p:tgtEl>
                                      </p:cBhvr>
                                    </p:animEffect>
                                  </p:childTnLst>
                                </p:cTn>
                              </p:par>
                              <p:par>
                                <p:cTn id="58" presetID="53" presetClass="entr" presetSubtype="0" fill="hold" nodeType="withEffect">
                                  <p:stCondLst>
                                    <p:cond delay="0"/>
                                  </p:stCondLst>
                                  <p:childTnLst>
                                    <p:set>
                                      <p:cBhvr>
                                        <p:cTn id="59" dur="1" fill="hold">
                                          <p:stCondLst>
                                            <p:cond delay="0"/>
                                          </p:stCondLst>
                                        </p:cTn>
                                        <p:tgtEl>
                                          <p:spTgt spid="45065"/>
                                        </p:tgtEl>
                                        <p:attrNameLst>
                                          <p:attrName>style.visibility</p:attrName>
                                        </p:attrNameLst>
                                      </p:cBhvr>
                                      <p:to>
                                        <p:strVal val="visible"/>
                                      </p:to>
                                    </p:set>
                                    <p:anim calcmode="lin" valueType="num">
                                      <p:cBhvr>
                                        <p:cTn id="60" dur="500" fill="hold"/>
                                        <p:tgtEl>
                                          <p:spTgt spid="45065"/>
                                        </p:tgtEl>
                                        <p:attrNameLst>
                                          <p:attrName>ppt_w</p:attrName>
                                        </p:attrNameLst>
                                      </p:cBhvr>
                                      <p:tavLst>
                                        <p:tav tm="0">
                                          <p:val>
                                            <p:fltVal val="0"/>
                                          </p:val>
                                        </p:tav>
                                        <p:tav tm="100000">
                                          <p:val>
                                            <p:strVal val="#ppt_w"/>
                                          </p:val>
                                        </p:tav>
                                      </p:tavLst>
                                    </p:anim>
                                    <p:anim calcmode="lin" valueType="num">
                                      <p:cBhvr>
                                        <p:cTn id="61" dur="500" fill="hold"/>
                                        <p:tgtEl>
                                          <p:spTgt spid="45065"/>
                                        </p:tgtEl>
                                        <p:attrNameLst>
                                          <p:attrName>ppt_h</p:attrName>
                                        </p:attrNameLst>
                                      </p:cBhvr>
                                      <p:tavLst>
                                        <p:tav tm="0">
                                          <p:val>
                                            <p:fltVal val="0"/>
                                          </p:val>
                                        </p:tav>
                                        <p:tav tm="100000">
                                          <p:val>
                                            <p:strVal val="#ppt_h"/>
                                          </p:val>
                                        </p:tav>
                                      </p:tavLst>
                                    </p:anim>
                                    <p:animEffect transition="in" filter="fade">
                                      <p:cBhvr>
                                        <p:cTn id="62" dur="500"/>
                                        <p:tgtEl>
                                          <p:spTgt spid="4506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43014">
                                            <p:txEl>
                                              <p:pRg st="8" end="8"/>
                                            </p:txEl>
                                          </p:spTgt>
                                        </p:tgtEl>
                                        <p:attrNameLst>
                                          <p:attrName>style.visibility</p:attrName>
                                        </p:attrNameLst>
                                      </p:cBhvr>
                                      <p:to>
                                        <p:strVal val="visible"/>
                                      </p:to>
                                    </p:set>
                                    <p:animEffect transition="in" filter="wipe(left)">
                                      <p:cBhvr>
                                        <p:cTn id="67" dur="500"/>
                                        <p:tgtEl>
                                          <p:spTgt spid="43014">
                                            <p:txEl>
                                              <p:pRg st="8" end="8"/>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3" name="arrow.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0" fill="hold" nodeType="clickEffect">
                                  <p:stCondLst>
                                    <p:cond delay="0"/>
                                  </p:stCondLst>
                                  <p:childTnLst>
                                    <p:set>
                                      <p:cBhvr>
                                        <p:cTn id="71" dur="1" fill="hold">
                                          <p:stCondLst>
                                            <p:cond delay="0"/>
                                          </p:stCondLst>
                                        </p:cTn>
                                        <p:tgtEl>
                                          <p:spTgt spid="45066"/>
                                        </p:tgtEl>
                                        <p:attrNameLst>
                                          <p:attrName>style.visibility</p:attrName>
                                        </p:attrNameLst>
                                      </p:cBhvr>
                                      <p:to>
                                        <p:strVal val="visible"/>
                                      </p:to>
                                    </p:set>
                                    <p:anim calcmode="lin" valueType="num">
                                      <p:cBhvr>
                                        <p:cTn id="72" dur="500" fill="hold"/>
                                        <p:tgtEl>
                                          <p:spTgt spid="45066"/>
                                        </p:tgtEl>
                                        <p:attrNameLst>
                                          <p:attrName>ppt_w</p:attrName>
                                        </p:attrNameLst>
                                      </p:cBhvr>
                                      <p:tavLst>
                                        <p:tav tm="0">
                                          <p:val>
                                            <p:fltVal val="0"/>
                                          </p:val>
                                        </p:tav>
                                        <p:tav tm="100000">
                                          <p:val>
                                            <p:strVal val="#ppt_w"/>
                                          </p:val>
                                        </p:tav>
                                      </p:tavLst>
                                    </p:anim>
                                    <p:anim calcmode="lin" valueType="num">
                                      <p:cBhvr>
                                        <p:cTn id="73" dur="500" fill="hold"/>
                                        <p:tgtEl>
                                          <p:spTgt spid="45066"/>
                                        </p:tgtEl>
                                        <p:attrNameLst>
                                          <p:attrName>ppt_h</p:attrName>
                                        </p:attrNameLst>
                                      </p:cBhvr>
                                      <p:tavLst>
                                        <p:tav tm="0">
                                          <p:val>
                                            <p:fltVal val="0"/>
                                          </p:val>
                                        </p:tav>
                                        <p:tav tm="100000">
                                          <p:val>
                                            <p:strVal val="#ppt_h"/>
                                          </p:val>
                                        </p:tav>
                                      </p:tavLst>
                                    </p:anim>
                                    <p:animEffect transition="in" filter="fade">
                                      <p:cBhvr>
                                        <p:cTn id="74" dur="500"/>
                                        <p:tgtEl>
                                          <p:spTgt spid="45066"/>
                                        </p:tgtEl>
                                      </p:cBhvr>
                                    </p:animEffect>
                                  </p:childTnLst>
                                </p:cTn>
                              </p:par>
                              <p:par>
                                <p:cTn id="75" presetID="53" presetClass="entr" presetSubtype="0" fill="hold" nodeType="withEffect">
                                  <p:stCondLst>
                                    <p:cond delay="0"/>
                                  </p:stCondLst>
                                  <p:childTnLst>
                                    <p:set>
                                      <p:cBhvr>
                                        <p:cTn id="76" dur="1" fill="hold">
                                          <p:stCondLst>
                                            <p:cond delay="0"/>
                                          </p:stCondLst>
                                        </p:cTn>
                                        <p:tgtEl>
                                          <p:spTgt spid="45067"/>
                                        </p:tgtEl>
                                        <p:attrNameLst>
                                          <p:attrName>style.visibility</p:attrName>
                                        </p:attrNameLst>
                                      </p:cBhvr>
                                      <p:to>
                                        <p:strVal val="visible"/>
                                      </p:to>
                                    </p:set>
                                    <p:anim calcmode="lin" valueType="num">
                                      <p:cBhvr>
                                        <p:cTn id="77" dur="500" fill="hold"/>
                                        <p:tgtEl>
                                          <p:spTgt spid="45067"/>
                                        </p:tgtEl>
                                        <p:attrNameLst>
                                          <p:attrName>ppt_w</p:attrName>
                                        </p:attrNameLst>
                                      </p:cBhvr>
                                      <p:tavLst>
                                        <p:tav tm="0">
                                          <p:val>
                                            <p:fltVal val="0"/>
                                          </p:val>
                                        </p:tav>
                                        <p:tav tm="100000">
                                          <p:val>
                                            <p:strVal val="#ppt_w"/>
                                          </p:val>
                                        </p:tav>
                                      </p:tavLst>
                                    </p:anim>
                                    <p:anim calcmode="lin" valueType="num">
                                      <p:cBhvr>
                                        <p:cTn id="78" dur="500" fill="hold"/>
                                        <p:tgtEl>
                                          <p:spTgt spid="45067"/>
                                        </p:tgtEl>
                                        <p:attrNameLst>
                                          <p:attrName>ppt_h</p:attrName>
                                        </p:attrNameLst>
                                      </p:cBhvr>
                                      <p:tavLst>
                                        <p:tav tm="0">
                                          <p:val>
                                            <p:fltVal val="0"/>
                                          </p:val>
                                        </p:tav>
                                        <p:tav tm="100000">
                                          <p:val>
                                            <p:strVal val="#ppt_h"/>
                                          </p:val>
                                        </p:tav>
                                      </p:tavLst>
                                    </p:anim>
                                    <p:animEffect transition="in" filter="fade">
                                      <p:cBhvr>
                                        <p:cTn id="79" dur="500"/>
                                        <p:tgtEl>
                                          <p:spTgt spid="45067"/>
                                        </p:tgtEl>
                                      </p:cBhvr>
                                    </p:animEffect>
                                  </p:childTnLst>
                                </p:cTn>
                              </p:par>
                              <p:par>
                                <p:cTn id="80" presetID="53" presetClass="entr" presetSubtype="0" fill="hold" nodeType="withEffect">
                                  <p:stCondLst>
                                    <p:cond delay="0"/>
                                  </p:stCondLst>
                                  <p:childTnLst>
                                    <p:set>
                                      <p:cBhvr>
                                        <p:cTn id="81" dur="1" fill="hold">
                                          <p:stCondLst>
                                            <p:cond delay="0"/>
                                          </p:stCondLst>
                                        </p:cTn>
                                        <p:tgtEl>
                                          <p:spTgt spid="45078"/>
                                        </p:tgtEl>
                                        <p:attrNameLst>
                                          <p:attrName>style.visibility</p:attrName>
                                        </p:attrNameLst>
                                      </p:cBhvr>
                                      <p:to>
                                        <p:strVal val="visible"/>
                                      </p:to>
                                    </p:set>
                                    <p:anim calcmode="lin" valueType="num">
                                      <p:cBhvr>
                                        <p:cTn id="82" dur="500" fill="hold"/>
                                        <p:tgtEl>
                                          <p:spTgt spid="45078"/>
                                        </p:tgtEl>
                                        <p:attrNameLst>
                                          <p:attrName>ppt_w</p:attrName>
                                        </p:attrNameLst>
                                      </p:cBhvr>
                                      <p:tavLst>
                                        <p:tav tm="0">
                                          <p:val>
                                            <p:fltVal val="0"/>
                                          </p:val>
                                        </p:tav>
                                        <p:tav tm="100000">
                                          <p:val>
                                            <p:strVal val="#ppt_w"/>
                                          </p:val>
                                        </p:tav>
                                      </p:tavLst>
                                    </p:anim>
                                    <p:anim calcmode="lin" valueType="num">
                                      <p:cBhvr>
                                        <p:cTn id="83" dur="500" fill="hold"/>
                                        <p:tgtEl>
                                          <p:spTgt spid="45078"/>
                                        </p:tgtEl>
                                        <p:attrNameLst>
                                          <p:attrName>ppt_h</p:attrName>
                                        </p:attrNameLst>
                                      </p:cBhvr>
                                      <p:tavLst>
                                        <p:tav tm="0">
                                          <p:val>
                                            <p:fltVal val="0"/>
                                          </p:val>
                                        </p:tav>
                                        <p:tav tm="100000">
                                          <p:val>
                                            <p:strVal val="#ppt_h"/>
                                          </p:val>
                                        </p:tav>
                                      </p:tavLst>
                                    </p:anim>
                                    <p:animEffect transition="in" filter="fade">
                                      <p:cBhvr>
                                        <p:cTn id="84" dur="500"/>
                                        <p:tgtEl>
                                          <p:spTgt spid="45078"/>
                                        </p:tgtEl>
                                      </p:cBhvr>
                                    </p:animEffect>
                                  </p:childTnLst>
                                </p:cTn>
                              </p:par>
                              <p:par>
                                <p:cTn id="85" presetID="22" presetClass="entr" presetSubtype="1" fill="hold" nodeType="withEffect">
                                  <p:stCondLst>
                                    <p:cond delay="0"/>
                                  </p:stCondLst>
                                  <p:childTnLst>
                                    <p:set>
                                      <p:cBhvr>
                                        <p:cTn id="86" dur="1" fill="hold">
                                          <p:stCondLst>
                                            <p:cond delay="0"/>
                                          </p:stCondLst>
                                        </p:cTn>
                                        <p:tgtEl>
                                          <p:spTgt spid="45073"/>
                                        </p:tgtEl>
                                        <p:attrNameLst>
                                          <p:attrName>style.visibility</p:attrName>
                                        </p:attrNameLst>
                                      </p:cBhvr>
                                      <p:to>
                                        <p:strVal val="visible"/>
                                      </p:to>
                                    </p:set>
                                    <p:animEffect transition="in" filter="wipe(up)">
                                      <p:cBhvr>
                                        <p:cTn id="87" dur="500"/>
                                        <p:tgtEl>
                                          <p:spTgt spid="4507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43014">
                                            <p:txEl>
                                              <p:pRg st="10" end="10"/>
                                            </p:txEl>
                                          </p:spTgt>
                                        </p:tgtEl>
                                        <p:attrNameLst>
                                          <p:attrName>style.visibility</p:attrName>
                                        </p:attrNameLst>
                                      </p:cBhvr>
                                      <p:to>
                                        <p:strVal val="visible"/>
                                      </p:to>
                                    </p:set>
                                    <p:animEffect transition="in" filter="wipe(left)">
                                      <p:cBhvr>
                                        <p:cTn id="92" dur="500"/>
                                        <p:tgtEl>
                                          <p:spTgt spid="43014">
                                            <p:txEl>
                                              <p:pRg st="10" end="10"/>
                                            </p:txEl>
                                          </p:spTgt>
                                        </p:tgtEl>
                                      </p:cBhvr>
                                    </p:animEffect>
                                  </p:childTnLst>
                                  <p:subTnLst>
                                    <p:audio>
                                      <p:cMediaNode>
                                        <p:cTn display="0" masterRel="sameClick">
                                          <p:stCondLst>
                                            <p:cond evt="begin" delay="0">
                                              <p:tn val="90"/>
                                            </p:cond>
                                          </p:stCondLst>
                                          <p:endCondLst>
                                            <p:cond evt="onStopAudio" delay="0">
                                              <p:tgtEl>
                                                <p:sldTgt/>
                                              </p:tgtEl>
                                            </p:cond>
                                          </p:endCondLst>
                                        </p:cTn>
                                        <p:tgtEl>
                                          <p:sndTgt r:embed="rId3" name="arrow.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53" presetClass="entr" presetSubtype="0" fill="hold" nodeType="clickEffect">
                                  <p:stCondLst>
                                    <p:cond delay="0"/>
                                  </p:stCondLst>
                                  <p:childTnLst>
                                    <p:set>
                                      <p:cBhvr>
                                        <p:cTn id="96" dur="1" fill="hold">
                                          <p:stCondLst>
                                            <p:cond delay="0"/>
                                          </p:stCondLst>
                                        </p:cTn>
                                        <p:tgtEl>
                                          <p:spTgt spid="45070"/>
                                        </p:tgtEl>
                                        <p:attrNameLst>
                                          <p:attrName>style.visibility</p:attrName>
                                        </p:attrNameLst>
                                      </p:cBhvr>
                                      <p:to>
                                        <p:strVal val="visible"/>
                                      </p:to>
                                    </p:set>
                                    <p:anim calcmode="lin" valueType="num">
                                      <p:cBhvr>
                                        <p:cTn id="97" dur="500" fill="hold"/>
                                        <p:tgtEl>
                                          <p:spTgt spid="45070"/>
                                        </p:tgtEl>
                                        <p:attrNameLst>
                                          <p:attrName>ppt_w</p:attrName>
                                        </p:attrNameLst>
                                      </p:cBhvr>
                                      <p:tavLst>
                                        <p:tav tm="0">
                                          <p:val>
                                            <p:fltVal val="0"/>
                                          </p:val>
                                        </p:tav>
                                        <p:tav tm="100000">
                                          <p:val>
                                            <p:strVal val="#ppt_w"/>
                                          </p:val>
                                        </p:tav>
                                      </p:tavLst>
                                    </p:anim>
                                    <p:anim calcmode="lin" valueType="num">
                                      <p:cBhvr>
                                        <p:cTn id="98" dur="500" fill="hold"/>
                                        <p:tgtEl>
                                          <p:spTgt spid="45070"/>
                                        </p:tgtEl>
                                        <p:attrNameLst>
                                          <p:attrName>ppt_h</p:attrName>
                                        </p:attrNameLst>
                                      </p:cBhvr>
                                      <p:tavLst>
                                        <p:tav tm="0">
                                          <p:val>
                                            <p:fltVal val="0"/>
                                          </p:val>
                                        </p:tav>
                                        <p:tav tm="100000">
                                          <p:val>
                                            <p:strVal val="#ppt_h"/>
                                          </p:val>
                                        </p:tav>
                                      </p:tavLst>
                                    </p:anim>
                                    <p:animEffect transition="in" filter="fade">
                                      <p:cBhvr>
                                        <p:cTn id="99" dur="500"/>
                                        <p:tgtEl>
                                          <p:spTgt spid="45070"/>
                                        </p:tgtEl>
                                      </p:cBhvr>
                                    </p:animEffect>
                                  </p:childTnLst>
                                </p:cTn>
                              </p:par>
                              <p:par>
                                <p:cTn id="100" presetID="22" presetClass="entr" presetSubtype="1" fill="hold" nodeType="withEffect">
                                  <p:stCondLst>
                                    <p:cond delay="0"/>
                                  </p:stCondLst>
                                  <p:childTnLst>
                                    <p:set>
                                      <p:cBhvr>
                                        <p:cTn id="101" dur="1" fill="hold">
                                          <p:stCondLst>
                                            <p:cond delay="0"/>
                                          </p:stCondLst>
                                        </p:cTn>
                                        <p:tgtEl>
                                          <p:spTgt spid="45074"/>
                                        </p:tgtEl>
                                        <p:attrNameLst>
                                          <p:attrName>style.visibility</p:attrName>
                                        </p:attrNameLst>
                                      </p:cBhvr>
                                      <p:to>
                                        <p:strVal val="visible"/>
                                      </p:to>
                                    </p:set>
                                    <p:animEffect transition="in" filter="wipe(up)">
                                      <p:cBhvr>
                                        <p:cTn id="102" dur="500"/>
                                        <p:tgtEl>
                                          <p:spTgt spid="4507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43014">
                                            <p:txEl>
                                              <p:pRg st="12" end="12"/>
                                            </p:txEl>
                                          </p:spTgt>
                                        </p:tgtEl>
                                        <p:attrNameLst>
                                          <p:attrName>style.visibility</p:attrName>
                                        </p:attrNameLst>
                                      </p:cBhvr>
                                      <p:to>
                                        <p:strVal val="visible"/>
                                      </p:to>
                                    </p:set>
                                    <p:animEffect transition="in" filter="wipe(left)">
                                      <p:cBhvr>
                                        <p:cTn id="107" dur="500"/>
                                        <p:tgtEl>
                                          <p:spTgt spid="43014">
                                            <p:txEl>
                                              <p:pRg st="12" end="12"/>
                                            </p:txEl>
                                          </p:spTgt>
                                        </p:tgtEl>
                                      </p:cBhvr>
                                    </p:animEffect>
                                  </p:childTnLst>
                                  <p:subTnLst>
                                    <p:audio>
                                      <p:cMediaNode>
                                        <p:cTn display="0" masterRel="sameClick">
                                          <p:stCondLst>
                                            <p:cond evt="begin" delay="0">
                                              <p:tn val="105"/>
                                            </p:cond>
                                          </p:stCondLst>
                                          <p:endCondLst>
                                            <p:cond evt="onStopAudio" delay="0">
                                              <p:tgtEl>
                                                <p:sldTgt/>
                                              </p:tgtEl>
                                            </p:cond>
                                          </p:endCondLst>
                                        </p:cTn>
                                        <p:tgtEl>
                                          <p:sndTgt r:embed="rId3" name="arrow.wav"/>
                                        </p:tgtEl>
                                      </p:cMediaNode>
                                    </p:audio>
                                  </p:subTnLst>
                                </p:cTn>
                              </p:par>
                            </p:childTnLst>
                          </p:cTn>
                        </p:par>
                        <p:par>
                          <p:cTn id="108" fill="hold" nodeType="afterGroup">
                            <p:stCondLst>
                              <p:cond delay="500"/>
                            </p:stCondLst>
                            <p:childTnLst>
                              <p:par>
                                <p:cTn id="109" presetID="53" presetClass="entr" presetSubtype="0" fill="hold" nodeType="afterEffect">
                                  <p:stCondLst>
                                    <p:cond delay="0"/>
                                  </p:stCondLst>
                                  <p:childTnLst>
                                    <p:set>
                                      <p:cBhvr>
                                        <p:cTn id="110" dur="1" fill="hold">
                                          <p:stCondLst>
                                            <p:cond delay="0"/>
                                          </p:stCondLst>
                                        </p:cTn>
                                        <p:tgtEl>
                                          <p:spTgt spid="45068"/>
                                        </p:tgtEl>
                                        <p:attrNameLst>
                                          <p:attrName>style.visibility</p:attrName>
                                        </p:attrNameLst>
                                      </p:cBhvr>
                                      <p:to>
                                        <p:strVal val="visible"/>
                                      </p:to>
                                    </p:set>
                                    <p:anim calcmode="lin" valueType="num">
                                      <p:cBhvr>
                                        <p:cTn id="111" dur="500" fill="hold"/>
                                        <p:tgtEl>
                                          <p:spTgt spid="45068"/>
                                        </p:tgtEl>
                                        <p:attrNameLst>
                                          <p:attrName>ppt_w</p:attrName>
                                        </p:attrNameLst>
                                      </p:cBhvr>
                                      <p:tavLst>
                                        <p:tav tm="0">
                                          <p:val>
                                            <p:fltVal val="0"/>
                                          </p:val>
                                        </p:tav>
                                        <p:tav tm="100000">
                                          <p:val>
                                            <p:strVal val="#ppt_w"/>
                                          </p:val>
                                        </p:tav>
                                      </p:tavLst>
                                    </p:anim>
                                    <p:anim calcmode="lin" valueType="num">
                                      <p:cBhvr>
                                        <p:cTn id="112" dur="500" fill="hold"/>
                                        <p:tgtEl>
                                          <p:spTgt spid="45068"/>
                                        </p:tgtEl>
                                        <p:attrNameLst>
                                          <p:attrName>ppt_h</p:attrName>
                                        </p:attrNameLst>
                                      </p:cBhvr>
                                      <p:tavLst>
                                        <p:tav tm="0">
                                          <p:val>
                                            <p:fltVal val="0"/>
                                          </p:val>
                                        </p:tav>
                                        <p:tav tm="100000">
                                          <p:val>
                                            <p:strVal val="#ppt_h"/>
                                          </p:val>
                                        </p:tav>
                                      </p:tavLst>
                                    </p:anim>
                                    <p:animEffect transition="in" filter="fade">
                                      <p:cBhvr>
                                        <p:cTn id="113" dur="500"/>
                                        <p:tgtEl>
                                          <p:spTgt spid="45068"/>
                                        </p:tgtEl>
                                      </p:cBhvr>
                                    </p:animEffect>
                                  </p:childTnLst>
                                </p:cTn>
                              </p:par>
                              <p:par>
                                <p:cTn id="114" presetID="22" presetClass="entr" presetSubtype="1" fill="hold" nodeType="withEffect">
                                  <p:stCondLst>
                                    <p:cond delay="0"/>
                                  </p:stCondLst>
                                  <p:childTnLst>
                                    <p:set>
                                      <p:cBhvr>
                                        <p:cTn id="115" dur="1" fill="hold">
                                          <p:stCondLst>
                                            <p:cond delay="0"/>
                                          </p:stCondLst>
                                        </p:cTn>
                                        <p:tgtEl>
                                          <p:spTgt spid="45075"/>
                                        </p:tgtEl>
                                        <p:attrNameLst>
                                          <p:attrName>style.visibility</p:attrName>
                                        </p:attrNameLst>
                                      </p:cBhvr>
                                      <p:to>
                                        <p:strVal val="visible"/>
                                      </p:to>
                                    </p:set>
                                    <p:animEffect transition="in" filter="wipe(up)">
                                      <p:cBhvr>
                                        <p:cTn id="116"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248400" y="457200"/>
            <a:ext cx="4267200" cy="6096000"/>
          </a:xfrm>
          <a:prstGeom prst="rect">
            <a:avLst/>
          </a:prstGeom>
          <a:solidFill>
            <a:schemeClr val="tx1"/>
          </a:solidFill>
          <a:ln w="38100">
            <a:solidFill>
              <a:srgbClr val="FFFF99"/>
            </a:solidFill>
            <a:miter lim="800000"/>
            <a:headEnd/>
            <a:tailEnd/>
          </a:ln>
          <a:effectLst>
            <a:outerShdw blurRad="50800" dist="50800" dir="7200000" algn="ctr" rotWithShape="0">
              <a:srgbClr val="000000">
                <a:alpha val="99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10A"/>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C410A"/>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035" name="Text Box 3"/>
          <p:cNvSpPr txBox="1">
            <a:spLocks noChangeArrowheads="1"/>
          </p:cNvSpPr>
          <p:nvPr/>
        </p:nvSpPr>
        <p:spPr bwMode="auto">
          <a:xfrm>
            <a:off x="6477000" y="1905001"/>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99"/>
              </a:solidFill>
              <a:effectLst/>
              <a:uLnTx/>
              <a:uFillTx/>
              <a:latin typeface="Arial" panose="020B0604020202020204" pitchFamily="34" charset="0"/>
              <a:ea typeface="+mn-ea"/>
              <a:cs typeface="+mn-cs"/>
            </a:endParaRPr>
          </a:p>
        </p:txBody>
      </p:sp>
      <p:sp>
        <p:nvSpPr>
          <p:cNvPr id="172036" name="Rectangle 2"/>
          <p:cNvSpPr>
            <a:spLocks noGrp="1" noChangeArrowheads="1"/>
          </p:cNvSpPr>
          <p:nvPr>
            <p:ph type="title" idx="4294967295"/>
          </p:nvPr>
        </p:nvSpPr>
        <p:spPr>
          <a:xfrm>
            <a:off x="6629400" y="914401"/>
            <a:ext cx="3657600" cy="715963"/>
          </a:xfrm>
          <a:noFill/>
          <a:ln>
            <a:solidFill>
              <a:srgbClr val="FFB64B"/>
            </a:solidFill>
            <a:miter lim="800000"/>
            <a:headEnd/>
            <a:tailEnd/>
          </a:ln>
        </p:spPr>
        <p:txBody>
          <a:bodyPr/>
          <a:lstStyle/>
          <a:p>
            <a:pPr eaLnBrk="1" hangingPunct="1"/>
            <a:r>
              <a:rPr lang="en-US" altLang="en-US" sz="1800" b="0">
                <a:solidFill>
                  <a:srgbClr val="FFFF99"/>
                </a:solidFill>
              </a:rPr>
              <a:t>Sec. 197 Intangibles</a:t>
            </a:r>
          </a:p>
        </p:txBody>
      </p:sp>
      <p:sp>
        <p:nvSpPr>
          <p:cNvPr id="64517" name="TextBox 6"/>
          <p:cNvSpPr txBox="1">
            <a:spLocks noChangeArrowheads="1"/>
          </p:cNvSpPr>
          <p:nvPr/>
        </p:nvSpPr>
        <p:spPr bwMode="auto">
          <a:xfrm>
            <a:off x="6477000" y="2057401"/>
            <a:ext cx="38862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C410A"/>
                </a:solidFill>
                <a:latin typeface="Tahoma" panose="020B0604030504040204" pitchFamily="34" charset="0"/>
              </a:defRPr>
            </a:lvl1pPr>
            <a:lvl2pPr marL="742950" indent="-285750" eaLnBrk="0" hangingPunct="0">
              <a:spcBef>
                <a:spcPct val="20000"/>
              </a:spcBef>
              <a:buChar char="–"/>
              <a:defRPr sz="1600">
                <a:solidFill>
                  <a:srgbClr val="4C410A"/>
                </a:solidFill>
                <a:latin typeface="Tahoma" panose="020B0604030504040204" pitchFamily="34" charset="0"/>
              </a:defRPr>
            </a:lvl2pPr>
            <a:lvl3pPr marL="1143000" indent="-228600" eaLnBrk="0" hangingPunct="0">
              <a:spcBef>
                <a:spcPct val="20000"/>
              </a:spcBef>
              <a:buChar char="•"/>
              <a:defRPr sz="1400">
                <a:solidFill>
                  <a:srgbClr val="4C410A"/>
                </a:solidFill>
                <a:latin typeface="Tahoma" panose="020B0604030504040204" pitchFamily="34" charset="0"/>
              </a:defRPr>
            </a:lvl3pPr>
            <a:lvl4pPr marL="1600200" indent="-228600" eaLnBrk="0" hangingPunct="0">
              <a:spcBef>
                <a:spcPct val="20000"/>
              </a:spcBef>
              <a:buChar char="–"/>
              <a:defRPr sz="1200">
                <a:solidFill>
                  <a:srgbClr val="4C410A"/>
                </a:solidFill>
                <a:latin typeface="Tahoma" panose="020B0604030504040204" pitchFamily="34" charset="0"/>
              </a:defRPr>
            </a:lvl4pPr>
            <a:lvl5pPr marL="2057400" indent="-228600" eaLnBrk="0" hangingPunct="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
                <a:srgbClr val="FF9900"/>
              </a:buClr>
              <a:buSzTx/>
              <a:buFontTx/>
              <a:buChar char="•"/>
              <a:tabLst/>
              <a:defRPr/>
            </a:pPr>
            <a:r>
              <a:rPr kumimoji="0" lang="en-US" altLang="en-US" sz="2000" b="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Goodwill as a personal asse</a:t>
            </a:r>
            <a:r>
              <a:rPr kumimoji="0" lang="en-US" altLang="en-US" sz="2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72038" name="Picture 8" descr="j03997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049" y="0"/>
            <a:ext cx="38229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88030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additive="base">
                                        <p:cTn id="7" dur="500" fill="hold"/>
                                        <p:tgtEl>
                                          <p:spTgt spid="64517"/>
                                        </p:tgtEl>
                                        <p:attrNameLst>
                                          <p:attrName>ppt_x</p:attrName>
                                        </p:attrNameLst>
                                      </p:cBhvr>
                                      <p:tavLst>
                                        <p:tav tm="0">
                                          <p:val>
                                            <p:strVal val="0-#ppt_w/2"/>
                                          </p:val>
                                        </p:tav>
                                        <p:tav tm="100000">
                                          <p:val>
                                            <p:strVal val="#ppt_x"/>
                                          </p:val>
                                        </p:tav>
                                      </p:tavLst>
                                    </p:anim>
                                    <p:anim calcmode="lin" valueType="num">
                                      <p:cBhvr additive="base">
                                        <p:cTn id="8" dur="500" fill="hold"/>
                                        <p:tgtEl>
                                          <p:spTgt spid="645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7659"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70660" name="TextBox 3"/>
          <p:cNvSpPr txBox="1">
            <a:spLocks noChangeArrowheads="1"/>
          </p:cNvSpPr>
          <p:nvPr/>
        </p:nvSpPr>
        <p:spPr bwMode="auto">
          <a:xfrm>
            <a:off x="2363172" y="991309"/>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3857"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a:spLocks noChangeArrowheads="1"/>
          </p:cNvSpPr>
          <p:nvPr/>
        </p:nvSpPr>
        <p:spPr bwMode="auto">
          <a:xfrm>
            <a:off x="4724758" y="1646390"/>
            <a:ext cx="5561151" cy="3969284"/>
          </a:xfrm>
          <a:prstGeom prst="rect">
            <a:avLst/>
          </a:prstGeom>
          <a:noFill/>
          <a:ln w="9525">
            <a:noFill/>
            <a:miter lim="800000"/>
            <a:headEnd/>
            <a:tailEnd/>
          </a:ln>
        </p:spPr>
        <p:txBody>
          <a:bodyP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CLE - Continuing Legal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Attorneys:</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YourOnlineProfessor.net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is an </a:t>
            </a:r>
            <a:r>
              <a:rPr kumimoji="0" lang="en-US" sz="1799" b="0" i="1"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Accredited Provider for Pennsylvania Continuing Legal Education,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through The Supreme Court of Pennsylvania's Continuing Legal Education Board, registered as sponsor #7003.</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program qualifies as 1 hour -  </a:t>
            </a:r>
            <a:r>
              <a:rPr kumimoji="0" lang="en-US" sz="1799" b="0" i="0" u="none" strike="noStrike" kern="1200" cap="none" spc="0" normalizeH="0" baseline="0" noProof="0" dirty="0">
                <a:ln>
                  <a:noFill/>
                </a:ln>
                <a:solidFill>
                  <a:srgbClr val="8A0000"/>
                </a:solidFill>
                <a:effectLst/>
                <a:uLnTx/>
                <a:uFillTx/>
                <a:latin typeface="Abadi Extra Light" panose="020B0204020104020204" pitchFamily="34" charset="0"/>
                <a:ea typeface="+mn-ea"/>
                <a:cs typeface="+mn-cs"/>
              </a:rPr>
              <a:t>‘</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Live Webcast’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under PA CLE Board guidelines and in the states of </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Delaware, New Jersey, and California.</a:t>
            </a:r>
            <a:endParaRPr kumimoji="0" lang="en-US" sz="1799"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 most cases, credit is also available to </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New York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attorneys through New York’s “approved jurisdiction policy.”</a:t>
            </a:r>
          </a:p>
        </p:txBody>
      </p:sp>
    </p:spTree>
    <p:extLst>
      <p:ext uri="{BB962C8B-B14F-4D97-AF65-F5344CB8AC3E}">
        <p14:creationId xmlns:p14="http://schemas.microsoft.com/office/powerpoint/2010/main" val="1195596586"/>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Title 1"/>
          <p:cNvSpPr>
            <a:spLocks noGrp="1"/>
          </p:cNvSpPr>
          <p:nvPr>
            <p:ph type="title"/>
          </p:nvPr>
        </p:nvSpPr>
        <p:spPr>
          <a:xfrm>
            <a:off x="3209925" y="2713037"/>
            <a:ext cx="5334000" cy="715963"/>
          </a:xfrm>
        </p:spPr>
        <p:txBody>
          <a:bodyPr/>
          <a:lstStyle/>
          <a:p>
            <a:pPr algn="r"/>
            <a:r>
              <a:rPr lang="en-US" altLang="en-US" dirty="0">
                <a:solidFill>
                  <a:schemeClr val="bg1"/>
                </a:solidFill>
                <a:latin typeface="Abadi Extra Light" panose="020B0204020104020204" pitchFamily="34" charset="0"/>
              </a:rPr>
              <a:t>Reps and Warranties</a:t>
            </a:r>
          </a:p>
        </p:txBody>
      </p:sp>
    </p:spTree>
    <p:extLst>
      <p:ext uri="{BB962C8B-B14F-4D97-AF65-F5344CB8AC3E}">
        <p14:creationId xmlns:p14="http://schemas.microsoft.com/office/powerpoint/2010/main" val="1694099070"/>
      </p:ext>
    </p:extLst>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Content Placeholder 2"/>
          <p:cNvSpPr>
            <a:spLocks noGrp="1"/>
          </p:cNvSpPr>
          <p:nvPr>
            <p:ph idx="1"/>
          </p:nvPr>
        </p:nvSpPr>
        <p:spPr>
          <a:xfrm>
            <a:off x="737420" y="1780623"/>
            <a:ext cx="6576858" cy="3024841"/>
          </a:xfrm>
        </p:spPr>
        <p:txBody>
          <a:bodyPr/>
          <a:lstStyle/>
          <a:p>
            <a:pPr marL="457200" indent="-457200">
              <a:buNone/>
              <a:defRPr/>
            </a:pPr>
            <a:r>
              <a:rPr lang="en-US" altLang="en-US" sz="2800" b="1" dirty="0"/>
              <a:t>Representations and Warranties	</a:t>
            </a:r>
            <a:br>
              <a:rPr lang="en-US" altLang="en-US" sz="2800" b="1" dirty="0"/>
            </a:br>
            <a:r>
              <a:rPr lang="en-US" altLang="en-US" sz="2800" dirty="0">
                <a:effectLst>
                  <a:outerShdw blurRad="38100" dist="38100" dir="2700000" algn="tl">
                    <a:srgbClr val="000000">
                      <a:alpha val="43137"/>
                    </a:srgbClr>
                  </a:outerShdw>
                </a:effectLst>
                <a:latin typeface="Abadi Extra Light" panose="020B0204020104020204" pitchFamily="34" charset="0"/>
              </a:rPr>
              <a:t>&gt;</a:t>
            </a:r>
            <a:r>
              <a:rPr lang="en-US" altLang="en-US" sz="2800" dirty="0">
                <a:latin typeface="Abadi Extra Light" panose="020B0204020104020204" pitchFamily="34" charset="0"/>
              </a:rPr>
              <a:t>  A </a:t>
            </a:r>
            <a:r>
              <a:rPr lang="en-US" altLang="en-US" sz="2800" dirty="0">
                <a:solidFill>
                  <a:schemeClr val="accent2"/>
                </a:solidFill>
                <a:latin typeface="Abadi Extra Light" panose="020B0204020104020204" pitchFamily="34" charset="0"/>
              </a:rPr>
              <a:t>“representation”</a:t>
            </a:r>
            <a:r>
              <a:rPr lang="en-US" altLang="en-US" sz="2800" dirty="0">
                <a:latin typeface="Abadi Extra Light" panose="020B0204020104020204" pitchFamily="34" charset="0"/>
              </a:rPr>
              <a:t> is a </a:t>
            </a:r>
            <a:r>
              <a:rPr lang="en-US" altLang="en-US" sz="2800" i="1" dirty="0">
                <a:latin typeface="Abadi Extra Light" panose="020B0204020104020204" pitchFamily="34" charset="0"/>
              </a:rPr>
              <a:t>“presentation of fact.. made to induce sooner to act”. </a:t>
            </a:r>
          </a:p>
          <a:p>
            <a:pPr marL="914400" indent="-457200">
              <a:spcBef>
                <a:spcPts val="600"/>
              </a:spcBef>
              <a:spcAft>
                <a:spcPts val="600"/>
              </a:spcAft>
              <a:buNone/>
              <a:tabLst>
                <a:tab pos="739775" algn="l"/>
              </a:tabLst>
              <a:defRPr/>
            </a:pPr>
            <a:r>
              <a:rPr lang="en-US" altLang="en-US" sz="2800" dirty="0">
                <a:effectLst>
                  <a:outerShdw blurRad="38100" dist="38100" dir="2700000" algn="tl">
                    <a:srgbClr val="000000">
                      <a:alpha val="43137"/>
                    </a:srgbClr>
                  </a:outerShdw>
                </a:effectLst>
                <a:latin typeface="Abadi Extra Light" panose="020B0204020104020204" pitchFamily="34" charset="0"/>
              </a:rPr>
              <a:t>&gt;</a:t>
            </a:r>
            <a:r>
              <a:rPr lang="en-US" altLang="en-US" sz="2800" dirty="0">
                <a:latin typeface="Abadi Extra Light" panose="020B0204020104020204" pitchFamily="34" charset="0"/>
              </a:rPr>
              <a:t> A </a:t>
            </a:r>
            <a:r>
              <a:rPr lang="en-US" altLang="en-US" sz="2800" dirty="0">
                <a:solidFill>
                  <a:schemeClr val="accent2"/>
                </a:solidFill>
                <a:latin typeface="Abadi Extra Light" panose="020B0204020104020204" pitchFamily="34" charset="0"/>
              </a:rPr>
              <a:t>“warranty” </a:t>
            </a:r>
            <a:r>
              <a:rPr lang="en-US" altLang="en-US" sz="2800" dirty="0">
                <a:latin typeface="Abadi Extra Light" panose="020B0204020104020204" pitchFamily="34" charset="0"/>
              </a:rPr>
              <a:t>implies a guarantee. </a:t>
            </a:r>
          </a:p>
        </p:txBody>
      </p:sp>
      <p:cxnSp>
        <p:nvCxnSpPr>
          <p:cNvPr id="3" name="Straight Connector 2"/>
          <p:cNvCxnSpPr/>
          <p:nvPr/>
        </p:nvCxnSpPr>
        <p:spPr>
          <a:xfrm>
            <a:off x="2346960" y="1097280"/>
            <a:ext cx="4038600" cy="0"/>
          </a:xfrm>
          <a:prstGeom prst="line">
            <a:avLst/>
          </a:prstGeom>
          <a:ln>
            <a:solidFill>
              <a:srgbClr val="FFFFCC"/>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0A558C6-6F2F-37D9-87FA-F0F7E73CB2CA}"/>
              </a:ext>
            </a:extLst>
          </p:cNvPr>
          <p:cNvPicPr>
            <a:picLocks noChangeAspect="1"/>
          </p:cNvPicPr>
          <p:nvPr/>
        </p:nvPicPr>
        <p:blipFill>
          <a:blip r:embed="rId2"/>
          <a:stretch>
            <a:fillRect/>
          </a:stretch>
        </p:blipFill>
        <p:spPr>
          <a:xfrm>
            <a:off x="7885164" y="0"/>
            <a:ext cx="3854552" cy="6858000"/>
          </a:xfrm>
          <a:prstGeom prst="rect">
            <a:avLst/>
          </a:prstGeom>
        </p:spPr>
      </p:pic>
    </p:spTree>
    <p:extLst>
      <p:ext uri="{BB962C8B-B14F-4D97-AF65-F5344CB8AC3E}">
        <p14:creationId xmlns:p14="http://schemas.microsoft.com/office/powerpoint/2010/main" val="6567992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2400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405064" y="609601"/>
            <a:ext cx="7348537" cy="5897563"/>
          </a:xfrm>
        </p:spPr>
        <p:txBody>
          <a:bodyPr/>
          <a:lstStyle/>
          <a:p>
            <a:pPr marL="0" indent="4763" algn="ctr">
              <a:spcBef>
                <a:spcPts val="1200"/>
              </a:spcBef>
              <a:spcAft>
                <a:spcPts val="600"/>
              </a:spcAft>
              <a:buNone/>
              <a:defRPr/>
            </a:pPr>
            <a:r>
              <a:rPr lang="en-US" altLang="en-US" sz="2800" b="1" dirty="0">
                <a:solidFill>
                  <a:srgbClr val="996600"/>
                </a:solidFill>
              </a:rPr>
              <a:t>Purpose of Reps and Warranties</a:t>
            </a:r>
          </a:p>
          <a:p>
            <a:pPr indent="4763">
              <a:spcBef>
                <a:spcPts val="900"/>
              </a:spcBef>
              <a:spcAft>
                <a:spcPts val="900"/>
              </a:spcAft>
              <a:buNone/>
              <a:defRPr/>
            </a:pPr>
            <a:r>
              <a:rPr lang="en-US" altLang="en-US" sz="2400" dirty="0">
                <a:solidFill>
                  <a:srgbClr val="996600"/>
                </a:solidFill>
                <a:latin typeface="Abadi Extra Light" panose="020B0204020104020204" pitchFamily="34" charset="0"/>
              </a:rPr>
              <a:t>&gt; </a:t>
            </a:r>
            <a:r>
              <a:rPr lang="en-US" altLang="en-US" sz="2400" dirty="0">
                <a:solidFill>
                  <a:srgbClr val="C00000"/>
                </a:solidFill>
                <a:latin typeface="Abadi Extra Light" panose="020B0204020104020204" pitchFamily="34" charset="0"/>
              </a:rPr>
              <a:t>First,</a:t>
            </a:r>
            <a:r>
              <a:rPr lang="en-US" altLang="en-US" sz="2400" dirty="0">
                <a:solidFill>
                  <a:srgbClr val="996600"/>
                </a:solidFill>
                <a:latin typeface="Abadi Extra Light" panose="020B0204020104020204" pitchFamily="34" charset="0"/>
              </a:rPr>
              <a:t> they act as a </a:t>
            </a:r>
            <a:r>
              <a:rPr lang="en-US" altLang="en-US" sz="2400" b="1" dirty="0">
                <a:solidFill>
                  <a:srgbClr val="996600"/>
                </a:solidFill>
                <a:latin typeface="Abadi Extra Light" panose="020B0204020104020204" pitchFamily="34" charset="0"/>
              </a:rPr>
              <a:t>supplement to actual due diligence</a:t>
            </a:r>
            <a:r>
              <a:rPr lang="en-US" altLang="en-US" sz="2400" dirty="0">
                <a:solidFill>
                  <a:srgbClr val="996600"/>
                </a:solidFill>
                <a:latin typeface="Abadi Extra Light" panose="020B0204020104020204" pitchFamily="34" charset="0"/>
              </a:rPr>
              <a:t>. </a:t>
            </a:r>
          </a:p>
          <a:p>
            <a:pPr>
              <a:spcBef>
                <a:spcPts val="900"/>
              </a:spcBef>
              <a:spcAft>
                <a:spcPts val="900"/>
              </a:spcAft>
              <a:buNone/>
              <a:defRPr/>
            </a:pPr>
            <a:r>
              <a:rPr lang="en-US" altLang="en-US" sz="2400" dirty="0">
                <a:solidFill>
                  <a:srgbClr val="996600"/>
                </a:solidFill>
                <a:latin typeface="Abadi Extra Light" panose="020B0204020104020204" pitchFamily="34" charset="0"/>
              </a:rPr>
              <a:t>	&gt; </a:t>
            </a:r>
            <a:r>
              <a:rPr lang="en-US" altLang="en-US" sz="2400" dirty="0">
                <a:solidFill>
                  <a:srgbClr val="C00000"/>
                </a:solidFill>
                <a:latin typeface="Abadi Extra Light" panose="020B0204020104020204" pitchFamily="34" charset="0"/>
              </a:rPr>
              <a:t>Second,</a:t>
            </a:r>
            <a:r>
              <a:rPr lang="en-US" altLang="en-US" sz="2400" dirty="0">
                <a:solidFill>
                  <a:srgbClr val="996600"/>
                </a:solidFill>
                <a:latin typeface="Abadi Extra Light" panose="020B0204020104020204" pitchFamily="34" charset="0"/>
              </a:rPr>
              <a:t> the accuracy of the representations and warranties is generally a </a:t>
            </a:r>
            <a:r>
              <a:rPr lang="en-US" altLang="en-US" sz="2400" b="1" dirty="0">
                <a:solidFill>
                  <a:srgbClr val="996600"/>
                </a:solidFill>
                <a:latin typeface="Abadi Extra Light" panose="020B0204020104020204" pitchFamily="34" charset="0"/>
              </a:rPr>
              <a:t>condition to closing the transaction</a:t>
            </a:r>
          </a:p>
          <a:p>
            <a:pPr>
              <a:spcBef>
                <a:spcPts val="900"/>
              </a:spcBef>
              <a:spcAft>
                <a:spcPts val="900"/>
              </a:spcAft>
              <a:buNone/>
              <a:defRPr/>
            </a:pPr>
            <a:r>
              <a:rPr lang="en-US" altLang="en-US" sz="2400" dirty="0">
                <a:solidFill>
                  <a:srgbClr val="996600"/>
                </a:solidFill>
                <a:latin typeface="Abadi Extra Light" panose="020B0204020104020204" pitchFamily="34" charset="0"/>
              </a:rPr>
              <a:t>	&gt; </a:t>
            </a:r>
            <a:r>
              <a:rPr lang="en-US" altLang="en-US" sz="2400" dirty="0">
                <a:solidFill>
                  <a:srgbClr val="C00000"/>
                </a:solidFill>
                <a:latin typeface="Abadi Extra Light" panose="020B0204020104020204" pitchFamily="34" charset="0"/>
              </a:rPr>
              <a:t>Third</a:t>
            </a:r>
            <a:r>
              <a:rPr lang="en-US" altLang="en-US" sz="2400" dirty="0">
                <a:solidFill>
                  <a:srgbClr val="996600"/>
                </a:solidFill>
                <a:latin typeface="Abadi Extra Light" panose="020B0204020104020204" pitchFamily="34" charset="0"/>
              </a:rPr>
              <a:t>, they provide </a:t>
            </a:r>
            <a:r>
              <a:rPr lang="en-US" altLang="en-US" sz="2400" b="1" dirty="0">
                <a:solidFill>
                  <a:srgbClr val="996600"/>
                </a:solidFill>
                <a:latin typeface="Abadi Extra Light" panose="020B0204020104020204" pitchFamily="34" charset="0"/>
              </a:rPr>
              <a:t>a basis for indemnification </a:t>
            </a:r>
            <a:r>
              <a:rPr lang="en-US" altLang="en-US" sz="2400" dirty="0">
                <a:solidFill>
                  <a:srgbClr val="996600"/>
                </a:solidFill>
                <a:latin typeface="Abadi Extra Light" panose="020B0204020104020204" pitchFamily="34" charset="0"/>
              </a:rPr>
              <a:t>if a representation or warranty is false. </a:t>
            </a:r>
          </a:p>
          <a:p>
            <a:pPr>
              <a:spcBef>
                <a:spcPts val="900"/>
              </a:spcBef>
              <a:spcAft>
                <a:spcPts val="900"/>
              </a:spcAft>
              <a:buNone/>
              <a:defRPr/>
            </a:pPr>
            <a:endParaRPr lang="en-US" altLang="en-US" sz="2800" dirty="0">
              <a:solidFill>
                <a:srgbClr val="996600"/>
              </a:solidFill>
              <a:latin typeface="Agency FB" pitchFamily="34" charset="0"/>
            </a:endParaRPr>
          </a:p>
        </p:txBody>
      </p:sp>
      <p:sp>
        <p:nvSpPr>
          <p:cNvPr id="2" name="Rectangle 1"/>
          <p:cNvSpPr/>
          <p:nvPr/>
        </p:nvSpPr>
        <p:spPr>
          <a:xfrm>
            <a:off x="3645197" y="4294981"/>
            <a:ext cx="5116513" cy="1828800"/>
          </a:xfrm>
          <a:prstGeom prst="rect">
            <a:avLst/>
          </a:prstGeom>
          <a:solidFill>
            <a:schemeClr val="tx1">
              <a:lumMod val="50000"/>
              <a:lumOff val="50000"/>
            </a:schemeClr>
          </a:solidFill>
          <a:ln>
            <a:noFill/>
          </a:ln>
          <a:effectLst>
            <a:outerShdw blurRad="50800" dist="50800" dir="5400000" algn="ctr" rotWithShape="0">
              <a:srgbClr val="000000">
                <a:alpha val="9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 BONNIE" panose="02000000000000000000" pitchFamily="2" charset="0"/>
                <a:ea typeface="+mn-ea"/>
                <a:cs typeface="+mn-cs"/>
              </a:rPr>
              <a:t>Remember the Seller may not exist after</a:t>
            </a:r>
            <a:br>
              <a:rPr kumimoji="0" lang="en-US" sz="2800" b="0" i="0" u="none" strike="noStrike" kern="1200" cap="none" spc="0" normalizeH="0" baseline="0" noProof="0" dirty="0">
                <a:ln>
                  <a:noFill/>
                </a:ln>
                <a:solidFill>
                  <a:prstClr val="white"/>
                </a:solidFill>
                <a:effectLst/>
                <a:uLnTx/>
                <a:uFillTx/>
                <a:latin typeface="AR BONNIE" panose="02000000000000000000" pitchFamily="2" charset="0"/>
                <a:ea typeface="+mn-ea"/>
                <a:cs typeface="+mn-cs"/>
              </a:rPr>
            </a:br>
            <a:r>
              <a:rPr kumimoji="0" lang="en-US" sz="2800" b="0" i="0" u="none" strike="noStrike" kern="1200" cap="none" spc="0" normalizeH="0" baseline="0" noProof="0" dirty="0">
                <a:ln>
                  <a:noFill/>
                </a:ln>
                <a:solidFill>
                  <a:prstClr val="white"/>
                </a:solidFill>
                <a:effectLst/>
                <a:uLnTx/>
                <a:uFillTx/>
                <a:latin typeface="AR BONNIE" panose="02000000000000000000" pitchFamily="2" charset="0"/>
                <a:ea typeface="+mn-ea"/>
                <a:cs typeface="+mn-cs"/>
              </a:rPr>
              <a:t> the Sale is Complete</a:t>
            </a:r>
          </a:p>
        </p:txBody>
      </p:sp>
    </p:spTree>
    <p:extLst>
      <p:ext uri="{BB962C8B-B14F-4D97-AF65-F5344CB8AC3E}">
        <p14:creationId xmlns:p14="http://schemas.microsoft.com/office/powerpoint/2010/main" val="21164306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17AB8-B152-D467-905E-B7FBFB769CC8}"/>
              </a:ext>
            </a:extLst>
          </p:cNvPr>
          <p:cNvSpPr>
            <a:spLocks noGrp="1"/>
          </p:cNvSpPr>
          <p:nvPr>
            <p:ph type="title"/>
          </p:nvPr>
        </p:nvSpPr>
        <p:spPr>
          <a:xfrm>
            <a:off x="1452656" y="1444741"/>
            <a:ext cx="9357865" cy="1041901"/>
          </a:xfrm>
        </p:spPr>
        <p:txBody>
          <a:bodyPr vert="horz" lIns="91440" tIns="45720" rIns="91440" bIns="45720" rtlCol="0" anchor="ctr">
            <a:normAutofit/>
          </a:bodyPr>
          <a:lstStyle/>
          <a:p>
            <a:pPr algn="l" eaLnBrk="1" hangingPunct="1">
              <a:lnSpc>
                <a:spcPct val="90000"/>
              </a:lnSpc>
            </a:pPr>
            <a:r>
              <a:rPr kumimoji="0" lang="en-US" sz="2800" b="1" i="0" u="none" strike="noStrike" kern="1200" cap="none" spc="0" normalizeH="0" baseline="0" noProof="0" dirty="0">
                <a:ln>
                  <a:noFill/>
                </a:ln>
                <a:solidFill>
                  <a:schemeClr val="tx1"/>
                </a:solidFill>
                <a:effectLst/>
                <a:uLnTx/>
                <a:uFillTx/>
                <a:latin typeface="+mn-lt"/>
                <a:ea typeface="+mj-ea"/>
                <a:cs typeface="+mj-cs"/>
              </a:rPr>
              <a:t>Representations and Warranties of the Seller in an Asset Transaction</a:t>
            </a:r>
            <a:endParaRPr lang="en-US" sz="2800" b="1" kern="1200" dirty="0">
              <a:solidFill>
                <a:schemeClr val="tx1"/>
              </a:solidFill>
              <a:latin typeface="+mn-lt"/>
              <a:ea typeface="+mj-ea"/>
              <a:cs typeface="+mj-cs"/>
            </a:endParaRPr>
          </a:p>
        </p:txBody>
      </p:sp>
      <p:sp>
        <p:nvSpPr>
          <p:cNvPr id="3" name="Content Placeholder 2">
            <a:extLst>
              <a:ext uri="{FF2B5EF4-FFF2-40B4-BE49-F238E27FC236}">
                <a16:creationId xmlns:a16="http://schemas.microsoft.com/office/drawing/2014/main" id="{2F8DD9F2-C5F8-9FCC-300B-55EFF0AE72AB}"/>
              </a:ext>
            </a:extLst>
          </p:cNvPr>
          <p:cNvSpPr>
            <a:spLocks noGrp="1"/>
          </p:cNvSpPr>
          <p:nvPr>
            <p:ph idx="1"/>
          </p:nvPr>
        </p:nvSpPr>
        <p:spPr>
          <a:xfrm>
            <a:off x="1452656" y="2701427"/>
            <a:ext cx="4724408" cy="2699968"/>
          </a:xfrm>
        </p:spPr>
        <p:txBody>
          <a:bodyPr vert="horz" lIns="91440" tIns="45720" rIns="91440" bIns="45720" rtlCol="0">
            <a:noAutofit/>
          </a:bodyPr>
          <a:lstStyle/>
          <a:p>
            <a:pPr marL="0" indent="-228600" eaLnBrk="1" hangingPunct="1">
              <a:lnSpc>
                <a:spcPct val="110000"/>
              </a:lnSpc>
            </a:pPr>
            <a:r>
              <a:rPr lang="en-US" sz="1200" dirty="0"/>
              <a:t>4.1. Organization and Good Standing. </a:t>
            </a:r>
          </a:p>
          <a:p>
            <a:pPr marL="0" indent="-228600" eaLnBrk="1" hangingPunct="1">
              <a:lnSpc>
                <a:spcPct val="110000"/>
              </a:lnSpc>
            </a:pPr>
            <a:r>
              <a:rPr lang="en-US" sz="1200" dirty="0"/>
              <a:t>4.2. Subsidiaries. </a:t>
            </a:r>
          </a:p>
          <a:p>
            <a:pPr marL="0" indent="-228600" eaLnBrk="1" hangingPunct="1">
              <a:lnSpc>
                <a:spcPct val="110000"/>
              </a:lnSpc>
            </a:pPr>
            <a:r>
              <a:rPr lang="en-US" sz="1200" dirty="0"/>
              <a:t>4.3. Title to Properties. </a:t>
            </a:r>
          </a:p>
          <a:p>
            <a:pPr marL="0" indent="-228600" eaLnBrk="1" hangingPunct="1">
              <a:lnSpc>
                <a:spcPct val="110000"/>
              </a:lnSpc>
            </a:pPr>
            <a:r>
              <a:rPr lang="en-US" sz="1200" dirty="0"/>
              <a:t>4.4. Tax Matters.</a:t>
            </a:r>
          </a:p>
          <a:p>
            <a:pPr marL="0" indent="-228600" eaLnBrk="1" hangingPunct="1">
              <a:lnSpc>
                <a:spcPct val="110000"/>
              </a:lnSpc>
            </a:pPr>
            <a:r>
              <a:rPr lang="en-US" sz="1200" dirty="0"/>
              <a:t>4.5. Litigation. </a:t>
            </a:r>
          </a:p>
          <a:p>
            <a:pPr marL="0" indent="-228600" eaLnBrk="1" hangingPunct="1">
              <a:lnSpc>
                <a:spcPct val="110000"/>
              </a:lnSpc>
            </a:pPr>
            <a:r>
              <a:rPr lang="en-US" sz="1200" dirty="0"/>
              <a:t>4.6. Absence of Undisclosed Liabilities</a:t>
            </a:r>
          </a:p>
          <a:p>
            <a:pPr marL="0" indent="-228600" eaLnBrk="1" hangingPunct="1">
              <a:lnSpc>
                <a:spcPct val="110000"/>
              </a:lnSpc>
            </a:pPr>
            <a:r>
              <a:rPr lang="en-US" sz="1200" dirty="0"/>
              <a:t>4.7. Financial. </a:t>
            </a:r>
          </a:p>
          <a:p>
            <a:pPr marL="0" indent="-228600" eaLnBrk="1" hangingPunct="1">
              <a:lnSpc>
                <a:spcPct val="110000"/>
              </a:lnSpc>
            </a:pPr>
            <a:r>
              <a:rPr lang="en-US" sz="1200" dirty="0"/>
              <a:t>4.8. Absence of Debt</a:t>
            </a:r>
          </a:p>
          <a:p>
            <a:pPr marL="0" indent="-228600" eaLnBrk="1" hangingPunct="1">
              <a:lnSpc>
                <a:spcPct val="110000"/>
              </a:lnSpc>
            </a:pPr>
            <a:r>
              <a:rPr lang="en-US" sz="1200" dirty="0"/>
              <a:t>4.9. Absence of Certain Changes and Events. </a:t>
            </a:r>
          </a:p>
          <a:p>
            <a:pPr marL="0" indent="-228600" eaLnBrk="1" hangingPunct="1">
              <a:lnSpc>
                <a:spcPct val="110000"/>
              </a:lnSpc>
            </a:pPr>
            <a:r>
              <a:rPr lang="en-US" sz="1200" dirty="0"/>
              <a:t>4.10. Additional Information. </a:t>
            </a:r>
          </a:p>
          <a:p>
            <a:pPr marL="0" indent="-228600" eaLnBrk="1" hangingPunct="1">
              <a:lnSpc>
                <a:spcPct val="90000"/>
              </a:lnSpc>
            </a:pPr>
            <a:endParaRPr lang="en-US" sz="1100" dirty="0"/>
          </a:p>
          <a:p>
            <a:pPr indent="-228600" eaLnBrk="1" hangingPunct="1">
              <a:lnSpc>
                <a:spcPct val="90000"/>
              </a:lnSpc>
            </a:pPr>
            <a:endParaRPr lang="en-US" sz="1100" dirty="0"/>
          </a:p>
        </p:txBody>
      </p:sp>
      <p:sp>
        <p:nvSpPr>
          <p:cNvPr id="5" name="TextBox 4">
            <a:extLst>
              <a:ext uri="{FF2B5EF4-FFF2-40B4-BE49-F238E27FC236}">
                <a16:creationId xmlns:a16="http://schemas.microsoft.com/office/drawing/2014/main" id="{059FD46D-4173-25CE-4B1D-489C34602066}"/>
              </a:ext>
            </a:extLst>
          </p:cNvPr>
          <p:cNvSpPr txBox="1"/>
          <p:nvPr/>
        </p:nvSpPr>
        <p:spPr>
          <a:xfrm>
            <a:off x="6256020" y="2701427"/>
            <a:ext cx="4554501" cy="2699968"/>
          </a:xfrm>
          <a:prstGeom prst="rect">
            <a:avLst/>
          </a:prstGeom>
        </p:spPr>
        <p:txBody>
          <a:bodyPr vert="horz" lIns="91440" tIns="45720" rIns="91440" bIns="45720" rtlCol="0">
            <a:normAutofit lnSpcReduction="10000"/>
          </a:bodyPr>
          <a:lstStyle/>
          <a:p>
            <a:pPr marL="0" marR="0" lvl="0" indent="-228600" algn="l" defTabSz="914400" rtl="0" eaLnBrk="1" fontAlgn="base" latinLnBrk="0" hangingPunct="1">
              <a:lnSpc>
                <a:spcPct val="11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4.11. Restrictions. </a:t>
            </a:r>
          </a:p>
          <a:p>
            <a:pPr marL="0" marR="0" lvl="0" indent="-228600" algn="l" defTabSz="914400" rtl="0" eaLnBrk="1" fontAlgn="base" latinLnBrk="0" hangingPunct="1">
              <a:lnSpc>
                <a:spcPct val="11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4.12. Compliance With Laws. </a:t>
            </a:r>
          </a:p>
          <a:p>
            <a:pPr marL="0" marR="0" lvl="0" indent="-228600" algn="l" defTabSz="914400" rtl="0" eaLnBrk="1" fontAlgn="base" latinLnBrk="0" hangingPunct="1">
              <a:lnSpc>
                <a:spcPct val="110000"/>
              </a:lnSpc>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4.13. Employee Benefit Plans; Employee Relations.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4.14. Authorization;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4.15. Employees.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4.16. Accounts Receivable.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4.17. Inventories.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4.18. Product Warranties.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4.19. Suppliers and Customers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4.20. Environmental.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4.21. Insurance Coverage.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4.22. Disclosure. </a:t>
            </a:r>
          </a:p>
        </p:txBody>
      </p:sp>
    </p:spTree>
    <p:extLst>
      <p:ext uri="{BB962C8B-B14F-4D97-AF65-F5344CB8AC3E}">
        <p14:creationId xmlns:p14="http://schemas.microsoft.com/office/powerpoint/2010/main" val="3719469934"/>
      </p:ext>
    </p:extLst>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B6FA2-C753-6636-3884-6C0704A1134E}"/>
              </a:ext>
            </a:extLst>
          </p:cNvPr>
          <p:cNvSpPr>
            <a:spLocks noGrp="1"/>
          </p:cNvSpPr>
          <p:nvPr>
            <p:ph type="title"/>
          </p:nvPr>
        </p:nvSpPr>
        <p:spPr>
          <a:xfrm>
            <a:off x="838200" y="620742"/>
            <a:ext cx="10515600" cy="1325563"/>
          </a:xfrm>
        </p:spPr>
        <p:txBody>
          <a:bodyPr vert="horz" lIns="91440" tIns="45720" rIns="91440" bIns="45720" rtlCol="0" anchor="ctr">
            <a:normAutofit/>
          </a:bodyPr>
          <a:lstStyle/>
          <a:p>
            <a:pPr algn="l" eaLnBrk="1" hangingPunct="1">
              <a:lnSpc>
                <a:spcPct val="90000"/>
              </a:lnSpc>
            </a:pPr>
            <a:r>
              <a:rPr kumimoji="0" lang="en-US" sz="3200" b="1" i="0" u="none" strike="noStrike" kern="1200" cap="none" spc="0" normalizeH="0" baseline="0" noProof="0" dirty="0">
                <a:ln>
                  <a:noFill/>
                </a:ln>
                <a:solidFill>
                  <a:srgbClr val="FFFFFF"/>
                </a:solidFill>
                <a:effectLst/>
                <a:uLnTx/>
                <a:uFillTx/>
                <a:latin typeface="+mj-lt"/>
                <a:ea typeface="+mj-ea"/>
                <a:cs typeface="+mj-cs"/>
              </a:rPr>
              <a:t>Representations and Warranties of the Seller in a Stock Transaction</a:t>
            </a:r>
            <a:endParaRPr lang="en-US" sz="3200" b="1" kern="1200" dirty="0">
              <a:solidFill>
                <a:srgbClr val="FFFFFF"/>
              </a:solidFill>
              <a:latin typeface="+mj-lt"/>
              <a:ea typeface="+mj-ea"/>
              <a:cs typeface="+mj-cs"/>
            </a:endParaRPr>
          </a:p>
        </p:txBody>
      </p:sp>
      <p:cxnSp>
        <p:nvCxnSpPr>
          <p:cNvPr id="15" name="Straight Connector 14">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9553AA-6D69-32D0-2612-306984F68FA0}"/>
              </a:ext>
            </a:extLst>
          </p:cNvPr>
          <p:cNvSpPr>
            <a:spLocks noGrp="1"/>
          </p:cNvSpPr>
          <p:nvPr>
            <p:ph idx="1"/>
          </p:nvPr>
        </p:nvSpPr>
        <p:spPr>
          <a:xfrm>
            <a:off x="838200" y="2091247"/>
            <a:ext cx="5097780" cy="3910617"/>
          </a:xfrm>
        </p:spPr>
        <p:txBody>
          <a:bodyPr vert="horz" lIns="91440" tIns="45720" rIns="91440" bIns="45720" rtlCol="0">
            <a:normAutofit fontScale="77500" lnSpcReduction="20000"/>
          </a:bodyPr>
          <a:lstStyle/>
          <a:p>
            <a:pPr marL="0" indent="-228600" eaLnBrk="1" hangingPunct="1">
              <a:lnSpc>
                <a:spcPct val="90000"/>
              </a:lnSpc>
            </a:pPr>
            <a:r>
              <a:rPr lang="en-US" sz="1400" dirty="0">
                <a:solidFill>
                  <a:srgbClr val="FFFFFF"/>
                </a:solidFill>
              </a:rPr>
              <a:t>REPRESENTATIONS AND WARRANTIES  REGARDING  THE SELLERS	</a:t>
            </a:r>
          </a:p>
          <a:p>
            <a:pPr marL="0" indent="-228600" eaLnBrk="1" hangingPunct="1">
              <a:lnSpc>
                <a:spcPct val="90000"/>
              </a:lnSpc>
              <a:spcBef>
                <a:spcPts val="600"/>
              </a:spcBef>
            </a:pPr>
            <a:r>
              <a:rPr lang="en-US" sz="1400" dirty="0">
                <a:solidFill>
                  <a:srgbClr val="FFFFFF"/>
                </a:solidFill>
              </a:rPr>
              <a:t>2.01     Organization and Authority.	</a:t>
            </a:r>
          </a:p>
          <a:p>
            <a:pPr marL="0" indent="-228600" eaLnBrk="1" hangingPunct="1">
              <a:lnSpc>
                <a:spcPct val="90000"/>
              </a:lnSpc>
              <a:spcBef>
                <a:spcPts val="600"/>
              </a:spcBef>
            </a:pPr>
            <a:r>
              <a:rPr lang="en-US" sz="1400" dirty="0">
                <a:solidFill>
                  <a:srgbClr val="FFFFFF"/>
                </a:solidFill>
              </a:rPr>
              <a:t>2.02     Ownership of Acquired Securities	</a:t>
            </a:r>
          </a:p>
          <a:p>
            <a:pPr marL="0" indent="-228600" eaLnBrk="1" hangingPunct="1">
              <a:lnSpc>
                <a:spcPct val="90000"/>
              </a:lnSpc>
              <a:spcBef>
                <a:spcPts val="600"/>
              </a:spcBef>
            </a:pPr>
            <a:r>
              <a:rPr lang="en-US" sz="1400" dirty="0">
                <a:solidFill>
                  <a:srgbClr val="FFFFFF"/>
                </a:solidFill>
              </a:rPr>
              <a:t>2.03     No Conflicts	</a:t>
            </a:r>
          </a:p>
          <a:p>
            <a:pPr marL="0" indent="-228600" eaLnBrk="1" hangingPunct="1">
              <a:lnSpc>
                <a:spcPct val="90000"/>
              </a:lnSpc>
              <a:spcBef>
                <a:spcPts val="600"/>
              </a:spcBef>
            </a:pPr>
            <a:r>
              <a:rPr lang="en-US" sz="1400" dirty="0">
                <a:solidFill>
                  <a:srgbClr val="FFFFFF"/>
                </a:solidFill>
              </a:rPr>
              <a:t>2.04     Litigation	</a:t>
            </a:r>
          </a:p>
          <a:p>
            <a:pPr marL="0" indent="-228600" eaLnBrk="1" hangingPunct="1">
              <a:lnSpc>
                <a:spcPct val="90000"/>
              </a:lnSpc>
              <a:spcBef>
                <a:spcPts val="600"/>
              </a:spcBef>
            </a:pPr>
            <a:r>
              <a:rPr lang="en-US" sz="1400" dirty="0">
                <a:solidFill>
                  <a:srgbClr val="FFFFFF"/>
                </a:solidFill>
              </a:rPr>
              <a:t>2.05     Brokers	</a:t>
            </a:r>
          </a:p>
          <a:p>
            <a:pPr marL="0" indent="-228600" eaLnBrk="1" hangingPunct="1">
              <a:lnSpc>
                <a:spcPct val="90000"/>
              </a:lnSpc>
              <a:spcBef>
                <a:spcPts val="600"/>
              </a:spcBef>
            </a:pPr>
            <a:r>
              <a:rPr lang="en-US" sz="1400" dirty="0">
                <a:solidFill>
                  <a:srgbClr val="FFFFFF"/>
                </a:solidFill>
              </a:rPr>
              <a:t>2.06     Securities Law Representations</a:t>
            </a:r>
          </a:p>
          <a:p>
            <a:pPr marL="0" indent="-228600" eaLnBrk="1" hangingPunct="1">
              <a:lnSpc>
                <a:spcPct val="90000"/>
              </a:lnSpc>
            </a:pPr>
            <a:endParaRPr lang="en-US" sz="1400" dirty="0">
              <a:solidFill>
                <a:srgbClr val="FFFFFF"/>
              </a:solidFill>
            </a:endParaRPr>
          </a:p>
          <a:p>
            <a:pPr marL="0" indent="-228600" eaLnBrk="1" hangingPunct="1">
              <a:lnSpc>
                <a:spcPct val="90000"/>
              </a:lnSpc>
            </a:pPr>
            <a:r>
              <a:rPr lang="en-US" sz="1400" dirty="0">
                <a:solidFill>
                  <a:srgbClr val="FFFFFF"/>
                </a:solidFill>
              </a:rPr>
              <a:t>REPRESENTATIONS AND WARRANTIES  REGARDING  THE COMPANY                                                                                                                                                </a:t>
            </a:r>
          </a:p>
          <a:p>
            <a:pPr marL="0" indent="-228600" eaLnBrk="1" hangingPunct="1">
              <a:lnSpc>
                <a:spcPct val="90000"/>
              </a:lnSpc>
              <a:spcBef>
                <a:spcPts val="600"/>
              </a:spcBef>
            </a:pPr>
            <a:r>
              <a:rPr lang="en-US" sz="1400" dirty="0">
                <a:solidFill>
                  <a:srgbClr val="FFFFFF"/>
                </a:solidFill>
              </a:rPr>
              <a:t>3.01	Organization, Qualification and Corporate Power	</a:t>
            </a:r>
          </a:p>
          <a:p>
            <a:pPr marL="0" indent="-228600" eaLnBrk="1" hangingPunct="1">
              <a:lnSpc>
                <a:spcPct val="90000"/>
              </a:lnSpc>
              <a:spcBef>
                <a:spcPts val="600"/>
              </a:spcBef>
            </a:pPr>
            <a:r>
              <a:rPr lang="en-US" sz="1400" dirty="0">
                <a:solidFill>
                  <a:srgbClr val="FFFFFF"/>
                </a:solidFill>
              </a:rPr>
              <a:t>3.02	Capitalization	</a:t>
            </a:r>
          </a:p>
          <a:p>
            <a:pPr marL="0" indent="-228600" eaLnBrk="1" hangingPunct="1">
              <a:lnSpc>
                <a:spcPct val="90000"/>
              </a:lnSpc>
              <a:spcBef>
                <a:spcPts val="600"/>
              </a:spcBef>
            </a:pPr>
            <a:r>
              <a:rPr lang="en-US" sz="1400" dirty="0">
                <a:solidFill>
                  <a:srgbClr val="FFFFFF"/>
                </a:solidFill>
              </a:rPr>
              <a:t>3.03	Authority	</a:t>
            </a:r>
          </a:p>
          <a:p>
            <a:pPr marL="0" indent="-228600" eaLnBrk="1" hangingPunct="1">
              <a:lnSpc>
                <a:spcPct val="90000"/>
              </a:lnSpc>
              <a:spcBef>
                <a:spcPts val="600"/>
              </a:spcBef>
            </a:pPr>
            <a:r>
              <a:rPr lang="en-US" sz="1400" dirty="0">
                <a:solidFill>
                  <a:srgbClr val="FFFFFF"/>
                </a:solidFill>
              </a:rPr>
              <a:t>3.04	Brokers	</a:t>
            </a:r>
          </a:p>
          <a:p>
            <a:pPr marL="0" indent="-228600" eaLnBrk="1" hangingPunct="1">
              <a:lnSpc>
                <a:spcPct val="90000"/>
              </a:lnSpc>
              <a:spcBef>
                <a:spcPts val="600"/>
              </a:spcBef>
            </a:pPr>
            <a:r>
              <a:rPr lang="en-US" sz="1400" dirty="0">
                <a:solidFill>
                  <a:srgbClr val="FFFFFF"/>
                </a:solidFill>
              </a:rPr>
              <a:t>3.05	Financial Statements	</a:t>
            </a:r>
          </a:p>
          <a:p>
            <a:pPr marL="0" indent="-228600" eaLnBrk="1" hangingPunct="1">
              <a:lnSpc>
                <a:spcPct val="90000"/>
              </a:lnSpc>
              <a:spcBef>
                <a:spcPts val="600"/>
              </a:spcBef>
            </a:pPr>
            <a:r>
              <a:rPr lang="en-US" sz="1400" dirty="0">
                <a:solidFill>
                  <a:srgbClr val="FFFFFF"/>
                </a:solidFill>
              </a:rPr>
              <a:t>3.06	Absence of Certain Changes	</a:t>
            </a:r>
          </a:p>
          <a:p>
            <a:pPr marL="0" indent="-228600" eaLnBrk="1" hangingPunct="1">
              <a:lnSpc>
                <a:spcPct val="90000"/>
              </a:lnSpc>
              <a:spcBef>
                <a:spcPts val="600"/>
              </a:spcBef>
            </a:pPr>
            <a:r>
              <a:rPr lang="en-US" sz="1400" dirty="0">
                <a:solidFill>
                  <a:srgbClr val="FFFFFF"/>
                </a:solidFill>
              </a:rPr>
              <a:t>3.07	No Undisclosed Liabilities	</a:t>
            </a:r>
          </a:p>
          <a:p>
            <a:pPr marL="0" indent="-228600" eaLnBrk="1" hangingPunct="1">
              <a:lnSpc>
                <a:spcPct val="90000"/>
              </a:lnSpc>
              <a:spcBef>
                <a:spcPts val="600"/>
              </a:spcBef>
            </a:pPr>
            <a:r>
              <a:rPr lang="en-US" sz="1400" dirty="0">
                <a:solidFill>
                  <a:srgbClr val="FFFFFF"/>
                </a:solidFill>
              </a:rPr>
              <a:t>3.08	Title to and Sufficiency of Assets	</a:t>
            </a:r>
          </a:p>
          <a:p>
            <a:pPr marL="0" indent="-228600" eaLnBrk="1" hangingPunct="1">
              <a:lnSpc>
                <a:spcPct val="90000"/>
              </a:lnSpc>
              <a:spcBef>
                <a:spcPts val="600"/>
              </a:spcBef>
            </a:pPr>
            <a:r>
              <a:rPr lang="en-US" sz="1400" dirty="0">
                <a:solidFill>
                  <a:srgbClr val="FFFFFF"/>
                </a:solidFill>
              </a:rPr>
              <a:t>3.09	Tangible Personal Property; Condition of Assets	</a:t>
            </a:r>
          </a:p>
          <a:p>
            <a:pPr marL="0" indent="-228600" eaLnBrk="1" hangingPunct="1">
              <a:lnSpc>
                <a:spcPct val="90000"/>
              </a:lnSpc>
              <a:spcBef>
                <a:spcPts val="600"/>
              </a:spcBef>
            </a:pPr>
            <a:r>
              <a:rPr lang="en-US" sz="1400" dirty="0">
                <a:solidFill>
                  <a:srgbClr val="FFFFFF"/>
                </a:solidFill>
              </a:rPr>
              <a:t>3.10	Real Property	</a:t>
            </a:r>
          </a:p>
          <a:p>
            <a:pPr marL="0" indent="-228600" eaLnBrk="1" hangingPunct="1">
              <a:lnSpc>
                <a:spcPct val="90000"/>
              </a:lnSpc>
              <a:spcBef>
                <a:spcPts val="600"/>
              </a:spcBef>
            </a:pPr>
            <a:r>
              <a:rPr lang="en-US" sz="1400" dirty="0">
                <a:solidFill>
                  <a:srgbClr val="FFFFFF"/>
                </a:solidFill>
              </a:rPr>
              <a:t>3.11	Material Contracts	</a:t>
            </a:r>
          </a:p>
          <a:p>
            <a:pPr indent="-228600" eaLnBrk="1" hangingPunct="1">
              <a:lnSpc>
                <a:spcPct val="90000"/>
              </a:lnSpc>
            </a:pPr>
            <a:endParaRPr lang="en-US" sz="800" dirty="0">
              <a:solidFill>
                <a:srgbClr val="FFFFFF"/>
              </a:solidFill>
            </a:endParaRPr>
          </a:p>
        </p:txBody>
      </p:sp>
      <p:sp>
        <p:nvSpPr>
          <p:cNvPr id="5" name="TextBox 4">
            <a:extLst>
              <a:ext uri="{FF2B5EF4-FFF2-40B4-BE49-F238E27FC236}">
                <a16:creationId xmlns:a16="http://schemas.microsoft.com/office/drawing/2014/main" id="{F8BB2BCA-AA71-10F8-D17A-8C67EA499769}"/>
              </a:ext>
            </a:extLst>
          </p:cNvPr>
          <p:cNvSpPr txBox="1"/>
          <p:nvPr/>
        </p:nvSpPr>
        <p:spPr>
          <a:xfrm>
            <a:off x="6256020" y="2091247"/>
            <a:ext cx="5097780" cy="3910618"/>
          </a:xfrm>
          <a:prstGeom prst="rect">
            <a:avLst/>
          </a:prstGeom>
        </p:spPr>
        <p:txBody>
          <a:bodyPr vert="horz" lIns="91440" tIns="45720" rIns="91440" bIns="45720" rtlCol="0">
            <a:normAutofit/>
          </a:bodyPr>
          <a:lstStyle/>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3.12	Intellectual Property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3.13	Tax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3.14	Legal Compliance; Anti-Corruption Laws; Export 	Control Laws and Economic Sanctions Laws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3.15	Litigation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3.16	Warranties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3.17	Employees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3.18	Employee Benefits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3.19	Customers and Suppliers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3.20	Transactions with Related Persons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3.21	Insurance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3.22	Privacy and Security	</a:t>
            </a:r>
          </a:p>
          <a:p>
            <a:pPr marL="0" marR="0" lvl="0" indent="-228600" fontAlgn="auto">
              <a:lnSpc>
                <a:spcPct val="90000"/>
              </a:lnSpc>
              <a:spcBef>
                <a:spcPts val="60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3.23	Bank Accounts	</a:t>
            </a:r>
          </a:p>
          <a:p>
            <a:pPr marL="0" marR="0" lvl="0" indent="-228600" fontAlgn="auto">
              <a:lnSpc>
                <a:spcPct val="90000"/>
              </a:lnSpc>
              <a:spcBef>
                <a:spcPts val="0"/>
              </a:spcBef>
              <a:spcAft>
                <a:spcPts val="0"/>
              </a:spcAft>
              <a:buClrTx/>
              <a:buSzTx/>
              <a:buFont typeface="Arial" panose="020B0604020202020204" pitchFamily="34" charset="0"/>
              <a:buChar char="•"/>
              <a:tabLst/>
              <a:defRPr/>
            </a:pPr>
            <a:r>
              <a:rPr kumimoji="0" lang="en-US" sz="1400" b="0" i="0" u="none" strike="noStrike" cap="none" spc="0" normalizeH="0" baseline="0" noProof="0" dirty="0">
                <a:ln>
                  <a:noFill/>
                </a:ln>
                <a:solidFill>
                  <a:srgbClr val="FFFFFF"/>
                </a:solidFill>
                <a:effectLst/>
                <a:uLnTx/>
                <a:uFillTx/>
              </a:rPr>
              <a:t>3.24	COVID-19.	</a:t>
            </a:r>
          </a:p>
        </p:txBody>
      </p:sp>
    </p:spTree>
    <p:extLst>
      <p:ext uri="{BB962C8B-B14F-4D97-AF65-F5344CB8AC3E}">
        <p14:creationId xmlns:p14="http://schemas.microsoft.com/office/powerpoint/2010/main" val="470278148"/>
      </p:ext>
    </p:extLst>
  </p:cSld>
  <p:clrMapOvr>
    <a:overrideClrMapping bg1="dk1" tx1="lt1" bg2="dk2" tx2="lt2" accent1="accent1" accent2="accent2" accent3="accent3" accent4="accent4" accent5="accent5" accent6="accent6" hlink="hlink" folHlink="folHlink"/>
  </p:clrMapOvr>
  <p:transition spd="slow">
    <p:pull/>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Content Placeholder 2"/>
          <p:cNvSpPr>
            <a:spLocks noGrp="1"/>
          </p:cNvSpPr>
          <p:nvPr>
            <p:ph idx="1"/>
          </p:nvPr>
        </p:nvSpPr>
        <p:spPr>
          <a:xfrm>
            <a:off x="2285999" y="457201"/>
            <a:ext cx="8658225" cy="5821363"/>
          </a:xfrm>
        </p:spPr>
        <p:txBody>
          <a:bodyPr/>
          <a:lstStyle/>
          <a:p>
            <a:pPr algn="ctr">
              <a:spcBef>
                <a:spcPts val="600"/>
              </a:spcBef>
              <a:spcAft>
                <a:spcPts val="1200"/>
              </a:spcAft>
              <a:buNone/>
              <a:defRPr/>
            </a:pPr>
            <a:r>
              <a:rPr lang="en-US" altLang="en-US" sz="2800" b="1" dirty="0">
                <a:solidFill>
                  <a:srgbClr val="FFC000"/>
                </a:solidFill>
                <a:effectLst>
                  <a:outerShdw blurRad="38100" dist="38100" dir="2700000" algn="tl">
                    <a:srgbClr val="000000">
                      <a:alpha val="43137"/>
                    </a:srgbClr>
                  </a:outerShdw>
                </a:effectLst>
              </a:rPr>
              <a:t>Knowledge</a:t>
            </a:r>
          </a:p>
          <a:p>
            <a:pPr>
              <a:spcBef>
                <a:spcPts val="600"/>
              </a:spcBef>
              <a:spcAft>
                <a:spcPts val="600"/>
              </a:spcAft>
              <a:buNone/>
              <a:defRPr/>
            </a:pPr>
            <a:r>
              <a:rPr lang="en-US" altLang="en-US" sz="2800" dirty="0">
                <a:solidFill>
                  <a:schemeClr val="bg1"/>
                </a:solidFill>
                <a:latin typeface="Abadi Extra Light" panose="020B0204020104020204" pitchFamily="34" charset="0"/>
              </a:rPr>
              <a:t>	</a:t>
            </a:r>
            <a:r>
              <a:rPr lang="en-US" altLang="en-US" sz="2400" dirty="0">
                <a:solidFill>
                  <a:schemeClr val="bg1"/>
                </a:solidFill>
                <a:latin typeface="Abadi Extra Light" panose="020B0204020104020204" pitchFamily="34" charset="0"/>
              </a:rPr>
              <a:t>&gt; Many representations and warranties will be qualified by the </a:t>
            </a:r>
            <a:r>
              <a:rPr lang="en-US" altLang="en-US" sz="2400" b="1" dirty="0">
                <a:solidFill>
                  <a:srgbClr val="FFC000"/>
                </a:solidFill>
                <a:latin typeface="Abadi Extra Light" panose="020B0204020104020204" pitchFamily="34" charset="0"/>
              </a:rPr>
              <a:t>“knowledge” </a:t>
            </a:r>
            <a:r>
              <a:rPr lang="en-US" altLang="en-US" sz="2400" dirty="0">
                <a:solidFill>
                  <a:schemeClr val="bg1"/>
                </a:solidFill>
                <a:latin typeface="Abadi Extra Light" panose="020B0204020104020204" pitchFamily="34" charset="0"/>
              </a:rPr>
              <a:t>of the person making the representation. </a:t>
            </a:r>
          </a:p>
          <a:p>
            <a:pPr>
              <a:spcBef>
                <a:spcPts val="600"/>
              </a:spcBef>
              <a:spcAft>
                <a:spcPts val="600"/>
              </a:spcAft>
              <a:buNone/>
              <a:defRPr/>
            </a:pPr>
            <a:r>
              <a:rPr lang="en-US" altLang="en-US" sz="2400" dirty="0">
                <a:solidFill>
                  <a:schemeClr val="bg1"/>
                </a:solidFill>
                <a:latin typeface="Abadi Extra Light" panose="020B0204020104020204" pitchFamily="34" charset="0"/>
              </a:rPr>
              <a:t>	 &gt;The seller will generally attempt to use knowledge qualifications to limit many of their representations and warranties. </a:t>
            </a:r>
          </a:p>
        </p:txBody>
      </p:sp>
      <p:pic>
        <p:nvPicPr>
          <p:cNvPr id="1290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6" y="3505200"/>
            <a:ext cx="91408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148BC3E7-5318-1114-076B-2B8B59079097}"/>
              </a:ext>
            </a:extLst>
          </p:cNvPr>
          <p:cNvCxnSpPr/>
          <p:nvPr/>
        </p:nvCxnSpPr>
        <p:spPr>
          <a:xfrm>
            <a:off x="4143983" y="1060316"/>
            <a:ext cx="4844375"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845030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5474">
                                            <p:txEl>
                                              <p:pRg st="1" end="1"/>
                                            </p:txEl>
                                          </p:spTgt>
                                        </p:tgtEl>
                                        <p:attrNameLst>
                                          <p:attrName>style.visibility</p:attrName>
                                        </p:attrNameLst>
                                      </p:cBhvr>
                                      <p:to>
                                        <p:strVal val="visible"/>
                                      </p:to>
                                    </p:set>
                                    <p:animEffect transition="in" filter="wipe(left)">
                                      <p:cBhvr>
                                        <p:cTn id="7" dur="500"/>
                                        <p:tgtEl>
                                          <p:spTgt spid="1054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5474">
                                            <p:txEl>
                                              <p:pRg st="2" end="2"/>
                                            </p:txEl>
                                          </p:spTgt>
                                        </p:tgtEl>
                                        <p:attrNameLst>
                                          <p:attrName>style.visibility</p:attrName>
                                        </p:attrNameLst>
                                      </p:cBhvr>
                                      <p:to>
                                        <p:strVal val="visible"/>
                                      </p:to>
                                    </p:set>
                                    <p:animEffect transition="in" filter="wipe(left)">
                                      <p:cBhvr>
                                        <p:cTn id="12" dur="500"/>
                                        <p:tgtEl>
                                          <p:spTgt spid="1054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Content Placeholder 2"/>
          <p:cNvSpPr>
            <a:spLocks noGrp="1"/>
          </p:cNvSpPr>
          <p:nvPr>
            <p:ph idx="1"/>
          </p:nvPr>
        </p:nvSpPr>
        <p:spPr>
          <a:xfrm>
            <a:off x="1223502" y="855346"/>
            <a:ext cx="6863223" cy="5821363"/>
          </a:xfrm>
        </p:spPr>
        <p:txBody>
          <a:bodyPr/>
          <a:lstStyle/>
          <a:p>
            <a:pPr algn="ctr">
              <a:spcBef>
                <a:spcPts val="600"/>
              </a:spcBef>
              <a:spcAft>
                <a:spcPts val="1200"/>
              </a:spcAft>
              <a:buNone/>
            </a:pPr>
            <a:r>
              <a:rPr lang="en-US" altLang="en-US" sz="2800" b="1" dirty="0">
                <a:solidFill>
                  <a:schemeClr val="bg1"/>
                </a:solidFill>
              </a:rPr>
              <a:t>Knowledge</a:t>
            </a:r>
          </a:p>
          <a:p>
            <a:pPr>
              <a:buFont typeface="Arial" panose="020B0604020202020204" pitchFamily="34" charset="0"/>
              <a:buNone/>
            </a:pPr>
            <a:r>
              <a:rPr lang="en-US" altLang="en-US" sz="2800" dirty="0">
                <a:solidFill>
                  <a:schemeClr val="bg1"/>
                </a:solidFill>
                <a:latin typeface="Abadi Extra Light" panose="020B0204020104020204" pitchFamily="34" charset="0"/>
              </a:rPr>
              <a:t>	</a:t>
            </a:r>
            <a:r>
              <a:rPr lang="en-US" altLang="en-US" sz="2400" dirty="0">
                <a:solidFill>
                  <a:schemeClr val="bg1"/>
                </a:solidFill>
                <a:latin typeface="Abadi Extra Light" panose="020B0204020104020204" pitchFamily="34" charset="0"/>
              </a:rPr>
              <a:t>&gt; The agreement should specify just whose knowledge is at issue. </a:t>
            </a:r>
          </a:p>
          <a:p>
            <a:pPr>
              <a:buFont typeface="Arial" panose="020B0604020202020204" pitchFamily="34" charset="0"/>
              <a:buNone/>
            </a:pPr>
            <a:r>
              <a:rPr lang="en-US" altLang="en-US" sz="2400" dirty="0">
                <a:solidFill>
                  <a:schemeClr val="bg1"/>
                </a:solidFill>
                <a:latin typeface="Abadi Extra Light" panose="020B0204020104020204" pitchFamily="34" charset="0"/>
              </a:rPr>
              <a:t>	&gt; A clause like the following could be included:</a:t>
            </a:r>
          </a:p>
          <a:p>
            <a:pPr>
              <a:buFont typeface="Arial" panose="020B0604020202020204" pitchFamily="34" charset="0"/>
              <a:buNone/>
            </a:pPr>
            <a:r>
              <a:rPr lang="en-US" altLang="en-US" sz="2400" dirty="0">
                <a:solidFill>
                  <a:schemeClr val="bg1"/>
                </a:solidFill>
              </a:rPr>
              <a:t>	</a:t>
            </a:r>
            <a:r>
              <a:rPr lang="en-US" altLang="en-US" sz="2400" i="1" dirty="0">
                <a:solidFill>
                  <a:schemeClr val="bg1"/>
                </a:solidFill>
                <a:latin typeface="Times New Roman" panose="02020603050405020304" pitchFamily="18" charset="0"/>
                <a:cs typeface="Times New Roman" panose="02020603050405020304" pitchFamily="18" charset="0"/>
              </a:rPr>
              <a:t>“Phrases such as knowledge mean with respect to the should include phrases known or no knowledge mean with respect either party to this agreement the actual knowledge such parties executive officers.” </a:t>
            </a:r>
          </a:p>
          <a:p>
            <a:pPr>
              <a:buFont typeface="Arial" panose="020B0604020202020204" pitchFamily="34" charset="0"/>
              <a:buNone/>
            </a:pPr>
            <a:endParaRPr lang="en-US" altLang="en-US" sz="2800" dirty="0">
              <a:solidFill>
                <a:srgbClr val="996600"/>
              </a:solidFill>
              <a:latin typeface="Agency FB" panose="020B0503020202020204" pitchFamily="34" charset="0"/>
            </a:endParaRPr>
          </a:p>
        </p:txBody>
      </p:sp>
      <p:pic>
        <p:nvPicPr>
          <p:cNvPr id="3" name="Picture 2">
            <a:extLst>
              <a:ext uri="{FF2B5EF4-FFF2-40B4-BE49-F238E27FC236}">
                <a16:creationId xmlns:a16="http://schemas.microsoft.com/office/drawing/2014/main" id="{3E3A99AE-D900-D113-3DA0-A4A52A782E88}"/>
              </a:ext>
            </a:extLst>
          </p:cNvPr>
          <p:cNvPicPr>
            <a:picLocks noChangeAspect="1"/>
          </p:cNvPicPr>
          <p:nvPr/>
        </p:nvPicPr>
        <p:blipFill>
          <a:blip r:embed="rId2"/>
          <a:stretch>
            <a:fillRect/>
          </a:stretch>
        </p:blipFill>
        <p:spPr>
          <a:xfrm>
            <a:off x="8513075" y="995209"/>
            <a:ext cx="2552700" cy="4867582"/>
          </a:xfrm>
          <a:prstGeom prst="rect">
            <a:avLst/>
          </a:prstGeom>
          <a:effectLst>
            <a:outerShdw blurRad="50800" dist="50800" dir="5400000" algn="ctr" rotWithShape="0">
              <a:srgbClr val="000000">
                <a:alpha val="99000"/>
              </a:srgbClr>
            </a:outerShdw>
          </a:effectLst>
        </p:spPr>
      </p:pic>
      <p:cxnSp>
        <p:nvCxnSpPr>
          <p:cNvPr id="5" name="Straight Connector 4">
            <a:extLst>
              <a:ext uri="{FF2B5EF4-FFF2-40B4-BE49-F238E27FC236}">
                <a16:creationId xmlns:a16="http://schemas.microsoft.com/office/drawing/2014/main" id="{D84C0FB5-9748-AD93-AF7B-83A835AA0A38}"/>
              </a:ext>
            </a:extLst>
          </p:cNvPr>
          <p:cNvCxnSpPr/>
          <p:nvPr/>
        </p:nvCxnSpPr>
        <p:spPr>
          <a:xfrm>
            <a:off x="2626468" y="1439694"/>
            <a:ext cx="4844375"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964097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a:xfrm>
            <a:off x="4876800" y="1143001"/>
            <a:ext cx="5372986" cy="5897563"/>
          </a:xfrm>
        </p:spPr>
        <p:txBody>
          <a:bodyPr/>
          <a:lstStyle/>
          <a:p>
            <a:pPr>
              <a:buFont typeface="Arial" charset="0"/>
              <a:buNone/>
              <a:defRPr/>
            </a:pPr>
            <a:br>
              <a:rPr lang="en-US" altLang="en-US" sz="2800" u="sng" dirty="0">
                <a:solidFill>
                  <a:srgbClr val="996600"/>
                </a:solidFill>
                <a:latin typeface="Agency FB" pitchFamily="34" charset="0"/>
              </a:rPr>
            </a:br>
            <a:r>
              <a:rPr lang="en-US" altLang="en-US" sz="2800" dirty="0">
                <a:solidFill>
                  <a:srgbClr val="996600"/>
                </a:solidFill>
                <a:effectLst>
                  <a:outerShdw blurRad="38100" dist="38100" dir="2700000" algn="tl">
                    <a:srgbClr val="000000">
                      <a:alpha val="43137"/>
                    </a:srgbClr>
                  </a:outerShdw>
                </a:effectLst>
                <a:latin typeface="Abadi Extra Light" panose="020B0204020104020204" pitchFamily="34" charset="0"/>
              </a:rPr>
              <a:t>&gt; One the primary purposes of the representation clauses is to provide a basis for enforcing Indemnification provisions. </a:t>
            </a:r>
          </a:p>
          <a:p>
            <a:pPr marL="1371600" indent="-457200">
              <a:buNone/>
              <a:defRPr/>
            </a:pPr>
            <a:r>
              <a:rPr lang="en-US" altLang="en-US" sz="2800" dirty="0">
                <a:solidFill>
                  <a:srgbClr val="996600"/>
                </a:solidFill>
                <a:effectLst>
                  <a:outerShdw blurRad="38100" dist="38100" dir="2700000" algn="tl">
                    <a:srgbClr val="000000">
                      <a:alpha val="43137"/>
                    </a:srgbClr>
                  </a:outerShdw>
                </a:effectLst>
                <a:latin typeface="Abadi Extra Light" panose="020B0204020104020204" pitchFamily="34" charset="0"/>
              </a:rPr>
              <a:t>  &gt;Therefore, a survival provision is also necessary</a:t>
            </a:r>
          </a:p>
        </p:txBody>
      </p:sp>
      <p:sp>
        <p:nvSpPr>
          <p:cNvPr id="4" name="TextBox 3">
            <a:extLst>
              <a:ext uri="{FF2B5EF4-FFF2-40B4-BE49-F238E27FC236}">
                <a16:creationId xmlns:a16="http://schemas.microsoft.com/office/drawing/2014/main" id="{35EDD17F-42AD-88BB-0F5A-F23DBFCDD237}"/>
              </a:ext>
            </a:extLst>
          </p:cNvPr>
          <p:cNvSpPr txBox="1"/>
          <p:nvPr/>
        </p:nvSpPr>
        <p:spPr>
          <a:xfrm>
            <a:off x="5206730" y="772596"/>
            <a:ext cx="6094378" cy="646331"/>
          </a:xfrm>
          <a:prstGeom prst="rect">
            <a:avLst/>
          </a:prstGeom>
          <a:noFill/>
        </p:spPr>
        <p:txBody>
          <a:bodyPr wrap="square">
            <a:spAutoFit/>
          </a:bodyPr>
          <a:lstStyle/>
          <a:p>
            <a:r>
              <a:rPr lang="en-US" sz="3600" b="1" dirty="0"/>
              <a:t>Survival</a:t>
            </a:r>
          </a:p>
        </p:txBody>
      </p:sp>
    </p:spTree>
    <p:extLst>
      <p:ext uri="{BB962C8B-B14F-4D97-AF65-F5344CB8AC3E}">
        <p14:creationId xmlns:p14="http://schemas.microsoft.com/office/powerpoint/2010/main" val="5482995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51" name="Rectangle 108550">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553" name="Group 10855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8554" name="Rectangle 10855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5" name="Rectangle 10855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6" name="Rectangle 10855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558" name="Rectangle 10855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Content Placeholder 2"/>
          <p:cNvSpPr>
            <a:spLocks noGrp="1"/>
          </p:cNvSpPr>
          <p:nvPr>
            <p:ph idx="1"/>
          </p:nvPr>
        </p:nvSpPr>
        <p:spPr>
          <a:xfrm>
            <a:off x="886472" y="2451429"/>
            <a:ext cx="4991629" cy="3677123"/>
          </a:xfrm>
        </p:spPr>
        <p:txBody>
          <a:bodyPr anchor="ctr">
            <a:normAutofit/>
          </a:bodyPr>
          <a:lstStyle/>
          <a:p>
            <a:pPr>
              <a:spcBef>
                <a:spcPts val="600"/>
              </a:spcBef>
              <a:spcAft>
                <a:spcPts val="600"/>
              </a:spcAft>
              <a:buFont typeface="Courier New" panose="02070309020205020404" pitchFamily="49" charset="0"/>
              <a:buChar char="o"/>
              <a:defRPr/>
            </a:pPr>
            <a:r>
              <a:rPr lang="en-US" altLang="en-US" sz="2000" dirty="0">
                <a:latin typeface="Abadi Extra Light" panose="020B0204020104020204" pitchFamily="34" charset="0"/>
              </a:rPr>
              <a:t>In all cases it is not sufficient that the representations be made at the time of the execution agreement they must also be accurate as of date of closing.</a:t>
            </a:r>
          </a:p>
          <a:p>
            <a:pPr>
              <a:spcBef>
                <a:spcPts val="600"/>
              </a:spcBef>
              <a:spcAft>
                <a:spcPts val="600"/>
              </a:spcAft>
              <a:buFont typeface="Courier New" panose="02070309020205020404" pitchFamily="49" charset="0"/>
              <a:buChar char="o"/>
              <a:defRPr/>
            </a:pPr>
            <a:r>
              <a:rPr lang="en-US" altLang="en-US" sz="2000" dirty="0">
                <a:latin typeface="Abadi Extra Light" panose="020B0204020104020204" pitchFamily="34" charset="0"/>
              </a:rPr>
              <a:t>The requirement that the representations be accurate on the date of closing is referred to as the “</a:t>
            </a:r>
            <a:r>
              <a:rPr lang="en-US" altLang="en-US" sz="2000" dirty="0">
                <a:solidFill>
                  <a:schemeClr val="accent2"/>
                </a:solidFill>
                <a:latin typeface="Abadi Extra Light" panose="020B0204020104020204" pitchFamily="34" charset="0"/>
              </a:rPr>
              <a:t>bring-down.”</a:t>
            </a:r>
          </a:p>
          <a:p>
            <a:pPr>
              <a:buFont typeface="Arial" charset="0"/>
              <a:buNone/>
              <a:defRPr/>
            </a:pPr>
            <a:endParaRPr lang="en-US" altLang="en-US" sz="1800" dirty="0">
              <a:latin typeface="Agency FB" pitchFamily="34" charset="0"/>
            </a:endParaRPr>
          </a:p>
        </p:txBody>
      </p:sp>
      <p:sp>
        <p:nvSpPr>
          <p:cNvPr id="108560" name="Rectangle 108559">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4" name="Picture 4"/>
          <p:cNvPicPr>
            <a:picLocks noChangeAspect="1" noChangeArrowheads="1"/>
          </p:cNvPicPr>
          <p:nvPr/>
        </p:nvPicPr>
        <p:blipFill>
          <a:blip r:embed="rId2"/>
          <a:stretch>
            <a:fillRect/>
          </a:stretch>
        </p:blipFill>
        <p:spPr bwMode="auto">
          <a:xfrm>
            <a:off x="6930493" y="2068352"/>
            <a:ext cx="4223252" cy="2781579"/>
          </a:xfrm>
          <a:prstGeom prst="rect">
            <a:avLst/>
          </a:prstGeom>
          <a:noFill/>
        </p:spPr>
      </p:pic>
      <p:cxnSp>
        <p:nvCxnSpPr>
          <p:cNvPr id="108562" name="Straight Connector 10856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1C9EEE-1D35-4CAF-2E27-9743F148C418}"/>
              </a:ext>
            </a:extLst>
          </p:cNvPr>
          <p:cNvSpPr txBox="1"/>
          <p:nvPr/>
        </p:nvSpPr>
        <p:spPr>
          <a:xfrm>
            <a:off x="1045029" y="1153711"/>
            <a:ext cx="6096000" cy="523220"/>
          </a:xfrm>
          <a:prstGeom prst="rect">
            <a:avLst/>
          </a:prstGeom>
          <a:noFill/>
        </p:spPr>
        <p:txBody>
          <a:bodyPr wrap="square">
            <a:spAutoFit/>
          </a:bodyPr>
          <a:lstStyle/>
          <a:p>
            <a:pPr>
              <a:spcBef>
                <a:spcPts val="600"/>
              </a:spcBef>
              <a:spcAft>
                <a:spcPts val="1200"/>
              </a:spcAft>
              <a:buNone/>
              <a:defRPr/>
            </a:pPr>
            <a:r>
              <a:rPr lang="en-US" altLang="en-US" sz="2800" b="1" dirty="0"/>
              <a:t>Bring Down</a:t>
            </a:r>
          </a:p>
        </p:txBody>
      </p:sp>
    </p:spTree>
    <p:extLst>
      <p:ext uri="{BB962C8B-B14F-4D97-AF65-F5344CB8AC3E}">
        <p14:creationId xmlns:p14="http://schemas.microsoft.com/office/powerpoint/2010/main" val="27775315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5715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25042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7659"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69636" name="TextBox 3"/>
          <p:cNvSpPr txBox="1">
            <a:spLocks noChangeArrowheads="1"/>
          </p:cNvSpPr>
          <p:nvPr/>
        </p:nvSpPr>
        <p:spPr bwMode="auto">
          <a:xfrm>
            <a:off x="2363172" y="991309"/>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3857"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663440" y="1646394"/>
            <a:ext cx="6796682" cy="3539430"/>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CPE - Continuing Professional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CPAs:</a:t>
            </a:r>
          </a:p>
          <a:p>
            <a:pPr marL="0" marR="0" lvl="0" indent="0" algn="l" defTabSz="914126"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YourOnlineProfessor.net is registered with the Pennsylvania Department of State's Bureau of Professional and Occupational Affairs as a </a:t>
            </a:r>
            <a:r>
              <a:rPr kumimoji="0" lang="en-US" sz="1600" b="0" i="1"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Program Sponsor under the State Board of Accountancy.</a:t>
            </a:r>
            <a:r>
              <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Our license number is </a:t>
            </a:r>
            <a:r>
              <a:rPr kumimoji="0" lang="en-US" sz="16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PX177605</a:t>
            </a:r>
            <a:r>
              <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This Course will count as 1.0 Hour of Group Internet Based or </a:t>
            </a:r>
            <a:b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Interactive Self Study Credit depending on how you access the Course.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For CPAs taking an archived version of the Course for Interactive Self Study Credit successful completion of a Final Examination is required.  The Final Slide will direct you as to how to access and complete the Final Examination.</a:t>
            </a:r>
            <a:b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404332952"/>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itle 1"/>
          <p:cNvSpPr>
            <a:spLocks noGrp="1"/>
          </p:cNvSpPr>
          <p:nvPr>
            <p:ph type="title"/>
          </p:nvPr>
        </p:nvSpPr>
        <p:spPr>
          <a:xfrm>
            <a:off x="1876425" y="3071018"/>
            <a:ext cx="5334000" cy="715963"/>
          </a:xfrm>
        </p:spPr>
        <p:txBody>
          <a:bodyPr/>
          <a:lstStyle/>
          <a:p>
            <a:pPr algn="r"/>
            <a:r>
              <a:rPr lang="en-US" altLang="en-US" dirty="0">
                <a:solidFill>
                  <a:schemeClr val="bg1"/>
                </a:solidFill>
                <a:latin typeface="Abadi Extra Light" panose="020B0204020104020204" pitchFamily="34" charset="0"/>
              </a:rPr>
              <a:t>Covenants</a:t>
            </a:r>
          </a:p>
        </p:txBody>
      </p:sp>
    </p:spTree>
    <p:extLst>
      <p:ext uri="{BB962C8B-B14F-4D97-AF65-F5344CB8AC3E}">
        <p14:creationId xmlns:p14="http://schemas.microsoft.com/office/powerpoint/2010/main" val="3520289163"/>
      </p:ext>
    </p:extLst>
  </p:cSld>
  <p:clrMapOvr>
    <a:masterClrMapping/>
  </p:clrMapOvr>
  <p:transition spd="slow">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2"/>
          <p:cNvSpPr>
            <a:spLocks noGrp="1"/>
          </p:cNvSpPr>
          <p:nvPr>
            <p:ph idx="1"/>
          </p:nvPr>
        </p:nvSpPr>
        <p:spPr>
          <a:xfrm>
            <a:off x="1516062" y="1871562"/>
            <a:ext cx="6075363" cy="5821363"/>
          </a:xfrm>
        </p:spPr>
        <p:txBody>
          <a:bodyPr/>
          <a:lstStyle/>
          <a:p>
            <a:pPr>
              <a:buFont typeface="Arial" panose="020B0604020202020204" pitchFamily="34" charset="0"/>
              <a:buNone/>
            </a:pPr>
            <a:r>
              <a:rPr lang="en-US" altLang="en-US" sz="2800" dirty="0">
                <a:solidFill>
                  <a:srgbClr val="996600"/>
                </a:solidFill>
                <a:latin typeface="Abadi Extra Light" panose="020B0204020104020204" pitchFamily="34" charset="0"/>
              </a:rPr>
              <a:t>	</a:t>
            </a:r>
            <a:r>
              <a:rPr lang="en-US" altLang="en-US" sz="2800" dirty="0">
                <a:latin typeface="Abadi Extra Light" panose="020B0204020104020204" pitchFamily="34" charset="0"/>
              </a:rPr>
              <a:t>Often the Agreement will provide covenants of the Seller ... </a:t>
            </a:r>
          </a:p>
          <a:p>
            <a:pPr>
              <a:buFont typeface="Arial" panose="020B0604020202020204" pitchFamily="34" charset="0"/>
              <a:buNone/>
            </a:pPr>
            <a:r>
              <a:rPr lang="en-US" altLang="en-US" sz="2800" dirty="0">
                <a:latin typeface="Agency FB" panose="020B0503020202020204" pitchFamily="34" charset="0"/>
              </a:rPr>
              <a:t>	</a:t>
            </a:r>
            <a:r>
              <a:rPr lang="en-US" altLang="en-US" sz="24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govern activity between conduct of the parties between the date of the execution of the Agreement and the Closing Date. </a:t>
            </a:r>
          </a:p>
          <a:p>
            <a:pPr>
              <a:buFont typeface="Arial" panose="020B0604020202020204" pitchFamily="34" charset="0"/>
              <a:buNone/>
            </a:pPr>
            <a:endParaRPr lang="en-US" altLang="en-US" sz="2400" dirty="0">
              <a:solidFill>
                <a:srgbClr val="996600"/>
              </a:solidFill>
              <a:latin typeface="Times New Roman" panose="02020603050405020304" pitchFamily="18" charset="0"/>
              <a:cs typeface="Times New Roman" panose="02020603050405020304" pitchFamily="18" charset="0"/>
            </a:endParaRPr>
          </a:p>
        </p:txBody>
      </p:sp>
      <p:pic>
        <p:nvPicPr>
          <p:cNvPr id="1392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438" y="0"/>
            <a:ext cx="285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69FDA11-FB90-83B3-FC0E-1B8DEF463C79}"/>
              </a:ext>
            </a:extLst>
          </p:cNvPr>
          <p:cNvSpPr txBox="1"/>
          <p:nvPr/>
        </p:nvSpPr>
        <p:spPr>
          <a:xfrm>
            <a:off x="1870142" y="987517"/>
            <a:ext cx="6094378" cy="523220"/>
          </a:xfrm>
          <a:prstGeom prst="rect">
            <a:avLst/>
          </a:prstGeom>
          <a:noFill/>
        </p:spPr>
        <p:txBody>
          <a:bodyPr wrap="square">
            <a:spAutoFit/>
          </a:bodyPr>
          <a:lstStyle/>
          <a:p>
            <a:r>
              <a:rPr lang="en-US" sz="2800" b="1" dirty="0"/>
              <a:t>Covenants of the Seller</a:t>
            </a:r>
          </a:p>
        </p:txBody>
      </p:sp>
      <p:cxnSp>
        <p:nvCxnSpPr>
          <p:cNvPr id="5" name="Straight Connector 4">
            <a:extLst>
              <a:ext uri="{FF2B5EF4-FFF2-40B4-BE49-F238E27FC236}">
                <a16:creationId xmlns:a16="http://schemas.microsoft.com/office/drawing/2014/main" id="{FC4057CF-00FE-4CC1-DDAE-3AC614EF4D54}"/>
              </a:ext>
            </a:extLst>
          </p:cNvPr>
          <p:cNvCxnSpPr/>
          <p:nvPr/>
        </p:nvCxnSpPr>
        <p:spPr>
          <a:xfrm>
            <a:off x="2023353" y="1682885"/>
            <a:ext cx="534048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47429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0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0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1"/>
          </p:nvPr>
        </p:nvSpPr>
        <p:spPr>
          <a:xfrm>
            <a:off x="642939" y="1483100"/>
            <a:ext cx="7985917" cy="5821363"/>
          </a:xfrm>
        </p:spPr>
        <p:txBody>
          <a:bodyPr/>
          <a:lstStyle/>
          <a:p>
            <a:pPr marL="800100" indent="-457200">
              <a:buAutoNum type="alphaLcParenBoth"/>
              <a:defRPr/>
            </a:pPr>
            <a:r>
              <a:rPr lang="en-US" altLang="en-US" sz="1600" dirty="0">
                <a:latin typeface="Times New Roman" panose="02020603050405020304" pitchFamily="18" charset="0"/>
                <a:cs typeface="Times New Roman" panose="02020603050405020304" pitchFamily="18" charset="0"/>
              </a:rPr>
              <a:t>Seller </a:t>
            </a:r>
            <a:r>
              <a:rPr lang="en-US" altLang="en-US" sz="1600" dirty="0">
                <a:solidFill>
                  <a:srgbClr val="FF0000"/>
                </a:solidFill>
                <a:latin typeface="Times New Roman" panose="02020603050405020304" pitchFamily="18" charset="0"/>
                <a:cs typeface="Times New Roman" panose="02020603050405020304" pitchFamily="18" charset="0"/>
              </a:rPr>
              <a:t>will not sell, pledge, convey, transfer or encumber or enter into any agreement for the transfer or sale of the Seller </a:t>
            </a:r>
            <a:r>
              <a:rPr lang="en-US" altLang="en-US" sz="1600" dirty="0">
                <a:latin typeface="Times New Roman" panose="02020603050405020304" pitchFamily="18" charset="0"/>
                <a:cs typeface="Times New Roman" panose="02020603050405020304" pitchFamily="18" charset="0"/>
              </a:rPr>
              <a:t>or any of the Assets, other than in the ordinary course of the business.</a:t>
            </a:r>
          </a:p>
          <a:p>
            <a:pPr marL="800100" indent="-457200">
              <a:buAutoNum type="alphaLcParenBoth"/>
              <a:defRPr/>
            </a:pPr>
            <a:r>
              <a:rPr lang="en-US" altLang="en-US" sz="1600" dirty="0">
                <a:latin typeface="Times New Roman" panose="02020603050405020304" pitchFamily="18" charset="0"/>
                <a:cs typeface="Times New Roman" panose="02020603050405020304" pitchFamily="18" charset="0"/>
              </a:rPr>
              <a:t>Seller </a:t>
            </a:r>
            <a:r>
              <a:rPr lang="en-US" altLang="en-US" sz="1600" dirty="0">
                <a:solidFill>
                  <a:srgbClr val="FF0000"/>
                </a:solidFill>
                <a:latin typeface="Times New Roman" panose="02020603050405020304" pitchFamily="18" charset="0"/>
                <a:cs typeface="Times New Roman" panose="02020603050405020304" pitchFamily="18" charset="0"/>
              </a:rPr>
              <a:t>will conduct the Business in its usual and customary manner</a:t>
            </a:r>
            <a:r>
              <a:rPr lang="en-US" altLang="en-US" sz="1600" dirty="0">
                <a:latin typeface="Times New Roman" panose="02020603050405020304" pitchFamily="18" charset="0"/>
                <a:cs typeface="Times New Roman" panose="02020603050405020304" pitchFamily="18" charset="0"/>
              </a:rPr>
              <a:t>.</a:t>
            </a:r>
          </a:p>
          <a:p>
            <a:pPr marL="800100" indent="-457200">
              <a:buAutoNum type="alphaLcParenBoth"/>
              <a:defRPr/>
            </a:pPr>
            <a:r>
              <a:rPr lang="en-US" altLang="en-US" sz="1600" dirty="0">
                <a:latin typeface="Times New Roman" panose="02020603050405020304" pitchFamily="18" charset="0"/>
                <a:cs typeface="Times New Roman" panose="02020603050405020304" pitchFamily="18" charset="0"/>
              </a:rPr>
              <a:t>Seller </a:t>
            </a:r>
            <a:r>
              <a:rPr lang="en-US" altLang="en-US" sz="1600" dirty="0">
                <a:solidFill>
                  <a:srgbClr val="FF0000"/>
                </a:solidFill>
                <a:latin typeface="Times New Roman" panose="02020603050405020304" pitchFamily="18" charset="0"/>
                <a:cs typeface="Times New Roman" panose="02020603050405020304" pitchFamily="18" charset="0"/>
              </a:rPr>
              <a:t>will not enter into any contract or commitment</a:t>
            </a:r>
            <a:r>
              <a:rPr lang="en-US" altLang="en-US" sz="1600" dirty="0">
                <a:latin typeface="Times New Roman" panose="02020603050405020304" pitchFamily="18" charset="0"/>
                <a:cs typeface="Times New Roman" panose="02020603050405020304" pitchFamily="18" charset="0"/>
              </a:rPr>
              <a:t>, incur any liability or engage in any transaction relating to the Business requiring an expenditure in excess of $10,000, other than in the ordinary course of the business.</a:t>
            </a:r>
          </a:p>
          <a:p>
            <a:pPr marL="800100" indent="-457200">
              <a:buAutoNum type="alphaLcParenBoth"/>
              <a:defRPr/>
            </a:pPr>
            <a:r>
              <a:rPr lang="en-US" altLang="en-US" sz="1600" dirty="0">
                <a:latin typeface="Times New Roman" panose="02020603050405020304" pitchFamily="18" charset="0"/>
                <a:cs typeface="Times New Roman" panose="02020603050405020304" pitchFamily="18" charset="0"/>
              </a:rPr>
              <a:t>Seller </a:t>
            </a:r>
            <a:r>
              <a:rPr lang="en-US" altLang="en-US" sz="1600" dirty="0">
                <a:solidFill>
                  <a:srgbClr val="FF0000"/>
                </a:solidFill>
                <a:latin typeface="Times New Roman" panose="02020603050405020304" pitchFamily="18" charset="0"/>
                <a:cs typeface="Times New Roman" panose="02020603050405020304" pitchFamily="18" charset="0"/>
              </a:rPr>
              <a:t>will notify Purchaser promptly in writing of any claim, lawsuit, action or proceeding</a:t>
            </a:r>
            <a:r>
              <a:rPr lang="en-US" altLang="en-US" sz="1600" dirty="0">
                <a:latin typeface="Times New Roman" panose="02020603050405020304" pitchFamily="18" charset="0"/>
                <a:cs typeface="Times New Roman" panose="02020603050405020304" pitchFamily="18" charset="0"/>
              </a:rPr>
              <a:t> that may be asserted, commenced or threatened.</a:t>
            </a:r>
          </a:p>
          <a:p>
            <a:pPr marL="800100" indent="-457200">
              <a:buAutoNum type="alphaLcParenBoth"/>
              <a:defRPr/>
            </a:pPr>
            <a:r>
              <a:rPr lang="en-US" altLang="en-US" sz="1600" dirty="0">
                <a:latin typeface="Times New Roman" panose="02020603050405020304" pitchFamily="18" charset="0"/>
                <a:cs typeface="Times New Roman" panose="02020603050405020304" pitchFamily="18" charset="0"/>
              </a:rPr>
              <a:t>From and after the date of this Agreement, </a:t>
            </a:r>
            <a:r>
              <a:rPr lang="en-US" altLang="en-US" sz="1600" dirty="0">
                <a:solidFill>
                  <a:srgbClr val="FF0000"/>
                </a:solidFill>
                <a:latin typeface="Times New Roman" panose="02020603050405020304" pitchFamily="18" charset="0"/>
                <a:cs typeface="Times New Roman" panose="02020603050405020304" pitchFamily="18" charset="0"/>
              </a:rPr>
              <a:t>Seller shall give Purchaser, its counsel, accountants and other representatives full access </a:t>
            </a:r>
            <a:r>
              <a:rPr lang="en-US" altLang="en-US" sz="1600" dirty="0">
                <a:latin typeface="Times New Roman" panose="02020603050405020304" pitchFamily="18" charset="0"/>
                <a:cs typeface="Times New Roman" panose="02020603050405020304" pitchFamily="18" charset="0"/>
              </a:rPr>
              <a:t>during Seller’s normal business hours, subject to reasonable security measures and reasonable prior notice, to all of the Assets and all books, records, agreements and commitments relating to the Business, </a:t>
            </a:r>
          </a:p>
          <a:p>
            <a:pPr marL="800100" indent="-457200">
              <a:buAutoNum type="alphaLcParenBoth"/>
              <a:defRPr/>
            </a:pPr>
            <a:r>
              <a:rPr lang="en-US" altLang="en-US" sz="1600" dirty="0">
                <a:solidFill>
                  <a:srgbClr val="FF0000"/>
                </a:solidFill>
                <a:latin typeface="Times New Roman" panose="02020603050405020304" pitchFamily="18" charset="0"/>
                <a:cs typeface="Times New Roman" panose="02020603050405020304" pitchFamily="18" charset="0"/>
              </a:rPr>
              <a:t>Seller will comply with all material applicable laws, rules and regulations </a:t>
            </a:r>
            <a:r>
              <a:rPr lang="en-US" altLang="en-US" sz="1600" dirty="0">
                <a:latin typeface="Times New Roman" panose="02020603050405020304" pitchFamily="18" charset="0"/>
                <a:cs typeface="Times New Roman" panose="02020603050405020304" pitchFamily="18" charset="0"/>
              </a:rPr>
              <a:t>of any governmental entity, agency or instrumentality relating to the Business.</a:t>
            </a:r>
          </a:p>
          <a:p>
            <a:pPr marL="800100" indent="-457200">
              <a:buAutoNum type="alphaLcParenBoth"/>
              <a:defRPr/>
            </a:pPr>
            <a:r>
              <a:rPr lang="en-US" altLang="en-US" sz="1600" dirty="0">
                <a:latin typeface="Times New Roman" panose="02020603050405020304" pitchFamily="18" charset="0"/>
                <a:cs typeface="Times New Roman" panose="02020603050405020304" pitchFamily="18" charset="0"/>
              </a:rPr>
              <a:t>Promptly after the Closing, </a:t>
            </a:r>
            <a:r>
              <a:rPr lang="en-US" altLang="en-US" sz="1600" dirty="0">
                <a:solidFill>
                  <a:srgbClr val="FF0000"/>
                </a:solidFill>
                <a:latin typeface="Times New Roman" panose="02020603050405020304" pitchFamily="18" charset="0"/>
                <a:cs typeface="Times New Roman" panose="02020603050405020304" pitchFamily="18" charset="0"/>
              </a:rPr>
              <a:t>Seller shall amend its certificate of incorporation to change its name to a name which is not confusingly similar to “Beta, Inc</a:t>
            </a:r>
            <a:r>
              <a:rPr lang="en-US" altLang="en-US" sz="1600" dirty="0">
                <a:latin typeface="Times New Roman" panose="02020603050405020304" pitchFamily="18" charset="0"/>
                <a:cs typeface="Times New Roman" panose="02020603050405020304" pitchFamily="18" charset="0"/>
              </a:rPr>
              <a:t>.”</a:t>
            </a:r>
          </a:p>
          <a:p>
            <a:pPr marL="800100" indent="-457200">
              <a:buAutoNum type="alphaLcParenBoth"/>
              <a:defRPr/>
            </a:pPr>
            <a:endParaRPr lang="en-US" altLang="en-US" sz="1600" dirty="0">
              <a:latin typeface="Times New Roman" panose="02020603050405020304" pitchFamily="18" charset="0"/>
              <a:cs typeface="Times New Roman" panose="02020603050405020304" pitchFamily="18" charset="0"/>
            </a:endParaRPr>
          </a:p>
          <a:p>
            <a:pPr indent="4763">
              <a:buNone/>
              <a:defRPr/>
            </a:pPr>
            <a:endParaRPr lang="en-US" altLang="en-US" sz="2400" dirty="0">
              <a:effectLst>
                <a:outerShdw blurRad="38100" dist="38100" dir="2700000" algn="tl">
                  <a:srgbClr val="000000">
                    <a:alpha val="43137"/>
                  </a:srgbClr>
                </a:outerShdw>
              </a:effectLst>
              <a:latin typeface="Agency FB" pitchFamily="34" charset="0"/>
            </a:endParaRPr>
          </a:p>
        </p:txBody>
      </p:sp>
      <p:sp>
        <p:nvSpPr>
          <p:cNvPr id="4" name="Rectangle 3"/>
          <p:cNvSpPr/>
          <p:nvPr/>
        </p:nvSpPr>
        <p:spPr>
          <a:xfrm>
            <a:off x="9258301" y="0"/>
            <a:ext cx="146367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316" name="Rectangle 1"/>
          <p:cNvSpPr>
            <a:spLocks noChangeArrowheads="1"/>
          </p:cNvSpPr>
          <p:nvPr/>
        </p:nvSpPr>
        <p:spPr bwMode="auto">
          <a:xfrm>
            <a:off x="642939" y="323851"/>
            <a:ext cx="6129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6600"/>
                </a:solidFill>
                <a:effectLst/>
                <a:uLnTx/>
                <a:uFillTx/>
                <a:latin typeface="Abadi Extra Light" panose="020B0204020104020204" pitchFamily="34" charset="0"/>
              </a:rPr>
              <a:t>The following are examples of those covenants -</a:t>
            </a:r>
          </a:p>
        </p:txBody>
      </p:sp>
    </p:spTree>
    <p:extLst>
      <p:ext uri="{BB962C8B-B14F-4D97-AF65-F5344CB8AC3E}">
        <p14:creationId xmlns:p14="http://schemas.microsoft.com/office/powerpoint/2010/main" val="23635599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Title 1"/>
          <p:cNvSpPr>
            <a:spLocks noGrp="1"/>
          </p:cNvSpPr>
          <p:nvPr>
            <p:ph type="title"/>
          </p:nvPr>
        </p:nvSpPr>
        <p:spPr>
          <a:xfrm>
            <a:off x="3600450" y="2713037"/>
            <a:ext cx="5334000" cy="715963"/>
          </a:xfrm>
        </p:spPr>
        <p:txBody>
          <a:bodyPr/>
          <a:lstStyle/>
          <a:p>
            <a:pPr algn="r"/>
            <a:r>
              <a:rPr lang="en-US" altLang="en-US" dirty="0">
                <a:solidFill>
                  <a:schemeClr val="bg1"/>
                </a:solidFill>
                <a:latin typeface="Abadi Extra Light" panose="020B0204020104020204" pitchFamily="34" charset="0"/>
              </a:rPr>
              <a:t>Conditions Precedent</a:t>
            </a:r>
          </a:p>
        </p:txBody>
      </p:sp>
    </p:spTree>
    <p:extLst>
      <p:ext uri="{BB962C8B-B14F-4D97-AF65-F5344CB8AC3E}">
        <p14:creationId xmlns:p14="http://schemas.microsoft.com/office/powerpoint/2010/main" val="2007011869"/>
      </p:ext>
    </p:extLst>
  </p:cSld>
  <p:clrMapOvr>
    <a:masterClrMapping/>
  </p:clrMapOvr>
  <p:transition spd="slow">
    <p:pull/>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03334B-92C8-7C55-7220-07FA84513635}"/>
              </a:ext>
            </a:extLst>
          </p:cNvPr>
          <p:cNvSpPr>
            <a:spLocks noGrp="1"/>
          </p:cNvSpPr>
          <p:nvPr>
            <p:ph type="title"/>
          </p:nvPr>
        </p:nvSpPr>
        <p:spPr>
          <a:xfrm>
            <a:off x="841247" y="474146"/>
            <a:ext cx="10515593" cy="1197864"/>
          </a:xfrm>
        </p:spPr>
        <p:txBody>
          <a:bodyPr>
            <a:normAutofit/>
          </a:bodyPr>
          <a:lstStyle/>
          <a:p>
            <a:r>
              <a:rPr lang="en-US" i="1" dirty="0">
                <a:solidFill>
                  <a:schemeClr val="accent4">
                    <a:lumMod val="60000"/>
                    <a:lumOff val="40000"/>
                  </a:schemeClr>
                </a:solidFill>
                <a:effectLst>
                  <a:outerShdw blurRad="38100" dist="38100" dir="2700000" algn="tl">
                    <a:srgbClr val="000000">
                      <a:alpha val="43137"/>
                    </a:srgbClr>
                  </a:outerShdw>
                </a:effectLst>
              </a:rPr>
              <a:t>What does the Buyer need to happen…</a:t>
            </a:r>
          </a:p>
        </p:txBody>
      </p:sp>
      <p:sp>
        <p:nvSpPr>
          <p:cNvPr id="11"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48411CE-0A82-DAD4-3F2C-5431B46FD5D1}"/>
              </a:ext>
            </a:extLst>
          </p:cNvPr>
          <p:cNvPicPr>
            <a:picLocks noChangeAspect="1"/>
          </p:cNvPicPr>
          <p:nvPr/>
        </p:nvPicPr>
        <p:blipFill rotWithShape="1">
          <a:blip r:embed="rId2"/>
          <a:srcRect l="1897" r="28809" b="-1"/>
          <a:stretch/>
        </p:blipFill>
        <p:spPr>
          <a:xfrm>
            <a:off x="835153" y="2002117"/>
            <a:ext cx="6215794" cy="4171569"/>
          </a:xfrm>
          <a:prstGeom prst="rect">
            <a:avLst/>
          </a:prstGeom>
        </p:spPr>
      </p:pic>
      <p:sp>
        <p:nvSpPr>
          <p:cNvPr id="3" name="Content Placeholder 2">
            <a:extLst>
              <a:ext uri="{FF2B5EF4-FFF2-40B4-BE49-F238E27FC236}">
                <a16:creationId xmlns:a16="http://schemas.microsoft.com/office/drawing/2014/main" id="{2DA2AAAF-7883-FE69-1BD6-461BAAF2FA34}"/>
              </a:ext>
            </a:extLst>
          </p:cNvPr>
          <p:cNvSpPr>
            <a:spLocks noGrp="1"/>
          </p:cNvSpPr>
          <p:nvPr>
            <p:ph idx="1"/>
          </p:nvPr>
        </p:nvSpPr>
        <p:spPr>
          <a:xfrm>
            <a:off x="7618156" y="2034033"/>
            <a:ext cx="3823525" cy="4171568"/>
          </a:xfrm>
        </p:spPr>
        <p:txBody>
          <a:bodyPr anchor="ctr">
            <a:normAutofit/>
          </a:bodyPr>
          <a:lstStyle/>
          <a:p>
            <a:pPr>
              <a:buFont typeface="Symbol" panose="05050102010706020507" pitchFamily="18" charset="2"/>
              <a:buChar char="×"/>
            </a:pPr>
            <a:r>
              <a:rPr lang="en-US" sz="2000" dirty="0">
                <a:latin typeface="Abadi Extra Light" panose="020B0204020104020204" pitchFamily="34" charset="0"/>
              </a:rPr>
              <a:t>Financing</a:t>
            </a:r>
          </a:p>
          <a:p>
            <a:pPr>
              <a:buFont typeface="Symbol" panose="05050102010706020507" pitchFamily="18" charset="2"/>
              <a:buChar char="×"/>
            </a:pPr>
            <a:r>
              <a:rPr lang="en-US" sz="2000" dirty="0">
                <a:latin typeface="Abadi Extra Light" panose="020B0204020104020204" pitchFamily="34" charset="0"/>
              </a:rPr>
              <a:t>Due Diligence/Inspection</a:t>
            </a:r>
          </a:p>
          <a:p>
            <a:pPr>
              <a:buFont typeface="Symbol" panose="05050102010706020507" pitchFamily="18" charset="2"/>
              <a:buChar char="×"/>
            </a:pPr>
            <a:r>
              <a:rPr lang="en-US" sz="2000" dirty="0">
                <a:latin typeface="Abadi Extra Light" panose="020B0204020104020204" pitchFamily="34" charset="0"/>
              </a:rPr>
              <a:t>Contracts transferred</a:t>
            </a:r>
          </a:p>
          <a:p>
            <a:pPr>
              <a:buFont typeface="Symbol" panose="05050102010706020507" pitchFamily="18" charset="2"/>
              <a:buChar char="×"/>
            </a:pPr>
            <a:r>
              <a:rPr lang="en-US" sz="2000" dirty="0">
                <a:latin typeface="Abadi Extra Light" panose="020B0204020104020204" pitchFamily="34" charset="0"/>
              </a:rPr>
              <a:t>Secure the location</a:t>
            </a:r>
          </a:p>
          <a:p>
            <a:pPr>
              <a:buFont typeface="Symbol" panose="05050102010706020507" pitchFamily="18" charset="2"/>
              <a:buChar char="×"/>
            </a:pPr>
            <a:r>
              <a:rPr lang="en-US" sz="2000" dirty="0">
                <a:latin typeface="Abadi Extra Light" panose="020B0204020104020204" pitchFamily="34" charset="0"/>
              </a:rPr>
              <a:t>Transfer of specific strategic asset (e.g., liquor license )</a:t>
            </a:r>
          </a:p>
          <a:p>
            <a:pPr>
              <a:buFont typeface="Symbol" panose="05050102010706020507" pitchFamily="18" charset="2"/>
              <a:buChar char="×"/>
            </a:pPr>
            <a:r>
              <a:rPr lang="en-US" sz="2000" dirty="0">
                <a:latin typeface="Abadi Extra Light" panose="020B0204020104020204" pitchFamily="34" charset="0"/>
              </a:rPr>
              <a:t>Retention of a Key Employee</a:t>
            </a:r>
          </a:p>
          <a:p>
            <a:pPr>
              <a:buFont typeface="Symbol" panose="05050102010706020507" pitchFamily="18" charset="2"/>
              <a:buChar char="×"/>
            </a:pPr>
            <a:r>
              <a:rPr lang="en-US" sz="2000" dirty="0">
                <a:latin typeface="Abadi Extra Light" panose="020B0204020104020204" pitchFamily="34" charset="0"/>
              </a:rPr>
              <a:t>Condition and suitability of the assets acquired</a:t>
            </a:r>
          </a:p>
          <a:p>
            <a:pPr>
              <a:buFont typeface="Symbol" panose="05050102010706020507" pitchFamily="18" charset="2"/>
              <a:buChar char="×"/>
            </a:pPr>
            <a:r>
              <a:rPr lang="en-US" sz="2000" dirty="0">
                <a:latin typeface="Abadi Extra Light" panose="020B0204020104020204" pitchFamily="34" charset="0"/>
              </a:rPr>
              <a:t>Third Party consent (e.g., franchise transfer)</a:t>
            </a:r>
          </a:p>
        </p:txBody>
      </p:sp>
    </p:spTree>
    <p:extLst>
      <p:ext uri="{BB962C8B-B14F-4D97-AF65-F5344CB8AC3E}">
        <p14:creationId xmlns:p14="http://schemas.microsoft.com/office/powerpoint/2010/main" val="1097268881"/>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12649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a:xfrm>
            <a:off x="4038600" y="1295401"/>
            <a:ext cx="6172200" cy="4830763"/>
          </a:xfrm>
        </p:spPr>
        <p:txBody>
          <a:bodyPr/>
          <a:lstStyle/>
          <a:p>
            <a:pPr indent="4763">
              <a:buNone/>
              <a:defRPr/>
            </a:pPr>
            <a:r>
              <a:rPr lang="en-US" altLang="en-US" sz="2400" b="1" u="sng" dirty="0">
                <a:solidFill>
                  <a:srgbClr val="C00000"/>
                </a:solidFill>
                <a:latin typeface="Abadi Extra Light" panose="020B0204020104020204" pitchFamily="34" charset="0"/>
              </a:rPr>
              <a:t>Condition Precedent to the Obligations of the Seller</a:t>
            </a:r>
            <a:endParaRPr lang="en-US" altLang="en-US" sz="2400" b="1" dirty="0">
              <a:solidFill>
                <a:srgbClr val="C00000"/>
              </a:solidFill>
              <a:latin typeface="Abadi Extra Light" panose="020B0204020104020204" pitchFamily="34" charset="0"/>
            </a:endParaRPr>
          </a:p>
          <a:p>
            <a:pPr indent="4763">
              <a:buNone/>
              <a:defRPr/>
            </a:pPr>
            <a:r>
              <a:rPr lang="en-US" altLang="en-US" sz="2400" dirty="0">
                <a:latin typeface="Abadi Extra Light" panose="020B0204020104020204" pitchFamily="34" charset="0"/>
              </a:rPr>
              <a:t>Before the Seller is finally legally bound to compete the transactions should be condition on the following:</a:t>
            </a:r>
          </a:p>
          <a:p>
            <a:pPr marL="685800">
              <a:buFont typeface="Arial" charset="0"/>
              <a:buChar char="•"/>
              <a:defRPr/>
            </a:pPr>
            <a:r>
              <a:rPr lang="en-US" altLang="en-US" sz="2400" dirty="0">
                <a:latin typeface="Abadi Extra Light" panose="020B0204020104020204" pitchFamily="34" charset="0"/>
              </a:rPr>
              <a:t>The Consideration has been delivered</a:t>
            </a:r>
          </a:p>
          <a:p>
            <a:pPr marL="685800">
              <a:buFont typeface="Arial" charset="0"/>
              <a:buChar char="•"/>
              <a:defRPr/>
            </a:pPr>
            <a:r>
              <a:rPr lang="en-US" altLang="en-US" sz="2400" dirty="0">
                <a:latin typeface="Abadi Extra Light" panose="020B0204020104020204" pitchFamily="34" charset="0"/>
              </a:rPr>
              <a:t>All required documents have been delivered</a:t>
            </a:r>
          </a:p>
          <a:p>
            <a:pPr marL="685800">
              <a:buFont typeface="Arial" charset="0"/>
              <a:buChar char="•"/>
              <a:defRPr/>
            </a:pPr>
            <a:r>
              <a:rPr lang="en-US" altLang="en-US" sz="2400" dirty="0">
                <a:latin typeface="Abadi Extra Light" panose="020B0204020104020204" pitchFamily="34" charset="0"/>
              </a:rPr>
              <a:t>The representation of the Buyer accurate as of the Closing Date</a:t>
            </a:r>
          </a:p>
          <a:p>
            <a:pPr marL="685800">
              <a:buFont typeface="Arial" charset="0"/>
              <a:buChar char="•"/>
              <a:defRPr/>
            </a:pPr>
            <a:r>
              <a:rPr lang="en-US" altLang="en-US" sz="2400" dirty="0">
                <a:latin typeface="Abadi Extra Light" panose="020B0204020104020204" pitchFamily="34" charset="0"/>
              </a:rPr>
              <a:t>All covenants have been performed by the Seller</a:t>
            </a:r>
          </a:p>
        </p:txBody>
      </p:sp>
    </p:spTree>
    <p:extLst>
      <p:ext uri="{BB962C8B-B14F-4D97-AF65-F5344CB8AC3E}">
        <p14:creationId xmlns:p14="http://schemas.microsoft.com/office/powerpoint/2010/main" val="32249399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2400"/>
            <a:ext cx="6838950" cy="823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Content Placeholder 2"/>
          <p:cNvSpPr>
            <a:spLocks noGrp="1"/>
          </p:cNvSpPr>
          <p:nvPr>
            <p:ph idx="1"/>
          </p:nvPr>
        </p:nvSpPr>
        <p:spPr>
          <a:xfrm>
            <a:off x="2193825" y="958176"/>
            <a:ext cx="5410200" cy="5821363"/>
          </a:xfrm>
        </p:spPr>
        <p:txBody>
          <a:bodyPr/>
          <a:lstStyle/>
          <a:p>
            <a:pPr indent="4763">
              <a:buNone/>
              <a:defRPr/>
            </a:pPr>
            <a:r>
              <a:rPr lang="en-US" altLang="en-US" sz="2800" b="1" dirty="0">
                <a:solidFill>
                  <a:srgbClr val="002060"/>
                </a:solidFill>
              </a:rPr>
              <a:t>Waiver </a:t>
            </a:r>
          </a:p>
          <a:p>
            <a:pPr>
              <a:buFont typeface="Arial" charset="0"/>
              <a:buNone/>
              <a:defRPr/>
            </a:pPr>
            <a:r>
              <a:rPr lang="en-US" altLang="en-US" sz="2800" dirty="0">
                <a:solidFill>
                  <a:srgbClr val="002060"/>
                </a:solidFill>
                <a:latin typeface="Abadi Extra Light" panose="020B0204020104020204" pitchFamily="34" charset="0"/>
              </a:rPr>
              <a:t>	 &gt; </a:t>
            </a:r>
            <a:r>
              <a:rPr lang="en-US" altLang="en-US" sz="2800" dirty="0">
                <a:solidFill>
                  <a:srgbClr val="C00000"/>
                </a:solidFill>
                <a:latin typeface="Abadi Extra Light" panose="020B0204020104020204" pitchFamily="34" charset="0"/>
              </a:rPr>
              <a:t>Always include a waiver clause which allows the complying party to waive a condition </a:t>
            </a:r>
          </a:p>
          <a:p>
            <a:pPr>
              <a:buFont typeface="Arial" charset="0"/>
              <a:buNone/>
              <a:defRPr/>
            </a:pPr>
            <a:r>
              <a:rPr lang="en-US" altLang="en-US" sz="2800" dirty="0">
                <a:solidFill>
                  <a:srgbClr val="002060"/>
                </a:solidFill>
                <a:latin typeface="Abadi Extra Light" panose="020B0204020104020204" pitchFamily="34" charset="0"/>
              </a:rPr>
              <a:t>	 &gt;This will prevent the non-complying party from using their own non-compliance as an excuse not to complete the transaction</a:t>
            </a:r>
            <a:r>
              <a:rPr lang="en-US" altLang="en-US" sz="2800" dirty="0">
                <a:solidFill>
                  <a:srgbClr val="C00000"/>
                </a:solidFill>
                <a:latin typeface="Abadi Extra Light" panose="020B0204020104020204" pitchFamily="34" charset="0"/>
              </a:rPr>
              <a:t>.</a:t>
            </a:r>
          </a:p>
        </p:txBody>
      </p:sp>
    </p:spTree>
    <p:extLst>
      <p:ext uri="{BB962C8B-B14F-4D97-AF65-F5344CB8AC3E}">
        <p14:creationId xmlns:p14="http://schemas.microsoft.com/office/powerpoint/2010/main" val="17702650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5954">
                                            <p:txEl>
                                              <p:pRg st="1" end="1"/>
                                            </p:txEl>
                                          </p:spTgt>
                                        </p:tgtEl>
                                        <p:attrNameLst>
                                          <p:attrName>style.visibility</p:attrName>
                                        </p:attrNameLst>
                                      </p:cBhvr>
                                      <p:to>
                                        <p:strVal val="visible"/>
                                      </p:to>
                                    </p:set>
                                    <p:animEffect transition="in" filter="wipe(left)">
                                      <p:cBhvr>
                                        <p:cTn id="7" dur="500"/>
                                        <p:tgtEl>
                                          <p:spTgt spid="12595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5954">
                                            <p:txEl>
                                              <p:pRg st="2" end="2"/>
                                            </p:txEl>
                                          </p:spTgt>
                                        </p:tgtEl>
                                        <p:attrNameLst>
                                          <p:attrName>style.visibility</p:attrName>
                                        </p:attrNameLst>
                                      </p:cBhvr>
                                      <p:to>
                                        <p:strVal val="visible"/>
                                      </p:to>
                                    </p:set>
                                    <p:animEffect transition="in" filter="wipe(left)">
                                      <p:cBhvr>
                                        <p:cTn id="12" dur="500"/>
                                        <p:tgtEl>
                                          <p:spTgt spid="125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5715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2852574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16BFE5-6D53-DC2B-6B51-09D6143F020A}"/>
            </a:ext>
          </a:extLst>
        </p:cNvPr>
        <p:cNvGrpSpPr/>
        <p:nvPr/>
      </p:nvGrpSpPr>
      <p:grpSpPr>
        <a:xfrm>
          <a:off x="0" y="0"/>
          <a:ext cx="0" cy="0"/>
          <a:chOff x="0" y="0"/>
          <a:chExt cx="0" cy="0"/>
        </a:xfrm>
      </p:grpSpPr>
      <p:sp>
        <p:nvSpPr>
          <p:cNvPr id="163842" name="Title 1">
            <a:extLst>
              <a:ext uri="{FF2B5EF4-FFF2-40B4-BE49-F238E27FC236}">
                <a16:creationId xmlns:a16="http://schemas.microsoft.com/office/drawing/2014/main" id="{570DE0A2-7C10-746F-7249-8067CC1135A6}"/>
              </a:ext>
            </a:extLst>
          </p:cNvPr>
          <p:cNvSpPr>
            <a:spLocks noGrp="1"/>
          </p:cNvSpPr>
          <p:nvPr>
            <p:ph type="title"/>
          </p:nvPr>
        </p:nvSpPr>
        <p:spPr>
          <a:xfrm>
            <a:off x="2038350" y="2952751"/>
            <a:ext cx="5334000" cy="715963"/>
          </a:xfrm>
        </p:spPr>
        <p:txBody>
          <a:bodyPr/>
          <a:lstStyle/>
          <a:p>
            <a:pPr algn="r"/>
            <a:r>
              <a:rPr lang="en-US" altLang="en-US" dirty="0">
                <a:solidFill>
                  <a:schemeClr val="bg1"/>
                </a:solidFill>
                <a:latin typeface="Abadi Extra Light" panose="020B0204020104020204" pitchFamily="34" charset="0"/>
              </a:rPr>
              <a:t>Closing</a:t>
            </a:r>
          </a:p>
        </p:txBody>
      </p:sp>
    </p:spTree>
    <p:extLst>
      <p:ext uri="{BB962C8B-B14F-4D97-AF65-F5344CB8AC3E}">
        <p14:creationId xmlns:p14="http://schemas.microsoft.com/office/powerpoint/2010/main" val="2476095818"/>
      </p:ext>
    </p:extLst>
  </p:cSld>
  <p:clrMapOvr>
    <a:masterClrMapping/>
  </p:clrMapOvr>
  <p:transition spd="slow">
    <p:pull/>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2133600" y="914401"/>
            <a:ext cx="5410200" cy="5821363"/>
          </a:xfrm>
        </p:spPr>
        <p:txBody>
          <a:bodyPr/>
          <a:lstStyle/>
          <a:p>
            <a:pPr algn="ctr">
              <a:spcBef>
                <a:spcPts val="600"/>
              </a:spcBef>
              <a:spcAft>
                <a:spcPts val="1200"/>
              </a:spcAft>
              <a:buNone/>
              <a:defRPr/>
            </a:pPr>
            <a:r>
              <a:rPr lang="en-US" altLang="en-US" sz="2700" b="1" dirty="0">
                <a:solidFill>
                  <a:schemeClr val="bg1"/>
                </a:solidFill>
                <a:effectLst>
                  <a:outerShdw blurRad="38100" dist="38100" dir="2700000" algn="tl">
                    <a:srgbClr val="000000">
                      <a:alpha val="43137"/>
                    </a:srgbClr>
                  </a:outerShdw>
                </a:effectLst>
              </a:rPr>
              <a:t>Closing</a:t>
            </a:r>
          </a:p>
          <a:p>
            <a:pPr>
              <a:buFont typeface="Arial" charset="0"/>
              <a:buNone/>
              <a:defRPr/>
            </a:pPr>
            <a:r>
              <a:rPr lang="en-US" altLang="en-US" sz="2700" dirty="0">
                <a:solidFill>
                  <a:schemeClr val="bg1"/>
                </a:solidFill>
                <a:effectLst>
                  <a:outerShdw blurRad="38100" dist="38100" dir="2700000" algn="tl">
                    <a:srgbClr val="000000">
                      <a:alpha val="43137"/>
                    </a:srgbClr>
                  </a:outerShdw>
                </a:effectLst>
                <a:latin typeface="Abadi Extra Light" panose="020B0204020104020204" pitchFamily="34" charset="0"/>
              </a:rPr>
              <a:t>	</a:t>
            </a:r>
            <a:r>
              <a:rPr lang="en-US" altLang="en-US" sz="2400" dirty="0">
                <a:solidFill>
                  <a:schemeClr val="bg1"/>
                </a:solidFill>
                <a:effectLst>
                  <a:outerShdw blurRad="38100" dist="38100" dir="2700000" algn="tl">
                    <a:srgbClr val="000000">
                      <a:alpha val="43137"/>
                    </a:srgbClr>
                  </a:outerShdw>
                </a:effectLst>
                <a:latin typeface="Abadi Extra Light" panose="020B0204020104020204" pitchFamily="34" charset="0"/>
              </a:rPr>
              <a:t>&gt;The provisions dealing with the Closing should provide the date and location of the Closing and the items which each party will be expected to deliver.</a:t>
            </a:r>
          </a:p>
          <a:p>
            <a:pPr>
              <a:buFont typeface="Arial" charset="0"/>
              <a:buNone/>
              <a:defRPr/>
            </a:pPr>
            <a:r>
              <a:rPr lang="en-US" altLang="en-US" sz="2400" dirty="0">
                <a:solidFill>
                  <a:schemeClr val="bg1"/>
                </a:solidFill>
                <a:effectLst>
                  <a:outerShdw blurRad="38100" dist="38100" dir="2700000" algn="tl">
                    <a:srgbClr val="000000">
                      <a:alpha val="43137"/>
                    </a:srgbClr>
                  </a:outerShdw>
                </a:effectLst>
                <a:latin typeface="Abadi Extra Light" panose="020B0204020104020204" pitchFamily="34" charset="0"/>
              </a:rPr>
              <a:t>	&gt;The provision in certain cases will also provide the allocation of costs between the Buyer and the Seller.</a:t>
            </a:r>
          </a:p>
          <a:p>
            <a:pPr>
              <a:buFont typeface="Arial" charset="0"/>
              <a:buNone/>
              <a:defRPr/>
            </a:pPr>
            <a:r>
              <a:rPr lang="en-US" altLang="en-US" sz="2400" dirty="0">
                <a:solidFill>
                  <a:schemeClr val="bg1"/>
                </a:solidFill>
                <a:effectLst>
                  <a:outerShdw blurRad="38100" dist="38100" dir="2700000" algn="tl">
                    <a:srgbClr val="000000">
                      <a:alpha val="43137"/>
                    </a:srgbClr>
                  </a:outerShdw>
                </a:effectLst>
                <a:latin typeface="Abadi Extra Light" panose="020B0204020104020204" pitchFamily="34" charset="0"/>
              </a:rPr>
              <a:t>	&gt; The provision should also provide the documents to be delivered by both parties</a:t>
            </a:r>
          </a:p>
        </p:txBody>
      </p:sp>
      <p:pic>
        <p:nvPicPr>
          <p:cNvPr id="160771" name="Picture 4"/>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8077201" y="914400"/>
            <a:ext cx="2341563" cy="5257800"/>
          </a:xfrm>
          <a:prstGeom prst="rect">
            <a:avLst/>
          </a:prstGeom>
          <a:noFill/>
          <a:ln>
            <a:noFill/>
          </a:ln>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D5A65E64-9363-9090-7EAC-C2E01B35FF86}"/>
              </a:ext>
            </a:extLst>
          </p:cNvPr>
          <p:cNvCxnSpPr>
            <a:cxnSpLocks/>
          </p:cNvCxnSpPr>
          <p:nvPr/>
        </p:nvCxnSpPr>
        <p:spPr>
          <a:xfrm>
            <a:off x="2957208" y="1507787"/>
            <a:ext cx="4046707"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505623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1858">
                                            <p:txEl>
                                              <p:pRg st="1" end="1"/>
                                            </p:txEl>
                                          </p:spTgt>
                                        </p:tgtEl>
                                        <p:attrNameLst>
                                          <p:attrName>style.visibility</p:attrName>
                                        </p:attrNameLst>
                                      </p:cBhvr>
                                      <p:to>
                                        <p:strVal val="visible"/>
                                      </p:to>
                                    </p:set>
                                    <p:animEffect transition="in" filter="wipe(left)">
                                      <p:cBhvr>
                                        <p:cTn id="7" dur="500"/>
                                        <p:tgtEl>
                                          <p:spTgt spid="1218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1858">
                                            <p:txEl>
                                              <p:pRg st="2" end="2"/>
                                            </p:txEl>
                                          </p:spTgt>
                                        </p:tgtEl>
                                        <p:attrNameLst>
                                          <p:attrName>style.visibility</p:attrName>
                                        </p:attrNameLst>
                                      </p:cBhvr>
                                      <p:to>
                                        <p:strVal val="visible"/>
                                      </p:to>
                                    </p:set>
                                    <p:animEffect transition="in" filter="wipe(left)">
                                      <p:cBhvr>
                                        <p:cTn id="12" dur="500"/>
                                        <p:tgtEl>
                                          <p:spTgt spid="12185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1858">
                                            <p:txEl>
                                              <p:pRg st="3" end="3"/>
                                            </p:txEl>
                                          </p:spTgt>
                                        </p:tgtEl>
                                        <p:attrNameLst>
                                          <p:attrName>style.visibility</p:attrName>
                                        </p:attrNameLst>
                                      </p:cBhvr>
                                      <p:to>
                                        <p:strVal val="visible"/>
                                      </p:to>
                                    </p:set>
                                    <p:animEffect transition="in" filter="wipe(left)">
                                      <p:cBhvr>
                                        <p:cTn id="17" dur="500"/>
                                        <p:tgtEl>
                                          <p:spTgt spid="1218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659" name="TextBox 3"/>
          <p:cNvSpPr txBox="1">
            <a:spLocks noChangeArrowheads="1"/>
          </p:cNvSpPr>
          <p:nvPr/>
        </p:nvSpPr>
        <p:spPr bwMode="auto">
          <a:xfrm>
            <a:off x="3296379" y="991411"/>
            <a:ext cx="324044" cy="8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799"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a:spLocks noChangeArrowheads="1"/>
          </p:cNvSpPr>
          <p:nvPr/>
        </p:nvSpPr>
        <p:spPr bwMode="auto">
          <a:xfrm>
            <a:off x="5128224" y="1664390"/>
            <a:ext cx="42739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YourOnlineProfessor.net is registered with the National Association of State Boards of Accountancy (NASBA) as a sponsor of continuing professional education on the National Registry of CPE Sponsors. State boards of accountancy have final authority on the acceptance of individual courses for CPE credit. Complaints regarding registered sponsors may be submitted to the National Registry of CPE Sponsors through its website: </a:t>
            </a: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hlinkClick r:id="rId3"/>
              </a:rPr>
              <a:t>www.learningmarket.org</a:t>
            </a: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t>
            </a: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Our Sponsor No. Identification Number 137573</a:t>
            </a:r>
          </a:p>
        </p:txBody>
      </p:sp>
      <p:cxnSp>
        <p:nvCxnSpPr>
          <p:cNvPr id="5" name="Straight Connector 4"/>
          <p:cNvCxnSpPr/>
          <p:nvPr/>
        </p:nvCxnSpPr>
        <p:spPr>
          <a:xfrm>
            <a:off x="2667893" y="6019125"/>
            <a:ext cx="6856214" cy="0"/>
          </a:xfrm>
          <a:prstGeom prst="line">
            <a:avLst/>
          </a:prstGeom>
          <a:ln w="66675">
            <a:solidFill>
              <a:schemeClr val="tx1">
                <a:alpha val="98000"/>
              </a:schemeClr>
            </a:solidFill>
          </a:ln>
        </p:spPr>
        <p:style>
          <a:lnRef idx="1">
            <a:schemeClr val="accent1"/>
          </a:lnRef>
          <a:fillRef idx="0">
            <a:schemeClr val="accent1"/>
          </a:fillRef>
          <a:effectRef idx="0">
            <a:schemeClr val="accent1"/>
          </a:effectRef>
          <a:fontRef idx="minor">
            <a:schemeClr val="tx1"/>
          </a:fontRef>
        </p:style>
      </p:cxnSp>
      <p:pic>
        <p:nvPicPr>
          <p:cNvPr id="19866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4704" y="1677459"/>
            <a:ext cx="1127228" cy="149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34918" y="425716"/>
            <a:ext cx="5044106" cy="523084"/>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NASBA Registry of CPE Sponsors </a:t>
            </a:r>
          </a:p>
        </p:txBody>
      </p:sp>
    </p:spTree>
    <p:extLst>
      <p:ext uri="{BB962C8B-B14F-4D97-AF65-F5344CB8AC3E}">
        <p14:creationId xmlns:p14="http://schemas.microsoft.com/office/powerpoint/2010/main" val="3214407745"/>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ontent Placeholder 2"/>
          <p:cNvSpPr>
            <a:spLocks noGrp="1"/>
          </p:cNvSpPr>
          <p:nvPr>
            <p:ph idx="1"/>
          </p:nvPr>
        </p:nvSpPr>
        <p:spPr>
          <a:xfrm>
            <a:off x="1981200" y="457201"/>
            <a:ext cx="5867400" cy="5821363"/>
          </a:xfrm>
        </p:spPr>
        <p:txBody>
          <a:bodyPr/>
          <a:lstStyle/>
          <a:p>
            <a:pPr>
              <a:buFont typeface="Arial" charset="0"/>
              <a:buNone/>
              <a:defRPr/>
            </a:pPr>
            <a:endParaRPr lang="en-US" altLang="en-US" sz="1800" dirty="0">
              <a:solidFill>
                <a:srgbClr val="996600"/>
              </a:solidFill>
              <a:latin typeface="Agency FB" pitchFamily="34" charset="0"/>
            </a:endParaRPr>
          </a:p>
          <a:p>
            <a:pPr>
              <a:buFont typeface="Arial" charset="0"/>
              <a:buNone/>
              <a:defRPr/>
            </a:pPr>
            <a:endParaRPr lang="en-US" altLang="en-US" sz="1800" dirty="0">
              <a:solidFill>
                <a:srgbClr val="996600"/>
              </a:solidFill>
              <a:latin typeface="Agency FB" pitchFamily="34" charset="0"/>
            </a:endParaRPr>
          </a:p>
          <a:p>
            <a:pPr>
              <a:buFont typeface="Arial" charset="0"/>
              <a:buNone/>
              <a:defRPr/>
            </a:pPr>
            <a:endParaRPr lang="en-US" altLang="en-US" sz="1600" dirty="0">
              <a:solidFill>
                <a:srgbClr val="996600"/>
              </a:solidFill>
              <a:latin typeface="Agency FB" pitchFamily="34" charset="0"/>
            </a:endParaRPr>
          </a:p>
        </p:txBody>
      </p:sp>
      <p:sp>
        <p:nvSpPr>
          <p:cNvPr id="3" name="TextBox 2">
            <a:extLst>
              <a:ext uri="{FF2B5EF4-FFF2-40B4-BE49-F238E27FC236}">
                <a16:creationId xmlns:a16="http://schemas.microsoft.com/office/drawing/2014/main" id="{B0CA851D-5109-DD59-B385-3B5499695F60}"/>
              </a:ext>
            </a:extLst>
          </p:cNvPr>
          <p:cNvSpPr txBox="1"/>
          <p:nvPr/>
        </p:nvSpPr>
        <p:spPr>
          <a:xfrm>
            <a:off x="685799" y="1184862"/>
            <a:ext cx="10639426" cy="5093702"/>
          </a:xfrm>
          <a:prstGeom prst="rect">
            <a:avLst/>
          </a:prstGeom>
          <a:noFill/>
        </p:spPr>
        <p:txBody>
          <a:bodyPr wrap="square">
            <a:spAutoFit/>
          </a:bodyPr>
          <a:lstStyle/>
          <a:p>
            <a:pPr defTabSz="457200">
              <a:spcBef>
                <a:spcPts val="300"/>
              </a:spcBef>
              <a:spcAft>
                <a:spcPts val="300"/>
              </a:spcAft>
            </a:pPr>
            <a:r>
              <a:rPr lang="en-US" dirty="0"/>
              <a:t>7.1	Closing Deliveries. Effective as of the Closing, Seller and Shareholders shall have executed (where applicable) and delivered to Purchaser each of the following, together with any additional items that Purchaser may reasonably request to effect the transactions contemplated herein:</a:t>
            </a:r>
          </a:p>
          <a:p>
            <a:pPr defTabSz="457200">
              <a:spcBef>
                <a:spcPts val="300"/>
              </a:spcBef>
              <a:spcAft>
                <a:spcPts val="300"/>
              </a:spcAft>
            </a:pPr>
            <a:r>
              <a:rPr lang="en-US" dirty="0"/>
              <a:t>(a)	Possession of the Purchased Assets;</a:t>
            </a:r>
          </a:p>
          <a:p>
            <a:pPr defTabSz="457200">
              <a:spcBef>
                <a:spcPts val="300"/>
              </a:spcBef>
              <a:spcAft>
                <a:spcPts val="300"/>
              </a:spcAft>
            </a:pPr>
            <a:r>
              <a:rPr lang="en-US" dirty="0"/>
              <a:t>(b     a Bill of Sale </a:t>
            </a:r>
          </a:p>
          <a:p>
            <a:pPr defTabSz="457200">
              <a:spcBef>
                <a:spcPts val="300"/>
              </a:spcBef>
              <a:spcAft>
                <a:spcPts val="300"/>
              </a:spcAft>
            </a:pPr>
            <a:r>
              <a:rPr lang="en-US" dirty="0"/>
              <a:t>(c)    an Assignment and Assumption Agreement </a:t>
            </a:r>
          </a:p>
          <a:p>
            <a:pPr marL="342900" indent="-342900" defTabSz="457200">
              <a:spcBef>
                <a:spcPts val="300"/>
              </a:spcBef>
              <a:spcAft>
                <a:spcPts val="300"/>
              </a:spcAft>
              <a:buAutoNum type="alphaLcParenBoth" startAt="4"/>
            </a:pPr>
            <a:r>
              <a:rPr lang="en-US" dirty="0"/>
              <a:t>  a copy, certified by Seller’s secretary, of the resolutions of the board of  directors of Seller and Shareholders </a:t>
            </a:r>
          </a:p>
          <a:p>
            <a:pPr marL="342900" indent="-342900" defTabSz="457200">
              <a:spcBef>
                <a:spcPts val="300"/>
              </a:spcBef>
              <a:spcAft>
                <a:spcPts val="300"/>
              </a:spcAft>
              <a:buAutoNum type="alphaLcParenBoth" startAt="4"/>
            </a:pPr>
            <a:r>
              <a:rPr lang="en-US" dirty="0"/>
              <a:t> the Offer of Employment</a:t>
            </a:r>
          </a:p>
          <a:p>
            <a:pPr defTabSz="457200">
              <a:spcBef>
                <a:spcPts val="300"/>
              </a:spcBef>
              <a:spcAft>
                <a:spcPts val="300"/>
              </a:spcAft>
            </a:pPr>
            <a:r>
              <a:rPr lang="en-US" dirty="0"/>
              <a:t>(f)	the New Lease, duly executed by landlord;</a:t>
            </a:r>
          </a:p>
          <a:p>
            <a:pPr marL="342900" indent="-342900" defTabSz="457200">
              <a:spcBef>
                <a:spcPts val="300"/>
              </a:spcBef>
              <a:spcAft>
                <a:spcPts val="300"/>
              </a:spcAft>
              <a:buAutoNum type="alphaLcParenBoth" startAt="7"/>
            </a:pPr>
            <a:r>
              <a:rPr lang="en-US" dirty="0"/>
              <a:t>  the Noncompetition Agreement </a:t>
            </a:r>
          </a:p>
          <a:p>
            <a:pPr marL="342900" indent="-342900" defTabSz="457200">
              <a:spcBef>
                <a:spcPts val="300"/>
              </a:spcBef>
              <a:spcAft>
                <a:spcPts val="300"/>
              </a:spcAft>
              <a:buAutoNum type="alphaLcParenBoth" startAt="7"/>
            </a:pPr>
            <a:r>
              <a:rPr lang="en-US" dirty="0"/>
              <a:t>  payoff letters from each creditor of Seller </a:t>
            </a:r>
          </a:p>
          <a:p>
            <a:pPr marL="342900" indent="-342900" defTabSz="457200">
              <a:spcBef>
                <a:spcPts val="300"/>
              </a:spcBef>
              <a:spcAft>
                <a:spcPts val="300"/>
              </a:spcAft>
              <a:buAutoNum type="alphaLcParenBoth" startAt="7"/>
            </a:pPr>
            <a:r>
              <a:rPr lang="en-US" dirty="0"/>
              <a:t>  a good standing certificate for Seller, </a:t>
            </a:r>
          </a:p>
          <a:p>
            <a:pPr defTabSz="457200">
              <a:spcBef>
                <a:spcPts val="300"/>
              </a:spcBef>
              <a:spcAft>
                <a:spcPts val="300"/>
              </a:spcAft>
            </a:pPr>
            <a:r>
              <a:rPr lang="en-US" dirty="0"/>
              <a:t>(j)	any and all usernames, passwords, keys and/or codes</a:t>
            </a:r>
          </a:p>
          <a:p>
            <a:pPr defTabSz="457200">
              <a:spcBef>
                <a:spcPts val="300"/>
              </a:spcBef>
              <a:spcAft>
                <a:spcPts val="300"/>
              </a:spcAft>
            </a:pPr>
            <a:r>
              <a:rPr lang="en-US" dirty="0"/>
              <a:t>(k)	any other documents or agreements reasonably requested by Purchaser to carry out the transactions contemplated by this Agreement.</a:t>
            </a:r>
          </a:p>
        </p:txBody>
      </p:sp>
      <p:sp>
        <p:nvSpPr>
          <p:cNvPr id="5" name="TextBox 4">
            <a:extLst>
              <a:ext uri="{FF2B5EF4-FFF2-40B4-BE49-F238E27FC236}">
                <a16:creationId xmlns:a16="http://schemas.microsoft.com/office/drawing/2014/main" id="{9EB11205-CADD-4C16-0281-524F822620F7}"/>
              </a:ext>
            </a:extLst>
          </p:cNvPr>
          <p:cNvSpPr txBox="1"/>
          <p:nvPr/>
        </p:nvSpPr>
        <p:spPr>
          <a:xfrm>
            <a:off x="685799" y="590199"/>
            <a:ext cx="6096000" cy="461665"/>
          </a:xfrm>
          <a:prstGeom prst="rect">
            <a:avLst/>
          </a:prstGeom>
          <a:noFill/>
        </p:spPr>
        <p:txBody>
          <a:bodyPr wrap="square">
            <a:spAutoFit/>
          </a:bodyPr>
          <a:lstStyle/>
          <a:p>
            <a:r>
              <a:rPr lang="en-US" sz="2400" b="1" dirty="0"/>
              <a:t>Closing Deliveries of the Seller </a:t>
            </a:r>
          </a:p>
        </p:txBody>
      </p:sp>
    </p:spTree>
    <p:extLst>
      <p:ext uri="{BB962C8B-B14F-4D97-AF65-F5344CB8AC3E}">
        <p14:creationId xmlns:p14="http://schemas.microsoft.com/office/powerpoint/2010/main" val="1362984739"/>
      </p:ext>
    </p:extLst>
  </p:cSld>
  <p:clrMapOvr>
    <a:masterClrMapping/>
  </p:clrMapOvr>
  <p:transition spd="slow">
    <p:pull/>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283AC-7056-4419-DFBA-14CBB06587C6}"/>
              </a:ext>
            </a:extLst>
          </p:cNvPr>
          <p:cNvSpPr>
            <a:spLocks noGrp="1"/>
          </p:cNvSpPr>
          <p:nvPr>
            <p:ph idx="1"/>
          </p:nvPr>
        </p:nvSpPr>
        <p:spPr/>
        <p:txBody>
          <a:bodyPr/>
          <a:lstStyle/>
          <a:p>
            <a:pPr marL="0" indent="0">
              <a:buNone/>
            </a:pPr>
            <a:r>
              <a:rPr lang="en-US" sz="2400" dirty="0"/>
              <a:t>8.1	Closing Deliveries. Effective as of Closing, Purchaser or its Affiliates shall have delivered to Seller each of the following, together with any additional items which Seller may reasonably request to effect the transactions contemplated herein:</a:t>
            </a:r>
          </a:p>
          <a:p>
            <a:pPr marL="0" indent="0">
              <a:buNone/>
            </a:pPr>
            <a:r>
              <a:rPr lang="en-US" sz="2400" dirty="0"/>
              <a:t>(a)	the Closing Cash Payment;</a:t>
            </a:r>
          </a:p>
          <a:p>
            <a:pPr marL="0" indent="0">
              <a:buNone/>
            </a:pPr>
            <a:r>
              <a:rPr lang="en-US" sz="2400" dirty="0"/>
              <a:t>(b)	the Offer of Employment, duly executed by Purchaser;</a:t>
            </a:r>
          </a:p>
          <a:p>
            <a:pPr marL="0" indent="0">
              <a:buNone/>
            </a:pPr>
            <a:r>
              <a:rPr lang="en-US" sz="2400" dirty="0"/>
              <a:t>(c)	the New Lease, duly executed by Purchaser;</a:t>
            </a:r>
          </a:p>
          <a:p>
            <a:pPr marL="0" indent="0">
              <a:buNone/>
            </a:pPr>
            <a:r>
              <a:rPr lang="en-US" sz="2400" dirty="0"/>
              <a:t>(d)	the Noncompetition Agreement, duly executed by Purchaser;</a:t>
            </a:r>
          </a:p>
          <a:p>
            <a:pPr marL="0" indent="0">
              <a:buNone/>
            </a:pPr>
            <a:r>
              <a:rPr lang="en-US" sz="2400" dirty="0"/>
              <a:t>(e)	the Assignment Agreement, duly executed by Purchaser; and</a:t>
            </a:r>
          </a:p>
          <a:p>
            <a:pPr marL="0" indent="0">
              <a:buNone/>
            </a:pPr>
            <a:r>
              <a:rPr lang="en-US" sz="2400" dirty="0"/>
              <a:t>(f)	any other documents or agreements contemplated hereby.</a:t>
            </a:r>
          </a:p>
          <a:p>
            <a:endParaRPr lang="en-US" dirty="0"/>
          </a:p>
        </p:txBody>
      </p:sp>
      <p:sp>
        <p:nvSpPr>
          <p:cNvPr id="4" name="TextBox 3">
            <a:extLst>
              <a:ext uri="{FF2B5EF4-FFF2-40B4-BE49-F238E27FC236}">
                <a16:creationId xmlns:a16="http://schemas.microsoft.com/office/drawing/2014/main" id="{42B2F13C-FC71-0916-170D-3852B72460AB}"/>
              </a:ext>
            </a:extLst>
          </p:cNvPr>
          <p:cNvSpPr txBox="1"/>
          <p:nvPr/>
        </p:nvSpPr>
        <p:spPr>
          <a:xfrm>
            <a:off x="609600" y="882134"/>
            <a:ext cx="6096000" cy="523220"/>
          </a:xfrm>
          <a:prstGeom prst="rect">
            <a:avLst/>
          </a:prstGeom>
          <a:noFill/>
        </p:spPr>
        <p:txBody>
          <a:bodyPr wrap="square">
            <a:spAutoFit/>
          </a:bodyPr>
          <a:lstStyle/>
          <a:p>
            <a:r>
              <a:rPr lang="en-US" sz="2800" b="1" dirty="0"/>
              <a:t>Closing Deliveries of the Buyer </a:t>
            </a:r>
          </a:p>
        </p:txBody>
      </p:sp>
    </p:spTree>
    <p:extLst>
      <p:ext uri="{BB962C8B-B14F-4D97-AF65-F5344CB8AC3E}">
        <p14:creationId xmlns:p14="http://schemas.microsoft.com/office/powerpoint/2010/main" val="2996799881"/>
      </p:ext>
    </p:extLst>
  </p:cSld>
  <p:clrMapOvr>
    <a:masterClrMapping/>
  </p:clrMapOvr>
  <p:transition spd="slow">
    <p:pull/>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Title 1"/>
          <p:cNvSpPr>
            <a:spLocks noGrp="1"/>
          </p:cNvSpPr>
          <p:nvPr>
            <p:ph type="title"/>
          </p:nvPr>
        </p:nvSpPr>
        <p:spPr>
          <a:xfrm>
            <a:off x="2066924" y="2713037"/>
            <a:ext cx="8277225" cy="715963"/>
          </a:xfrm>
        </p:spPr>
        <p:txBody>
          <a:bodyPr/>
          <a:lstStyle/>
          <a:p>
            <a:r>
              <a:rPr lang="en-US" altLang="en-US" dirty="0">
                <a:solidFill>
                  <a:schemeClr val="bg1"/>
                </a:solidFill>
                <a:latin typeface="Abadi Extra Light" panose="020B0204020104020204" pitchFamily="34" charset="0"/>
              </a:rPr>
              <a:t>Resolutions and Other Documents</a:t>
            </a:r>
          </a:p>
        </p:txBody>
      </p:sp>
    </p:spTree>
    <p:extLst>
      <p:ext uri="{BB962C8B-B14F-4D97-AF65-F5344CB8AC3E}">
        <p14:creationId xmlns:p14="http://schemas.microsoft.com/office/powerpoint/2010/main" val="1486372657"/>
      </p:ext>
    </p:extLst>
  </p:cSld>
  <p:clrMapOvr>
    <a:masterClrMapping/>
  </p:clrMapOvr>
  <p:transition spd="slow">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Content Placeholder 2"/>
          <p:cNvSpPr>
            <a:spLocks noGrp="1"/>
          </p:cNvSpPr>
          <p:nvPr>
            <p:ph idx="1"/>
          </p:nvPr>
        </p:nvSpPr>
        <p:spPr>
          <a:xfrm>
            <a:off x="3354388" y="304801"/>
            <a:ext cx="5410200" cy="5821363"/>
          </a:xfrm>
        </p:spPr>
        <p:txBody>
          <a:bodyPr/>
          <a:lstStyle/>
          <a:p>
            <a:pPr algn="ctr">
              <a:buFont typeface="Arial" panose="020B0604020202020204" pitchFamily="34" charset="0"/>
              <a:buNone/>
              <a:defRPr/>
            </a:pPr>
            <a:r>
              <a:rPr lang="en-US" sz="2350" b="1" dirty="0">
                <a:solidFill>
                  <a:srgbClr val="C00000"/>
                </a:solidFill>
                <a:effectLst>
                  <a:outerShdw blurRad="38100" dist="38100" dir="2700000" algn="tl">
                    <a:srgbClr val="000000">
                      <a:alpha val="43137"/>
                    </a:srgbClr>
                  </a:outerShdw>
                </a:effectLst>
              </a:rPr>
              <a:t>Resolutions and Required Approvals</a:t>
            </a:r>
          </a:p>
          <a:p>
            <a:pPr algn="ctr">
              <a:buFont typeface="Arial" panose="020B0604020202020204" pitchFamily="34" charset="0"/>
              <a:buNone/>
              <a:defRPr/>
            </a:pPr>
            <a:r>
              <a:rPr lang="en-US" sz="2350" b="1" dirty="0">
                <a:solidFill>
                  <a:srgbClr val="C00000"/>
                </a:solidFill>
                <a:effectLst>
                  <a:outerShdw blurRad="38100" dist="38100" dir="2700000" algn="tl">
                    <a:srgbClr val="000000">
                      <a:alpha val="43137"/>
                    </a:srgbClr>
                  </a:outerShdw>
                </a:effectLst>
              </a:rPr>
              <a:t>	Approval of the Board of Directors and/or the Shareholders</a:t>
            </a:r>
          </a:p>
          <a:p>
            <a:pPr>
              <a:buFont typeface="Arial" panose="020B0604020202020204" pitchFamily="34" charset="0"/>
              <a:buNone/>
              <a:defRPr/>
            </a:pPr>
            <a:r>
              <a:rPr lang="en-US" sz="2350" dirty="0">
                <a:solidFill>
                  <a:srgbClr val="C00000"/>
                </a:solidFill>
                <a:effectLst>
                  <a:outerShdw blurRad="38100" dist="38100" dir="2700000" algn="tl">
                    <a:srgbClr val="000000">
                      <a:alpha val="43137"/>
                    </a:srgbClr>
                  </a:outerShdw>
                </a:effectLst>
                <a:latin typeface="Abadi Extra Light" panose="020B0204020104020204" pitchFamily="34" charset="0"/>
              </a:rPr>
              <a:t>	Look to state law and the corporate governance documents in order to determine the whether the transaction requires approval of the Board and/or the Shareholders</a:t>
            </a:r>
          </a:p>
        </p:txBody>
      </p:sp>
      <p:pic>
        <p:nvPicPr>
          <p:cNvPr id="171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267200"/>
            <a:ext cx="7696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507" y="3699534"/>
            <a:ext cx="6931025" cy="2328863"/>
          </a:xfrm>
          <a:prstGeom prst="rect">
            <a:avLst/>
          </a:prstGeom>
          <a:solidFill>
            <a:schemeClr val="tx1"/>
          </a:solidFill>
          <a:ln w="9525">
            <a:solidFill>
              <a:srgbClr val="CC9900"/>
            </a:solidFill>
            <a:miter lim="800000"/>
            <a:headEnd/>
            <a:tailEnd/>
          </a:ln>
        </p:spPr>
      </p:pic>
    </p:spTree>
    <p:extLst>
      <p:ext uri="{BB962C8B-B14F-4D97-AF65-F5344CB8AC3E}">
        <p14:creationId xmlns:p14="http://schemas.microsoft.com/office/powerpoint/2010/main" val="5271971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79204"/>
                                        </p:tgtEl>
                                        <p:attrNameLst>
                                          <p:attrName>style.visibility</p:attrName>
                                        </p:attrNameLst>
                                      </p:cBhvr>
                                      <p:to>
                                        <p:strVal val="visible"/>
                                      </p:to>
                                    </p:set>
                                    <p:anim calcmode="lin" valueType="num">
                                      <p:cBhvr>
                                        <p:cTn id="15" dur="500" fill="hold"/>
                                        <p:tgtEl>
                                          <p:spTgt spid="179204"/>
                                        </p:tgtEl>
                                        <p:attrNameLst>
                                          <p:attrName>ppt_w</p:attrName>
                                        </p:attrNameLst>
                                      </p:cBhvr>
                                      <p:tavLst>
                                        <p:tav tm="0">
                                          <p:val>
                                            <p:fltVal val="0"/>
                                          </p:val>
                                        </p:tav>
                                        <p:tav tm="100000">
                                          <p:val>
                                            <p:strVal val="#ppt_w"/>
                                          </p:val>
                                        </p:tav>
                                      </p:tavLst>
                                    </p:anim>
                                    <p:anim calcmode="lin" valueType="num">
                                      <p:cBhvr>
                                        <p:cTn id="16" dur="500" fill="hold"/>
                                        <p:tgtEl>
                                          <p:spTgt spid="179204"/>
                                        </p:tgtEl>
                                        <p:attrNameLst>
                                          <p:attrName>ppt_h</p:attrName>
                                        </p:attrNameLst>
                                      </p:cBhvr>
                                      <p:tavLst>
                                        <p:tav tm="0">
                                          <p:val>
                                            <p:fltVal val="0"/>
                                          </p:val>
                                        </p:tav>
                                        <p:tav tm="100000">
                                          <p:val>
                                            <p:strVal val="#ppt_h"/>
                                          </p:val>
                                        </p:tav>
                                      </p:tavLst>
                                    </p:anim>
                                    <p:animEffect transition="in" filter="fade">
                                      <p:cBhvr>
                                        <p:cTn id="17" dur="500"/>
                                        <p:tgtEl>
                                          <p:spTgt spid="179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F66CB0-1AD6-4D8C-BE70-897ADA64F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4C3B26D-D43F-467B-B943-E20A45E7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6802718" cy="54864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2529D0-AE6E-E636-BFDC-D8FEA46EB2BB}"/>
              </a:ext>
            </a:extLst>
          </p:cNvPr>
          <p:cNvSpPr>
            <a:spLocks noGrp="1"/>
          </p:cNvSpPr>
          <p:nvPr>
            <p:ph type="title"/>
          </p:nvPr>
        </p:nvSpPr>
        <p:spPr>
          <a:xfrm>
            <a:off x="1265274" y="1063256"/>
            <a:ext cx="5624624" cy="1097210"/>
          </a:xfrm>
        </p:spPr>
        <p:txBody>
          <a:bodyPr anchor="b">
            <a:normAutofit/>
          </a:bodyPr>
          <a:lstStyle/>
          <a:p>
            <a:pPr algn="ctr"/>
            <a:r>
              <a:rPr lang="en-US" sz="3200">
                <a:solidFill>
                  <a:srgbClr val="595959"/>
                </a:solidFill>
              </a:rPr>
              <a:t>Incumbency Certificate</a:t>
            </a:r>
          </a:p>
        </p:txBody>
      </p:sp>
      <p:sp>
        <p:nvSpPr>
          <p:cNvPr id="3" name="Content Placeholder 2">
            <a:extLst>
              <a:ext uri="{FF2B5EF4-FFF2-40B4-BE49-F238E27FC236}">
                <a16:creationId xmlns:a16="http://schemas.microsoft.com/office/drawing/2014/main" id="{B34770FA-CEAC-DCB7-734E-7CE893942CB5}"/>
              </a:ext>
            </a:extLst>
          </p:cNvPr>
          <p:cNvSpPr>
            <a:spLocks noGrp="1"/>
          </p:cNvSpPr>
          <p:nvPr>
            <p:ph idx="1"/>
          </p:nvPr>
        </p:nvSpPr>
        <p:spPr>
          <a:xfrm>
            <a:off x="1335801" y="2447337"/>
            <a:ext cx="5475266" cy="3156022"/>
          </a:xfrm>
        </p:spPr>
        <p:txBody>
          <a:bodyPr anchor="t">
            <a:normAutofit/>
          </a:bodyPr>
          <a:lstStyle/>
          <a:p>
            <a:pPr marL="0" indent="0">
              <a:buNone/>
            </a:pPr>
            <a:r>
              <a:rPr lang="en-US" sz="2000" dirty="0">
                <a:solidFill>
                  <a:srgbClr val="595959"/>
                </a:solidFill>
                <a:latin typeface="Times New Roman" panose="02020603050405020304" pitchFamily="18" charset="0"/>
                <a:cs typeface="Times New Roman" panose="02020603050405020304" pitchFamily="18" charset="0"/>
              </a:rPr>
              <a:t>Purchaser shall have received such certificates or other documentation from Sellers as reasonably requested by Purchaser certifying to the appropriate authorizations for the execution, delivery and performance of this Agreement by, and the incumbency of persons executing this Agreement on behalf of, those Sellers that shall be corporations or trusts or partnerships.</a:t>
            </a:r>
          </a:p>
          <a:p>
            <a:endParaRPr lang="en-US" sz="2000" dirty="0">
              <a:solidFill>
                <a:srgbClr val="595959"/>
              </a:solidFill>
            </a:endParaRPr>
          </a:p>
        </p:txBody>
      </p:sp>
      <p:pic>
        <p:nvPicPr>
          <p:cNvPr id="4" name="Picture 3">
            <a:extLst>
              <a:ext uri="{FF2B5EF4-FFF2-40B4-BE49-F238E27FC236}">
                <a16:creationId xmlns:a16="http://schemas.microsoft.com/office/drawing/2014/main" id="{B9979F8E-FB99-6DEF-E382-31BADEC3B007}"/>
              </a:ext>
            </a:extLst>
          </p:cNvPr>
          <p:cNvPicPr>
            <a:picLocks noChangeAspect="1"/>
          </p:cNvPicPr>
          <p:nvPr/>
        </p:nvPicPr>
        <p:blipFill rotWithShape="1">
          <a:blip r:embed="rId2"/>
          <a:srcRect r="2847" b="-1"/>
          <a:stretch/>
        </p:blipFill>
        <p:spPr>
          <a:xfrm>
            <a:off x="7781365" y="685801"/>
            <a:ext cx="4117787" cy="5486399"/>
          </a:xfrm>
          <a:prstGeom prst="rect">
            <a:avLst/>
          </a:prstGeom>
        </p:spPr>
      </p:pic>
    </p:spTree>
    <p:extLst>
      <p:ext uri="{BB962C8B-B14F-4D97-AF65-F5344CB8AC3E}">
        <p14:creationId xmlns:p14="http://schemas.microsoft.com/office/powerpoint/2010/main" val="3303862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Title 1"/>
          <p:cNvSpPr>
            <a:spLocks noGrp="1"/>
          </p:cNvSpPr>
          <p:nvPr>
            <p:ph type="title"/>
          </p:nvPr>
        </p:nvSpPr>
        <p:spPr>
          <a:xfrm>
            <a:off x="2038350" y="2952751"/>
            <a:ext cx="5334000" cy="715963"/>
          </a:xfrm>
        </p:spPr>
        <p:txBody>
          <a:bodyPr/>
          <a:lstStyle/>
          <a:p>
            <a:pPr algn="r"/>
            <a:r>
              <a:rPr lang="en-US" altLang="en-US" dirty="0">
                <a:solidFill>
                  <a:schemeClr val="bg1"/>
                </a:solidFill>
                <a:latin typeface="Abadi Extra Light" panose="020B0204020104020204" pitchFamily="34" charset="0"/>
              </a:rPr>
              <a:t>Indemnity</a:t>
            </a:r>
          </a:p>
        </p:txBody>
      </p:sp>
    </p:spTree>
    <p:extLst>
      <p:ext uri="{BB962C8B-B14F-4D97-AF65-F5344CB8AC3E}">
        <p14:creationId xmlns:p14="http://schemas.microsoft.com/office/powerpoint/2010/main" val="1122579597"/>
      </p:ext>
    </p:extLst>
  </p:cSld>
  <p:clrMapOvr>
    <a:masterClrMapping/>
  </p:clrMapOvr>
  <p:transition spd="slow">
    <p:pull/>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872" name="Rectangle 16487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874" name="Group 16487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4875" name="Rectangle 1648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76" name="Rectangle 1648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878" name="Rectangle 16487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18" name="Content Placeholder 2"/>
          <p:cNvSpPr>
            <a:spLocks noGrp="1"/>
          </p:cNvSpPr>
          <p:nvPr>
            <p:ph idx="1"/>
          </p:nvPr>
        </p:nvSpPr>
        <p:spPr>
          <a:xfrm>
            <a:off x="590719" y="2330505"/>
            <a:ext cx="4559425" cy="3979585"/>
          </a:xfrm>
        </p:spPr>
        <p:txBody>
          <a:bodyPr anchor="ctr">
            <a:normAutofit/>
          </a:bodyPr>
          <a:lstStyle/>
          <a:p>
            <a:pPr marL="685800">
              <a:buNone/>
              <a:defRPr/>
            </a:pPr>
            <a:r>
              <a:rPr lang="en-US" altLang="en-US" sz="1900" dirty="0">
                <a:latin typeface="Abadi Extra Light" panose="020B0204020104020204" pitchFamily="34" charset="0"/>
              </a:rPr>
              <a:t>-	</a:t>
            </a:r>
            <a:r>
              <a:rPr lang="en-US" altLang="en-US" sz="1900" dirty="0">
                <a:effectLst>
                  <a:outerShdw blurRad="38100" dist="38100" dir="2700000" algn="tl">
                    <a:srgbClr val="000000">
                      <a:alpha val="43137"/>
                    </a:srgbClr>
                  </a:outerShdw>
                </a:effectLst>
                <a:latin typeface="Abadi Extra Light" panose="020B0204020104020204" pitchFamily="34" charset="0"/>
              </a:rPr>
              <a:t>Indemnification Clauses are generally intended to provide the Buyer recourse for misrepresentations and acts of the Seller</a:t>
            </a:r>
          </a:p>
          <a:p>
            <a:pPr marL="685800">
              <a:buNone/>
              <a:defRPr/>
            </a:pPr>
            <a:r>
              <a:rPr lang="en-US" altLang="en-US" sz="1900" dirty="0">
                <a:latin typeface="Abadi Extra Light" panose="020B0204020104020204" pitchFamily="34" charset="0"/>
              </a:rPr>
              <a:t>-	In order to ensure that Buyer will have recourse negotiate a Hold Back clause</a:t>
            </a:r>
          </a:p>
          <a:p>
            <a:pPr marL="685800">
              <a:buFontTx/>
              <a:buChar char="-"/>
              <a:defRPr/>
            </a:pPr>
            <a:r>
              <a:rPr lang="en-US" altLang="en-US" sz="1900" dirty="0">
                <a:effectLst>
                  <a:outerShdw blurRad="38100" dist="38100" dir="2700000" algn="tl">
                    <a:srgbClr val="000000">
                      <a:alpha val="43137"/>
                    </a:srgbClr>
                  </a:outerShdw>
                </a:effectLst>
                <a:latin typeface="Abadi Extra Light" panose="020B0204020104020204" pitchFamily="34" charset="0"/>
              </a:rPr>
              <a:t>A deferred payment promissory note can also serve the same purpose</a:t>
            </a:r>
          </a:p>
          <a:p>
            <a:pPr marL="685800">
              <a:buFontTx/>
              <a:buChar char="-"/>
              <a:defRPr/>
            </a:pPr>
            <a:r>
              <a:rPr lang="en-US" altLang="en-US" sz="1900" dirty="0">
                <a:latin typeface="Abadi Extra Light" panose="020B0204020104020204" pitchFamily="34" charset="0"/>
              </a:rPr>
              <a:t>Also, the Agreement should provide that the Seller’s representations and warranties survive the Closing</a:t>
            </a:r>
          </a:p>
        </p:txBody>
      </p:sp>
      <p:sp>
        <p:nvSpPr>
          <p:cNvPr id="164880" name="Rectangle 16487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82" name="Rectangle 16488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867" name="Picture 5"/>
          <p:cNvPicPr>
            <a:picLocks noChangeAspect="1" noChangeArrowheads="1"/>
          </p:cNvPicPr>
          <p:nvPr/>
        </p:nvPicPr>
        <p:blipFill>
          <a:blip r:embed="rId2">
            <a:extLst>
              <a:ext uri="{28A0092B-C50C-407E-A947-70E740481C1C}">
                <a14:useLocalDpi xmlns:a14="http://schemas.microsoft.com/office/drawing/2010/main" val="0"/>
              </a:ext>
            </a:extLst>
          </a:blip>
          <a:srcRect t="3062" r="2" b="2"/>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184C7CE-CC8B-E20B-5C8A-DD388CFF0728}"/>
              </a:ext>
            </a:extLst>
          </p:cNvPr>
          <p:cNvSpPr txBox="1"/>
          <p:nvPr/>
        </p:nvSpPr>
        <p:spPr>
          <a:xfrm>
            <a:off x="810408" y="1173962"/>
            <a:ext cx="6094378" cy="461665"/>
          </a:xfrm>
          <a:prstGeom prst="rect">
            <a:avLst/>
          </a:prstGeom>
          <a:noFill/>
        </p:spPr>
        <p:txBody>
          <a:bodyPr wrap="square">
            <a:spAutoFit/>
          </a:bodyPr>
          <a:lstStyle/>
          <a:p>
            <a:r>
              <a:rPr lang="en-US" sz="2400" b="1" dirty="0"/>
              <a:t>Seller’s Indemnity</a:t>
            </a:r>
          </a:p>
        </p:txBody>
      </p:sp>
    </p:spTree>
    <p:extLst>
      <p:ext uri="{BB962C8B-B14F-4D97-AF65-F5344CB8AC3E}">
        <p14:creationId xmlns:p14="http://schemas.microsoft.com/office/powerpoint/2010/main" val="37579403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animEffect transition="in" filter="wipe(left)">
                                      <p:cBhvr>
                                        <p:cTn id="7" dur="500"/>
                                        <p:tgtEl>
                                          <p:spTgt spid="1372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7218">
                                            <p:txEl>
                                              <p:pRg st="1" end="1"/>
                                            </p:txEl>
                                          </p:spTgt>
                                        </p:tgtEl>
                                        <p:attrNameLst>
                                          <p:attrName>style.visibility</p:attrName>
                                        </p:attrNameLst>
                                      </p:cBhvr>
                                      <p:to>
                                        <p:strVal val="visible"/>
                                      </p:to>
                                    </p:set>
                                    <p:animEffect transition="in" filter="wipe(left)">
                                      <p:cBhvr>
                                        <p:cTn id="12" dur="500"/>
                                        <p:tgtEl>
                                          <p:spTgt spid="1372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7218">
                                            <p:txEl>
                                              <p:pRg st="2" end="2"/>
                                            </p:txEl>
                                          </p:spTgt>
                                        </p:tgtEl>
                                        <p:attrNameLst>
                                          <p:attrName>style.visibility</p:attrName>
                                        </p:attrNameLst>
                                      </p:cBhvr>
                                      <p:to>
                                        <p:strVal val="visible"/>
                                      </p:to>
                                    </p:set>
                                    <p:animEffect transition="in" filter="wipe(left)">
                                      <p:cBhvr>
                                        <p:cTn id="17" dur="500"/>
                                        <p:tgtEl>
                                          <p:spTgt spid="1372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7218">
                                            <p:txEl>
                                              <p:pRg st="3" end="3"/>
                                            </p:txEl>
                                          </p:spTgt>
                                        </p:tgtEl>
                                        <p:attrNameLst>
                                          <p:attrName>style.visibility</p:attrName>
                                        </p:attrNameLst>
                                      </p:cBhvr>
                                      <p:to>
                                        <p:strVal val="visible"/>
                                      </p:to>
                                    </p:set>
                                    <p:animEffect transition="in" filter="wipe(left)">
                                      <p:cBhvr>
                                        <p:cTn id="22" dur="500"/>
                                        <p:tgtEl>
                                          <p:spTgt spid="1372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8727" name="Rectangle 15872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29" name="Rectangle 15872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8CF2E4E-0B77-06C5-AFA8-00739510BDED}"/>
              </a:ext>
            </a:extLst>
          </p:cNvPr>
          <p:cNvPicPr>
            <a:picLocks noChangeAspect="1"/>
          </p:cNvPicPr>
          <p:nvPr/>
        </p:nvPicPr>
        <p:blipFill>
          <a:blip r:embed="rId2"/>
          <a:srcRect t="633" r="-1" b="-1"/>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58722" name="Content Placeholder 2"/>
          <p:cNvSpPr>
            <a:spLocks noGrp="1"/>
          </p:cNvSpPr>
          <p:nvPr>
            <p:ph idx="1"/>
          </p:nvPr>
        </p:nvSpPr>
        <p:spPr>
          <a:xfrm>
            <a:off x="7320465" y="2194102"/>
            <a:ext cx="4140013" cy="3908586"/>
          </a:xfrm>
        </p:spPr>
        <p:txBody>
          <a:bodyPr>
            <a:normAutofit/>
          </a:bodyPr>
          <a:lstStyle/>
          <a:p>
            <a:pPr indent="4763" defTabSz="457200">
              <a:spcBef>
                <a:spcPts val="300"/>
              </a:spcBef>
              <a:buNone/>
              <a:defRPr/>
            </a:pPr>
            <a:r>
              <a:rPr lang="en-US" altLang="en-US" sz="2000" dirty="0">
                <a:latin typeface="Agency FB" pitchFamily="34" charset="0"/>
              </a:rPr>
              <a:t>-	</a:t>
            </a:r>
            <a:r>
              <a:rPr lang="en-US" altLang="en-US" sz="2000" dirty="0">
                <a:latin typeface="Abadi Extra Light" panose="020B0204020104020204" pitchFamily="34" charset="0"/>
              </a:rPr>
              <a:t>Indemnification may also provide the Seller recourse in the event that the Buyer’s post-Closing operation of the acquired operation results in Claims to the Seller</a:t>
            </a:r>
          </a:p>
          <a:p>
            <a:pPr indent="4763" defTabSz="457200">
              <a:spcBef>
                <a:spcPts val="300"/>
              </a:spcBef>
              <a:buNone/>
              <a:defRPr/>
            </a:pPr>
            <a:r>
              <a:rPr lang="en-US" altLang="en-US" sz="2000" dirty="0">
                <a:latin typeface="Abadi Extra Light" panose="020B0204020104020204" pitchFamily="34" charset="0"/>
              </a:rPr>
              <a:t>-	In addition, the Seller may seek indemnification if the Buyer fails to fulfill post-Closing covenants such as assumption of debt.</a:t>
            </a:r>
          </a:p>
        </p:txBody>
      </p:sp>
      <p:sp>
        <p:nvSpPr>
          <p:cNvPr id="4" name="TextBox 3">
            <a:extLst>
              <a:ext uri="{FF2B5EF4-FFF2-40B4-BE49-F238E27FC236}">
                <a16:creationId xmlns:a16="http://schemas.microsoft.com/office/drawing/2014/main" id="{A87E5D1D-B9F3-BDF2-51E7-6133D86B2FD0}"/>
              </a:ext>
            </a:extLst>
          </p:cNvPr>
          <p:cNvSpPr txBox="1"/>
          <p:nvPr/>
        </p:nvSpPr>
        <p:spPr>
          <a:xfrm>
            <a:off x="7648372" y="1623616"/>
            <a:ext cx="6094378" cy="461665"/>
          </a:xfrm>
          <a:prstGeom prst="rect">
            <a:avLst/>
          </a:prstGeom>
          <a:noFill/>
        </p:spPr>
        <p:txBody>
          <a:bodyPr wrap="square">
            <a:spAutoFit/>
          </a:bodyPr>
          <a:lstStyle/>
          <a:p>
            <a:r>
              <a:rPr lang="en-US" sz="2400" b="1" dirty="0"/>
              <a:t>Buyer’s Indemnity Clause</a:t>
            </a:r>
          </a:p>
        </p:txBody>
      </p:sp>
    </p:spTree>
    <p:extLst>
      <p:ext uri="{BB962C8B-B14F-4D97-AF65-F5344CB8AC3E}">
        <p14:creationId xmlns:p14="http://schemas.microsoft.com/office/powerpoint/2010/main" val="4678698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8722">
                                            <p:txEl>
                                              <p:pRg st="0" end="0"/>
                                            </p:txEl>
                                          </p:spTgt>
                                        </p:tgtEl>
                                        <p:attrNameLst>
                                          <p:attrName>style.visibility</p:attrName>
                                        </p:attrNameLst>
                                      </p:cBhvr>
                                      <p:to>
                                        <p:strVal val="visible"/>
                                      </p:to>
                                    </p:set>
                                    <p:animEffect transition="in" filter="wipe(left)">
                                      <p:cBhvr>
                                        <p:cTn id="7" dur="500"/>
                                        <p:tgtEl>
                                          <p:spTgt spid="1587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722">
                                            <p:txEl>
                                              <p:pRg st="1" end="1"/>
                                            </p:txEl>
                                          </p:spTgt>
                                        </p:tgtEl>
                                        <p:attrNameLst>
                                          <p:attrName>style.visibility</p:attrName>
                                        </p:attrNameLst>
                                      </p:cBhvr>
                                      <p:to>
                                        <p:strVal val="visible"/>
                                      </p:to>
                                    </p:set>
                                    <p:animEffect transition="in" filter="wipe(left)">
                                      <p:cBhvr>
                                        <p:cTn id="12" dur="500"/>
                                        <p:tgtEl>
                                          <p:spTgt spid="1587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9587-621D-3566-CBEC-41B1BD40FA2D}"/>
              </a:ext>
            </a:extLst>
          </p:cNvPr>
          <p:cNvSpPr>
            <a:spLocks noGrp="1"/>
          </p:cNvSpPr>
          <p:nvPr>
            <p:ph type="title"/>
          </p:nvPr>
        </p:nvSpPr>
        <p:spPr>
          <a:xfrm>
            <a:off x="5376420" y="365125"/>
            <a:ext cx="6246829" cy="1325563"/>
          </a:xfrm>
        </p:spPr>
        <p:txBody>
          <a:bodyPr>
            <a:normAutofit/>
          </a:bodyPr>
          <a:lstStyle/>
          <a:p>
            <a:r>
              <a:rPr lang="en-US" sz="2800" b="1" dirty="0">
                <a:solidFill>
                  <a:srgbClr val="C00000"/>
                </a:solidFill>
                <a:effectLst>
                  <a:outerShdw blurRad="38100" dist="38100" dir="2700000" algn="tl">
                    <a:srgbClr val="000000">
                      <a:alpha val="43137"/>
                    </a:srgbClr>
                  </a:outerShdw>
                </a:effectLst>
                <a:latin typeface="+mn-lt"/>
              </a:rPr>
              <a:t>Reps and Warranty Insurance</a:t>
            </a:r>
          </a:p>
        </p:txBody>
      </p:sp>
      <p:sp>
        <p:nvSpPr>
          <p:cNvPr id="3" name="Content Placeholder 2">
            <a:extLst>
              <a:ext uri="{FF2B5EF4-FFF2-40B4-BE49-F238E27FC236}">
                <a16:creationId xmlns:a16="http://schemas.microsoft.com/office/drawing/2014/main" id="{E3E1AF73-E31E-955C-0A44-E45233FE5C58}"/>
              </a:ext>
            </a:extLst>
          </p:cNvPr>
          <p:cNvSpPr>
            <a:spLocks noGrp="1"/>
          </p:cNvSpPr>
          <p:nvPr>
            <p:ph idx="1"/>
          </p:nvPr>
        </p:nvSpPr>
        <p:spPr>
          <a:xfrm>
            <a:off x="5376419" y="1932496"/>
            <a:ext cx="5977379" cy="4351338"/>
          </a:xfrm>
        </p:spPr>
        <p:txBody>
          <a:bodyPr>
            <a:normAutofit/>
          </a:bodyPr>
          <a:lstStyle/>
          <a:p>
            <a:pPr marL="0" marR="0" indent="0">
              <a:lnSpc>
                <a:spcPct val="107000"/>
              </a:lnSpc>
              <a:spcBef>
                <a:spcPts val="0"/>
              </a:spcBef>
              <a:spcAft>
                <a:spcPts val="800"/>
              </a:spcAft>
              <a:buNone/>
            </a:pPr>
            <a:r>
              <a:rPr lang="en-US" sz="2800" dirty="0">
                <a:effectLst/>
                <a:latin typeface="Abadi Extra Light" panose="020B0204020104020204" pitchFamily="34" charset="0"/>
                <a:ea typeface="Calibri" panose="020F0502020204030204" pitchFamily="34" charset="0"/>
                <a:cs typeface="Times New Roman" panose="02020603050405020304" pitchFamily="18" charset="0"/>
              </a:rPr>
              <a:t>Representations and warranties insurance is an insurance policy used in mergers and acquisitions to protect against losses arising due to the seller’s breach of certain of its representations in the acquisition agreement.</a:t>
            </a:r>
          </a:p>
          <a:p>
            <a:pPr marL="0" marR="0" indent="0">
              <a:lnSpc>
                <a:spcPct val="107000"/>
              </a:lnSpc>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n-US" dirty="0"/>
          </a:p>
        </p:txBody>
      </p:sp>
      <p:pic>
        <p:nvPicPr>
          <p:cNvPr id="4" name="Picture 3">
            <a:extLst>
              <a:ext uri="{FF2B5EF4-FFF2-40B4-BE49-F238E27FC236}">
                <a16:creationId xmlns:a16="http://schemas.microsoft.com/office/drawing/2014/main" id="{BC565254-3269-E6C8-CC08-E38CE5194454}"/>
              </a:ext>
            </a:extLst>
          </p:cNvPr>
          <p:cNvPicPr>
            <a:picLocks noChangeAspect="1"/>
          </p:cNvPicPr>
          <p:nvPr/>
        </p:nvPicPr>
        <p:blipFill>
          <a:blip r:embed="rId2"/>
          <a:stretch>
            <a:fillRect/>
          </a:stretch>
        </p:blipFill>
        <p:spPr>
          <a:xfrm>
            <a:off x="646397" y="527903"/>
            <a:ext cx="4416605" cy="4805211"/>
          </a:xfrm>
          <a:prstGeom prst="rect">
            <a:avLst/>
          </a:prstGeom>
          <a:effectLst>
            <a:outerShdw blurRad="50800" dist="50800" dir="5400000" algn="ctr" rotWithShape="0">
              <a:srgbClr val="000000">
                <a:alpha val="99000"/>
              </a:srgbClr>
            </a:outerShdw>
          </a:effectLst>
        </p:spPr>
      </p:pic>
      <p:cxnSp>
        <p:nvCxnSpPr>
          <p:cNvPr id="6" name="Straight Connector 5">
            <a:extLst>
              <a:ext uri="{FF2B5EF4-FFF2-40B4-BE49-F238E27FC236}">
                <a16:creationId xmlns:a16="http://schemas.microsoft.com/office/drawing/2014/main" id="{DE282B00-4A04-CF52-5857-F4C3766246D8}"/>
              </a:ext>
            </a:extLst>
          </p:cNvPr>
          <p:cNvCxnSpPr/>
          <p:nvPr/>
        </p:nvCxnSpPr>
        <p:spPr>
          <a:xfrm>
            <a:off x="5505253" y="1760356"/>
            <a:ext cx="584854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78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39587-621D-3566-CBEC-41B1BD40FA2D}"/>
              </a:ext>
            </a:extLst>
          </p:cNvPr>
          <p:cNvSpPr>
            <a:spLocks noGrp="1"/>
          </p:cNvSpPr>
          <p:nvPr>
            <p:ph type="title"/>
          </p:nvPr>
        </p:nvSpPr>
        <p:spPr>
          <a:xfrm>
            <a:off x="645066" y="456325"/>
            <a:ext cx="4282983" cy="1200361"/>
          </a:xfrm>
        </p:spPr>
        <p:txBody>
          <a:bodyPr vert="horz" lIns="91440" tIns="45720" rIns="91440" bIns="45720" rtlCol="0" anchor="b">
            <a:normAutofit/>
          </a:bodyPr>
          <a:lstStyle/>
          <a:p>
            <a:r>
              <a:rPr lang="en-US" sz="2800" b="1" kern="1200" dirty="0">
                <a:solidFill>
                  <a:schemeClr val="tx1"/>
                </a:solidFill>
                <a:effectLst>
                  <a:outerShdw blurRad="38100" dist="38100" dir="2700000" algn="tl">
                    <a:srgbClr val="000000">
                      <a:alpha val="43137"/>
                    </a:srgbClr>
                  </a:outerShdw>
                </a:effectLst>
                <a:latin typeface="+mn-lt"/>
                <a:ea typeface="+mj-ea"/>
                <a:cs typeface="+mj-cs"/>
              </a:rPr>
              <a:t>Escrows and Holdbacks</a:t>
            </a:r>
          </a:p>
        </p:txBody>
      </p:sp>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61EBCC-EED0-66AD-42C6-95FDCF89137B}"/>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defTabSz="457200">
              <a:lnSpc>
                <a:spcPct val="90000"/>
              </a:lnSpc>
              <a:spcAft>
                <a:spcPts val="600"/>
              </a:spcAft>
            </a:pPr>
            <a:r>
              <a:rPr lang="en-US" sz="1500" dirty="0"/>
              <a:t>(b)	</a:t>
            </a:r>
            <a:r>
              <a:rPr lang="en-US" sz="1500" u="sng" dirty="0"/>
              <a:t>Holdback</a:t>
            </a:r>
            <a:r>
              <a:rPr lang="en-US" sz="1500" dirty="0"/>
              <a:t>. At the Closing, Four Hundred Seventy Thousand and No/100 Dollars ($470,000) of the Purchase Price will be retained by Purchaser for the one (1) year period following the Closing Date as a non-exclusive source of funds to satisfy Seller’s payment obligations under the Agreement, including, without limitation, any amounts owed pursuant to Sections 2.4 and 2.5 hereof and any indemnification claims made by any Purchaser Indemnitee (the “Holdback”). The remaining amount, if any, of the Holdback, less the amount of any then threatened or pending claims against the same, shall be released to Seller upon the later of (i) thirty (30) days after the first anniversary of the Closing </a:t>
            </a:r>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976CFA2-5419-4289-FADC-087491BA2633}"/>
              </a:ext>
            </a:extLst>
          </p:cNvPr>
          <p:cNvPicPr>
            <a:picLocks noChangeAspect="1"/>
          </p:cNvPicPr>
          <p:nvPr/>
        </p:nvPicPr>
        <p:blipFill>
          <a:blip r:embed="rId2"/>
          <a:stretch>
            <a:fillRect/>
          </a:stretch>
        </p:blipFill>
        <p:spPr>
          <a:xfrm>
            <a:off x="5987738" y="1439970"/>
            <a:ext cx="5628018" cy="3745190"/>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24414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Box 3"/>
          <p:cNvSpPr txBox="1">
            <a:spLocks noChangeArrowheads="1"/>
          </p:cNvSpPr>
          <p:nvPr/>
        </p:nvSpPr>
        <p:spPr bwMode="auto">
          <a:xfrm>
            <a:off x="3296379" y="991411"/>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9" name="TextBox 8"/>
          <p:cNvSpPr txBox="1"/>
          <p:nvPr/>
        </p:nvSpPr>
        <p:spPr>
          <a:xfrm>
            <a:off x="2768478" y="504234"/>
            <a:ext cx="6655044" cy="6183488"/>
          </a:xfrm>
          <a:prstGeom prst="rect">
            <a:avLst/>
          </a:prstGeom>
          <a:solidFill>
            <a:schemeClr val="bg1"/>
          </a:solid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Where Applicable, this program is</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YourOnlineProfessor.net - All Rights Reserved.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material is designed for informational purposes. In providing this material, neither the author nor YourOnlineProfessor.net are engaged in rendering legal, accounting or professional service. If legal, accounting, or professional service is required, the service of a competent professional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should be sought.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Inquiries regarding the use of the material contained I in this Course should be addressed to:</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Ted Perkins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c/o YourOnlineProfessor.net</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Suite 204</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100 W. Sixth Street</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Media, PA 19063</a:t>
            </a:r>
          </a:p>
          <a:p>
            <a:pPr marL="0" marR="0" lvl="0" indent="0" algn="ctr" defTabSz="914126" rtl="0" eaLnBrk="1" fontAlgn="auto" latinLnBrk="0" hangingPunct="1">
              <a:lnSpc>
                <a:spcPct val="100000"/>
              </a:lnSpc>
              <a:spcBef>
                <a:spcPts val="0"/>
              </a:spcBef>
              <a:spcAft>
                <a:spcPts val="0"/>
              </a:spcAft>
              <a:buClrTx/>
              <a:buSzTx/>
              <a:buFontTx/>
              <a:buNone/>
              <a:tabLst/>
              <a:defRPr/>
            </a:pP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454330678"/>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38DCC4-1CF2-8017-E1A5-4FB26BE2B0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8ADFB-B5EC-85C7-BD17-7058DDB0B050}"/>
              </a:ext>
            </a:extLst>
          </p:cNvPr>
          <p:cNvSpPr>
            <a:spLocks noGrp="1"/>
          </p:cNvSpPr>
          <p:nvPr>
            <p:ph type="title"/>
          </p:nvPr>
        </p:nvSpPr>
        <p:spPr>
          <a:xfrm>
            <a:off x="1282963" y="1238081"/>
            <a:ext cx="9849751" cy="1047920"/>
          </a:xfrm>
        </p:spPr>
        <p:txBody>
          <a:bodyPr anchor="b">
            <a:normAutofit/>
          </a:bodyPr>
          <a:lstStyle/>
          <a:p>
            <a:pPr algn="ctr"/>
            <a:r>
              <a:rPr lang="en-US" sz="3200" b="1" dirty="0">
                <a:effectLst>
                  <a:outerShdw blurRad="38100" dist="38100" dir="2700000" algn="tl">
                    <a:srgbClr val="000000">
                      <a:alpha val="43137"/>
                    </a:srgbClr>
                  </a:outerShdw>
                </a:effectLst>
                <a:latin typeface="+mn-lt"/>
              </a:rPr>
              <a:t>Tail Policies and D&amp;O Indemnification</a:t>
            </a:r>
          </a:p>
        </p:txBody>
      </p:sp>
      <p:sp>
        <p:nvSpPr>
          <p:cNvPr id="3" name="Content Placeholder 2">
            <a:extLst>
              <a:ext uri="{FF2B5EF4-FFF2-40B4-BE49-F238E27FC236}">
                <a16:creationId xmlns:a16="http://schemas.microsoft.com/office/drawing/2014/main" id="{3CC24148-262E-D214-600F-4C5C31AB566E}"/>
              </a:ext>
            </a:extLst>
          </p:cNvPr>
          <p:cNvSpPr>
            <a:spLocks noGrp="1"/>
          </p:cNvSpPr>
          <p:nvPr>
            <p:ph idx="1"/>
          </p:nvPr>
        </p:nvSpPr>
        <p:spPr>
          <a:xfrm>
            <a:off x="1289304" y="2902913"/>
            <a:ext cx="9849751" cy="3032168"/>
          </a:xfrm>
        </p:spPr>
        <p:txBody>
          <a:bodyPr anchor="ctr">
            <a:normAutofit lnSpcReduction="10000"/>
          </a:bodyPr>
          <a:lstStyle/>
          <a:p>
            <a:pPr marL="0" indent="0">
              <a:lnSpc>
                <a:spcPct val="100000"/>
              </a:lnSpc>
              <a:spcBef>
                <a:spcPts val="600"/>
              </a:spcBef>
              <a:spcAft>
                <a:spcPts val="600"/>
              </a:spcAft>
              <a:buNone/>
            </a:pPr>
            <a:r>
              <a:rPr lang="en-US" sz="1900" dirty="0">
                <a:latin typeface="Times New Roman" panose="02020603050405020304" pitchFamily="18" charset="0"/>
                <a:cs typeface="Times New Roman" panose="02020603050405020304" pitchFamily="18" charset="0"/>
              </a:rPr>
              <a:t>Following the Closing and for a period of six (6) years, Buyer shall, and shall cause the Company to, maintain the D&amp;O Tail Policy in full force and effect and, subject to any limitations under applicable Law, use commercially reasonable efforts to continue to honor the obligations of the Company with respect to any indemnification provisions under the Organizational Documents of the Company (as in effect on the date of this Agreement) and any indemnification Contracts between the Company, on one hand, and any such directors or officers of the Company, on the other hand, in each case in effect as of the date hereof and only if such Contracts are set forth on Schedule 5.11, with respect to their acts or omissions occurring prior to the Effective Time; provided, that any Losses of the Company related to such indemnification or enforcement of the D&amp;O Tail Policy shall  constitute  indemnifiable  Losses  of  the  Buyer  under  Article  VIII;  </a:t>
            </a:r>
          </a:p>
          <a:p>
            <a:pPr marL="0" indent="0">
              <a:buNone/>
            </a:pPr>
            <a:endParaRPr lang="en-US" sz="1900" dirty="0"/>
          </a:p>
        </p:txBody>
      </p:sp>
      <p:cxnSp>
        <p:nvCxnSpPr>
          <p:cNvPr id="5" name="Straight Connector 4">
            <a:extLst>
              <a:ext uri="{FF2B5EF4-FFF2-40B4-BE49-F238E27FC236}">
                <a16:creationId xmlns:a16="http://schemas.microsoft.com/office/drawing/2014/main" id="{7F25C686-C2DC-6AAA-558D-ED23A4FD26F0}"/>
              </a:ext>
            </a:extLst>
          </p:cNvPr>
          <p:cNvCxnSpPr/>
          <p:nvPr/>
        </p:nvCxnSpPr>
        <p:spPr>
          <a:xfrm>
            <a:off x="1566153" y="2470825"/>
            <a:ext cx="9445558"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13072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5715000"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4041210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839F-4A44-3498-51BD-7BA56A38EC75}"/>
              </a:ext>
            </a:extLst>
          </p:cNvPr>
          <p:cNvSpPr>
            <a:spLocks noGrp="1"/>
          </p:cNvSpPr>
          <p:nvPr>
            <p:ph type="title"/>
          </p:nvPr>
        </p:nvSpPr>
        <p:spPr>
          <a:xfrm>
            <a:off x="3280137" y="2470943"/>
            <a:ext cx="10515600" cy="1325563"/>
          </a:xfrm>
        </p:spPr>
        <p:txBody>
          <a:bodyPr/>
          <a:lstStyle/>
          <a:p>
            <a:r>
              <a:rPr lang="en-US" dirty="0">
                <a:solidFill>
                  <a:schemeClr val="bg1"/>
                </a:solidFill>
              </a:rPr>
              <a:t>Post Closing Covenants</a:t>
            </a:r>
          </a:p>
        </p:txBody>
      </p:sp>
    </p:spTree>
    <p:extLst>
      <p:ext uri="{BB962C8B-B14F-4D97-AF65-F5344CB8AC3E}">
        <p14:creationId xmlns:p14="http://schemas.microsoft.com/office/powerpoint/2010/main" val="2481381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839F-4A44-3498-51BD-7BA56A38EC75}"/>
              </a:ext>
            </a:extLst>
          </p:cNvPr>
          <p:cNvSpPr>
            <a:spLocks noGrp="1"/>
          </p:cNvSpPr>
          <p:nvPr>
            <p:ph type="title"/>
          </p:nvPr>
        </p:nvSpPr>
        <p:spPr>
          <a:xfrm>
            <a:off x="6234330" y="803325"/>
            <a:ext cx="5314536" cy="1325563"/>
          </a:xfrm>
        </p:spPr>
        <p:txBody>
          <a:bodyPr>
            <a:normAutofit/>
          </a:bodyPr>
          <a:lstStyle/>
          <a:p>
            <a:r>
              <a:rPr lang="en-US" sz="3200" b="1" dirty="0">
                <a:latin typeface="+mn-lt"/>
              </a:rPr>
              <a:t>Covenant Not to Compete</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6847F0B-C582-F62A-2AFB-3E490B583486}"/>
              </a:ext>
            </a:extLst>
          </p:cNvPr>
          <p:cNvPicPr>
            <a:picLocks noChangeAspect="1"/>
          </p:cNvPicPr>
          <p:nvPr/>
        </p:nvPicPr>
        <p:blipFill rotWithShape="1">
          <a:blip r:embed="rId2"/>
          <a:srcRect l="10671" r="25290"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119DEADD-A77C-8069-79A2-3AA1E0537C0B}"/>
              </a:ext>
            </a:extLst>
          </p:cNvPr>
          <p:cNvSpPr>
            <a:spLocks noGrp="1"/>
          </p:cNvSpPr>
          <p:nvPr>
            <p:ph idx="1"/>
          </p:nvPr>
        </p:nvSpPr>
        <p:spPr>
          <a:xfrm>
            <a:off x="6234329" y="2279018"/>
            <a:ext cx="5314543" cy="3375920"/>
          </a:xfrm>
        </p:spPr>
        <p:txBody>
          <a:bodyPr anchor="t">
            <a:normAutofit fontScale="92500"/>
          </a:bodyPr>
          <a:lstStyle/>
          <a:p>
            <a:pPr marL="0" indent="0">
              <a:lnSpc>
                <a:spcPct val="120000"/>
              </a:lnSpc>
              <a:buNone/>
            </a:pPr>
            <a:r>
              <a:rPr lang="en-US" sz="2400" dirty="0"/>
              <a:t>Pennsylvania courts are most likely to enforce post-employment restrictive covenants when </a:t>
            </a:r>
          </a:p>
          <a:p>
            <a:pPr marL="461963" indent="-461963">
              <a:lnSpc>
                <a:spcPct val="120000"/>
              </a:lnSpc>
              <a:spcBef>
                <a:spcPts val="600"/>
              </a:spcBef>
              <a:spcAft>
                <a:spcPts val="600"/>
              </a:spcAft>
              <a:buAutoNum type="arabicParenBoth"/>
            </a:pPr>
            <a:r>
              <a:rPr lang="en-US" sz="2400" dirty="0"/>
              <a:t>Supported by adequate consideration; </a:t>
            </a:r>
          </a:p>
          <a:p>
            <a:pPr marL="461963" indent="-461963">
              <a:lnSpc>
                <a:spcPct val="120000"/>
              </a:lnSpc>
              <a:spcBef>
                <a:spcPts val="600"/>
              </a:spcBef>
              <a:spcAft>
                <a:spcPts val="600"/>
              </a:spcAft>
              <a:buNone/>
            </a:pPr>
            <a:r>
              <a:rPr lang="en-US" sz="2400" dirty="0"/>
              <a:t>(3) 	Reasonably necessary to protect a legitimate business interest; and </a:t>
            </a:r>
          </a:p>
          <a:p>
            <a:pPr marL="461963" indent="-461963">
              <a:lnSpc>
                <a:spcPct val="120000"/>
              </a:lnSpc>
              <a:spcBef>
                <a:spcPts val="600"/>
              </a:spcBef>
              <a:spcAft>
                <a:spcPts val="600"/>
              </a:spcAft>
              <a:buNone/>
            </a:pPr>
            <a:r>
              <a:rPr lang="en-US" sz="2400" dirty="0"/>
              <a:t>(4) 	Limited in both time and territory.</a:t>
            </a:r>
          </a:p>
          <a:p>
            <a:pPr marL="0" indent="0">
              <a:buNone/>
            </a:pPr>
            <a:endParaRPr lang="en-US" sz="1800" dirty="0"/>
          </a:p>
        </p:txBody>
      </p:sp>
      <p:cxnSp>
        <p:nvCxnSpPr>
          <p:cNvPr id="4" name="Straight Connector 3">
            <a:extLst>
              <a:ext uri="{FF2B5EF4-FFF2-40B4-BE49-F238E27FC236}">
                <a16:creationId xmlns:a16="http://schemas.microsoft.com/office/drawing/2014/main" id="{87FB8157-AEA7-C803-D487-0B77221EBA90}"/>
              </a:ext>
            </a:extLst>
          </p:cNvPr>
          <p:cNvCxnSpPr>
            <a:cxnSpLocks/>
          </p:cNvCxnSpPr>
          <p:nvPr/>
        </p:nvCxnSpPr>
        <p:spPr>
          <a:xfrm>
            <a:off x="6234329" y="1952387"/>
            <a:ext cx="6692386"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99024524"/>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55839F-4A44-3498-51BD-7BA56A38EC75}"/>
              </a:ext>
            </a:extLst>
          </p:cNvPr>
          <p:cNvSpPr>
            <a:spLocks noGrp="1"/>
          </p:cNvSpPr>
          <p:nvPr>
            <p:ph type="title"/>
          </p:nvPr>
        </p:nvSpPr>
        <p:spPr>
          <a:xfrm>
            <a:off x="804672" y="640263"/>
            <a:ext cx="5157216" cy="1344975"/>
          </a:xfrm>
        </p:spPr>
        <p:txBody>
          <a:bodyPr>
            <a:normAutofit/>
          </a:bodyPr>
          <a:lstStyle/>
          <a:p>
            <a:r>
              <a:rPr lang="en-US" sz="2800" b="1" dirty="0">
                <a:effectLst>
                  <a:outerShdw blurRad="38100" dist="38100" dir="2700000" algn="tl">
                    <a:srgbClr val="000000">
                      <a:alpha val="43137"/>
                    </a:srgbClr>
                  </a:outerShdw>
                </a:effectLst>
                <a:latin typeface="+mn-lt"/>
              </a:rPr>
              <a:t>Non-Solicitation Agreement</a:t>
            </a:r>
          </a:p>
        </p:txBody>
      </p:sp>
      <p:sp>
        <p:nvSpPr>
          <p:cNvPr id="3" name="Content Placeholder 2">
            <a:extLst>
              <a:ext uri="{FF2B5EF4-FFF2-40B4-BE49-F238E27FC236}">
                <a16:creationId xmlns:a16="http://schemas.microsoft.com/office/drawing/2014/main" id="{119DEADD-A77C-8069-79A2-3AA1E0537C0B}"/>
              </a:ext>
            </a:extLst>
          </p:cNvPr>
          <p:cNvSpPr>
            <a:spLocks noGrp="1"/>
          </p:cNvSpPr>
          <p:nvPr>
            <p:ph idx="1"/>
          </p:nvPr>
        </p:nvSpPr>
        <p:spPr>
          <a:xfrm>
            <a:off x="938784" y="2060803"/>
            <a:ext cx="5157216" cy="3773010"/>
          </a:xfrm>
        </p:spPr>
        <p:txBody>
          <a:bodyPr>
            <a:noAutofit/>
          </a:bodyPr>
          <a:lstStyle/>
          <a:p>
            <a:pPr marL="0" indent="0">
              <a:buNone/>
            </a:pPr>
            <a:r>
              <a:rPr lang="en-US" sz="1800" dirty="0"/>
              <a:t>Non-solicitation agreements prevent an employee from persuading customers and</a:t>
            </a:r>
          </a:p>
          <a:p>
            <a:pPr marL="0" indent="0">
              <a:buNone/>
            </a:pPr>
            <a:r>
              <a:rPr lang="en-US" sz="1800" dirty="0"/>
              <a:t>suppliers to end their relationship with the employer and join him or her with a rival competitor or new start-up company. </a:t>
            </a:r>
          </a:p>
          <a:p>
            <a:pPr marL="0" indent="0">
              <a:buNone/>
            </a:pPr>
            <a:r>
              <a:rPr lang="en-US" sz="1800" dirty="0"/>
              <a:t>Unlike non-competition agreements, non-solicitation agreements do not directly prevent the employee from working for a rival competitor or starting his or her own</a:t>
            </a:r>
          </a:p>
          <a:p>
            <a:pPr marL="0" indent="0">
              <a:buNone/>
            </a:pPr>
            <a:r>
              <a:rPr lang="en-US" sz="1800" dirty="0"/>
              <a:t>business. </a:t>
            </a:r>
          </a:p>
          <a:p>
            <a:pPr marL="0" indent="0">
              <a:buNone/>
            </a:pPr>
            <a:r>
              <a:rPr lang="en-US" sz="1800" dirty="0"/>
              <a:t>In states that have presumptively banned non-competition agreements, such as</a:t>
            </a:r>
          </a:p>
          <a:p>
            <a:pPr marL="0" indent="0">
              <a:buNone/>
            </a:pPr>
            <a:r>
              <a:rPr lang="en-US" sz="1800" dirty="0"/>
              <a:t>California, non-solicitation agreements might still be enforced as an alternative to protect an employer's legitimate interests.</a:t>
            </a:r>
          </a:p>
          <a:p>
            <a:pPr marL="0" indent="0">
              <a:buNone/>
            </a:pPr>
            <a:endParaRPr lang="en-US" sz="1400" dirty="0"/>
          </a:p>
        </p:txBody>
      </p:sp>
      <p:pic>
        <p:nvPicPr>
          <p:cNvPr id="4" name="Picture 3">
            <a:extLst>
              <a:ext uri="{FF2B5EF4-FFF2-40B4-BE49-F238E27FC236}">
                <a16:creationId xmlns:a16="http://schemas.microsoft.com/office/drawing/2014/main" id="{C17D46C5-7AAD-A43D-29C5-40CF4AEDE34F}"/>
              </a:ext>
            </a:extLst>
          </p:cNvPr>
          <p:cNvPicPr>
            <a:picLocks noChangeAspect="1"/>
          </p:cNvPicPr>
          <p:nvPr/>
        </p:nvPicPr>
        <p:blipFill>
          <a:blip r:embed="rId2"/>
          <a:stretch>
            <a:fillRect/>
          </a:stretch>
        </p:blipFill>
        <p:spPr>
          <a:xfrm>
            <a:off x="6969642" y="1775159"/>
            <a:ext cx="4736963" cy="3152233"/>
          </a:xfrm>
          <a:prstGeom prst="rect">
            <a:avLst/>
          </a:prstGeom>
        </p:spPr>
      </p:pic>
      <p:cxnSp>
        <p:nvCxnSpPr>
          <p:cNvPr id="5" name="Straight Connector 4">
            <a:extLst>
              <a:ext uri="{FF2B5EF4-FFF2-40B4-BE49-F238E27FC236}">
                <a16:creationId xmlns:a16="http://schemas.microsoft.com/office/drawing/2014/main" id="{643BAFCC-E24E-E246-C4BF-F07716F092AB}"/>
              </a:ext>
            </a:extLst>
          </p:cNvPr>
          <p:cNvCxnSpPr>
            <a:cxnSpLocks/>
          </p:cNvCxnSpPr>
          <p:nvPr/>
        </p:nvCxnSpPr>
        <p:spPr>
          <a:xfrm>
            <a:off x="938784" y="1775159"/>
            <a:ext cx="5248007"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48489538"/>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55839F-4A44-3498-51BD-7BA56A38EC75}"/>
              </a:ext>
            </a:extLst>
          </p:cNvPr>
          <p:cNvSpPr>
            <a:spLocks noGrp="1"/>
          </p:cNvSpPr>
          <p:nvPr>
            <p:ph type="title"/>
          </p:nvPr>
        </p:nvSpPr>
        <p:spPr>
          <a:xfrm>
            <a:off x="745916" y="71042"/>
            <a:ext cx="10520702" cy="1325563"/>
          </a:xfrm>
        </p:spPr>
        <p:txBody>
          <a:bodyPr>
            <a:normAutofit/>
          </a:bodyPr>
          <a:lstStyle/>
          <a:p>
            <a:r>
              <a:rPr lang="en-US" sz="2800" b="1" dirty="0">
                <a:effectLst>
                  <a:outerShdw blurRad="38100" dist="38100" dir="2700000" algn="tl">
                    <a:srgbClr val="000000">
                      <a:alpha val="43137"/>
                    </a:srgbClr>
                  </a:outerShdw>
                </a:effectLst>
                <a:latin typeface="+mn-lt"/>
              </a:rPr>
              <a:t>Non- Disclosure Agreement</a:t>
            </a:r>
          </a:p>
        </p:txBody>
      </p:sp>
      <p:sp>
        <p:nvSpPr>
          <p:cNvPr id="3" name="Content Placeholder 2">
            <a:extLst>
              <a:ext uri="{FF2B5EF4-FFF2-40B4-BE49-F238E27FC236}">
                <a16:creationId xmlns:a16="http://schemas.microsoft.com/office/drawing/2014/main" id="{119DEADD-A77C-8069-79A2-3AA1E0537C0B}"/>
              </a:ext>
            </a:extLst>
          </p:cNvPr>
          <p:cNvSpPr>
            <a:spLocks noGrp="1"/>
          </p:cNvSpPr>
          <p:nvPr>
            <p:ph idx="1"/>
          </p:nvPr>
        </p:nvSpPr>
        <p:spPr>
          <a:xfrm>
            <a:off x="829685" y="1547394"/>
            <a:ext cx="6729549" cy="4457302"/>
          </a:xfrm>
        </p:spPr>
        <p:txBody>
          <a:bodyPr>
            <a:noAutofit/>
          </a:bodyPr>
          <a:lstStyle/>
          <a:p>
            <a:pPr marL="0" indent="0">
              <a:lnSpc>
                <a:spcPct val="100000"/>
              </a:lnSpc>
              <a:spcBef>
                <a:spcPts val="600"/>
              </a:spcBef>
              <a:spcAft>
                <a:spcPts val="600"/>
              </a:spcAft>
              <a:buNone/>
            </a:pPr>
            <a:r>
              <a:rPr lang="en-US" sz="1800" dirty="0"/>
              <a:t>Non-disclosure agreements, also known as confidentiality agreements, are used to prevent employees from exposing trade secrets and other confidential information obtained during the course of employment to third-parties after the employment relationship ends. </a:t>
            </a:r>
          </a:p>
          <a:p>
            <a:pPr marL="0" indent="0">
              <a:lnSpc>
                <a:spcPct val="100000"/>
              </a:lnSpc>
              <a:spcBef>
                <a:spcPts val="600"/>
              </a:spcBef>
              <a:spcAft>
                <a:spcPts val="600"/>
              </a:spcAft>
              <a:buNone/>
            </a:pPr>
            <a:r>
              <a:rPr lang="en-US" sz="1800" dirty="0"/>
              <a:t>Although Pennsylvania courts agree that employees owe a fiduciary duty to employers to keep sensitive information learned through employment in confidence, </a:t>
            </a:r>
            <a:r>
              <a:rPr lang="en-US" sz="1800" dirty="0" err="1"/>
              <a:t>Lorman</a:t>
            </a:r>
            <a:r>
              <a:rPr lang="en-US" sz="1800" dirty="0"/>
              <a:t> v. </a:t>
            </a:r>
            <a:r>
              <a:rPr lang="en-US" sz="1800" dirty="0" err="1"/>
              <a:t>Lieb</a:t>
            </a:r>
            <a:r>
              <a:rPr lang="en-US" sz="1800" dirty="0"/>
              <a:t>, 37 Pa. D. &amp;C.2d 305, 312-313 (</a:t>
            </a:r>
            <a:r>
              <a:rPr lang="en-US" sz="1800" dirty="0" err="1"/>
              <a:t>Cam.Pa.Com.Pl</a:t>
            </a:r>
            <a:r>
              <a:rPr lang="en-US" sz="1800" dirty="0"/>
              <a:t>. 1965), a non-disclosure agreement further informs the court that the employer had an express legitimate business interest in protecting certain information.</a:t>
            </a:r>
          </a:p>
          <a:p>
            <a:pPr marL="0" indent="0">
              <a:lnSpc>
                <a:spcPct val="100000"/>
              </a:lnSpc>
              <a:spcBef>
                <a:spcPts val="600"/>
              </a:spcBef>
              <a:spcAft>
                <a:spcPts val="600"/>
              </a:spcAft>
              <a:buNone/>
            </a:pPr>
            <a:r>
              <a:rPr lang="en-US" sz="1800" dirty="0"/>
              <a:t>Generally, however, an employer will only be able to protect such information that is not easily accessible to the public. Also, employees might be able to defeat a non-disclosure agreement by proving that the trade secret or confidential information was developed or learned prior to the employment relationship.</a:t>
            </a:r>
          </a:p>
          <a:p>
            <a:pPr marL="0" indent="0">
              <a:buNone/>
            </a:pPr>
            <a:endParaRPr lang="en-US" sz="1400" dirty="0"/>
          </a:p>
        </p:txBody>
      </p:sp>
      <p:pic>
        <p:nvPicPr>
          <p:cNvPr id="4" name="Picture 3">
            <a:extLst>
              <a:ext uri="{FF2B5EF4-FFF2-40B4-BE49-F238E27FC236}">
                <a16:creationId xmlns:a16="http://schemas.microsoft.com/office/drawing/2014/main" id="{625F78DD-9C82-4024-3026-917CC9BC5F7E}"/>
              </a:ext>
            </a:extLst>
          </p:cNvPr>
          <p:cNvPicPr>
            <a:picLocks noChangeAspect="1"/>
          </p:cNvPicPr>
          <p:nvPr/>
        </p:nvPicPr>
        <p:blipFill>
          <a:blip r:embed="rId2"/>
          <a:stretch>
            <a:fillRect/>
          </a:stretch>
        </p:blipFill>
        <p:spPr>
          <a:xfrm>
            <a:off x="8316685" y="1671197"/>
            <a:ext cx="3045630" cy="3284663"/>
          </a:xfrm>
          <a:prstGeom prst="rect">
            <a:avLst/>
          </a:prstGeom>
        </p:spPr>
      </p:pic>
      <p:cxnSp>
        <p:nvCxnSpPr>
          <p:cNvPr id="6" name="Straight Connector 5">
            <a:extLst>
              <a:ext uri="{FF2B5EF4-FFF2-40B4-BE49-F238E27FC236}">
                <a16:creationId xmlns:a16="http://schemas.microsoft.com/office/drawing/2014/main" id="{6D1856E5-6B92-37CD-F071-BAA391F2D112}"/>
              </a:ext>
            </a:extLst>
          </p:cNvPr>
          <p:cNvCxnSpPr>
            <a:cxnSpLocks/>
          </p:cNvCxnSpPr>
          <p:nvPr/>
        </p:nvCxnSpPr>
        <p:spPr>
          <a:xfrm>
            <a:off x="853440" y="1271451"/>
            <a:ext cx="6692386"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97947804"/>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55839F-4A44-3498-51BD-7BA56A38EC75}"/>
              </a:ext>
            </a:extLst>
          </p:cNvPr>
          <p:cNvSpPr>
            <a:spLocks noGrp="1"/>
          </p:cNvSpPr>
          <p:nvPr>
            <p:ph type="title"/>
          </p:nvPr>
        </p:nvSpPr>
        <p:spPr>
          <a:xfrm>
            <a:off x="977538" y="1547122"/>
            <a:ext cx="4391024" cy="1323439"/>
          </a:xfrm>
        </p:spPr>
        <p:txBody>
          <a:bodyPr anchor="t">
            <a:normAutofit/>
          </a:bodyPr>
          <a:lstStyle/>
          <a:p>
            <a:r>
              <a:rPr lang="en-US" sz="2800" b="1" dirty="0">
                <a:solidFill>
                  <a:schemeClr val="bg1"/>
                </a:solidFill>
                <a:effectLst>
                  <a:outerShdw blurRad="38100" dist="38100" dir="2700000" algn="tl">
                    <a:srgbClr val="000000">
                      <a:alpha val="43137"/>
                    </a:srgbClr>
                  </a:outerShdw>
                </a:effectLst>
                <a:latin typeface="+mn-lt"/>
              </a:rPr>
              <a:t>Non-Solicitation Agreement</a:t>
            </a:r>
          </a:p>
        </p:txBody>
      </p:sp>
      <p:sp>
        <p:nvSpPr>
          <p:cNvPr id="3" name="Content Placeholder 2">
            <a:extLst>
              <a:ext uri="{FF2B5EF4-FFF2-40B4-BE49-F238E27FC236}">
                <a16:creationId xmlns:a16="http://schemas.microsoft.com/office/drawing/2014/main" id="{119DEADD-A77C-8069-79A2-3AA1E0537C0B}"/>
              </a:ext>
            </a:extLst>
          </p:cNvPr>
          <p:cNvSpPr>
            <a:spLocks noGrp="1"/>
          </p:cNvSpPr>
          <p:nvPr>
            <p:ph idx="1"/>
          </p:nvPr>
        </p:nvSpPr>
        <p:spPr>
          <a:xfrm>
            <a:off x="977538" y="2389340"/>
            <a:ext cx="4391024" cy="2454300"/>
          </a:xfrm>
        </p:spPr>
        <p:txBody>
          <a:bodyPr>
            <a:noAutofit/>
          </a:bodyPr>
          <a:lstStyle/>
          <a:p>
            <a:pPr marL="0" indent="0">
              <a:buNone/>
            </a:pPr>
            <a:r>
              <a:rPr lang="en-US" sz="2000" dirty="0">
                <a:solidFill>
                  <a:schemeClr val="bg1">
                    <a:alpha val="80000"/>
                  </a:schemeClr>
                </a:solidFill>
              </a:rPr>
              <a:t>Finally, non-solicitation agreements are drafted to prevent an employee from soliciting other employees to join a rival competitor or newly established business. </a:t>
            </a:r>
          </a:p>
          <a:p>
            <a:pPr marL="0" indent="0">
              <a:buNone/>
            </a:pPr>
            <a:r>
              <a:rPr lang="en-US" sz="2000" dirty="0">
                <a:solidFill>
                  <a:schemeClr val="bg1">
                    <a:alpha val="80000"/>
                  </a:schemeClr>
                </a:solidFill>
              </a:rPr>
              <a:t>Pennsylvania recognizes a tort, intentional interference with contract relations, which may allow for employers to file suit on other companies and/or former employees for "raiding" their talent base. </a:t>
            </a:r>
          </a:p>
          <a:p>
            <a:pPr marL="0" indent="0">
              <a:buNone/>
            </a:pPr>
            <a:r>
              <a:rPr lang="en-US" sz="2000" dirty="0">
                <a:solidFill>
                  <a:schemeClr val="bg1">
                    <a:alpha val="80000"/>
                  </a:schemeClr>
                </a:solidFill>
              </a:rPr>
              <a:t>Adding a non-solicitation agreement may strengthen such a cause of action.</a:t>
            </a:r>
          </a:p>
          <a:p>
            <a:pPr marL="0" indent="0">
              <a:buNone/>
            </a:pPr>
            <a:endParaRPr lang="en-US" sz="1500" dirty="0">
              <a:solidFill>
                <a:schemeClr val="bg1">
                  <a:alpha val="80000"/>
                </a:schemeClr>
              </a:solidFill>
            </a:endParaRPr>
          </a:p>
        </p:txBody>
      </p:sp>
      <p:grpSp>
        <p:nvGrpSpPr>
          <p:cNvPr id="11" name="Group 10">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2" name="Group 11">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6" name="Freeform: Shape 15">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4" name="Freeform: Shape 13">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B1F31CB9-B7AB-3E5F-389D-8FA6BD3C928B}"/>
              </a:ext>
            </a:extLst>
          </p:cNvPr>
          <p:cNvPicPr>
            <a:picLocks noChangeAspect="1"/>
          </p:cNvPicPr>
          <p:nvPr/>
        </p:nvPicPr>
        <p:blipFill>
          <a:blip r:embed="rId3"/>
          <a:stretch>
            <a:fillRect/>
          </a:stretch>
        </p:blipFill>
        <p:spPr>
          <a:xfrm>
            <a:off x="6617345" y="1522869"/>
            <a:ext cx="4369112" cy="2393638"/>
          </a:xfrm>
          <a:prstGeom prst="rect">
            <a:avLst/>
          </a:prstGeom>
          <a:effectLst>
            <a:outerShdw blurRad="50800" dist="50800" dir="5400000" algn="ctr" rotWithShape="0">
              <a:srgbClr val="000000">
                <a:alpha val="99000"/>
              </a:srgbClr>
            </a:outerShdw>
          </a:effectLst>
        </p:spPr>
      </p:pic>
      <p:cxnSp>
        <p:nvCxnSpPr>
          <p:cNvPr id="6" name="Straight Connector 5">
            <a:extLst>
              <a:ext uri="{FF2B5EF4-FFF2-40B4-BE49-F238E27FC236}">
                <a16:creationId xmlns:a16="http://schemas.microsoft.com/office/drawing/2014/main" id="{84BE4EC0-808E-A1A4-E26D-04DC9B53A871}"/>
              </a:ext>
            </a:extLst>
          </p:cNvPr>
          <p:cNvCxnSpPr/>
          <p:nvPr/>
        </p:nvCxnSpPr>
        <p:spPr>
          <a:xfrm>
            <a:off x="1102936" y="2164815"/>
            <a:ext cx="327110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0130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Title 1"/>
          <p:cNvSpPr>
            <a:spLocks noGrp="1"/>
          </p:cNvSpPr>
          <p:nvPr>
            <p:ph type="title"/>
          </p:nvPr>
        </p:nvSpPr>
        <p:spPr>
          <a:xfrm>
            <a:off x="2583047" y="3003034"/>
            <a:ext cx="5334000" cy="715963"/>
          </a:xfrm>
        </p:spPr>
        <p:txBody>
          <a:bodyPr/>
          <a:lstStyle/>
          <a:p>
            <a:pPr algn="r"/>
            <a:r>
              <a:rPr lang="en-US" altLang="en-US" dirty="0">
                <a:solidFill>
                  <a:schemeClr val="bg1"/>
                </a:solidFill>
                <a:latin typeface="Abadi Extra Light" panose="020B0204020104020204" pitchFamily="34" charset="0"/>
              </a:rPr>
              <a:t>Miscellaneous</a:t>
            </a:r>
          </a:p>
        </p:txBody>
      </p:sp>
    </p:spTree>
    <p:extLst>
      <p:ext uri="{BB962C8B-B14F-4D97-AF65-F5344CB8AC3E}">
        <p14:creationId xmlns:p14="http://schemas.microsoft.com/office/powerpoint/2010/main" val="3228943111"/>
      </p:ext>
    </p:extLst>
  </p:cSld>
  <p:clrMapOvr>
    <a:masterClrMapping/>
  </p:clrMapOvr>
  <p:transition spd="slow">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Content Placeholder 2"/>
          <p:cNvSpPr>
            <a:spLocks noGrp="1"/>
          </p:cNvSpPr>
          <p:nvPr>
            <p:ph idx="1"/>
          </p:nvPr>
        </p:nvSpPr>
        <p:spPr>
          <a:xfrm>
            <a:off x="2057400" y="479426"/>
            <a:ext cx="5334000" cy="5821363"/>
          </a:xfrm>
        </p:spPr>
        <p:txBody>
          <a:bodyPr/>
          <a:lstStyle/>
          <a:p>
            <a:pPr algn="ctr">
              <a:buFont typeface="Arial" panose="020B0604020202020204" pitchFamily="34" charset="0"/>
              <a:buNone/>
            </a:pPr>
            <a:r>
              <a:rPr lang="en-US" altLang="en-US" sz="2800" dirty="0">
                <a:solidFill>
                  <a:srgbClr val="996600"/>
                </a:solidFill>
                <a:latin typeface="Abadi Extra Light" panose="020B0204020104020204" pitchFamily="34" charset="0"/>
              </a:rPr>
              <a:t>	</a:t>
            </a:r>
            <a:r>
              <a:rPr lang="en-US" altLang="en-US" sz="2800" b="1" dirty="0">
                <a:solidFill>
                  <a:srgbClr val="996600"/>
                </a:solidFill>
              </a:rPr>
              <a:t>Miscellaneous Clauses</a:t>
            </a:r>
          </a:p>
          <a:p>
            <a:pPr>
              <a:buFont typeface="Arial" panose="020B0604020202020204" pitchFamily="34" charset="0"/>
              <a:buNone/>
            </a:pPr>
            <a:r>
              <a:rPr lang="en-US" altLang="en-US" sz="2800" dirty="0">
                <a:solidFill>
                  <a:srgbClr val="996600"/>
                </a:solidFill>
                <a:latin typeface="Abadi Extra Light" panose="020B0204020104020204" pitchFamily="34" charset="0"/>
              </a:rPr>
              <a:t>	Other provisions in the Agreement to be included are the following:</a:t>
            </a:r>
          </a:p>
          <a:p>
            <a:pPr>
              <a:buFont typeface="Arial" panose="020B0604020202020204" pitchFamily="34" charset="0"/>
              <a:buNone/>
            </a:pPr>
            <a:r>
              <a:rPr lang="en-US" altLang="en-US" sz="2800" dirty="0">
                <a:solidFill>
                  <a:srgbClr val="996600"/>
                </a:solidFill>
                <a:latin typeface="Abadi Extra Light" panose="020B0204020104020204" pitchFamily="34" charset="0"/>
              </a:rPr>
              <a:t>	1.	Amendments</a:t>
            </a:r>
          </a:p>
          <a:p>
            <a:pPr>
              <a:buFont typeface="Arial" panose="020B0604020202020204" pitchFamily="34" charset="0"/>
              <a:buNone/>
            </a:pPr>
            <a:r>
              <a:rPr lang="en-US" altLang="en-US" sz="2800" dirty="0">
                <a:solidFill>
                  <a:srgbClr val="996600"/>
                </a:solidFill>
                <a:latin typeface="Abadi Extra Light" panose="020B0204020104020204" pitchFamily="34" charset="0"/>
              </a:rPr>
              <a:t>	2.	Allocation of expenses</a:t>
            </a:r>
          </a:p>
          <a:p>
            <a:pPr>
              <a:buFont typeface="Arial" panose="020B0604020202020204" pitchFamily="34" charset="0"/>
              <a:buNone/>
            </a:pPr>
            <a:r>
              <a:rPr lang="en-US" altLang="en-US" sz="2800" dirty="0">
                <a:solidFill>
                  <a:srgbClr val="996600"/>
                </a:solidFill>
                <a:latin typeface="Abadi Extra Light" panose="020B0204020104020204" pitchFamily="34" charset="0"/>
              </a:rPr>
              <a:t>	3.	Notices</a:t>
            </a:r>
          </a:p>
          <a:p>
            <a:pPr>
              <a:buFont typeface="Arial" panose="020B0604020202020204" pitchFamily="34" charset="0"/>
              <a:buNone/>
            </a:pPr>
            <a:r>
              <a:rPr lang="en-US" altLang="en-US" sz="2800" dirty="0">
                <a:solidFill>
                  <a:srgbClr val="996600"/>
                </a:solidFill>
                <a:latin typeface="Abadi Extra Light" panose="020B0204020104020204" pitchFamily="34" charset="0"/>
              </a:rPr>
              <a:t>	4.	Entire Agreement</a:t>
            </a:r>
          </a:p>
          <a:p>
            <a:pPr>
              <a:buFont typeface="Arial" panose="020B0604020202020204" pitchFamily="34" charset="0"/>
              <a:buNone/>
            </a:pPr>
            <a:r>
              <a:rPr lang="en-US" altLang="en-US" sz="2800" dirty="0">
                <a:solidFill>
                  <a:srgbClr val="996600"/>
                </a:solidFill>
                <a:latin typeface="Abadi Extra Light" panose="020B0204020104020204" pitchFamily="34" charset="0"/>
              </a:rPr>
              <a:t>	5.	Assignability</a:t>
            </a:r>
          </a:p>
          <a:p>
            <a:pPr>
              <a:buFont typeface="Arial" panose="020B0604020202020204" pitchFamily="34" charset="0"/>
              <a:buNone/>
            </a:pPr>
            <a:r>
              <a:rPr lang="en-US" altLang="en-US" sz="2800" dirty="0">
                <a:solidFill>
                  <a:srgbClr val="996600"/>
                </a:solidFill>
                <a:latin typeface="Abadi Extra Light" panose="020B0204020104020204" pitchFamily="34" charset="0"/>
              </a:rPr>
              <a:t>	6.	Governing law</a:t>
            </a:r>
          </a:p>
          <a:p>
            <a:pPr>
              <a:buFont typeface="Arial" panose="020B0604020202020204" pitchFamily="34" charset="0"/>
              <a:buNone/>
            </a:pPr>
            <a:r>
              <a:rPr lang="en-US" altLang="en-US" sz="2800" dirty="0">
                <a:solidFill>
                  <a:srgbClr val="996600"/>
                </a:solidFill>
                <a:latin typeface="Abadi Extra Light" panose="020B0204020104020204" pitchFamily="34" charset="0"/>
              </a:rPr>
              <a:t>	7.	Severability</a:t>
            </a:r>
          </a:p>
          <a:p>
            <a:pPr>
              <a:buFont typeface="Arial" panose="020B0604020202020204" pitchFamily="34" charset="0"/>
              <a:buNone/>
            </a:pPr>
            <a:endParaRPr lang="en-US" altLang="en-US" sz="2800" dirty="0">
              <a:solidFill>
                <a:srgbClr val="996600"/>
              </a:solidFill>
              <a:latin typeface="Agency FB" panose="020B0503020202020204" pitchFamily="34" charset="0"/>
            </a:endParaRPr>
          </a:p>
        </p:txBody>
      </p:sp>
      <p:pic>
        <p:nvPicPr>
          <p:cNvPr id="167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152400"/>
            <a:ext cx="25066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644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6130">
                                            <p:txEl>
                                              <p:pRg st="1" end="1"/>
                                            </p:txEl>
                                          </p:spTgt>
                                        </p:tgtEl>
                                        <p:attrNameLst>
                                          <p:attrName>style.visibility</p:attrName>
                                        </p:attrNameLst>
                                      </p:cBhvr>
                                      <p:to>
                                        <p:strVal val="visible"/>
                                      </p:to>
                                    </p:set>
                                    <p:animEffect transition="in" filter="fade">
                                      <p:cBhvr>
                                        <p:cTn id="7" dur="500"/>
                                        <p:tgtEl>
                                          <p:spTgt spid="17613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6130">
                                            <p:txEl>
                                              <p:pRg st="2" end="2"/>
                                            </p:txEl>
                                          </p:spTgt>
                                        </p:tgtEl>
                                        <p:attrNameLst>
                                          <p:attrName>style.visibility</p:attrName>
                                        </p:attrNameLst>
                                      </p:cBhvr>
                                      <p:to>
                                        <p:strVal val="visible"/>
                                      </p:to>
                                    </p:set>
                                    <p:animEffect transition="in" filter="wipe(left)">
                                      <p:cBhvr>
                                        <p:cTn id="12" dur="500"/>
                                        <p:tgtEl>
                                          <p:spTgt spid="1761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6130">
                                            <p:txEl>
                                              <p:pRg st="3" end="3"/>
                                            </p:txEl>
                                          </p:spTgt>
                                        </p:tgtEl>
                                        <p:attrNameLst>
                                          <p:attrName>style.visibility</p:attrName>
                                        </p:attrNameLst>
                                      </p:cBhvr>
                                      <p:to>
                                        <p:strVal val="visible"/>
                                      </p:to>
                                    </p:set>
                                    <p:animEffect transition="in" filter="wipe(left)">
                                      <p:cBhvr>
                                        <p:cTn id="17" dur="500"/>
                                        <p:tgtEl>
                                          <p:spTgt spid="17613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6130">
                                            <p:txEl>
                                              <p:pRg st="4" end="4"/>
                                            </p:txEl>
                                          </p:spTgt>
                                        </p:tgtEl>
                                        <p:attrNameLst>
                                          <p:attrName>style.visibility</p:attrName>
                                        </p:attrNameLst>
                                      </p:cBhvr>
                                      <p:to>
                                        <p:strVal val="visible"/>
                                      </p:to>
                                    </p:set>
                                    <p:animEffect transition="in" filter="wipe(left)">
                                      <p:cBhvr>
                                        <p:cTn id="22" dur="500"/>
                                        <p:tgtEl>
                                          <p:spTgt spid="17613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76130">
                                            <p:txEl>
                                              <p:pRg st="5" end="5"/>
                                            </p:txEl>
                                          </p:spTgt>
                                        </p:tgtEl>
                                        <p:attrNameLst>
                                          <p:attrName>style.visibility</p:attrName>
                                        </p:attrNameLst>
                                      </p:cBhvr>
                                      <p:to>
                                        <p:strVal val="visible"/>
                                      </p:to>
                                    </p:set>
                                    <p:animEffect transition="in" filter="wipe(left)">
                                      <p:cBhvr>
                                        <p:cTn id="27" dur="500"/>
                                        <p:tgtEl>
                                          <p:spTgt spid="176130">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76130">
                                            <p:txEl>
                                              <p:pRg st="6" end="6"/>
                                            </p:txEl>
                                          </p:spTgt>
                                        </p:tgtEl>
                                        <p:attrNameLst>
                                          <p:attrName>style.visibility</p:attrName>
                                        </p:attrNameLst>
                                      </p:cBhvr>
                                      <p:to>
                                        <p:strVal val="visible"/>
                                      </p:to>
                                    </p:set>
                                    <p:animEffect transition="in" filter="wipe(left)">
                                      <p:cBhvr>
                                        <p:cTn id="32" dur="500"/>
                                        <p:tgtEl>
                                          <p:spTgt spid="176130">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76130">
                                            <p:txEl>
                                              <p:pRg st="7" end="7"/>
                                            </p:txEl>
                                          </p:spTgt>
                                        </p:tgtEl>
                                        <p:attrNameLst>
                                          <p:attrName>style.visibility</p:attrName>
                                        </p:attrNameLst>
                                      </p:cBhvr>
                                      <p:to>
                                        <p:strVal val="visible"/>
                                      </p:to>
                                    </p:set>
                                    <p:animEffect transition="in" filter="wipe(left)">
                                      <p:cBhvr>
                                        <p:cTn id="37" dur="500"/>
                                        <p:tgtEl>
                                          <p:spTgt spid="176130">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76130">
                                            <p:txEl>
                                              <p:pRg st="8" end="8"/>
                                            </p:txEl>
                                          </p:spTgt>
                                        </p:tgtEl>
                                        <p:attrNameLst>
                                          <p:attrName>style.visibility</p:attrName>
                                        </p:attrNameLst>
                                      </p:cBhvr>
                                      <p:to>
                                        <p:strVal val="visible"/>
                                      </p:to>
                                    </p:set>
                                    <p:animEffect transition="in" filter="wipe(left)">
                                      <p:cBhvr>
                                        <p:cTn id="42" dur="500"/>
                                        <p:tgtEl>
                                          <p:spTgt spid="1761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1428" name="TextBox 3"/>
          <p:cNvSpPr txBox="1">
            <a:spLocks noChangeArrowheads="1"/>
          </p:cNvSpPr>
          <p:nvPr/>
        </p:nvSpPr>
        <p:spPr bwMode="auto">
          <a:xfrm>
            <a:off x="2362200" y="990601"/>
            <a:ext cx="323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1430" name="TextBox 11"/>
          <p:cNvSpPr txBox="1">
            <a:spLocks noChangeArrowheads="1"/>
          </p:cNvSpPr>
          <p:nvPr/>
        </p:nvSpPr>
        <p:spPr bwMode="auto">
          <a:xfrm>
            <a:off x="4648200" y="2767014"/>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End</a:t>
            </a:r>
          </a:p>
        </p:txBody>
      </p:sp>
    </p:spTree>
    <p:extLst>
      <p:ext uri="{BB962C8B-B14F-4D97-AF65-F5344CB8AC3E}">
        <p14:creationId xmlns:p14="http://schemas.microsoft.com/office/powerpoint/2010/main" val="478686822"/>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6379" y="991365"/>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67567" y="1646704"/>
            <a:ext cx="6044569" cy="3261149"/>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badi Extra Light" panose="020B0204020104020204" pitchFamily="34" charset="0"/>
                <a:ea typeface="+mn-ea"/>
                <a:cs typeface="+mn-cs"/>
              </a:rPr>
              <a:t>Verifying Your Attendance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Attendees will be asked to periodically verify their attendance in order to comply with CPE/CLE guidelines.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involves typing </a:t>
            </a:r>
            <a:r>
              <a:rPr kumimoji="0" lang="en-US" sz="1799"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mn-cs"/>
              </a:rPr>
              <a:t>“I’m still here!!!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into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the </a:t>
            </a:r>
            <a:r>
              <a:rPr kumimoji="0" lang="en-US" sz="1799" b="0" i="0" u="none" strike="noStrike" kern="1200" cap="none" spc="0" normalizeH="0" baseline="0" noProof="0" dirty="0" err="1">
                <a:ln>
                  <a:noFill/>
                </a:ln>
                <a:solidFill>
                  <a:srgbClr val="000000"/>
                </a:solidFill>
                <a:effectLst/>
                <a:uLnTx/>
                <a:uFillTx/>
                <a:latin typeface="Abadi Extra Light" panose="020B0204020104020204" pitchFamily="34" charset="0"/>
                <a:ea typeface="+mn-ea"/>
                <a:cs typeface="+mn-cs"/>
              </a:rPr>
              <a:t>chatbox</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and pressing ‘Enter’ when prompted.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sng"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It is important that you follow all such prompts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 order to ensure that your CPE/CLE credits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are received in full.</a:t>
            </a:r>
          </a:p>
        </p:txBody>
      </p:sp>
    </p:spTree>
    <p:extLst>
      <p:ext uri="{BB962C8B-B14F-4D97-AF65-F5344CB8AC3E}">
        <p14:creationId xmlns:p14="http://schemas.microsoft.com/office/powerpoint/2010/main" val="4115453303"/>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2"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2452" name="TextBox 3"/>
          <p:cNvSpPr txBox="1">
            <a:spLocks noChangeArrowheads="1"/>
          </p:cNvSpPr>
          <p:nvPr/>
        </p:nvSpPr>
        <p:spPr bwMode="auto">
          <a:xfrm>
            <a:off x="2362200" y="990601"/>
            <a:ext cx="323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5715000" cy="273843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COURSE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Thank you for attending our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Your Web browser will now direct you to a page with a Course Evaluation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a:ea typeface="+mn-ea"/>
                <a:cs typeface="+mn-cs"/>
              </a:rPr>
              <a:t>Please do not close your browser until you have completed this form</a:t>
            </a:r>
            <a:r>
              <a:rPr kumimoji="0" lang="en-US" sz="1600" b="1" i="0" u="none" strike="noStrike" kern="1200" cap="none" spc="0" normalizeH="0" baseline="0" noProof="0" dirty="0">
                <a:ln>
                  <a:noFill/>
                </a:ln>
                <a:solidFill>
                  <a:srgbClr val="000000"/>
                </a:solidFill>
                <a:effectLst/>
                <a:uLnTx/>
                <a:uFillTx/>
                <a:latin typeface="Calibri"/>
                <a:ea typeface="+mn-ea"/>
                <a:cs typeface="+mn-cs"/>
              </a:rPr>
              <a:t>, which helps us comply with the requirements of issuing CPE and CLE in various jurisdictions.</a:t>
            </a:r>
          </a:p>
        </p:txBody>
      </p:sp>
    </p:spTree>
    <p:extLst>
      <p:ext uri="{BB962C8B-B14F-4D97-AF65-F5344CB8AC3E}">
        <p14:creationId xmlns:p14="http://schemas.microsoft.com/office/powerpoint/2010/main" val="1711998449"/>
      </p:ext>
    </p:extLst>
  </p:cSld>
  <p:clrMapOvr>
    <a:masterClrMapping/>
  </p:clrMapOvr>
  <p:transition spd="slow">
    <p:pull/>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present_yourself">
  <a:themeElements>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_yourself">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_yoursel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_yoursel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_yoursel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_yoursel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_yoursel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_yoursel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_yoursel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_yoursel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_yoursel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_yoursel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_yoursel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_yourself">
  <a:themeElements>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_yourself">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_yoursel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_yoursel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_yoursel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_yoursel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_yoursel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_yoursel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_yoursel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_yoursel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_yoursel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_yoursel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_yoursel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9b200a4-5d96-4f2e-812a-c542f5d418e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4DDC6DAB0E054E85EB466A366746D1" ma:contentTypeVersion="14" ma:contentTypeDescription="Create a new document." ma:contentTypeScope="" ma:versionID="b9abe60a30de41ee5626740004e0ac75">
  <xsd:schema xmlns:xsd="http://www.w3.org/2001/XMLSchema" xmlns:xs="http://www.w3.org/2001/XMLSchema" xmlns:p="http://schemas.microsoft.com/office/2006/metadata/properties" xmlns:ns3="d9b200a4-5d96-4f2e-812a-c542f5d418e1" xmlns:ns4="da27d67b-f2b9-4b8d-8a12-4029e31a9c4a" targetNamespace="http://schemas.microsoft.com/office/2006/metadata/properties" ma:root="true" ma:fieldsID="36bb1c3d106039ebef8fb0bc704e289d" ns3:_="" ns4:_="">
    <xsd:import namespace="d9b200a4-5d96-4f2e-812a-c542f5d418e1"/>
    <xsd:import namespace="da27d67b-f2b9-4b8d-8a12-4029e31a9c4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_activity" minOccurs="0"/>
                <xsd:element ref="ns3:MediaServiceDateTaken" minOccurs="0"/>
                <xsd:element ref="ns4:SharedWithUsers" minOccurs="0"/>
                <xsd:element ref="ns4:SharedWithDetails" minOccurs="0"/>
                <xsd:element ref="ns4:SharingHintHas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200a4-5d96-4f2e-812a-c542f5d418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27d67b-f2b9-4b8d-8a12-4029e31a9c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2FA073-322A-4C0E-BC0F-E1A575D94421}">
  <ds:schemaRefs>
    <ds:schemaRef ds:uri="http://schemas.microsoft.com/sharepoint/v3/contenttype/forms"/>
  </ds:schemaRefs>
</ds:datastoreItem>
</file>

<file path=customXml/itemProps2.xml><?xml version="1.0" encoding="utf-8"?>
<ds:datastoreItem xmlns:ds="http://schemas.openxmlformats.org/officeDocument/2006/customXml" ds:itemID="{CD7F445F-7D8C-4CDE-A2A2-D0E39AF559E5}">
  <ds:schemaRefs>
    <ds:schemaRef ds:uri="da27d67b-f2b9-4b8d-8a12-4029e31a9c4a"/>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http://schemas.openxmlformats.org/package/2006/metadata/core-properties"/>
    <ds:schemaRef ds:uri="d9b200a4-5d96-4f2e-812a-c542f5d418e1"/>
    <ds:schemaRef ds:uri="http://purl.org/dc/dcmitype/"/>
  </ds:schemaRefs>
</ds:datastoreItem>
</file>

<file path=customXml/itemProps3.xml><?xml version="1.0" encoding="utf-8"?>
<ds:datastoreItem xmlns:ds="http://schemas.openxmlformats.org/officeDocument/2006/customXml" ds:itemID="{E0F1DEA3-BDD2-4ACC-81DD-DD14EE392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b200a4-5d96-4f2e-812a-c542f5d418e1"/>
    <ds:schemaRef ds:uri="da27d67b-f2b9-4b8d-8a12-4029e31a9c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759</TotalTime>
  <Words>6361</Words>
  <Application>Microsoft Office PowerPoint</Application>
  <PresentationFormat>Widescreen</PresentationFormat>
  <Paragraphs>515</Paragraphs>
  <Slides>90</Slides>
  <Notes>14</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90</vt:i4>
      </vt:variant>
    </vt:vector>
  </HeadingPairs>
  <TitlesOfParts>
    <vt:vector size="114" baseType="lpstr">
      <vt:lpstr>Abadi Extra Light</vt:lpstr>
      <vt:lpstr>Agency FB</vt:lpstr>
      <vt:lpstr>AR BONNIE</vt:lpstr>
      <vt:lpstr>Arial</vt:lpstr>
      <vt:lpstr>Arial Narrow</vt:lpstr>
      <vt:lpstr>Bell MT</vt:lpstr>
      <vt:lpstr>Bernard MT Condensed</vt:lpstr>
      <vt:lpstr>Calibri</vt:lpstr>
      <vt:lpstr>Calibri Light</vt:lpstr>
      <vt:lpstr>Courier New</vt:lpstr>
      <vt:lpstr>Franklin Gothic Book</vt:lpstr>
      <vt:lpstr>Gill Sans MT</vt:lpstr>
      <vt:lpstr>High Tower Text</vt:lpstr>
      <vt:lpstr>Symbol</vt:lpstr>
      <vt:lpstr>Tahoma</vt:lpstr>
      <vt:lpstr>Times New Roman</vt:lpstr>
      <vt:lpstr>Verdana</vt:lpstr>
      <vt:lpstr>Wingdings</vt:lpstr>
      <vt:lpstr>1_Office Theme</vt:lpstr>
      <vt:lpstr>4_Office Theme</vt:lpstr>
      <vt:lpstr>2_Office Theme</vt:lpstr>
      <vt:lpstr>3_present_yourself</vt:lpstr>
      <vt:lpstr>Office Theme</vt:lpstr>
      <vt:lpstr>present_yourself</vt:lpstr>
      <vt:lpstr>How to Buy a Business – Part Two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Buy a Business – Part Two </vt:lpstr>
      <vt:lpstr>Documenting  the Deal</vt:lpstr>
      <vt:lpstr>Agreement Provisions</vt:lpstr>
      <vt:lpstr>Introductory Provisions</vt:lpstr>
      <vt:lpstr>PowerPoint Presentation</vt:lpstr>
      <vt:lpstr>PowerPoint Presentation</vt:lpstr>
      <vt:lpstr>TedPerkinsTax News</vt:lpstr>
      <vt:lpstr>Purchase and Sale of Assets to be Purchased</vt:lpstr>
      <vt:lpstr>PowerPoint Presentation</vt:lpstr>
      <vt:lpstr>PowerPoint Presentation</vt:lpstr>
      <vt:lpstr>List of Assets</vt:lpstr>
      <vt:lpstr>PowerPoint Presentation</vt:lpstr>
      <vt:lpstr>PowerPoint Presentation</vt:lpstr>
      <vt:lpstr>Purchase Price</vt:lpstr>
      <vt:lpstr>PowerPoint Presentation</vt:lpstr>
      <vt:lpstr>PowerPoint Presentation</vt:lpstr>
      <vt:lpstr>Adjustments to the Purchase Price</vt:lpstr>
      <vt:lpstr>PowerPoint Presentation</vt:lpstr>
      <vt:lpstr>Minimum Working Capital Requirement</vt:lpstr>
      <vt:lpstr>Earn Out Agreements</vt:lpstr>
      <vt:lpstr>Stock Roll Overs</vt:lpstr>
      <vt:lpstr>PowerPoint Presentation</vt:lpstr>
      <vt:lpstr>(b) Prepayments. Prepayments (which may be reflected as credits in accounts receivable) received by Seller prior to Closing for which Purchaser will be obligated to render future service, whether or not these payments have been recorded on Seller’s books, will be deducted from the Purchase Price, or if not identified until after the Closing, deducted from the Holdback.  </vt:lpstr>
      <vt:lpstr>True Ups </vt:lpstr>
      <vt:lpstr>Liabilities Assumed </vt:lpstr>
      <vt:lpstr>2.2 Liabilities.  (a) Assumption of Certain Liabilities. At the Closing, Purchaser shall assume only the executory duties and obligations of Seller as a party under the Assigned Contracts, to the extent arising from and after the Closing Date (excluding (i) any executory duties or obligations of Seller that relate to or arise from (in whole or in part) any breach, violation or default that occurred (or, upon the giving of notice or lapse of time or both, would have occurred) and (ii) those liabilities of Seller related to termite and/or moisture guarantees described in Section 3.5 (the “Excluded Executory Obligations”) at or prior to the Closing) (collectively, the “Assumed Liabilities”).   (b) Excluded Liabilities. Except for the Assumed Liabilities, it is expressly understood and agreed that notwithstanding anything to the contrary contained herein, neither Purchaser nor any of its Affiliates will assume or have any liability or obligation whatsoever with respect to any of Seller’s or any Shareholder’s obligations, liabilities, contracts, debts, claims, costs, expenses, agreements or understandings, of any kind or nature whatsoever at any time existing or asserted, whether or not accrued on Seller’s financial statements or recorded in their respective books and records, whether fixed, contingent or otherwise, whether known or unknown, whether arising prior to, on or after the Closing Date and whether or not relating to the operation of the Business or Seller’s ownership or use of the Purchased Assets (collectively, the “Excluded Liabilities”).  </vt:lpstr>
      <vt:lpstr>Basic Steps to Avoid Liabilities</vt:lpstr>
      <vt:lpstr>Structured Payment</vt:lpstr>
      <vt:lpstr>Bulk Sales Compliance</vt:lpstr>
      <vt:lpstr>Specific Accounting for S Corp Tax Year</vt:lpstr>
      <vt:lpstr>Release</vt:lpstr>
      <vt:lpstr>TedPerkinsTax News</vt:lpstr>
      <vt:lpstr>Allocation of the Purchase Price </vt:lpstr>
      <vt:lpstr>PowerPoint Presentation</vt:lpstr>
      <vt:lpstr>Seller Bias</vt:lpstr>
      <vt:lpstr>Buyer Bias</vt:lpstr>
      <vt:lpstr>Sec. 1060 Allocation Rules</vt:lpstr>
      <vt:lpstr>Sec. 197 Intangibles</vt:lpstr>
      <vt:lpstr>Reps and Warranties</vt:lpstr>
      <vt:lpstr>PowerPoint Presentation</vt:lpstr>
      <vt:lpstr>PowerPoint Presentation</vt:lpstr>
      <vt:lpstr>Representations and Warranties of the Seller in an Asset Transaction</vt:lpstr>
      <vt:lpstr>Representations and Warranties of the Seller in a Stock Transaction</vt:lpstr>
      <vt:lpstr>PowerPoint Presentation</vt:lpstr>
      <vt:lpstr>PowerPoint Presentation</vt:lpstr>
      <vt:lpstr>PowerPoint Presentation</vt:lpstr>
      <vt:lpstr>PowerPoint Presentation</vt:lpstr>
      <vt:lpstr>TedPerkinsTax News</vt:lpstr>
      <vt:lpstr>Covenants</vt:lpstr>
      <vt:lpstr>PowerPoint Presentation</vt:lpstr>
      <vt:lpstr>PowerPoint Presentation</vt:lpstr>
      <vt:lpstr>Conditions Precedent</vt:lpstr>
      <vt:lpstr>What does the Buyer need to happen…</vt:lpstr>
      <vt:lpstr>PowerPoint Presentation</vt:lpstr>
      <vt:lpstr>PowerPoint Presentation</vt:lpstr>
      <vt:lpstr>TedPerkinsTax News</vt:lpstr>
      <vt:lpstr>Closing</vt:lpstr>
      <vt:lpstr>PowerPoint Presentation</vt:lpstr>
      <vt:lpstr>PowerPoint Presentation</vt:lpstr>
      <vt:lpstr>PowerPoint Presentation</vt:lpstr>
      <vt:lpstr>Resolutions and Other Documents</vt:lpstr>
      <vt:lpstr>PowerPoint Presentation</vt:lpstr>
      <vt:lpstr>Incumbency Certificate</vt:lpstr>
      <vt:lpstr>Indemnity</vt:lpstr>
      <vt:lpstr>PowerPoint Presentation</vt:lpstr>
      <vt:lpstr>PowerPoint Presentation</vt:lpstr>
      <vt:lpstr>Reps and Warranty Insurance</vt:lpstr>
      <vt:lpstr>Escrows and Holdbacks</vt:lpstr>
      <vt:lpstr>Tail Policies and D&amp;O Indemnification</vt:lpstr>
      <vt:lpstr>TedPerkinsTax News</vt:lpstr>
      <vt:lpstr>Post Closing Covenants</vt:lpstr>
      <vt:lpstr>Covenant Not to Compete</vt:lpstr>
      <vt:lpstr>Non-Solicitation Agreement</vt:lpstr>
      <vt:lpstr>Non- Disclosure Agreement</vt:lpstr>
      <vt:lpstr>Non-Solicitation Agreement</vt:lpstr>
      <vt:lpstr>Miscellaneous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Perkins JD, LLM, Tax (CPA)</dc:creator>
  <cp:lastModifiedBy>Edward Perkins JD, LLM, Tax (CPA)</cp:lastModifiedBy>
  <cp:revision>7</cp:revision>
  <dcterms:created xsi:type="dcterms:W3CDTF">2018-05-07T19:30:06Z</dcterms:created>
  <dcterms:modified xsi:type="dcterms:W3CDTF">2025-06-19T15:53:04Z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0x010100DC4DDC6DAB0E054E85EB466A366746D1</vt:lpwstr>
  </property>
  <property fmtid="{D5CDD505-2E9C-101B-9397-08002B2CF9AE}" pid="3" name="MediaServiceImageTags">
    <vt:lpwstr/>
  </property>
</Properties>
</file>