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72" r:id="rId6"/>
    <p:sldMasterId id="2147483684" r:id="rId7"/>
  </p:sldMasterIdLst>
  <p:notesMasterIdLst>
    <p:notesMasterId r:id="rId88"/>
  </p:notesMasterIdLst>
  <p:handoutMasterIdLst>
    <p:handoutMasterId r:id="rId89"/>
  </p:handoutMasterIdLst>
  <p:sldIdLst>
    <p:sldId id="514" r:id="rId8"/>
    <p:sldId id="2785" r:id="rId9"/>
    <p:sldId id="2786" r:id="rId10"/>
    <p:sldId id="417" r:id="rId11"/>
    <p:sldId id="418" r:id="rId12"/>
    <p:sldId id="2787" r:id="rId13"/>
    <p:sldId id="421" r:id="rId14"/>
    <p:sldId id="2788" r:id="rId15"/>
    <p:sldId id="2789" r:id="rId16"/>
    <p:sldId id="424" r:id="rId17"/>
    <p:sldId id="427" r:id="rId18"/>
    <p:sldId id="428" r:id="rId19"/>
    <p:sldId id="2693" r:id="rId20"/>
    <p:sldId id="2906" r:id="rId21"/>
    <p:sldId id="376" r:id="rId22"/>
    <p:sldId id="2920" r:id="rId23"/>
    <p:sldId id="440" r:id="rId24"/>
    <p:sldId id="293" r:id="rId25"/>
    <p:sldId id="296" r:id="rId26"/>
    <p:sldId id="502" r:id="rId27"/>
    <p:sldId id="294" r:id="rId28"/>
    <p:sldId id="2907" r:id="rId29"/>
    <p:sldId id="377" r:id="rId30"/>
    <p:sldId id="501" r:id="rId31"/>
    <p:sldId id="334" r:id="rId32"/>
    <p:sldId id="488" r:id="rId33"/>
    <p:sldId id="484" r:id="rId34"/>
    <p:sldId id="486" r:id="rId35"/>
    <p:sldId id="498" r:id="rId36"/>
    <p:sldId id="503" r:id="rId37"/>
    <p:sldId id="355" r:id="rId38"/>
    <p:sldId id="347" r:id="rId39"/>
    <p:sldId id="382" r:id="rId40"/>
    <p:sldId id="509" r:id="rId41"/>
    <p:sldId id="397" r:id="rId42"/>
    <p:sldId id="315" r:id="rId43"/>
    <p:sldId id="513" r:id="rId44"/>
    <p:sldId id="510" r:id="rId45"/>
    <p:sldId id="499" r:id="rId46"/>
    <p:sldId id="2910" r:id="rId47"/>
    <p:sldId id="431" r:id="rId48"/>
    <p:sldId id="507" r:id="rId49"/>
    <p:sldId id="506" r:id="rId50"/>
    <p:sldId id="2911" r:id="rId51"/>
    <p:sldId id="433" r:id="rId52"/>
    <p:sldId id="2918" r:id="rId53"/>
    <p:sldId id="491" r:id="rId54"/>
    <p:sldId id="383" r:id="rId55"/>
    <p:sldId id="2908" r:id="rId56"/>
    <p:sldId id="511" r:id="rId57"/>
    <p:sldId id="345" r:id="rId58"/>
    <p:sldId id="508" r:id="rId59"/>
    <p:sldId id="2912" r:id="rId60"/>
    <p:sldId id="404" r:id="rId61"/>
    <p:sldId id="2919" r:id="rId62"/>
    <p:sldId id="366" r:id="rId63"/>
    <p:sldId id="2913" r:id="rId64"/>
    <p:sldId id="363" r:id="rId65"/>
    <p:sldId id="362" r:id="rId66"/>
    <p:sldId id="2914" r:id="rId67"/>
    <p:sldId id="512" r:id="rId68"/>
    <p:sldId id="344" r:id="rId69"/>
    <p:sldId id="2917" r:id="rId70"/>
    <p:sldId id="485" r:id="rId71"/>
    <p:sldId id="2909" r:id="rId72"/>
    <p:sldId id="341" r:id="rId73"/>
    <p:sldId id="434" r:id="rId74"/>
    <p:sldId id="494" r:id="rId75"/>
    <p:sldId id="2915" r:id="rId76"/>
    <p:sldId id="379" r:id="rId77"/>
    <p:sldId id="2916" r:id="rId78"/>
    <p:sldId id="303" r:id="rId79"/>
    <p:sldId id="453" r:id="rId80"/>
    <p:sldId id="301" r:id="rId81"/>
    <p:sldId id="330" r:id="rId82"/>
    <p:sldId id="444" r:id="rId83"/>
    <p:sldId id="447" r:id="rId84"/>
    <p:sldId id="2921" r:id="rId85"/>
    <p:sldId id="448" r:id="rId86"/>
    <p:sldId id="449" r:id="rId8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33" autoAdjust="0"/>
    <p:restoredTop sz="86192" autoAdjust="0"/>
  </p:normalViewPr>
  <p:slideViewPr>
    <p:cSldViewPr snapToGrid="0">
      <p:cViewPr varScale="1">
        <p:scale>
          <a:sx n="92" d="100"/>
          <a:sy n="92" d="100"/>
        </p:scale>
        <p:origin x="432"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handoutMaster" Target="handoutMasters/handoutMaster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23D2AF-FBEA-420B-BD40-A1A39F72F0A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1D46948-C8F2-4A8A-81A9-3650E72BD39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BDF19A-F344-41D8-9C8D-A957F1B22DED}" type="datetimeFigureOut">
              <a:rPr lang="en-US" smtClean="0"/>
              <a:t>7/23/2026</a:t>
            </a:fld>
            <a:endParaRPr lang="en-US"/>
          </a:p>
        </p:txBody>
      </p:sp>
      <p:sp>
        <p:nvSpPr>
          <p:cNvPr id="4" name="Footer Placeholder 3">
            <a:extLst>
              <a:ext uri="{FF2B5EF4-FFF2-40B4-BE49-F238E27FC236}">
                <a16:creationId xmlns:a16="http://schemas.microsoft.com/office/drawing/2014/main" id="{2D4249E8-EAE4-4433-80C1-8AF6B4F881C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AC52E4-5945-49ED-8896-2A065EF6F0E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D50F2A-5410-4A42-BE42-E8B95A14536A}" type="slidenum">
              <a:rPr lang="en-US" smtClean="0"/>
              <a:t>‹#›</a:t>
            </a:fld>
            <a:endParaRPr lang="en-US"/>
          </a:p>
        </p:txBody>
      </p:sp>
    </p:spTree>
    <p:extLst>
      <p:ext uri="{BB962C8B-B14F-4D97-AF65-F5344CB8AC3E}">
        <p14:creationId xmlns:p14="http://schemas.microsoft.com/office/powerpoint/2010/main" val="6036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B1CB0A-DCBB-4296-9481-A78472E9730B}" type="datetimeFigureOut">
              <a:rPr lang="en-US" smtClean="0"/>
              <a:t>7/23/2026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1599D8-1684-410B-885B-3E4075C39D90}" type="slidenum">
              <a:rPr lang="en-US" smtClean="0"/>
              <a:t>‹#›</a:t>
            </a:fld>
            <a:endParaRPr lang="en-US"/>
          </a:p>
        </p:txBody>
      </p:sp>
    </p:spTree>
    <p:extLst>
      <p:ext uri="{BB962C8B-B14F-4D97-AF65-F5344CB8AC3E}">
        <p14:creationId xmlns:p14="http://schemas.microsoft.com/office/powerpoint/2010/main" val="202444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599D8-1684-410B-885B-3E4075C39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0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18</a:t>
            </a:fld>
            <a:endParaRPr lang="en-US"/>
          </a:p>
        </p:txBody>
      </p:sp>
    </p:spTree>
    <p:extLst>
      <p:ext uri="{BB962C8B-B14F-4D97-AF65-F5344CB8AC3E}">
        <p14:creationId xmlns:p14="http://schemas.microsoft.com/office/powerpoint/2010/main" val="303344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599D8-1684-410B-885B-3E4075C39D90}" type="slidenum">
              <a:rPr lang="en-US" smtClean="0"/>
              <a:t>21</a:t>
            </a:fld>
            <a:endParaRPr lang="en-US"/>
          </a:p>
        </p:txBody>
      </p:sp>
    </p:spTree>
    <p:extLst>
      <p:ext uri="{BB962C8B-B14F-4D97-AF65-F5344CB8AC3E}">
        <p14:creationId xmlns:p14="http://schemas.microsoft.com/office/powerpoint/2010/main" val="320182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1137-5C07-E51D-344E-8828818CE62D}"/>
            </a:ext>
          </a:extLst>
        </p:cNvPr>
        <p:cNvGrpSpPr/>
        <p:nvPr/>
      </p:nvGrpSpPr>
      <p:grpSpPr>
        <a:xfrm>
          <a:off x="0" y="0"/>
          <a:ext cx="0" cy="0"/>
          <a:chOff x="0" y="0"/>
          <a:chExt cx="0" cy="0"/>
        </a:xfrm>
      </p:grpSpPr>
      <p:sp>
        <p:nvSpPr>
          <p:cNvPr id="382978" name="Slide Image Placeholder 1">
            <a:extLst>
              <a:ext uri="{FF2B5EF4-FFF2-40B4-BE49-F238E27FC236}">
                <a16:creationId xmlns:a16="http://schemas.microsoft.com/office/drawing/2014/main" id="{4D736287-85A4-8A35-AEE6-A140DA51F95F}"/>
              </a:ext>
            </a:extLst>
          </p:cNvPr>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a:extLst>
              <a:ext uri="{FF2B5EF4-FFF2-40B4-BE49-F238E27FC236}">
                <a16:creationId xmlns:a16="http://schemas.microsoft.com/office/drawing/2014/main" id="{CBF4D32F-3A30-D9C3-965D-9353A5719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a:extLst>
              <a:ext uri="{FF2B5EF4-FFF2-40B4-BE49-F238E27FC236}">
                <a16:creationId xmlns:a16="http://schemas.microsoft.com/office/drawing/2014/main" id="{07A99168-A891-CB56-4211-370B1B9EA0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6472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599D8-1684-410B-885B-3E4075C39D90}" type="slidenum">
              <a:rPr lang="en-US" smtClean="0"/>
              <a:t>27</a:t>
            </a:fld>
            <a:endParaRPr lang="en-US"/>
          </a:p>
        </p:txBody>
      </p:sp>
    </p:spTree>
    <p:extLst>
      <p:ext uri="{BB962C8B-B14F-4D97-AF65-F5344CB8AC3E}">
        <p14:creationId xmlns:p14="http://schemas.microsoft.com/office/powerpoint/2010/main" val="234272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878BC-3212-6A95-F412-D87589B15AF6}"/>
            </a:ext>
          </a:extLst>
        </p:cNvPr>
        <p:cNvGrpSpPr/>
        <p:nvPr/>
      </p:nvGrpSpPr>
      <p:grpSpPr>
        <a:xfrm>
          <a:off x="0" y="0"/>
          <a:ext cx="0" cy="0"/>
          <a:chOff x="0" y="0"/>
          <a:chExt cx="0" cy="0"/>
        </a:xfrm>
      </p:grpSpPr>
      <p:sp>
        <p:nvSpPr>
          <p:cNvPr id="382978" name="Slide Image Placeholder 1">
            <a:extLst>
              <a:ext uri="{FF2B5EF4-FFF2-40B4-BE49-F238E27FC236}">
                <a16:creationId xmlns:a16="http://schemas.microsoft.com/office/drawing/2014/main" id="{EC5985C6-166D-AF0B-E233-5FF51EF94491}"/>
              </a:ext>
            </a:extLst>
          </p:cNvPr>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a:extLst>
              <a:ext uri="{FF2B5EF4-FFF2-40B4-BE49-F238E27FC236}">
                <a16:creationId xmlns:a16="http://schemas.microsoft.com/office/drawing/2014/main" id="{43768688-A0CB-0F9D-DDEA-187AF89F02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a:extLst>
              <a:ext uri="{FF2B5EF4-FFF2-40B4-BE49-F238E27FC236}">
                <a16:creationId xmlns:a16="http://schemas.microsoft.com/office/drawing/2014/main" id="{05A43150-46AE-19EE-D754-52C82B52E1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0054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EA382-84E3-E71B-D349-C8FE645FF33F}"/>
            </a:ext>
          </a:extLst>
        </p:cNvPr>
        <p:cNvGrpSpPr/>
        <p:nvPr/>
      </p:nvGrpSpPr>
      <p:grpSpPr>
        <a:xfrm>
          <a:off x="0" y="0"/>
          <a:ext cx="0" cy="0"/>
          <a:chOff x="0" y="0"/>
          <a:chExt cx="0" cy="0"/>
        </a:xfrm>
      </p:grpSpPr>
      <p:sp>
        <p:nvSpPr>
          <p:cNvPr id="382978" name="Slide Image Placeholder 1">
            <a:extLst>
              <a:ext uri="{FF2B5EF4-FFF2-40B4-BE49-F238E27FC236}">
                <a16:creationId xmlns:a16="http://schemas.microsoft.com/office/drawing/2014/main" id="{3CA4840B-F6D7-AD2D-A220-D96015B21F68}"/>
              </a:ext>
            </a:extLst>
          </p:cNvPr>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a:extLst>
              <a:ext uri="{FF2B5EF4-FFF2-40B4-BE49-F238E27FC236}">
                <a16:creationId xmlns:a16="http://schemas.microsoft.com/office/drawing/2014/main" id="{19AADECB-DFF4-0060-8490-0A5C4EADB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a:extLst>
              <a:ext uri="{FF2B5EF4-FFF2-40B4-BE49-F238E27FC236}">
                <a16:creationId xmlns:a16="http://schemas.microsoft.com/office/drawing/2014/main" id="{B408E63E-BEF4-E284-765E-FAA2A3AE4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92835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CD0FC5-9E8C-49B5-841A-715044A240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24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CD0FC5-9E8C-49B5-841A-715044A240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21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BCD0FC5-9E8C-49B5-841A-715044A240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49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68203"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820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4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8078" rtl="0" eaLnBrk="1" fontAlgn="auto" latinLnBrk="0" hangingPunct="1">
              <a:lnSpc>
                <a:spcPct val="100000"/>
              </a:lnSpc>
              <a:spcBef>
                <a:spcPts val="0"/>
              </a:spcBef>
              <a:spcAft>
                <a:spcPts val="0"/>
              </a:spcAft>
              <a:buClrTx/>
              <a:buSzTx/>
              <a:buFontTx/>
              <a:buNone/>
              <a:tabLst/>
              <a:defRPr/>
            </a:pPr>
            <a:fld id="{ADE015BC-75D4-443D-A8F3-53427990922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80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8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725488"/>
            <a:ext cx="6451600" cy="3629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7104" rtl="0" eaLnBrk="1" fontAlgn="auto" latinLnBrk="0" hangingPunct="1">
              <a:lnSpc>
                <a:spcPct val="100000"/>
              </a:lnSpc>
              <a:spcBef>
                <a:spcPts val="0"/>
              </a:spcBef>
              <a:spcAft>
                <a:spcPts val="0"/>
              </a:spcAft>
              <a:buClrTx/>
              <a:buSzTx/>
              <a:buFontTx/>
              <a:buNone/>
              <a:tabLst/>
              <a:defRPr/>
            </a:pPr>
            <a:fld id="{88BE6BA3-E703-46E0-B6D4-79A1391FA8D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710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2239F6F3-BCC9-49B1-817F-3C2B49599BD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2A685415-B560-4765-A89E-AB11D189AF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883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795338" y="1209675"/>
            <a:ext cx="5803900"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421" indent="-304776">
              <a:defRPr>
                <a:solidFill>
                  <a:schemeClr val="tx1"/>
                </a:solidFill>
                <a:latin typeface="Arial" panose="020B0604020202020204" pitchFamily="34" charset="0"/>
                <a:cs typeface="Arial" panose="020B0604020202020204" pitchFamily="34" charset="0"/>
              </a:defRPr>
            </a:lvl2pPr>
            <a:lvl3pPr marL="1219110" indent="-243822">
              <a:defRPr>
                <a:solidFill>
                  <a:schemeClr val="tx1"/>
                </a:solidFill>
                <a:latin typeface="Arial" panose="020B0604020202020204" pitchFamily="34" charset="0"/>
                <a:cs typeface="Arial" panose="020B0604020202020204" pitchFamily="34" charset="0"/>
              </a:defRPr>
            </a:lvl3pPr>
            <a:lvl4pPr marL="1706754" indent="-243822">
              <a:defRPr>
                <a:solidFill>
                  <a:schemeClr val="tx1"/>
                </a:solidFill>
                <a:latin typeface="Arial" panose="020B0604020202020204" pitchFamily="34" charset="0"/>
                <a:cs typeface="Arial" panose="020B0604020202020204" pitchFamily="34" charset="0"/>
              </a:defRPr>
            </a:lvl4pPr>
            <a:lvl5pPr marL="2194397" indent="-243822">
              <a:defRPr>
                <a:solidFill>
                  <a:schemeClr val="tx1"/>
                </a:solidFill>
                <a:latin typeface="Arial" panose="020B0604020202020204" pitchFamily="34" charset="0"/>
                <a:cs typeface="Arial" panose="020B0604020202020204" pitchFamily="34" charset="0"/>
              </a:defRPr>
            </a:lvl5pPr>
            <a:lvl6pPr marL="2682040"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9685"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328"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4972" indent="-2438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7104" rtl="0" eaLnBrk="1" fontAlgn="auto" latinLnBrk="0" hangingPunct="1">
              <a:lnSpc>
                <a:spcPct val="100000"/>
              </a:lnSpc>
              <a:spcBef>
                <a:spcPts val="0"/>
              </a:spcBef>
              <a:spcAft>
                <a:spcPts val="0"/>
              </a:spcAft>
              <a:buClrTx/>
              <a:buSzTx/>
              <a:buFontTx/>
              <a:buNone/>
              <a:tabLst/>
              <a:defRPr/>
            </a:pPr>
            <a:fld id="{0A18D298-4453-4368-B7D8-98F580763E0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57104"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8599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68841-5A21-4A18-B6EC-14AEFC26A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5C71A-2B85-E47A-4E3A-F17CE7D99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481C2-3F39-E155-ACFE-86100046AE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1E530-5109-CC69-DF4C-56E6B73450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599D8-1684-410B-885B-3E4075C39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59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A692-681A-47FF-851E-0C1B8A44C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FF637D-A58E-49B6-9AF1-2F4F34E25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745E3F-92B9-4518-B55B-6A9C2C35A628}"/>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BDD4AD7A-76EE-47E6-8F1B-3157F5A43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29D8B-1A69-4DA9-8D6C-A60C6D82AAEB}"/>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186228159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BB89-7EEF-48FA-A729-79A2D835D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C9CF8-F222-4033-BC56-6D4CA53DC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2566A-3A0F-4E62-8E6F-AEB2C1825581}"/>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0C2DD23F-3458-49A3-9F97-2F748B292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78733-5BA2-4887-9BA0-C8190B15ED23}"/>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25012337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D9718-1043-4335-A291-86896D0B7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854AB-86F3-4A1B-8771-FA9A343D4B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56A4-0A30-4AB1-9836-DE6178D278B0}"/>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BF6DB66B-3A83-4778-ABBE-3C2B5DCEF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66AC4-E3C6-47D3-9B65-3A80E373667C}"/>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112026367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43BBD1-D78E-4372-B6B0-C03F9325A41D}"/>
              </a:ext>
            </a:extLst>
          </p:cNvPr>
          <p:cNvSpPr>
            <a:spLocks noGrp="1"/>
          </p:cNvSpPr>
          <p:nvPr>
            <p:ph type="dt" sz="half" idx="10"/>
          </p:nvPr>
        </p:nvSpPr>
        <p:spPr/>
        <p:txBody>
          <a:bodyPr/>
          <a:lstStyle>
            <a:lvl1pPr>
              <a:defRPr/>
            </a:lvl1pPr>
          </a:lstStyle>
          <a:p>
            <a:pPr>
              <a:defRPr/>
            </a:pPr>
            <a:fld id="{DD399857-88DA-4E5F-9FF9-1EFEF691422A}" type="datetimeFigureOut">
              <a:rPr lang="en-US"/>
              <a:pPr>
                <a:defRPr/>
              </a:pPr>
              <a:t>7/23/2026</a:t>
            </a:fld>
            <a:endParaRPr lang="en-US"/>
          </a:p>
        </p:txBody>
      </p:sp>
      <p:sp>
        <p:nvSpPr>
          <p:cNvPr id="5" name="Footer Placeholder 4">
            <a:extLst>
              <a:ext uri="{FF2B5EF4-FFF2-40B4-BE49-F238E27FC236}">
                <a16:creationId xmlns:a16="http://schemas.microsoft.com/office/drawing/2014/main" id="{4BFF4F3F-7AE4-40CF-A42B-6432023CCD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E11314-C0EF-4C05-B7B9-498DD8D998A2}"/>
              </a:ext>
            </a:extLst>
          </p:cNvPr>
          <p:cNvSpPr>
            <a:spLocks noGrp="1"/>
          </p:cNvSpPr>
          <p:nvPr>
            <p:ph type="sldNum" sz="quarter" idx="12"/>
          </p:nvPr>
        </p:nvSpPr>
        <p:spPr/>
        <p:txBody>
          <a:bodyPr/>
          <a:lstStyle>
            <a:lvl1pPr>
              <a:defRPr/>
            </a:lvl1pPr>
          </a:lstStyle>
          <a:p>
            <a:fld id="{1D71CC23-74D4-498E-BE86-5415CA0F984B}" type="slidenum">
              <a:rPr lang="en-US" altLang="en-US"/>
              <a:pPr/>
              <a:t>‹#›</a:t>
            </a:fld>
            <a:endParaRPr lang="en-US" altLang="en-US"/>
          </a:p>
        </p:txBody>
      </p:sp>
    </p:spTree>
    <p:extLst>
      <p:ext uri="{BB962C8B-B14F-4D97-AF65-F5344CB8AC3E}">
        <p14:creationId xmlns:p14="http://schemas.microsoft.com/office/powerpoint/2010/main" val="67757718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7CFF2-BD56-488D-9CDD-CD0CF864C6A1}"/>
              </a:ext>
            </a:extLst>
          </p:cNvPr>
          <p:cNvSpPr>
            <a:spLocks noGrp="1"/>
          </p:cNvSpPr>
          <p:nvPr>
            <p:ph type="dt" sz="half" idx="10"/>
          </p:nvPr>
        </p:nvSpPr>
        <p:spPr/>
        <p:txBody>
          <a:bodyPr/>
          <a:lstStyle>
            <a:lvl1pPr>
              <a:defRPr/>
            </a:lvl1pPr>
          </a:lstStyle>
          <a:p>
            <a:pPr>
              <a:defRPr/>
            </a:pPr>
            <a:fld id="{A7896CC0-7F10-4F5F-A71D-878FAA2CBF6F}" type="datetimeFigureOut">
              <a:rPr lang="en-US"/>
              <a:pPr>
                <a:defRPr/>
              </a:pPr>
              <a:t>7/23/2026</a:t>
            </a:fld>
            <a:endParaRPr lang="en-US"/>
          </a:p>
        </p:txBody>
      </p:sp>
      <p:sp>
        <p:nvSpPr>
          <p:cNvPr id="5" name="Footer Placeholder 4">
            <a:extLst>
              <a:ext uri="{FF2B5EF4-FFF2-40B4-BE49-F238E27FC236}">
                <a16:creationId xmlns:a16="http://schemas.microsoft.com/office/drawing/2014/main" id="{C091BD90-36C9-4FDA-A1C9-29B1AF096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836DE7-C76D-4491-A4E2-5C78DEF3648C}"/>
              </a:ext>
            </a:extLst>
          </p:cNvPr>
          <p:cNvSpPr>
            <a:spLocks noGrp="1"/>
          </p:cNvSpPr>
          <p:nvPr>
            <p:ph type="sldNum" sz="quarter" idx="12"/>
          </p:nvPr>
        </p:nvSpPr>
        <p:spPr/>
        <p:txBody>
          <a:bodyPr/>
          <a:lstStyle>
            <a:lvl1pPr>
              <a:defRPr/>
            </a:lvl1pPr>
          </a:lstStyle>
          <a:p>
            <a:fld id="{19483256-91DE-4C35-A7D8-49BC17DEF95B}" type="slidenum">
              <a:rPr lang="en-US" altLang="en-US"/>
              <a:pPr/>
              <a:t>‹#›</a:t>
            </a:fld>
            <a:endParaRPr lang="en-US" altLang="en-US"/>
          </a:p>
        </p:txBody>
      </p:sp>
    </p:spTree>
    <p:extLst>
      <p:ext uri="{BB962C8B-B14F-4D97-AF65-F5344CB8AC3E}">
        <p14:creationId xmlns:p14="http://schemas.microsoft.com/office/powerpoint/2010/main" val="366474116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2E9FE-B4D3-45E0-9504-B14B23DAF883}"/>
              </a:ext>
            </a:extLst>
          </p:cNvPr>
          <p:cNvSpPr>
            <a:spLocks noGrp="1"/>
          </p:cNvSpPr>
          <p:nvPr>
            <p:ph type="dt" sz="half" idx="10"/>
          </p:nvPr>
        </p:nvSpPr>
        <p:spPr/>
        <p:txBody>
          <a:bodyPr/>
          <a:lstStyle>
            <a:lvl1pPr>
              <a:defRPr/>
            </a:lvl1pPr>
          </a:lstStyle>
          <a:p>
            <a:pPr>
              <a:defRPr/>
            </a:pPr>
            <a:fld id="{FDF0ED26-BB58-4D6A-BB97-1A752D087D21}" type="datetimeFigureOut">
              <a:rPr lang="en-US"/>
              <a:pPr>
                <a:defRPr/>
              </a:pPr>
              <a:t>7/23/2026</a:t>
            </a:fld>
            <a:endParaRPr lang="en-US"/>
          </a:p>
        </p:txBody>
      </p:sp>
      <p:sp>
        <p:nvSpPr>
          <p:cNvPr id="5" name="Footer Placeholder 4">
            <a:extLst>
              <a:ext uri="{FF2B5EF4-FFF2-40B4-BE49-F238E27FC236}">
                <a16:creationId xmlns:a16="http://schemas.microsoft.com/office/drawing/2014/main" id="{B80CFCAE-3617-4A5C-A220-37E09B1564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F7141A-202D-4A43-A239-A7EED6DE6F4B}"/>
              </a:ext>
            </a:extLst>
          </p:cNvPr>
          <p:cNvSpPr>
            <a:spLocks noGrp="1"/>
          </p:cNvSpPr>
          <p:nvPr>
            <p:ph type="sldNum" sz="quarter" idx="12"/>
          </p:nvPr>
        </p:nvSpPr>
        <p:spPr/>
        <p:txBody>
          <a:bodyPr/>
          <a:lstStyle>
            <a:lvl1pPr>
              <a:defRPr/>
            </a:lvl1pPr>
          </a:lstStyle>
          <a:p>
            <a:fld id="{BEA98BE4-7598-4125-94B2-57D353545533}" type="slidenum">
              <a:rPr lang="en-US" altLang="en-US"/>
              <a:pPr/>
              <a:t>‹#›</a:t>
            </a:fld>
            <a:endParaRPr lang="en-US" altLang="en-US"/>
          </a:p>
        </p:txBody>
      </p:sp>
    </p:spTree>
    <p:extLst>
      <p:ext uri="{BB962C8B-B14F-4D97-AF65-F5344CB8AC3E}">
        <p14:creationId xmlns:p14="http://schemas.microsoft.com/office/powerpoint/2010/main" val="151351417"/>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E99512-79F5-401B-8C77-EC4A0316EB95}"/>
              </a:ext>
            </a:extLst>
          </p:cNvPr>
          <p:cNvSpPr>
            <a:spLocks noGrp="1"/>
          </p:cNvSpPr>
          <p:nvPr>
            <p:ph type="dt" sz="half" idx="10"/>
          </p:nvPr>
        </p:nvSpPr>
        <p:spPr/>
        <p:txBody>
          <a:bodyPr/>
          <a:lstStyle>
            <a:lvl1pPr>
              <a:defRPr/>
            </a:lvl1pPr>
          </a:lstStyle>
          <a:p>
            <a:pPr>
              <a:defRPr/>
            </a:pPr>
            <a:fld id="{5E5F45DD-DA9E-4E0F-9C04-5D9A0F8E5780}" type="datetimeFigureOut">
              <a:rPr lang="en-US"/>
              <a:pPr>
                <a:defRPr/>
              </a:pPr>
              <a:t>7/23/2026</a:t>
            </a:fld>
            <a:endParaRPr lang="en-US"/>
          </a:p>
        </p:txBody>
      </p:sp>
      <p:sp>
        <p:nvSpPr>
          <p:cNvPr id="6" name="Footer Placeholder 4">
            <a:extLst>
              <a:ext uri="{FF2B5EF4-FFF2-40B4-BE49-F238E27FC236}">
                <a16:creationId xmlns:a16="http://schemas.microsoft.com/office/drawing/2014/main" id="{4A23A25A-6568-4DE4-90D3-D74BF3E359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18C608-50D5-4DA8-B8C0-0140755DB158}"/>
              </a:ext>
            </a:extLst>
          </p:cNvPr>
          <p:cNvSpPr>
            <a:spLocks noGrp="1"/>
          </p:cNvSpPr>
          <p:nvPr>
            <p:ph type="sldNum" sz="quarter" idx="12"/>
          </p:nvPr>
        </p:nvSpPr>
        <p:spPr/>
        <p:txBody>
          <a:bodyPr/>
          <a:lstStyle>
            <a:lvl1pPr>
              <a:defRPr/>
            </a:lvl1pPr>
          </a:lstStyle>
          <a:p>
            <a:fld id="{87FFB73D-4DFD-4D6B-9CD5-9CF0740536A2}" type="slidenum">
              <a:rPr lang="en-US" altLang="en-US"/>
              <a:pPr/>
              <a:t>‹#›</a:t>
            </a:fld>
            <a:endParaRPr lang="en-US" altLang="en-US"/>
          </a:p>
        </p:txBody>
      </p:sp>
    </p:spTree>
    <p:extLst>
      <p:ext uri="{BB962C8B-B14F-4D97-AF65-F5344CB8AC3E}">
        <p14:creationId xmlns:p14="http://schemas.microsoft.com/office/powerpoint/2010/main" val="334025909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0F850B-6881-414B-BA62-03EB6F4051C2}"/>
              </a:ext>
            </a:extLst>
          </p:cNvPr>
          <p:cNvSpPr>
            <a:spLocks noGrp="1"/>
          </p:cNvSpPr>
          <p:nvPr>
            <p:ph type="dt" sz="half" idx="10"/>
          </p:nvPr>
        </p:nvSpPr>
        <p:spPr/>
        <p:txBody>
          <a:bodyPr/>
          <a:lstStyle>
            <a:lvl1pPr>
              <a:defRPr/>
            </a:lvl1pPr>
          </a:lstStyle>
          <a:p>
            <a:pPr>
              <a:defRPr/>
            </a:pPr>
            <a:fld id="{8CCBBE90-6B03-4C82-9758-7DD8798E2E97}" type="datetimeFigureOut">
              <a:rPr lang="en-US"/>
              <a:pPr>
                <a:defRPr/>
              </a:pPr>
              <a:t>7/23/2026</a:t>
            </a:fld>
            <a:endParaRPr lang="en-US"/>
          </a:p>
        </p:txBody>
      </p:sp>
      <p:sp>
        <p:nvSpPr>
          <p:cNvPr id="8" name="Footer Placeholder 4">
            <a:extLst>
              <a:ext uri="{FF2B5EF4-FFF2-40B4-BE49-F238E27FC236}">
                <a16:creationId xmlns:a16="http://schemas.microsoft.com/office/drawing/2014/main" id="{4F93B716-DCFF-4991-85EC-F6843964BA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47C006-2E2F-4375-A601-8500F51BBFAA}"/>
              </a:ext>
            </a:extLst>
          </p:cNvPr>
          <p:cNvSpPr>
            <a:spLocks noGrp="1"/>
          </p:cNvSpPr>
          <p:nvPr>
            <p:ph type="sldNum" sz="quarter" idx="12"/>
          </p:nvPr>
        </p:nvSpPr>
        <p:spPr/>
        <p:txBody>
          <a:bodyPr/>
          <a:lstStyle>
            <a:lvl1pPr>
              <a:defRPr/>
            </a:lvl1pPr>
          </a:lstStyle>
          <a:p>
            <a:fld id="{CD065072-1032-4844-980B-8E52522C635A}" type="slidenum">
              <a:rPr lang="en-US" altLang="en-US"/>
              <a:pPr/>
              <a:t>‹#›</a:t>
            </a:fld>
            <a:endParaRPr lang="en-US" altLang="en-US"/>
          </a:p>
        </p:txBody>
      </p:sp>
    </p:spTree>
    <p:extLst>
      <p:ext uri="{BB962C8B-B14F-4D97-AF65-F5344CB8AC3E}">
        <p14:creationId xmlns:p14="http://schemas.microsoft.com/office/powerpoint/2010/main" val="20190946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7D185A-C31B-4466-B4FD-E46C22941BAF}"/>
              </a:ext>
            </a:extLst>
          </p:cNvPr>
          <p:cNvSpPr>
            <a:spLocks noGrp="1"/>
          </p:cNvSpPr>
          <p:nvPr>
            <p:ph type="dt" sz="half" idx="10"/>
          </p:nvPr>
        </p:nvSpPr>
        <p:spPr/>
        <p:txBody>
          <a:bodyPr/>
          <a:lstStyle>
            <a:lvl1pPr>
              <a:defRPr/>
            </a:lvl1pPr>
          </a:lstStyle>
          <a:p>
            <a:pPr>
              <a:defRPr/>
            </a:pPr>
            <a:fld id="{F078916F-8275-49FC-9FE0-0448703AAA5C}" type="datetimeFigureOut">
              <a:rPr lang="en-US"/>
              <a:pPr>
                <a:defRPr/>
              </a:pPr>
              <a:t>7/23/2026</a:t>
            </a:fld>
            <a:endParaRPr lang="en-US"/>
          </a:p>
        </p:txBody>
      </p:sp>
      <p:sp>
        <p:nvSpPr>
          <p:cNvPr id="4" name="Footer Placeholder 4">
            <a:extLst>
              <a:ext uri="{FF2B5EF4-FFF2-40B4-BE49-F238E27FC236}">
                <a16:creationId xmlns:a16="http://schemas.microsoft.com/office/drawing/2014/main" id="{2FD4748F-018B-4C85-9540-321516DC4C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28BBC2-CBF5-4F1F-AF01-FFC134195ECE}"/>
              </a:ext>
            </a:extLst>
          </p:cNvPr>
          <p:cNvSpPr>
            <a:spLocks noGrp="1"/>
          </p:cNvSpPr>
          <p:nvPr>
            <p:ph type="sldNum" sz="quarter" idx="12"/>
          </p:nvPr>
        </p:nvSpPr>
        <p:spPr/>
        <p:txBody>
          <a:bodyPr/>
          <a:lstStyle>
            <a:lvl1pPr>
              <a:defRPr/>
            </a:lvl1pPr>
          </a:lstStyle>
          <a:p>
            <a:fld id="{35534F36-1B71-4470-9B3D-8E5EBA977BFD}" type="slidenum">
              <a:rPr lang="en-US" altLang="en-US"/>
              <a:pPr/>
              <a:t>‹#›</a:t>
            </a:fld>
            <a:endParaRPr lang="en-US" altLang="en-US"/>
          </a:p>
        </p:txBody>
      </p:sp>
    </p:spTree>
    <p:extLst>
      <p:ext uri="{BB962C8B-B14F-4D97-AF65-F5344CB8AC3E}">
        <p14:creationId xmlns:p14="http://schemas.microsoft.com/office/powerpoint/2010/main" val="213088785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BD71A1-9B08-40BB-91E3-74401D58ACD5}"/>
              </a:ext>
            </a:extLst>
          </p:cNvPr>
          <p:cNvSpPr>
            <a:spLocks noGrp="1"/>
          </p:cNvSpPr>
          <p:nvPr>
            <p:ph type="dt" sz="half" idx="10"/>
          </p:nvPr>
        </p:nvSpPr>
        <p:spPr/>
        <p:txBody>
          <a:bodyPr/>
          <a:lstStyle>
            <a:lvl1pPr>
              <a:defRPr/>
            </a:lvl1pPr>
          </a:lstStyle>
          <a:p>
            <a:pPr>
              <a:defRPr/>
            </a:pPr>
            <a:fld id="{C61CE2C6-5740-4509-8364-ED3DDB1E10EE}" type="datetimeFigureOut">
              <a:rPr lang="en-US"/>
              <a:pPr>
                <a:defRPr/>
              </a:pPr>
              <a:t>7/23/2026</a:t>
            </a:fld>
            <a:endParaRPr lang="en-US"/>
          </a:p>
        </p:txBody>
      </p:sp>
      <p:sp>
        <p:nvSpPr>
          <p:cNvPr id="3" name="Footer Placeholder 4">
            <a:extLst>
              <a:ext uri="{FF2B5EF4-FFF2-40B4-BE49-F238E27FC236}">
                <a16:creationId xmlns:a16="http://schemas.microsoft.com/office/drawing/2014/main" id="{44ECB05D-5512-44A6-863E-F75E4F73D1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3B22E8-EDF2-4D2F-9894-F2094B6306E4}"/>
              </a:ext>
            </a:extLst>
          </p:cNvPr>
          <p:cNvSpPr>
            <a:spLocks noGrp="1"/>
          </p:cNvSpPr>
          <p:nvPr>
            <p:ph type="sldNum" sz="quarter" idx="12"/>
          </p:nvPr>
        </p:nvSpPr>
        <p:spPr/>
        <p:txBody>
          <a:bodyPr/>
          <a:lstStyle>
            <a:lvl1pPr>
              <a:defRPr/>
            </a:lvl1pPr>
          </a:lstStyle>
          <a:p>
            <a:fld id="{395CD01D-F872-4E31-B871-A4D3C063D06D}" type="slidenum">
              <a:rPr lang="en-US" altLang="en-US"/>
              <a:pPr/>
              <a:t>‹#›</a:t>
            </a:fld>
            <a:endParaRPr lang="en-US" altLang="en-US"/>
          </a:p>
        </p:txBody>
      </p:sp>
    </p:spTree>
    <p:extLst>
      <p:ext uri="{BB962C8B-B14F-4D97-AF65-F5344CB8AC3E}">
        <p14:creationId xmlns:p14="http://schemas.microsoft.com/office/powerpoint/2010/main" val="3161812968"/>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74506B3-B373-498D-AA07-6FD902E61CDA}"/>
              </a:ext>
            </a:extLst>
          </p:cNvPr>
          <p:cNvSpPr>
            <a:spLocks noGrp="1"/>
          </p:cNvSpPr>
          <p:nvPr>
            <p:ph type="dt" sz="half" idx="10"/>
          </p:nvPr>
        </p:nvSpPr>
        <p:spPr/>
        <p:txBody>
          <a:bodyPr/>
          <a:lstStyle>
            <a:lvl1pPr>
              <a:defRPr/>
            </a:lvl1pPr>
          </a:lstStyle>
          <a:p>
            <a:pPr>
              <a:defRPr/>
            </a:pPr>
            <a:fld id="{654AD77D-4AFB-4B15-B5D4-87B6B17789A7}" type="datetimeFigureOut">
              <a:rPr lang="en-US"/>
              <a:pPr>
                <a:defRPr/>
              </a:pPr>
              <a:t>7/23/2026</a:t>
            </a:fld>
            <a:endParaRPr lang="en-US"/>
          </a:p>
        </p:txBody>
      </p:sp>
      <p:sp>
        <p:nvSpPr>
          <p:cNvPr id="6" name="Footer Placeholder 4">
            <a:extLst>
              <a:ext uri="{FF2B5EF4-FFF2-40B4-BE49-F238E27FC236}">
                <a16:creationId xmlns:a16="http://schemas.microsoft.com/office/drawing/2014/main" id="{C1077496-9031-478B-8DFB-B016CEE325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64C13D-1954-48E0-A73A-CE7838584C30}"/>
              </a:ext>
            </a:extLst>
          </p:cNvPr>
          <p:cNvSpPr>
            <a:spLocks noGrp="1"/>
          </p:cNvSpPr>
          <p:nvPr>
            <p:ph type="sldNum" sz="quarter" idx="12"/>
          </p:nvPr>
        </p:nvSpPr>
        <p:spPr/>
        <p:txBody>
          <a:bodyPr/>
          <a:lstStyle>
            <a:lvl1pPr>
              <a:defRPr/>
            </a:lvl1pPr>
          </a:lstStyle>
          <a:p>
            <a:fld id="{7D998485-9B86-4223-AE81-9457920FB2F4}" type="slidenum">
              <a:rPr lang="en-US" altLang="en-US"/>
              <a:pPr/>
              <a:t>‹#›</a:t>
            </a:fld>
            <a:endParaRPr lang="en-US" altLang="en-US"/>
          </a:p>
        </p:txBody>
      </p:sp>
    </p:spTree>
    <p:extLst>
      <p:ext uri="{BB962C8B-B14F-4D97-AF65-F5344CB8AC3E}">
        <p14:creationId xmlns:p14="http://schemas.microsoft.com/office/powerpoint/2010/main" val="332402569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16F7-92FF-40CE-8803-0EF901B9C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A1085-D6F7-4DF2-BEF1-832A4BB450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B359F-1308-44B5-8083-27B2CD2BFA35}"/>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1A22B4C9-461D-4766-86E1-AB89247FC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DE513-8F19-4C3F-88D7-53A773018813}"/>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96308646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4C9C25-AF91-4EC0-A56A-86FE1BF0EB16}"/>
              </a:ext>
            </a:extLst>
          </p:cNvPr>
          <p:cNvSpPr>
            <a:spLocks noGrp="1"/>
          </p:cNvSpPr>
          <p:nvPr>
            <p:ph type="dt" sz="half" idx="10"/>
          </p:nvPr>
        </p:nvSpPr>
        <p:spPr/>
        <p:txBody>
          <a:bodyPr/>
          <a:lstStyle>
            <a:lvl1pPr>
              <a:defRPr/>
            </a:lvl1pPr>
          </a:lstStyle>
          <a:p>
            <a:pPr>
              <a:defRPr/>
            </a:pPr>
            <a:fld id="{867053D5-908D-4825-9C77-F4432F009809}" type="datetimeFigureOut">
              <a:rPr lang="en-US"/>
              <a:pPr>
                <a:defRPr/>
              </a:pPr>
              <a:t>7/23/2026</a:t>
            </a:fld>
            <a:endParaRPr lang="en-US"/>
          </a:p>
        </p:txBody>
      </p:sp>
      <p:sp>
        <p:nvSpPr>
          <p:cNvPr id="6" name="Footer Placeholder 4">
            <a:extLst>
              <a:ext uri="{FF2B5EF4-FFF2-40B4-BE49-F238E27FC236}">
                <a16:creationId xmlns:a16="http://schemas.microsoft.com/office/drawing/2014/main" id="{76A8D0BF-F8E7-43C9-9165-8A5161AE9A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AD8766-DF9F-47EA-8368-3013570DF017}"/>
              </a:ext>
            </a:extLst>
          </p:cNvPr>
          <p:cNvSpPr>
            <a:spLocks noGrp="1"/>
          </p:cNvSpPr>
          <p:nvPr>
            <p:ph type="sldNum" sz="quarter" idx="12"/>
          </p:nvPr>
        </p:nvSpPr>
        <p:spPr/>
        <p:txBody>
          <a:bodyPr/>
          <a:lstStyle>
            <a:lvl1pPr>
              <a:defRPr/>
            </a:lvl1pPr>
          </a:lstStyle>
          <a:p>
            <a:fld id="{1D74EDA9-13E7-49AD-AD9D-5D226E08DE8E}" type="slidenum">
              <a:rPr lang="en-US" altLang="en-US"/>
              <a:pPr/>
              <a:t>‹#›</a:t>
            </a:fld>
            <a:endParaRPr lang="en-US" altLang="en-US"/>
          </a:p>
        </p:txBody>
      </p:sp>
    </p:spTree>
    <p:extLst>
      <p:ext uri="{BB962C8B-B14F-4D97-AF65-F5344CB8AC3E}">
        <p14:creationId xmlns:p14="http://schemas.microsoft.com/office/powerpoint/2010/main" val="331314689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2EFC5-BA08-4F78-A1AD-719C0CC7D90C}"/>
              </a:ext>
            </a:extLst>
          </p:cNvPr>
          <p:cNvSpPr>
            <a:spLocks noGrp="1"/>
          </p:cNvSpPr>
          <p:nvPr>
            <p:ph type="dt" sz="half" idx="10"/>
          </p:nvPr>
        </p:nvSpPr>
        <p:spPr/>
        <p:txBody>
          <a:bodyPr/>
          <a:lstStyle>
            <a:lvl1pPr>
              <a:defRPr/>
            </a:lvl1pPr>
          </a:lstStyle>
          <a:p>
            <a:pPr>
              <a:defRPr/>
            </a:pPr>
            <a:fld id="{FB77F780-D196-4570-80FA-C01819DA51EF}" type="datetimeFigureOut">
              <a:rPr lang="en-US"/>
              <a:pPr>
                <a:defRPr/>
              </a:pPr>
              <a:t>7/23/2026</a:t>
            </a:fld>
            <a:endParaRPr lang="en-US"/>
          </a:p>
        </p:txBody>
      </p:sp>
      <p:sp>
        <p:nvSpPr>
          <p:cNvPr id="5" name="Footer Placeholder 4">
            <a:extLst>
              <a:ext uri="{FF2B5EF4-FFF2-40B4-BE49-F238E27FC236}">
                <a16:creationId xmlns:a16="http://schemas.microsoft.com/office/drawing/2014/main" id="{5DD9305A-9A67-42BD-9CB4-59D793AFC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750AA9-7204-4D88-909C-352CE747B526}"/>
              </a:ext>
            </a:extLst>
          </p:cNvPr>
          <p:cNvSpPr>
            <a:spLocks noGrp="1"/>
          </p:cNvSpPr>
          <p:nvPr>
            <p:ph type="sldNum" sz="quarter" idx="12"/>
          </p:nvPr>
        </p:nvSpPr>
        <p:spPr/>
        <p:txBody>
          <a:bodyPr/>
          <a:lstStyle>
            <a:lvl1pPr>
              <a:defRPr/>
            </a:lvl1pPr>
          </a:lstStyle>
          <a:p>
            <a:fld id="{B1A9B8B7-DDF5-4642-A5D9-F2ACF6B3FDFC}" type="slidenum">
              <a:rPr lang="en-US" altLang="en-US"/>
              <a:pPr/>
              <a:t>‹#›</a:t>
            </a:fld>
            <a:endParaRPr lang="en-US" altLang="en-US"/>
          </a:p>
        </p:txBody>
      </p:sp>
    </p:spTree>
    <p:extLst>
      <p:ext uri="{BB962C8B-B14F-4D97-AF65-F5344CB8AC3E}">
        <p14:creationId xmlns:p14="http://schemas.microsoft.com/office/powerpoint/2010/main" val="68565180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24DB8-F551-4BEC-B7C8-CC2BC03474F7}"/>
              </a:ext>
            </a:extLst>
          </p:cNvPr>
          <p:cNvSpPr>
            <a:spLocks noGrp="1"/>
          </p:cNvSpPr>
          <p:nvPr>
            <p:ph type="dt" sz="half" idx="10"/>
          </p:nvPr>
        </p:nvSpPr>
        <p:spPr/>
        <p:txBody>
          <a:bodyPr/>
          <a:lstStyle>
            <a:lvl1pPr>
              <a:defRPr/>
            </a:lvl1pPr>
          </a:lstStyle>
          <a:p>
            <a:pPr>
              <a:defRPr/>
            </a:pPr>
            <a:fld id="{FA3B3011-6B7D-4F8A-9F69-9BC1DF9A2A9D}" type="datetimeFigureOut">
              <a:rPr lang="en-US"/>
              <a:pPr>
                <a:defRPr/>
              </a:pPr>
              <a:t>7/23/2026</a:t>
            </a:fld>
            <a:endParaRPr lang="en-US"/>
          </a:p>
        </p:txBody>
      </p:sp>
      <p:sp>
        <p:nvSpPr>
          <p:cNvPr id="5" name="Footer Placeholder 4">
            <a:extLst>
              <a:ext uri="{FF2B5EF4-FFF2-40B4-BE49-F238E27FC236}">
                <a16:creationId xmlns:a16="http://schemas.microsoft.com/office/drawing/2014/main" id="{0ED4640C-D6FB-40BB-995B-269D93B88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83856A-B3F0-430A-B0AB-C93E322FA2F2}"/>
              </a:ext>
            </a:extLst>
          </p:cNvPr>
          <p:cNvSpPr>
            <a:spLocks noGrp="1"/>
          </p:cNvSpPr>
          <p:nvPr>
            <p:ph type="sldNum" sz="quarter" idx="12"/>
          </p:nvPr>
        </p:nvSpPr>
        <p:spPr/>
        <p:txBody>
          <a:bodyPr/>
          <a:lstStyle>
            <a:lvl1pPr>
              <a:defRPr/>
            </a:lvl1pPr>
          </a:lstStyle>
          <a:p>
            <a:fld id="{F65FE8DA-3B7B-4268-B971-29C2427622BF}" type="slidenum">
              <a:rPr lang="en-US" altLang="en-US"/>
              <a:pPr/>
              <a:t>‹#›</a:t>
            </a:fld>
            <a:endParaRPr lang="en-US" altLang="en-US"/>
          </a:p>
        </p:txBody>
      </p:sp>
    </p:spTree>
    <p:extLst>
      <p:ext uri="{BB962C8B-B14F-4D97-AF65-F5344CB8AC3E}">
        <p14:creationId xmlns:p14="http://schemas.microsoft.com/office/powerpoint/2010/main" val="259252948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992050626"/>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25221143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47128400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28461547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7/23/2026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955756970"/>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7/23/2026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65699925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7/23/2026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43831652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62FD-7A33-4B6D-984A-B2A574A68A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D56735-C1B8-4D46-AF19-922CB3819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6355E3-8167-4F69-933C-14ED9D355D80}"/>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504C2B50-5ED5-4691-9FD3-D19354FCD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06D90-AE32-495B-BF38-8E09E579DF4F}"/>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415065036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965307481"/>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08297272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49397456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7/23/2026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234970747"/>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vl6pPr marL="2285314" indent="0" algn="ctr">
              <a:buNone/>
              <a:defRPr/>
            </a:lvl6pPr>
            <a:lvl7pPr marL="2742377" indent="0" algn="ctr">
              <a:buNone/>
              <a:defRPr/>
            </a:lvl7pPr>
            <a:lvl8pPr marL="3199440" indent="0" algn="ctr">
              <a:buNone/>
              <a:defRPr/>
            </a:lvl8pPr>
            <a:lvl9pPr marL="365650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3835251374"/>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3429623459"/>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9"/>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114025779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0"/>
            <a:ext cx="5080000"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2466172680"/>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4187514618"/>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6966914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AD47-A6BB-4F73-BB7E-140314D77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57CDF-46EE-4393-B775-5695761240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0E7E6-39CB-46D7-A38A-4FFCE6A89B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CDCBB-4F8A-4664-BAD9-464AE2D5EFBC}"/>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6" name="Footer Placeholder 5">
            <a:extLst>
              <a:ext uri="{FF2B5EF4-FFF2-40B4-BE49-F238E27FC236}">
                <a16:creationId xmlns:a16="http://schemas.microsoft.com/office/drawing/2014/main" id="{56998B79-5986-4B21-B2BE-B50585D02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5D9DF-26FC-42CD-8F64-646D77D1426A}"/>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2406202711"/>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1783128487"/>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3179668389"/>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4160705463"/>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1681614317"/>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292340183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4F4-ABF6-419D-8014-B2200201E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AF017-0212-4FDA-9547-3F84DB42F2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7FEB2-0AAF-4D82-BD06-7FCC3FA52E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5C512-24A2-47B4-960F-4BF8D222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82E79-4A53-44F1-881C-94D84F924B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D29E8-5C59-48D7-8639-CD884B749965}"/>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8" name="Footer Placeholder 7">
            <a:extLst>
              <a:ext uri="{FF2B5EF4-FFF2-40B4-BE49-F238E27FC236}">
                <a16:creationId xmlns:a16="http://schemas.microsoft.com/office/drawing/2014/main" id="{FFC4AE6E-E0EA-44E6-AFE2-24506B99F2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862759-2D5E-41EB-AC4D-B8CC86A3060E}"/>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402349185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5857-DA5F-4EFF-B62F-32775BD760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9F39B3-D1F5-4FFE-B8C2-4BB75DC16B47}"/>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4" name="Footer Placeholder 3">
            <a:extLst>
              <a:ext uri="{FF2B5EF4-FFF2-40B4-BE49-F238E27FC236}">
                <a16:creationId xmlns:a16="http://schemas.microsoft.com/office/drawing/2014/main" id="{B80DB7C6-A6F4-4D26-B359-0B55E3B829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B819F-4912-4B0E-8094-70B8421D9B82}"/>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15453398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42C7F-F84F-4F39-AB62-EEEC1D0D8C51}"/>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3" name="Footer Placeholder 2">
            <a:extLst>
              <a:ext uri="{FF2B5EF4-FFF2-40B4-BE49-F238E27FC236}">
                <a16:creationId xmlns:a16="http://schemas.microsoft.com/office/drawing/2014/main" id="{4865FBDE-D568-4945-8B47-7ACC2CD3F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99E48F-1B6F-457B-93CD-B2FC1CBC4BDA}"/>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289044481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1519-34EC-4224-AC42-99B28CBC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F14B37-52EA-4CD3-81C4-B2D776E1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C9830-093D-4368-B665-3286A0116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C5A24-1CCE-4622-A4B0-B3A40BA5FBB3}"/>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6" name="Footer Placeholder 5">
            <a:extLst>
              <a:ext uri="{FF2B5EF4-FFF2-40B4-BE49-F238E27FC236}">
                <a16:creationId xmlns:a16="http://schemas.microsoft.com/office/drawing/2014/main" id="{1E039E75-6B96-4FDF-8CE9-913E40E65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4DF2E-4B2E-44D8-8D2C-91DFB64DC484}"/>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9454778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AB85-552F-4776-8429-A983E48FD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8DC28-325B-4D88-9480-76BCBFCF3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659222-458B-4D56-8100-F07307349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D9B0A-700C-45C0-9360-382B00416F22}"/>
              </a:ext>
            </a:extLst>
          </p:cNvPr>
          <p:cNvSpPr>
            <a:spLocks noGrp="1"/>
          </p:cNvSpPr>
          <p:nvPr>
            <p:ph type="dt" sz="half" idx="10"/>
          </p:nvPr>
        </p:nvSpPr>
        <p:spPr/>
        <p:txBody>
          <a:bodyPr/>
          <a:lstStyle/>
          <a:p>
            <a:fld id="{C78D13F7-672A-4F3E-99D6-F6CEE2252AB1}" type="datetimeFigureOut">
              <a:rPr lang="en-US" smtClean="0"/>
              <a:t>7/23/2026</a:t>
            </a:fld>
            <a:endParaRPr lang="en-US"/>
          </a:p>
        </p:txBody>
      </p:sp>
      <p:sp>
        <p:nvSpPr>
          <p:cNvPr id="6" name="Footer Placeholder 5">
            <a:extLst>
              <a:ext uri="{FF2B5EF4-FFF2-40B4-BE49-F238E27FC236}">
                <a16:creationId xmlns:a16="http://schemas.microsoft.com/office/drawing/2014/main" id="{6C3DD661-1CE8-495B-81EA-56B6E0A1F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BC9B3-B6F5-411D-A525-6939B24FD12F}"/>
              </a:ext>
            </a:extLst>
          </p:cNvPr>
          <p:cNvSpPr>
            <a:spLocks noGrp="1"/>
          </p:cNvSpPr>
          <p:nvPr>
            <p:ph type="sldNum" sz="quarter" idx="12"/>
          </p:nvPr>
        </p:nvSpPr>
        <p:spPr/>
        <p:txBody>
          <a:bodyPr/>
          <a:lstStyle/>
          <a:p>
            <a:fld id="{3D7C474B-52A9-4099-9D5D-E7F366C2337D}" type="slidenum">
              <a:rPr lang="en-US" smtClean="0"/>
              <a:t>‹#›</a:t>
            </a:fld>
            <a:endParaRPr lang="en-US"/>
          </a:p>
        </p:txBody>
      </p:sp>
    </p:spTree>
    <p:extLst>
      <p:ext uri="{BB962C8B-B14F-4D97-AF65-F5344CB8AC3E}">
        <p14:creationId xmlns:p14="http://schemas.microsoft.com/office/powerpoint/2010/main" val="360417569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7694E-4AAB-4AAF-AF59-BBCAC4004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BD50D-664E-4062-B41F-0AF58F7E9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E79DF-1B35-4D72-8782-28E2D6DCB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D13F7-672A-4F3E-99D6-F6CEE2252AB1}" type="datetimeFigureOut">
              <a:rPr lang="en-US" smtClean="0"/>
              <a:t>7/23/2026</a:t>
            </a:fld>
            <a:endParaRPr lang="en-US"/>
          </a:p>
        </p:txBody>
      </p:sp>
      <p:sp>
        <p:nvSpPr>
          <p:cNvPr id="5" name="Footer Placeholder 4">
            <a:extLst>
              <a:ext uri="{FF2B5EF4-FFF2-40B4-BE49-F238E27FC236}">
                <a16:creationId xmlns:a16="http://schemas.microsoft.com/office/drawing/2014/main" id="{53D0C481-B680-49F2-A5BA-2B95E9EEF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C8BA9C-A977-4C3A-AEE9-010AF65ED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C474B-52A9-4099-9D5D-E7F366C2337D}" type="slidenum">
              <a:rPr lang="en-US" smtClean="0"/>
              <a:t>‹#›</a:t>
            </a:fld>
            <a:endParaRPr lang="en-US"/>
          </a:p>
        </p:txBody>
      </p:sp>
    </p:spTree>
    <p:extLst>
      <p:ext uri="{BB962C8B-B14F-4D97-AF65-F5344CB8AC3E}">
        <p14:creationId xmlns:p14="http://schemas.microsoft.com/office/powerpoint/2010/main" val="153933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B3F0F6-CED8-49BB-8CB1-050C59158EE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00EF8F4-8D28-4799-A3A2-A44780ABD44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D03EC4-16C6-43C5-9D77-2AC05DF64A3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6FF63A-9740-4D9B-8FDB-E23A579ED73E}" type="datetimeFigureOut">
              <a:rPr lang="en-US"/>
              <a:pPr>
                <a:defRPr/>
              </a:pPr>
              <a:t>7/23/2026</a:t>
            </a:fld>
            <a:endParaRPr lang="en-US"/>
          </a:p>
        </p:txBody>
      </p:sp>
      <p:sp>
        <p:nvSpPr>
          <p:cNvPr id="5" name="Footer Placeholder 4">
            <a:extLst>
              <a:ext uri="{FF2B5EF4-FFF2-40B4-BE49-F238E27FC236}">
                <a16:creationId xmlns:a16="http://schemas.microsoft.com/office/drawing/2014/main" id="{F14A64B5-494A-4DF5-B5F6-171A55223D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2DFC634-67F6-4D48-9812-4EE4DBE9AA7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4D69D9E-DCC4-4748-B8A8-C2D50D7CFF54}" type="slidenum">
              <a:rPr lang="en-US" altLang="en-US"/>
              <a:pPr/>
              <a:t>‹#›</a:t>
            </a:fld>
            <a:endParaRPr lang="en-US" altLang="en-US"/>
          </a:p>
        </p:txBody>
      </p:sp>
    </p:spTree>
    <p:extLst>
      <p:ext uri="{BB962C8B-B14F-4D97-AF65-F5344CB8AC3E}">
        <p14:creationId xmlns:p14="http://schemas.microsoft.com/office/powerpoint/2010/main" val="291116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7/23/2026</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2101150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1"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1"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07810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ctr" rtl="0" eaLnBrk="0" fontAlgn="base" hangingPunct="0">
        <a:spcBef>
          <a:spcPct val="0"/>
        </a:spcBef>
        <a:spcAft>
          <a:spcPct val="0"/>
        </a:spcAft>
        <a:defRPr sz="4399">
          <a:solidFill>
            <a:schemeClr val="tx2"/>
          </a:solidFill>
          <a:latin typeface="+mj-lt"/>
          <a:ea typeface="+mj-ea"/>
          <a:cs typeface="+mj-cs"/>
        </a:defRPr>
      </a:lvl1pPr>
      <a:lvl2pPr algn="ctr" rtl="0" eaLnBrk="0" fontAlgn="base" hangingPunct="0">
        <a:spcBef>
          <a:spcPct val="0"/>
        </a:spcBef>
        <a:spcAft>
          <a:spcPct val="0"/>
        </a:spcAft>
        <a:defRPr sz="4399">
          <a:solidFill>
            <a:schemeClr val="tx2"/>
          </a:solidFill>
          <a:latin typeface="Times New Roman" pitchFamily="18" charset="0"/>
        </a:defRPr>
      </a:lvl2pPr>
      <a:lvl3pPr algn="ctr" rtl="0" eaLnBrk="0" fontAlgn="base" hangingPunct="0">
        <a:spcBef>
          <a:spcPct val="0"/>
        </a:spcBef>
        <a:spcAft>
          <a:spcPct val="0"/>
        </a:spcAft>
        <a:defRPr sz="4399">
          <a:solidFill>
            <a:schemeClr val="tx2"/>
          </a:solidFill>
          <a:latin typeface="Times New Roman" pitchFamily="18" charset="0"/>
        </a:defRPr>
      </a:lvl3pPr>
      <a:lvl4pPr algn="ctr" rtl="0" eaLnBrk="0" fontAlgn="base" hangingPunct="0">
        <a:spcBef>
          <a:spcPct val="0"/>
        </a:spcBef>
        <a:spcAft>
          <a:spcPct val="0"/>
        </a:spcAft>
        <a:defRPr sz="4399">
          <a:solidFill>
            <a:schemeClr val="tx2"/>
          </a:solidFill>
          <a:latin typeface="Times New Roman" pitchFamily="18" charset="0"/>
        </a:defRPr>
      </a:lvl4pPr>
      <a:lvl5pPr algn="ctr" rtl="0" eaLnBrk="0" fontAlgn="base" hangingPunct="0">
        <a:spcBef>
          <a:spcPct val="0"/>
        </a:spcBef>
        <a:spcAft>
          <a:spcPct val="0"/>
        </a:spcAft>
        <a:defRPr sz="4399">
          <a:solidFill>
            <a:schemeClr val="tx2"/>
          </a:solidFill>
          <a:latin typeface="Times New Roman" pitchFamily="18" charset="0"/>
        </a:defRPr>
      </a:lvl5pPr>
      <a:lvl6pPr marL="457063" algn="ctr" rtl="0" fontAlgn="base">
        <a:spcBef>
          <a:spcPct val="0"/>
        </a:spcBef>
        <a:spcAft>
          <a:spcPct val="0"/>
        </a:spcAft>
        <a:defRPr sz="4399">
          <a:solidFill>
            <a:schemeClr val="tx2"/>
          </a:solidFill>
          <a:latin typeface="Times New Roman" pitchFamily="18" charset="0"/>
        </a:defRPr>
      </a:lvl6pPr>
      <a:lvl7pPr marL="914126" algn="ctr" rtl="0" fontAlgn="base">
        <a:spcBef>
          <a:spcPct val="0"/>
        </a:spcBef>
        <a:spcAft>
          <a:spcPct val="0"/>
        </a:spcAft>
        <a:defRPr sz="4399">
          <a:solidFill>
            <a:schemeClr val="tx2"/>
          </a:solidFill>
          <a:latin typeface="Times New Roman" pitchFamily="18" charset="0"/>
        </a:defRPr>
      </a:lvl7pPr>
      <a:lvl8pPr marL="1371189" algn="ctr" rtl="0" fontAlgn="base">
        <a:spcBef>
          <a:spcPct val="0"/>
        </a:spcBef>
        <a:spcAft>
          <a:spcPct val="0"/>
        </a:spcAft>
        <a:defRPr sz="4399">
          <a:solidFill>
            <a:schemeClr val="tx2"/>
          </a:solidFill>
          <a:latin typeface="Times New Roman" pitchFamily="18" charset="0"/>
        </a:defRPr>
      </a:lvl8pPr>
      <a:lvl9pPr marL="1828251" algn="ctr" rtl="0" fontAlgn="base">
        <a:spcBef>
          <a:spcPct val="0"/>
        </a:spcBef>
        <a:spcAft>
          <a:spcPct val="0"/>
        </a:spcAft>
        <a:defRPr sz="4399">
          <a:solidFill>
            <a:schemeClr val="tx2"/>
          </a:solidFill>
          <a:latin typeface="Times New Roman" pitchFamily="18" charset="0"/>
        </a:defRPr>
      </a:lvl9pPr>
    </p:titleStyle>
    <p:bodyStyle>
      <a:lvl1pPr marL="342797" indent="-342797" algn="l" rtl="0" eaLnBrk="0" fontAlgn="base" hangingPunct="0">
        <a:spcBef>
          <a:spcPct val="20000"/>
        </a:spcBef>
        <a:spcAft>
          <a:spcPct val="0"/>
        </a:spcAft>
        <a:buChar char="•"/>
        <a:defRPr sz="3199">
          <a:solidFill>
            <a:schemeClr val="tx1"/>
          </a:solidFill>
          <a:latin typeface="+mn-lt"/>
          <a:ea typeface="+mn-ea"/>
          <a:cs typeface="+mn-cs"/>
        </a:defRPr>
      </a:lvl1pPr>
      <a:lvl2pPr marL="742727" indent="-285664" algn="l" rtl="0" eaLnBrk="0" fontAlgn="base" hangingPunct="0">
        <a:spcBef>
          <a:spcPct val="20000"/>
        </a:spcBef>
        <a:spcAft>
          <a:spcPct val="0"/>
        </a:spcAft>
        <a:buChar char="–"/>
        <a:defRPr sz="2799">
          <a:solidFill>
            <a:schemeClr val="tx1"/>
          </a:solidFill>
          <a:latin typeface="+mn-lt"/>
        </a:defRPr>
      </a:lvl2pPr>
      <a:lvl3pPr marL="1142657" indent="-228531" algn="l" rtl="0" eaLnBrk="0" fontAlgn="base" hangingPunct="0">
        <a:spcBef>
          <a:spcPct val="20000"/>
        </a:spcBef>
        <a:spcAft>
          <a:spcPct val="0"/>
        </a:spcAft>
        <a:buChar char="•"/>
        <a:defRPr sz="2399">
          <a:solidFill>
            <a:schemeClr val="tx1"/>
          </a:solidFill>
          <a:latin typeface="+mn-lt"/>
        </a:defRPr>
      </a:lvl3pPr>
      <a:lvl4pPr marL="1599720" indent="-228531" algn="l" rtl="0" eaLnBrk="0" fontAlgn="base" hangingPunct="0">
        <a:spcBef>
          <a:spcPct val="20000"/>
        </a:spcBef>
        <a:spcAft>
          <a:spcPct val="0"/>
        </a:spcAft>
        <a:buChar char="–"/>
        <a:defRPr sz="1999">
          <a:solidFill>
            <a:schemeClr val="tx1"/>
          </a:solidFill>
          <a:latin typeface="+mn-lt"/>
        </a:defRPr>
      </a:lvl4pPr>
      <a:lvl5pPr marL="2056783" indent="-228531" algn="l" rtl="0" eaLnBrk="0" fontAlgn="base" hangingPunct="0">
        <a:spcBef>
          <a:spcPct val="20000"/>
        </a:spcBef>
        <a:spcAft>
          <a:spcPct val="0"/>
        </a:spcAft>
        <a:buChar char="»"/>
        <a:defRPr sz="1999">
          <a:solidFill>
            <a:schemeClr val="tx1"/>
          </a:solidFill>
          <a:latin typeface="+mn-lt"/>
        </a:defRPr>
      </a:lvl5pPr>
      <a:lvl6pPr marL="2513846" indent="-228531" algn="l" rtl="0" fontAlgn="base">
        <a:spcBef>
          <a:spcPct val="20000"/>
        </a:spcBef>
        <a:spcAft>
          <a:spcPct val="0"/>
        </a:spcAft>
        <a:buChar char="»"/>
        <a:defRPr sz="1999">
          <a:solidFill>
            <a:schemeClr val="tx1"/>
          </a:solidFill>
          <a:latin typeface="+mn-lt"/>
        </a:defRPr>
      </a:lvl6pPr>
      <a:lvl7pPr marL="2970908" indent="-228531" algn="l" rtl="0" fontAlgn="base">
        <a:spcBef>
          <a:spcPct val="20000"/>
        </a:spcBef>
        <a:spcAft>
          <a:spcPct val="0"/>
        </a:spcAft>
        <a:buChar char="»"/>
        <a:defRPr sz="1999">
          <a:solidFill>
            <a:schemeClr val="tx1"/>
          </a:solidFill>
          <a:latin typeface="+mn-lt"/>
        </a:defRPr>
      </a:lvl7pPr>
      <a:lvl8pPr marL="3427971" indent="-228531" algn="l" rtl="0" fontAlgn="base">
        <a:spcBef>
          <a:spcPct val="20000"/>
        </a:spcBef>
        <a:spcAft>
          <a:spcPct val="0"/>
        </a:spcAft>
        <a:buChar char="»"/>
        <a:defRPr sz="1999">
          <a:solidFill>
            <a:schemeClr val="tx1"/>
          </a:solidFill>
          <a:latin typeface="+mn-lt"/>
        </a:defRPr>
      </a:lvl8pPr>
      <a:lvl9pPr marL="3885034" indent="-228531" algn="l" rtl="0" fontAlgn="base">
        <a:spcBef>
          <a:spcPct val="20000"/>
        </a:spcBef>
        <a:spcAft>
          <a:spcPct val="0"/>
        </a:spcAft>
        <a:buChar char="»"/>
        <a:defRPr sz="1999">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hyperlink" Target="mailto:mpezzner@gibperk.com" TargetMode="External"/><Relationship Id="rId1" Type="http://schemas.openxmlformats.org/officeDocument/2006/relationships/slideLayout" Target="../slideLayouts/slideLayout39.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fellman@gibperk.com"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hyperlink" Target="mailto:tedperkins@gibper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earningmarket.org/" TargetMode="Externa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30480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5181600" y="964241"/>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
        <p:nvSpPr>
          <p:cNvPr id="6451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sp>
        <p:nvSpPr>
          <p:cNvPr id="12" name="Title 1"/>
          <p:cNvSpPr txBox="1">
            <a:spLocks/>
          </p:cNvSpPr>
          <p:nvPr/>
        </p:nvSpPr>
        <p:spPr>
          <a:xfrm>
            <a:off x="4910880" y="2260101"/>
            <a:ext cx="5486400" cy="1371600"/>
          </a:xfrm>
          <a:prstGeom prst="rect">
            <a:avLst/>
          </a:prstGeom>
          <a:solidFill>
            <a:schemeClr val="bg1"/>
          </a:solidFill>
          <a:ln>
            <a:solidFill>
              <a:srgbClr val="C00000"/>
            </a:solidFill>
          </a:ln>
          <a:effectLst>
            <a:outerShdw blurRad="12700" dist="38100" dir="600000" sx="1000" sy="1000" algn="ctr" rotWithShape="0">
              <a:srgbClr val="000000">
                <a:alpha val="99000"/>
              </a:srgbClr>
            </a:outerShdw>
          </a:effectLst>
        </p:spPr>
        <p:txBody>
          <a:bodyPr anchor="ctr">
            <a:normAutofit fontScale="82500" lnSpcReduction="200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Drafting and understanding </a:t>
            </a:r>
            <a:r>
              <a:rPr kumimoji="0" lang="en-US" sz="3300" b="1" i="0"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llc</a:t>
            </a: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OPERATING agreements – </a:t>
            </a:r>
            <a:r>
              <a:rPr kumimoji="0" lang="en-US" sz="3300" b="1" i="0" u="none" strike="noStrike" kern="1200" cap="all"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PART Two</a:t>
            </a:r>
            <a:endParaRPr kumimoji="0" lang="en-US" sz="4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p:cNvSpPr txBox="1"/>
          <p:nvPr/>
        </p:nvSpPr>
        <p:spPr>
          <a:xfrm>
            <a:off x="6908523" y="1637004"/>
            <a:ext cx="1417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July 23, 2026</a:t>
            </a:r>
          </a:p>
        </p:txBody>
      </p:sp>
      <p:sp>
        <p:nvSpPr>
          <p:cNvPr id="9" name="Rectangle 8"/>
          <p:cNvSpPr/>
          <p:nvPr/>
        </p:nvSpPr>
        <p:spPr>
          <a:xfrm>
            <a:off x="5692025" y="3812753"/>
            <a:ext cx="4462869" cy="2554545"/>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LEARNING OBJECTIVE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This course will provide an overview of issues and the legal scrivener will face when drafting an Operating Agreement for Limited Liability Companies</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CONTINUING EDUCATION CREDIT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CPAs – 1.0 Hour of Group Internet</a:t>
            </a:r>
            <a:br>
              <a:rPr kumimoji="0" lang="en-US" sz="1400" b="0" i="0" u="none" strike="noStrike" kern="1200" cap="none" spc="0" normalizeH="0" baseline="0" noProof="0" dirty="0">
                <a:ln>
                  <a:noFill/>
                </a:ln>
                <a:solidFill>
                  <a:srgbClr val="FF0000"/>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1.0 Hour of Live Webcast Credit in jurisdictions in which Youronlineprofessor.net is an accredited provider of CPE and CLE</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FIELD OF STUDY </a:t>
            </a:r>
            <a:r>
              <a:rPr kumimoji="0" lang="en-US" sz="1400" b="0" i="0" u="none" strike="noStrike" kern="1200" cap="none" spc="0" normalizeH="0" baseline="0" noProof="0" dirty="0">
                <a:ln>
                  <a:noFill/>
                </a:ln>
                <a:solidFill>
                  <a:srgbClr val="FF0000"/>
                </a:solidFill>
                <a:effectLst/>
                <a:uLnTx/>
                <a:uFillTx/>
                <a:latin typeface="Calibri"/>
                <a:ea typeface="+mn-ea"/>
                <a:cs typeface="+mn-cs"/>
              </a:rPr>
              <a:t>– Business Law</a:t>
            </a:r>
          </a:p>
        </p:txBody>
      </p:sp>
    </p:spTree>
    <p:extLst>
      <p:ext uri="{BB962C8B-B14F-4D97-AF65-F5344CB8AC3E}">
        <p14:creationId xmlns:p14="http://schemas.microsoft.com/office/powerpoint/2010/main" val="324872600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6379" y="991411"/>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5715099" y="305615"/>
            <a:ext cx="4113728" cy="6305469"/>
          </a:xfrm>
          <a:prstGeom prst="rect">
            <a:avLst/>
          </a:prstGeom>
          <a:solidFill>
            <a:schemeClr val="bg1"/>
          </a:solid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Where Applicable, this program is</a:t>
            </a:r>
            <a:b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b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 YourOnlineProfessor.net - All Rights Reserved.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Inquiries regarding the use of the material contained in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this Course should be addressed to:</a:t>
            </a:r>
            <a:b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br>
            <a:endParaRPr kumimoji="0" lang="en-US" sz="1799"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Ted Perkins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err="1">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tperkins</a:t>
            </a:r>
            <a:r>
              <a:rPr kumimoji="0" lang="en-US" sz="1600" b="0" i="0" u="sng" strike="noStrike" kern="1200" cap="none" spc="0" normalizeH="0" baseline="0" noProof="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@gibperk.com</a:t>
            </a:r>
            <a:br>
              <a:rPr kumimoji="0" lang="en-US" sz="1600" b="0" i="0" u="none" strike="noStrike" kern="1200" cap="none" spc="0" normalizeH="0" baseline="0" noProof="0">
                <a:ln>
                  <a:noFill/>
                </a:ln>
                <a:solidFill>
                  <a:srgbClr val="C00000"/>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Suite 204</a:t>
            </a:r>
            <a:br>
              <a:rPr kumimoji="0" lang="en-US" sz="1600"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100 W. Sixth Street</a:t>
            </a:r>
            <a:br>
              <a:rPr kumimoji="0" lang="en-US" sz="1600"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Media, PA 19063</a:t>
            </a:r>
          </a:p>
        </p:txBody>
      </p:sp>
      <p:pic>
        <p:nvPicPr>
          <p:cNvPr id="2" name="Picture 1" descr="gibperknobackground.png">
            <a:extLst>
              <a:ext uri="{FF2B5EF4-FFF2-40B4-BE49-F238E27FC236}">
                <a16:creationId xmlns:a16="http://schemas.microsoft.com/office/drawing/2014/main" id="{4E8B8689-0BE3-57B3-3543-12373C3C9569}"/>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37582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10" name="TextBox 9"/>
          <p:cNvSpPr txBox="1"/>
          <p:nvPr/>
        </p:nvSpPr>
        <p:spPr>
          <a:xfrm>
            <a:off x="1014876" y="2818111"/>
            <a:ext cx="10602026" cy="3292351"/>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clicking </a:t>
            </a:r>
            <a:r>
              <a:rPr kumimoji="0" lang="en-US" sz="2399"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“Still here” </a:t>
            </a: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pop-up arises.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pic>
        <p:nvPicPr>
          <p:cNvPr id="3" name="Picture 2">
            <a:extLst>
              <a:ext uri="{FF2B5EF4-FFF2-40B4-BE49-F238E27FC236}">
                <a16:creationId xmlns:a16="http://schemas.microsoft.com/office/drawing/2014/main" id="{9199EA8F-E203-9349-2C86-919AD60BCDF3}"/>
              </a:ext>
            </a:extLst>
          </p:cNvPr>
          <p:cNvPicPr>
            <a:picLocks noChangeAspect="1"/>
          </p:cNvPicPr>
          <p:nvPr/>
        </p:nvPicPr>
        <p:blipFill>
          <a:blip r:embed="rId3"/>
          <a:stretch>
            <a:fillRect/>
          </a:stretch>
        </p:blipFill>
        <p:spPr>
          <a:xfrm>
            <a:off x="1588" y="206737"/>
            <a:ext cx="12295186" cy="2611372"/>
          </a:xfrm>
          <a:prstGeom prst="rect">
            <a:avLst/>
          </a:prstGeom>
        </p:spPr>
      </p:pic>
    </p:spTree>
    <p:extLst>
      <p:ext uri="{BB962C8B-B14F-4D97-AF65-F5344CB8AC3E}">
        <p14:creationId xmlns:p14="http://schemas.microsoft.com/office/powerpoint/2010/main" val="86548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228" y="1751681"/>
            <a:ext cx="4418449" cy="3907744"/>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1" u="none" strike="noStrike" kern="1200" cap="all" spc="0" normalizeH="0" baseline="0" noProof="0">
                <a:ln>
                  <a:noFill/>
                </a:ln>
                <a:solidFill>
                  <a:srgbClr val="1F497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Technical Support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If you have issues during the presentation, please email</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stait@gibperk.com</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 real-time troubleshooting assistance</a:t>
            </a:r>
            <a:r>
              <a:rPr kumimoji="0" lang="en-US" sz="2399"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293163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537" y="597639"/>
            <a:ext cx="7199025" cy="1485513"/>
          </a:xfrm>
        </p:spPr>
        <p:txBody>
          <a:bodyPr rtlCol="0">
            <a:normAutofit/>
          </a:bodyPr>
          <a:lstStyle/>
          <a:p>
            <a:pPr algn="ctr">
              <a:defRPr/>
            </a:pPr>
            <a:r>
              <a:rPr lang="en-US" sz="4799" b="1">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p:cNvSpPr txBox="1"/>
          <p:nvPr/>
        </p:nvSpPr>
        <p:spPr>
          <a:xfrm>
            <a:off x="3007532" y="1965768"/>
            <a:ext cx="6461029" cy="4584677"/>
          </a:xfrm>
          <a:prstGeom prst="rect">
            <a:avLst/>
          </a:prstGeom>
          <a:noFill/>
        </p:spPr>
        <p:txBody>
          <a:bodyPr>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t>If you have any questions regarding this Course please contact </a:t>
            </a:r>
            <a:b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799"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Martin Pezzner</a:t>
            </a:r>
            <a:b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799" b="0" i="0" u="sng"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2">
                  <a:extLst>
                    <a:ext uri="{A12FA001-AC4F-418D-AE19-62706E023703}">
                      <ahyp:hlinkClr xmlns:ahyp="http://schemas.microsoft.com/office/drawing/2018/hyperlinkcolor" val="tx"/>
                    </a:ext>
                  </a:extLst>
                </a:hlinkClick>
              </a:rPr>
              <a:t>mpezzner@gibperk.com</a:t>
            </a:r>
            <a:r>
              <a:rPr kumimoji="0" lang="en-US" sz="2799" b="0" i="0" u="sng"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 </a:t>
            </a:r>
            <a:br>
              <a:rPr kumimoji="0" lang="en-US" sz="2799" b="0" i="0" u="sng"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br>
            <a: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t>or </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Ted Perkins</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799"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3">
                  <a:extLst>
                    <a:ext uri="{A12FA001-AC4F-418D-AE19-62706E023703}">
                      <ahyp:hlinkClr xmlns:ahyp="http://schemas.microsoft.com/office/drawing/2018/hyperlinkcolor" val="tx"/>
                    </a:ext>
                  </a:extLst>
                </a:hlinkClick>
              </a:rPr>
              <a:t>tperkins@gibperk.com</a:t>
            </a:r>
            <a:endParaRPr kumimoji="0" lang="en-US" sz="2799"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t>or</a:t>
            </a:r>
            <a:br>
              <a:rPr kumimoji="0" lang="en-US" sz="2799" b="0" i="0" u="none" strike="noStrike" kern="1200" cap="none" spc="0" normalizeH="0" baseline="0" noProof="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799"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(610) 565-1708 Ext. 104 </a:t>
            </a:r>
            <a:br>
              <a:rPr kumimoji="0" lang="en-US" sz="3999"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ea typeface="+mn-ea"/>
                <a:cs typeface="Aparajita" panose="020B0604020202020204" pitchFamily="34" charset="0"/>
              </a:rPr>
            </a:br>
            <a:endParaRPr kumimoji="0" lang="en-US" sz="3999" b="0" i="0" u="none" strike="noStrike" kern="1200" cap="none" spc="0" normalizeH="0" baseline="0" noProof="0">
              <a:ln>
                <a:noFill/>
              </a:ln>
              <a:solidFill>
                <a:prstClr val="black"/>
              </a:solidFill>
              <a:effectLst/>
              <a:uLnTx/>
              <a:uFillTx/>
              <a:latin typeface="Aparajita" panose="020B0604020202020204" pitchFamily="34" charset="0"/>
              <a:ea typeface="+mn-ea"/>
              <a:cs typeface="Aparajita" panose="020B0604020202020204" pitchFamily="34" charset="0"/>
            </a:endParaRPr>
          </a:p>
        </p:txBody>
      </p:sp>
      <p:sp>
        <p:nvSpPr>
          <p:cNvPr id="3" name="AutoShape 4" descr="http://downloads.animationfactory.com/download/question_md_clr.gif?t=1447862876&amp;m=32992063&amp;h=bda19fe6a9044b512d4721be56c0e5d5"/>
          <p:cNvSpPr>
            <a:spLocks noChangeAspect="1" noChangeArrowheads="1"/>
          </p:cNvSpPr>
          <p:nvPr/>
        </p:nvSpPr>
        <p:spPr bwMode="auto">
          <a:xfrm>
            <a:off x="1572803" y="-135597"/>
            <a:ext cx="228540" cy="304721"/>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9221" name="Picture 5" descr="C:\Users\ted\Desktop\question_md_clr.gif"/>
          <p:cNvPicPr>
            <a:picLocks noChangeAspect="1" noChangeArrowheads="1" noCrop="1"/>
          </p:cNvPicPr>
          <p:nvPr/>
        </p:nvPicPr>
        <p:blipFill>
          <a:blip r:embed="rId4"/>
          <a:srcRect/>
          <a:stretch>
            <a:fillRect/>
          </a:stretch>
        </p:blipFill>
        <p:spPr bwMode="auto">
          <a:xfrm>
            <a:off x="7216485" y="913498"/>
            <a:ext cx="230128" cy="73640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70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256A-51A2-7387-A8AC-A0C89AE7FD9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3148578-CC68-0F93-9E58-B14D3CA7F554}"/>
              </a:ext>
            </a:extLst>
          </p:cNvPr>
          <p:cNvSpPr/>
          <p:nvPr/>
        </p:nvSpPr>
        <p:spPr>
          <a:xfrm>
            <a:off x="1524000" y="0"/>
            <a:ext cx="30480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37172BA-4A7D-FE0B-98A9-A49D34F590AA}"/>
              </a:ext>
            </a:extLst>
          </p:cNvPr>
          <p:cNvSpPr>
            <a:spLocks noGrp="1"/>
          </p:cNvSpPr>
          <p:nvPr>
            <p:ph type="ctrTitle"/>
          </p:nvPr>
        </p:nvSpPr>
        <p:spPr>
          <a:xfrm>
            <a:off x="5181600" y="964241"/>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
        <p:nvSpPr>
          <p:cNvPr id="64516" name="TextBox 3">
            <a:extLst>
              <a:ext uri="{FF2B5EF4-FFF2-40B4-BE49-F238E27FC236}">
                <a16:creationId xmlns:a16="http://schemas.microsoft.com/office/drawing/2014/main" id="{E0A230AC-6F7C-7C12-F9E1-9A76D359BADE}"/>
              </a:ext>
            </a:extLst>
          </p:cNvPr>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sp>
        <p:nvSpPr>
          <p:cNvPr id="12" name="Title 1">
            <a:extLst>
              <a:ext uri="{FF2B5EF4-FFF2-40B4-BE49-F238E27FC236}">
                <a16:creationId xmlns:a16="http://schemas.microsoft.com/office/drawing/2014/main" id="{FBCF219C-DDDB-7F79-599F-906F81DA7503}"/>
              </a:ext>
            </a:extLst>
          </p:cNvPr>
          <p:cNvSpPr txBox="1">
            <a:spLocks/>
          </p:cNvSpPr>
          <p:nvPr/>
        </p:nvSpPr>
        <p:spPr>
          <a:xfrm>
            <a:off x="4910880" y="2260101"/>
            <a:ext cx="5486400" cy="1371600"/>
          </a:xfrm>
          <a:prstGeom prst="rect">
            <a:avLst/>
          </a:prstGeom>
          <a:solidFill>
            <a:schemeClr val="bg1"/>
          </a:solidFill>
          <a:ln>
            <a:solidFill>
              <a:srgbClr val="C00000"/>
            </a:solidFill>
          </a:ln>
          <a:effectLst>
            <a:outerShdw blurRad="12700" dist="38100" dir="600000" sx="1000" sy="1000" algn="ctr" rotWithShape="0">
              <a:srgbClr val="000000">
                <a:alpha val="99000"/>
              </a:srgbClr>
            </a:outerShdw>
          </a:effectLst>
        </p:spPr>
        <p:txBody>
          <a:bodyPr anchor="ctr">
            <a:normAutofit fontScale="82500" lnSpcReduction="200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Drafting and understanding </a:t>
            </a:r>
            <a:r>
              <a:rPr kumimoji="0" lang="en-US" sz="3300" b="1" i="0"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llc</a:t>
            </a:r>
            <a:r>
              <a:rPr kumimoji="0" lang="en-US" sz="3300" b="1" i="0"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OPERATING agreements – </a:t>
            </a:r>
            <a:r>
              <a:rPr kumimoji="0" lang="en-US" sz="3300" b="1" i="0" u="none" strike="noStrike" kern="1200" cap="all"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PART Two</a:t>
            </a:r>
            <a:endParaRPr kumimoji="0" lang="en-US" sz="4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80C83903-A03E-A096-EFDC-366BA8ABC1A2}"/>
              </a:ext>
            </a:extLst>
          </p:cNvPr>
          <p:cNvSpPr txBox="1"/>
          <p:nvPr/>
        </p:nvSpPr>
        <p:spPr>
          <a:xfrm>
            <a:off x="6908523" y="1637004"/>
            <a:ext cx="1417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July 23, 2026</a:t>
            </a:r>
          </a:p>
        </p:txBody>
      </p:sp>
      <p:sp>
        <p:nvSpPr>
          <p:cNvPr id="9" name="Rectangle 8">
            <a:extLst>
              <a:ext uri="{FF2B5EF4-FFF2-40B4-BE49-F238E27FC236}">
                <a16:creationId xmlns:a16="http://schemas.microsoft.com/office/drawing/2014/main" id="{088932D0-CC90-8474-A1DF-FE62E840CE1B}"/>
              </a:ext>
            </a:extLst>
          </p:cNvPr>
          <p:cNvSpPr/>
          <p:nvPr/>
        </p:nvSpPr>
        <p:spPr>
          <a:xfrm>
            <a:off x="5692025" y="3812753"/>
            <a:ext cx="4462869" cy="2554545"/>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LEARNING OBJECTIVE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This course will provide an overview of issues and the legal scrivener will face when drafting an Operating Agreement for Limited Liability Companies</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CONTINUING EDUCATION CREDIT – </a:t>
            </a:r>
            <a:b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CPAs – 1.0 Hour of Group Internet</a:t>
            </a:r>
            <a:br>
              <a:rPr kumimoji="0" lang="en-US" sz="1400" b="0" i="0" u="none" strike="noStrike" kern="1200" cap="none" spc="0" normalizeH="0" baseline="0" noProof="0" dirty="0">
                <a:ln>
                  <a:noFill/>
                </a:ln>
                <a:solidFill>
                  <a:srgbClr val="FF0000"/>
                </a:solidFill>
                <a:effectLst/>
                <a:uLnTx/>
                <a:uFillTx/>
                <a:latin typeface="Calibri"/>
                <a:ea typeface="+mn-ea"/>
                <a:cs typeface="+mn-cs"/>
              </a:rPr>
            </a:br>
            <a:r>
              <a:rPr kumimoji="0" lang="en-US" sz="1400" b="0" i="0" u="none" strike="noStrike" kern="1200" cap="none" spc="0" normalizeH="0" baseline="0" noProof="0" dirty="0">
                <a:ln>
                  <a:noFill/>
                </a:ln>
                <a:solidFill>
                  <a:srgbClr val="FF0000"/>
                </a:solidFill>
                <a:effectLst/>
                <a:uLnTx/>
                <a:uFillTx/>
                <a:latin typeface="Calibri"/>
                <a:ea typeface="+mn-ea"/>
                <a:cs typeface="+mn-cs"/>
              </a:rPr>
              <a:t>1.0 Hour of Live Webcast Credit in jurisdictions in which Youronlineprofessor.net is an accredited provider of CPE and CLE</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FIELD OF STUDY </a:t>
            </a:r>
            <a:r>
              <a:rPr kumimoji="0" lang="en-US" sz="1400" b="0" i="0" u="none" strike="noStrike" kern="1200" cap="none" spc="0" normalizeH="0" baseline="0" noProof="0" dirty="0">
                <a:ln>
                  <a:noFill/>
                </a:ln>
                <a:solidFill>
                  <a:srgbClr val="FF0000"/>
                </a:solidFill>
                <a:effectLst/>
                <a:uLnTx/>
                <a:uFillTx/>
                <a:latin typeface="Calibri"/>
                <a:ea typeface="+mn-ea"/>
                <a:cs typeface="+mn-cs"/>
              </a:rPr>
              <a:t>– Business Law</a:t>
            </a:r>
          </a:p>
        </p:txBody>
      </p:sp>
    </p:spTree>
    <p:extLst>
      <p:ext uri="{BB962C8B-B14F-4D97-AF65-F5344CB8AC3E}">
        <p14:creationId xmlns:p14="http://schemas.microsoft.com/office/powerpoint/2010/main" val="296064286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Current Distributions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2515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90D4-FDB1-5E8F-444D-B34DF0696D10}"/>
              </a:ext>
            </a:extLst>
          </p:cNvPr>
          <p:cNvSpPr>
            <a:spLocks noGrp="1"/>
          </p:cNvSpPr>
          <p:nvPr>
            <p:ph type="title"/>
          </p:nvPr>
        </p:nvSpPr>
        <p:spPr/>
        <p:txBody>
          <a:bodyPr/>
          <a:lstStyle/>
          <a:p>
            <a:r>
              <a:rPr lang="en-US" dirty="0">
                <a:latin typeface="Tempus Sans ITC" panose="04020404030D07020202" pitchFamily="82" charset="0"/>
              </a:rPr>
              <a:t>Distributions Provisions</a:t>
            </a:r>
          </a:p>
        </p:txBody>
      </p:sp>
      <p:sp>
        <p:nvSpPr>
          <p:cNvPr id="3" name="Content Placeholder 2">
            <a:extLst>
              <a:ext uri="{FF2B5EF4-FFF2-40B4-BE49-F238E27FC236}">
                <a16:creationId xmlns:a16="http://schemas.microsoft.com/office/drawing/2014/main" id="{689B7DBB-7AED-2042-12FB-C5F8A95A8B82}"/>
              </a:ext>
            </a:extLst>
          </p:cNvPr>
          <p:cNvSpPr>
            <a:spLocks noGrp="1"/>
          </p:cNvSpPr>
          <p:nvPr>
            <p:ph idx="1"/>
          </p:nvPr>
        </p:nvSpPr>
        <p:spPr>
          <a:xfrm>
            <a:off x="838200" y="1790455"/>
            <a:ext cx="7910945" cy="4351338"/>
          </a:xfrm>
        </p:spPr>
        <p:txBody>
          <a:bodyPr/>
          <a:lstStyle/>
          <a:p>
            <a:pPr>
              <a:lnSpc>
                <a:spcPct val="100000"/>
              </a:lnSpc>
              <a:buFont typeface="Symbol" panose="05050102010706020507" pitchFamily="18" charset="2"/>
              <a:buChar char="×"/>
            </a:pPr>
            <a:r>
              <a:rPr lang="en-US" dirty="0">
                <a:latin typeface="Arial Nova Cond" panose="020B0506020202020204" pitchFamily="34" charset="0"/>
              </a:rPr>
              <a:t>The LLC Act only distinguishes between pre-liquidation distributions and liquidating distributions</a:t>
            </a:r>
          </a:p>
          <a:p>
            <a:pPr>
              <a:lnSpc>
                <a:spcPct val="100000"/>
              </a:lnSpc>
              <a:buFont typeface="Symbol" panose="05050102010706020507" pitchFamily="18" charset="2"/>
              <a:buChar char="×"/>
            </a:pPr>
            <a:r>
              <a:rPr lang="en-US" dirty="0">
                <a:latin typeface="Arial Nova Cond" panose="020B0506020202020204" pitchFamily="34" charset="0"/>
              </a:rPr>
              <a:t>The term “current distributions” is an artificial construct </a:t>
            </a:r>
          </a:p>
          <a:p>
            <a:pPr>
              <a:lnSpc>
                <a:spcPct val="100000"/>
              </a:lnSpc>
              <a:buFont typeface="Symbol" panose="05050102010706020507" pitchFamily="18" charset="2"/>
              <a:buChar char="×"/>
            </a:pPr>
            <a:r>
              <a:rPr lang="en-US" dirty="0">
                <a:latin typeface="Arial Nova Cond" panose="020B0506020202020204" pitchFamily="34" charset="0"/>
              </a:rPr>
              <a:t>Generally, means cash flow from current operations after adequate reserves</a:t>
            </a:r>
          </a:p>
          <a:p>
            <a:pPr>
              <a:lnSpc>
                <a:spcPct val="100000"/>
              </a:lnSpc>
              <a:buFont typeface="Symbol" panose="05050102010706020507" pitchFamily="18" charset="2"/>
              <a:buChar char="×"/>
            </a:pPr>
            <a:r>
              <a:rPr lang="en-US" dirty="0">
                <a:latin typeface="Arial Nova Cond" panose="020B0506020202020204" pitchFamily="34" charset="0"/>
              </a:rPr>
              <a:t>Should distinguish between “current” and “capital” distributions   </a:t>
            </a:r>
          </a:p>
        </p:txBody>
      </p:sp>
      <p:pic>
        <p:nvPicPr>
          <p:cNvPr id="5" name="Picture 4">
            <a:extLst>
              <a:ext uri="{FF2B5EF4-FFF2-40B4-BE49-F238E27FC236}">
                <a16:creationId xmlns:a16="http://schemas.microsoft.com/office/drawing/2014/main" id="{7DAA2687-00C8-7EAC-B6CA-722BF213EF83}"/>
              </a:ext>
            </a:extLst>
          </p:cNvPr>
          <p:cNvPicPr>
            <a:picLocks noChangeAspect="1"/>
          </p:cNvPicPr>
          <p:nvPr/>
        </p:nvPicPr>
        <p:blipFill>
          <a:blip r:embed="rId2"/>
          <a:stretch>
            <a:fillRect/>
          </a:stretch>
        </p:blipFill>
        <p:spPr>
          <a:xfrm>
            <a:off x="9056543" y="0"/>
            <a:ext cx="2809875" cy="6858000"/>
          </a:xfrm>
          <a:prstGeom prst="rect">
            <a:avLst/>
          </a:prstGeom>
        </p:spPr>
      </p:pic>
      <p:cxnSp>
        <p:nvCxnSpPr>
          <p:cNvPr id="7" name="Straight Connector 6">
            <a:extLst>
              <a:ext uri="{FF2B5EF4-FFF2-40B4-BE49-F238E27FC236}">
                <a16:creationId xmlns:a16="http://schemas.microsoft.com/office/drawing/2014/main" id="{96DBADA6-FD32-7FDA-5E3A-BDF5362E8EC2}"/>
              </a:ext>
            </a:extLst>
          </p:cNvPr>
          <p:cNvCxnSpPr/>
          <p:nvPr/>
        </p:nvCxnSpPr>
        <p:spPr>
          <a:xfrm>
            <a:off x="984738" y="1488831"/>
            <a:ext cx="633046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2924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01E00-32A3-4550-A9F8-166780DFAAFF}"/>
              </a:ext>
            </a:extLst>
          </p:cNvPr>
          <p:cNvSpPr/>
          <p:nvPr/>
        </p:nvSpPr>
        <p:spPr>
          <a:xfrm>
            <a:off x="224990" y="928920"/>
            <a:ext cx="8919010" cy="5842369"/>
          </a:xfrm>
          <a:prstGeom prst="rect">
            <a:avLst/>
          </a:prstGeom>
        </p:spPr>
        <p:txBody>
          <a:bodyPr wrap="square">
            <a:spAutoFit/>
          </a:bodyPr>
          <a:lstStyle/>
          <a:p>
            <a:pPr marL="457200" lvl="0">
              <a:lnSpc>
                <a:spcPct val="115000"/>
              </a:lnSpc>
              <a:spcBef>
                <a:spcPts val="600"/>
              </a:spcBef>
              <a:spcAft>
                <a:spcPts val="600"/>
              </a:spcAft>
            </a:pPr>
            <a:r>
              <a:rPr lang="en-US" sz="2400" u="sng"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Key Issues</a:t>
            </a:r>
          </a:p>
          <a:p>
            <a:pPr marL="457200" lvl="0">
              <a:lnSpc>
                <a:spcPct val="115000"/>
              </a:lnSpc>
              <a:spcBef>
                <a:spcPts val="600"/>
              </a:spcBef>
              <a:spcAft>
                <a:spcPts val="600"/>
              </a:spcAft>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1.	When are distributions to be paid - quarterly, annually, at 	manager discretion</a:t>
            </a:r>
          </a:p>
          <a:p>
            <a:pPr marL="457200" lvl="0">
              <a:lnSpc>
                <a:spcPct val="115000"/>
              </a:lnSpc>
              <a:spcBef>
                <a:spcPts val="600"/>
              </a:spcBef>
              <a:spcAft>
                <a:spcPts val="600"/>
              </a:spcAft>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2.	Discretionary distributions — who has authority to approve</a:t>
            </a:r>
          </a:p>
          <a:p>
            <a:pPr marL="457200" lvl="0">
              <a:lnSpc>
                <a:spcPct val="115000"/>
              </a:lnSpc>
              <a:spcBef>
                <a:spcPts val="600"/>
              </a:spcBef>
              <a:spcAft>
                <a:spcPts val="600"/>
              </a:spcAft>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3.	Sharing ratio for distributions — override the default equal 	sharing rule</a:t>
            </a:r>
          </a:p>
          <a:p>
            <a:pPr marL="457200" lvl="0">
              <a:lnSpc>
                <a:spcPct val="115000"/>
              </a:lnSpc>
              <a:spcBef>
                <a:spcPts val="600"/>
              </a:spcBef>
              <a:spcAft>
                <a:spcPts val="600"/>
              </a:spcAft>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4.	Guaranteed payments — if any</a:t>
            </a:r>
          </a:p>
          <a:p>
            <a:pPr marL="914400" lvl="0" indent="-457200">
              <a:lnSpc>
                <a:spcPct val="115000"/>
              </a:lnSpc>
              <a:spcBef>
                <a:spcPts val="600"/>
              </a:spcBef>
              <a:spcAft>
                <a:spcPts val="600"/>
              </a:spcAft>
              <a:buAutoNum type="arabicPeriod" startAt="5"/>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Mandatory tax distributions — critically important provision</a:t>
            </a:r>
          </a:p>
          <a:p>
            <a:pPr marL="914400" lvl="0" indent="-457200">
              <a:lnSpc>
                <a:spcPct val="115000"/>
              </a:lnSpc>
              <a:spcBef>
                <a:spcPts val="600"/>
              </a:spcBef>
              <a:spcAft>
                <a:spcPts val="600"/>
              </a:spcAft>
              <a:buAutoNum type="arabicPeriod" startAt="5"/>
            </a:pPr>
            <a:r>
              <a:rPr lang="en-US" sz="2400" dirty="0">
                <a:solidFill>
                  <a:schemeClr val="accent6">
                    <a:lumMod val="40000"/>
                    <a:lumOff val="60000"/>
                  </a:schemeClr>
                </a:solidFill>
                <a:latin typeface="Arial Nova Cond" panose="020B0506020202020204" pitchFamily="34" charset="0"/>
                <a:ea typeface="Calibri" panose="020F0502020204030204" pitchFamily="34" charset="0"/>
                <a:cs typeface="Courier New" panose="02070309020205020404" pitchFamily="49" charset="0"/>
              </a:rPr>
              <a:t>Statutory Limitations on distributions — solvency tests</a:t>
            </a:r>
          </a:p>
          <a:p>
            <a:pPr marL="457200" lvl="0" algn="ctr">
              <a:lnSpc>
                <a:spcPct val="115000"/>
              </a:lnSpc>
              <a:spcBef>
                <a:spcPts val="600"/>
              </a:spcBef>
              <a:spcAft>
                <a:spcPts val="600"/>
              </a:spcAft>
            </a:pPr>
            <a:endParaRPr lang="en-US" sz="2000" u="sng" dirty="0">
              <a:solidFill>
                <a:prstClr val="black"/>
              </a:solidFill>
              <a:latin typeface="Tempus Sans ITC" panose="04020404030D07020202" pitchFamily="82" charset="0"/>
              <a:ea typeface="Calibri" panose="020F0502020204030204" pitchFamily="34" charset="0"/>
              <a:cs typeface="Courier New" panose="02070309020205020404" pitchFamily="49" charset="0"/>
            </a:endParaRPr>
          </a:p>
          <a:p>
            <a:pPr marL="457200" lvl="0">
              <a:lnSpc>
                <a:spcPct val="115000"/>
              </a:lnSpc>
              <a:spcBef>
                <a:spcPts val="600"/>
              </a:spcBef>
              <a:spcAft>
                <a:spcPts val="600"/>
              </a:spcAft>
            </a:pPr>
            <a:endParaRPr lang="en-US" sz="2000" u="sng" dirty="0">
              <a:solidFill>
                <a:prstClr val="black"/>
              </a:solidFill>
              <a:latin typeface="Tempus Sans ITC" panose="04020404030D07020202" pitchFamily="82" charset="0"/>
              <a:ea typeface="Calibri" panose="020F0502020204030204" pitchFamily="34" charset="0"/>
              <a:cs typeface="Courier New" panose="02070309020205020404" pitchFamily="49" charset="0"/>
            </a:endParaRPr>
          </a:p>
        </p:txBody>
      </p:sp>
      <p:pic>
        <p:nvPicPr>
          <p:cNvPr id="4" name="Picture 3">
            <a:extLst>
              <a:ext uri="{FF2B5EF4-FFF2-40B4-BE49-F238E27FC236}">
                <a16:creationId xmlns:a16="http://schemas.microsoft.com/office/drawing/2014/main" id="{A7625738-AE79-B40B-7FCE-85A45B1ECDF3}"/>
              </a:ext>
            </a:extLst>
          </p:cNvPr>
          <p:cNvPicPr>
            <a:picLocks noChangeAspect="1"/>
          </p:cNvPicPr>
          <p:nvPr/>
        </p:nvPicPr>
        <p:blipFill>
          <a:blip r:embed="rId2"/>
          <a:stretch>
            <a:fillRect/>
          </a:stretch>
        </p:blipFill>
        <p:spPr>
          <a:xfrm>
            <a:off x="9144000" y="0"/>
            <a:ext cx="3048000" cy="68580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485931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9FA46D-14E6-799D-FF20-34D4BF832494}"/>
              </a:ext>
            </a:extLst>
          </p:cNvPr>
          <p:cNvSpPr txBox="1"/>
          <p:nvPr/>
        </p:nvSpPr>
        <p:spPr>
          <a:xfrm>
            <a:off x="633844" y="417511"/>
            <a:ext cx="10318173" cy="5632311"/>
          </a:xfrm>
          <a:prstGeom prst="rect">
            <a:avLst/>
          </a:prstGeom>
          <a:noFill/>
        </p:spPr>
        <p:txBody>
          <a:bodyPr wrap="square">
            <a:spAutoFit/>
          </a:bodyPr>
          <a:lstStyle/>
          <a:p>
            <a:pPr marR="0" defTabSz="457200">
              <a:spcBef>
                <a:spcPts val="600"/>
              </a:spcBef>
              <a:spcAft>
                <a:spcPts val="600"/>
              </a:spcAft>
              <a:buNone/>
            </a:pPr>
            <a:r>
              <a:rPr lang="en-US" sz="2000" dirty="0">
                <a:solidFill>
                  <a:srgbClr val="000000"/>
                </a:solidFill>
                <a:effectLst/>
                <a:latin typeface="Times New Roman" panose="02020603050405020304" pitchFamily="18" charset="0"/>
                <a:ea typeface="Times New Roman" panose="02020603050405020304" pitchFamily="18" charset="0"/>
              </a:rPr>
              <a:t>II. 	Current Distributions</a:t>
            </a:r>
            <a:endParaRPr lang="en-US" sz="2000" dirty="0">
              <a:effectLst/>
              <a:latin typeface="Times New Roman" panose="02020603050405020304" pitchFamily="18" charset="0"/>
              <a:ea typeface="Times New Roman" panose="02020603050405020304" pitchFamily="18" charset="0"/>
            </a:endParaRPr>
          </a:p>
          <a:p>
            <a:pPr marR="0" defTabSz="457200">
              <a:spcBef>
                <a:spcPts val="600"/>
              </a:spcBef>
              <a:spcAft>
                <a:spcPts val="600"/>
              </a:spcAft>
              <a:buNone/>
            </a:pPr>
            <a:r>
              <a:rPr lang="en-US" sz="2000" dirty="0">
                <a:solidFill>
                  <a:srgbClr val="000000"/>
                </a:solidFill>
                <a:effectLst/>
                <a:latin typeface="Times New Roman" panose="02020603050405020304" pitchFamily="18" charset="0"/>
                <a:ea typeface="Times New Roman" panose="02020603050405020304" pitchFamily="18" charset="0"/>
              </a:rPr>
              <a:t>A. 	In General. Subject to applicable law and the limitations set forth in this Agreement, the Company may make distributions of available cash or other property from the operation of the business of the Company to the Members </a:t>
            </a:r>
            <a:r>
              <a:rPr lang="en-US" sz="2000" b="1" dirty="0">
                <a:solidFill>
                  <a:srgbClr val="C00000"/>
                </a:solidFill>
                <a:effectLst/>
                <a:latin typeface="Times New Roman" panose="02020603050405020304" pitchFamily="18" charset="0"/>
                <a:ea typeface="Times New Roman" panose="02020603050405020304" pitchFamily="18" charset="0"/>
              </a:rPr>
              <a:t>at such times and in such amounts as the Manager shall determine in the Manager’s sole discretion.</a:t>
            </a:r>
          </a:p>
          <a:p>
            <a:pPr marR="0" defTabSz="457200">
              <a:spcBef>
                <a:spcPts val="600"/>
              </a:spcBef>
              <a:spcAft>
                <a:spcPts val="600"/>
              </a:spcAft>
              <a:buNone/>
            </a:pPr>
            <a:r>
              <a:rPr lang="en-US" sz="2000" dirty="0">
                <a:solidFill>
                  <a:srgbClr val="000000"/>
                </a:solidFill>
                <a:effectLst/>
                <a:latin typeface="Times New Roman" panose="02020603050405020304" pitchFamily="18" charset="0"/>
                <a:ea typeface="Times New Roman" panose="02020603050405020304" pitchFamily="18" charset="0"/>
              </a:rPr>
              <a:t>B. 	No Member shall have the right to demand or receive any distribution from the Company except as expressly determined and authorized by the Manager pursuant to this Agreement. No Member shall be entitled to compel the Company to make any distribution or to receive any distribution in any form other than cash.</a:t>
            </a:r>
            <a:endParaRPr lang="en-US" sz="2000" dirty="0">
              <a:effectLst/>
              <a:latin typeface="Times New Roman" panose="02020603050405020304" pitchFamily="18" charset="0"/>
              <a:ea typeface="Times New Roman" panose="02020603050405020304" pitchFamily="18" charset="0"/>
            </a:endParaRPr>
          </a:p>
          <a:p>
            <a:pPr marR="0" defTabSz="457200">
              <a:spcBef>
                <a:spcPts val="600"/>
              </a:spcBef>
              <a:spcAft>
                <a:spcPts val="600"/>
              </a:spcAft>
              <a:buNone/>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b="1" dirty="0">
                <a:solidFill>
                  <a:srgbClr val="C00000"/>
                </a:solidFill>
                <a:effectLst/>
                <a:latin typeface="Times New Roman" panose="02020603050405020304" pitchFamily="18" charset="0"/>
                <a:ea typeface="Times New Roman" panose="02020603050405020304" pitchFamily="18" charset="0"/>
              </a:rPr>
              <a:t>The Manager shall have full authority to determine the timing, amount, and frequency of all distributions, if any, taking into account such factors as the Manager deems appropriate, including the Company’s operations, anticipated expenses, debt service, reserves, working capital needs, capital expenditures, and other obligations of the Company.</a:t>
            </a:r>
          </a:p>
          <a:p>
            <a:pPr marR="0" defTabSz="457200">
              <a:spcBef>
                <a:spcPts val="600"/>
              </a:spcBef>
              <a:spcAft>
                <a:spcPts val="600"/>
              </a:spcAft>
              <a:buNone/>
            </a:pPr>
            <a:r>
              <a:rPr lang="en-US" sz="2000" dirty="0">
                <a:solidFill>
                  <a:srgbClr val="000000"/>
                </a:solidFill>
                <a:effectLst/>
                <a:latin typeface="Times New Roman" panose="02020603050405020304" pitchFamily="18" charset="0"/>
                <a:ea typeface="Times New Roman" panose="02020603050405020304" pitchFamily="18" charset="0"/>
              </a:rPr>
              <a:t>D. 	Except as otherwise expressly provided in this Agreement, all distributions made by the Company shall </a:t>
            </a:r>
            <a:r>
              <a:rPr lang="en-US" sz="2000" b="1" dirty="0">
                <a:solidFill>
                  <a:srgbClr val="C00000"/>
                </a:solidFill>
                <a:effectLst/>
                <a:latin typeface="Times New Roman" panose="02020603050405020304" pitchFamily="18" charset="0"/>
                <a:ea typeface="Times New Roman" panose="02020603050405020304" pitchFamily="18" charset="0"/>
              </a:rPr>
              <a:t>be allocated and distributed among the Members in proportion to their respective Percentage Interests.</a:t>
            </a:r>
          </a:p>
        </p:txBody>
      </p:sp>
      <p:sp>
        <p:nvSpPr>
          <p:cNvPr id="9" name="Speech Bubble: Rectangle 8">
            <a:extLst>
              <a:ext uri="{FF2B5EF4-FFF2-40B4-BE49-F238E27FC236}">
                <a16:creationId xmlns:a16="http://schemas.microsoft.com/office/drawing/2014/main" id="{6D951C62-D1CE-8AA4-0C33-D3F6C6B3A623}"/>
              </a:ext>
            </a:extLst>
          </p:cNvPr>
          <p:cNvSpPr/>
          <p:nvPr/>
        </p:nvSpPr>
        <p:spPr>
          <a:xfrm>
            <a:off x="6156198" y="592734"/>
            <a:ext cx="1485900" cy="612648"/>
          </a:xfrm>
          <a:prstGeom prst="wedgeRectCallout">
            <a:avLst>
              <a:gd name="adj1" fmla="val -52651"/>
              <a:gd name="adj2" fmla="val 101510"/>
            </a:avLst>
          </a:prstGeom>
          <a:solidFill>
            <a:schemeClr val="accent1">
              <a:lumMod val="50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 decides?</a:t>
            </a:r>
          </a:p>
        </p:txBody>
      </p:sp>
      <p:sp>
        <p:nvSpPr>
          <p:cNvPr id="11" name="Speech Bubble: Rectangle 10">
            <a:extLst>
              <a:ext uri="{FF2B5EF4-FFF2-40B4-BE49-F238E27FC236}">
                <a16:creationId xmlns:a16="http://schemas.microsoft.com/office/drawing/2014/main" id="{83767551-81C2-5793-1CAA-138A420A2002}"/>
              </a:ext>
            </a:extLst>
          </p:cNvPr>
          <p:cNvSpPr/>
          <p:nvPr/>
        </p:nvSpPr>
        <p:spPr>
          <a:xfrm>
            <a:off x="2103329" y="899058"/>
            <a:ext cx="1485900" cy="612648"/>
          </a:xfrm>
          <a:prstGeom prst="wedgeRectCallout">
            <a:avLst>
              <a:gd name="adj1" fmla="val -52651"/>
              <a:gd name="adj2" fmla="val 101510"/>
            </a:avLst>
          </a:prstGeom>
          <a:solidFill>
            <a:schemeClr val="accent1">
              <a:lumMod val="50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much?</a:t>
            </a:r>
          </a:p>
        </p:txBody>
      </p:sp>
      <p:sp>
        <p:nvSpPr>
          <p:cNvPr id="13" name="Speech Bubble: Rectangle 12">
            <a:extLst>
              <a:ext uri="{FF2B5EF4-FFF2-40B4-BE49-F238E27FC236}">
                <a16:creationId xmlns:a16="http://schemas.microsoft.com/office/drawing/2014/main" id="{A9BC227D-D4CB-CBC4-861C-1ADACDF96661}"/>
              </a:ext>
            </a:extLst>
          </p:cNvPr>
          <p:cNvSpPr/>
          <p:nvPr/>
        </p:nvSpPr>
        <p:spPr>
          <a:xfrm>
            <a:off x="3237738" y="4392168"/>
            <a:ext cx="1485900" cy="612648"/>
          </a:xfrm>
          <a:prstGeom prst="wedgeRectCallout">
            <a:avLst>
              <a:gd name="adj1" fmla="val -52651"/>
              <a:gd name="adj2" fmla="val 101510"/>
            </a:avLst>
          </a:prstGeom>
          <a:solidFill>
            <a:schemeClr val="accent1">
              <a:lumMod val="50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Distributed?</a:t>
            </a:r>
          </a:p>
        </p:txBody>
      </p:sp>
    </p:spTree>
    <p:extLst>
      <p:ext uri="{BB962C8B-B14F-4D97-AF65-F5344CB8AC3E}">
        <p14:creationId xmlns:p14="http://schemas.microsoft.com/office/powerpoint/2010/main" val="3808249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4"/>
            <a:ext cx="9870142" cy="1457662"/>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5" name="Rectangle 4">
            <a:extLst>
              <a:ext uri="{FF2B5EF4-FFF2-40B4-BE49-F238E27FC236}">
                <a16:creationId xmlns:a16="http://schemas.microsoft.com/office/drawing/2014/main" id="{0286E5C7-7A09-45B7-BC13-CC56BF4EB444}"/>
              </a:ext>
            </a:extLst>
          </p:cNvPr>
          <p:cNvSpPr/>
          <p:nvPr/>
        </p:nvSpPr>
        <p:spPr>
          <a:xfrm>
            <a:off x="1133702" y="1748868"/>
            <a:ext cx="10393965" cy="3970318"/>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4.6	Minimum distribution</a:t>
            </a:r>
            <a:r>
              <a:rPr lang="en-US" sz="2800"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The Company shall attempt to distribute to the Members on the basis of Percentage Interest, </a:t>
            </a:r>
            <a:r>
              <a:rPr lang="en-US" sz="2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within 90 days after the close of that taxable year</a:t>
            </a:r>
            <a:r>
              <a:rPr lang="en-US" sz="2800"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no less than </a:t>
            </a:r>
            <a:r>
              <a:rPr lang="en-US" sz="2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the amount determined by multiplying the Company’s taxable income (computed as set forth in this sentence) by the highest composite Federal, state and local income tax rate applicable to any Member</a:t>
            </a:r>
            <a:r>
              <a:rPr lang="en-US" sz="2800"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p>
        </p:txBody>
      </p:sp>
      <p:sp>
        <p:nvSpPr>
          <p:cNvPr id="7" name="Title 1">
            <a:extLst>
              <a:ext uri="{FF2B5EF4-FFF2-40B4-BE49-F238E27FC236}">
                <a16:creationId xmlns:a16="http://schemas.microsoft.com/office/drawing/2014/main" id="{CEA75D93-4CC8-4EA7-A6E7-E79877D9A739}"/>
              </a:ext>
            </a:extLst>
          </p:cNvPr>
          <p:cNvSpPr txBox="1">
            <a:spLocks/>
          </p:cNvSpPr>
          <p:nvPr/>
        </p:nvSpPr>
        <p:spPr>
          <a:xfrm>
            <a:off x="705853" y="17206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Tempus Sans ITC" panose="04020404030D07020202" pitchFamily="82" charset="0"/>
              </a:rPr>
              <a:t>Minimum Distributions</a:t>
            </a:r>
          </a:p>
        </p:txBody>
      </p:sp>
    </p:spTree>
    <p:extLst>
      <p:ext uri="{BB962C8B-B14F-4D97-AF65-F5344CB8AC3E}">
        <p14:creationId xmlns:p14="http://schemas.microsoft.com/office/powerpoint/2010/main" val="33499116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8896" y="991239"/>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4799"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3865827" y="841643"/>
            <a:ext cx="8125883" cy="6015465"/>
          </a:xfrm>
          <a:prstGeom prst="rect">
            <a:avLst/>
          </a:prstGeom>
          <a:noFill/>
          <a:ln w="31750">
            <a:noFill/>
          </a:ln>
        </p:spPr>
        <p:txBody>
          <a:bodyPr lIns="274249" tIns="182832" rIns="274249">
            <a:spAutoFit/>
          </a:bodyPr>
          <a:lstStyle/>
          <a:p>
            <a:pPr marL="0" marR="0" lvl="0" indent="0" algn="l" defTabSz="914126" rtl="0" eaLnBrk="1" fontAlgn="base" latinLnBrk="0" hangingPunct="1">
              <a:lnSpc>
                <a:spcPct val="100000"/>
              </a:lnSpc>
              <a:spcBef>
                <a:spcPct val="0"/>
              </a:spcBef>
              <a:spcAft>
                <a:spcPts val="600"/>
              </a:spcAft>
              <a:buClrTx/>
              <a:buSzTx/>
              <a:buFontTx/>
              <a:buNone/>
              <a:tabLst/>
              <a:defRPr/>
            </a:pPr>
            <a:r>
              <a:rPr kumimoji="0" lang="en-US" sz="23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EDWARD L. PERKINS, BA, JD, LLM(Tax), CPA</a:t>
            </a:r>
          </a:p>
          <a:p>
            <a:pPr marL="457063" marR="0" lvl="0" indent="0" algn="l" defTabSz="914126" rtl="0" eaLnBrk="1" fontAlgn="base" latinLnBrk="0" hangingPunct="1">
              <a:lnSpc>
                <a:spcPct val="100000"/>
              </a:lnSpc>
              <a:spcBef>
                <a:spcPct val="0"/>
              </a:spcBef>
              <a:spcAft>
                <a:spcPts val="600"/>
              </a:spcAft>
              <a:buClrTx/>
              <a:buSzTx/>
              <a:buFontTx/>
              <a:buNone/>
              <a:tabLst/>
              <a:defRPr/>
            </a:pPr>
            <a:r>
              <a:rPr kumimoji="0" lang="en-US" sz="1999" b="0" i="0" u="none" strike="noStrike" kern="1200" cap="none" spc="0" normalizeH="0" baseline="0" noProof="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Founding Shareholder - </a:t>
            </a:r>
            <a:r>
              <a:rPr kumimoji="0" lang="en-US" sz="1999" b="0" i="0" u="none" strike="noStrike" kern="1200" cap="all" spc="0" normalizeH="0" baseline="0" noProof="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594"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685594" rtl="0" eaLnBrk="1" fontAlgn="base" latinLnBrk="0" hangingPunct="1">
              <a:lnSpc>
                <a:spcPct val="100000"/>
              </a:lnSpc>
              <a:spcBef>
                <a:spcPct val="0"/>
              </a:spcBef>
              <a:spcAft>
                <a:spcPts val="600"/>
              </a:spcAft>
              <a:buClrTx/>
              <a:buSzTx/>
              <a:buFontTx/>
              <a:buNone/>
              <a:tabLst/>
              <a:defRPr/>
            </a:pPr>
            <a:r>
              <a:rPr kumimoji="0" lang="en-US" altLang="en-US" sz="1500" b="1" i="0" u="none" strike="noStrike" kern="1200" cap="none" spc="0" normalizeH="0" baseline="0" noProof="0">
                <a:ln>
                  <a:noFill/>
                </a:ln>
                <a:solidFill>
                  <a:srgbClr val="C00000"/>
                </a:solidFill>
                <a:effectLst/>
                <a:uLnTx/>
                <a:uFillTx/>
                <a:latin typeface="Calibri" panose="020F0502020204030204" pitchFamily="34"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tedperkins@gibperk.com</a:t>
            </a:r>
            <a:br>
              <a:rPr kumimoji="0" lang="en-US" altLang="en-US" sz="1500" b="1" i="0" u="none" strike="noStrike" kern="1200" cap="none" spc="0" normalizeH="0" baseline="0" noProof="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rPr>
              <a:t> 610.565.1708 ext. 102</a:t>
            </a:r>
          </a:p>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9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Adjunct Professor</a:t>
            </a:r>
          </a:p>
          <a:p>
            <a:pPr marL="457063" marR="0" lvl="0" indent="0" algn="l" defTabSz="914126" rtl="0" eaLnBrk="1" fontAlgn="base" latinLnBrk="0" hangingPunct="1">
              <a:lnSpc>
                <a:spcPct val="100000"/>
              </a:lnSpc>
              <a:spcBef>
                <a:spcPts val="600"/>
              </a:spcBef>
              <a:spcAft>
                <a:spcPts val="600"/>
              </a:spcAft>
              <a:buClrTx/>
              <a:buSzTx/>
              <a:buFontTx/>
              <a:buNone/>
              <a:tabLst/>
              <a:defRPr/>
            </a:pPr>
            <a:r>
              <a:rPr kumimoji="0" lang="en-US" sz="1999" b="0" i="0" u="none" strike="noStrike" kern="1200" cap="none" spc="0" normalizeH="0" baseline="0" noProof="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Villanova University School of Law - </a:t>
            </a:r>
            <a:r>
              <a:rPr kumimoji="0" lang="en-US" sz="1999" b="0" i="1" u="none" strike="noStrike" kern="1200" cap="none" spc="0" normalizeH="0" baseline="0" noProof="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Graduate Tax Program</a:t>
            </a:r>
          </a:p>
          <a:p>
            <a:pPr marL="0" marR="0" lvl="0" indent="0" algn="l" defTabSz="914126" rtl="0" eaLnBrk="1" fontAlgn="base" latinLnBrk="0" hangingPunct="1">
              <a:lnSpc>
                <a:spcPct val="100000"/>
              </a:lnSpc>
              <a:spcBef>
                <a:spcPts val="600"/>
              </a:spcBef>
              <a:spcAft>
                <a:spcPts val="600"/>
              </a:spcAft>
              <a:buClrTx/>
              <a:buSzTx/>
              <a:buFontTx/>
              <a:buNone/>
              <a:tabLst/>
              <a:defRPr/>
            </a:pPr>
            <a:r>
              <a:rPr kumimoji="0" lang="en-US" sz="19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Author </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0" i="0" u="none" strike="noStrike" kern="1200" cap="none" spc="0" normalizeH="0" baseline="0" noProof="0">
                <a:ln>
                  <a:noFill/>
                </a:ln>
                <a:solidFill>
                  <a:srgbClr val="C00000"/>
                </a:solidFill>
                <a:effectLst/>
                <a:uLnTx/>
                <a:uFillTx/>
                <a:latin typeface="Arial Narrow" panose="020B0606020202030204" pitchFamily="34" charset="0"/>
                <a:ea typeface="Tahoma" pitchFamily="34" charset="0"/>
                <a:cs typeface="Calibri" pitchFamily="34" charset="0"/>
              </a:rPr>
              <a:t>AICPA’s – Taxation of Trusts and Estates</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0" i="0" u="none" strike="noStrike" kern="1200" cap="none" spc="0" normalizeH="0" baseline="0" noProof="0">
                <a:ln>
                  <a:noFill/>
                </a:ln>
                <a:solidFill>
                  <a:srgbClr val="C00000"/>
                </a:solidFill>
                <a:effectLst/>
                <a:uLnTx/>
                <a:uFillTx/>
                <a:latin typeface="Arial Narrow" panose="020B0606020202030204" pitchFamily="34" charset="0"/>
                <a:ea typeface="Tahoma" pitchFamily="34" charset="0"/>
                <a:cs typeface="Calibri" pitchFamily="34" charset="0"/>
              </a:rPr>
              <a:t>AICPA’s – Fundamentals of Trusts</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Drafting Wills That Work in Pennsylvania</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Special Needs Trusts in Pennsylvania</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Pennsylvania Trusts Handbook</a:t>
            </a:r>
          </a:p>
          <a:p>
            <a:pPr marL="685594" marR="0" lvl="0" indent="-228531" algn="l" defTabSz="914126"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ABCs of Will Contests – </a:t>
            </a:r>
            <a:r>
              <a:rPr kumimoji="0" lang="en-US" sz="1799" b="0" i="0" u="none" strike="noStrike" kern="1200" cap="none" spc="0" normalizeH="0" baseline="0" noProof="0">
                <a:ln>
                  <a:noFill/>
                </a:ln>
                <a:solidFill>
                  <a:srgbClr val="FFFFFF">
                    <a:lumMod val="65000"/>
                  </a:srgbClr>
                </a:solidFill>
                <a:effectLst/>
                <a:uLnTx/>
                <a:uFillTx/>
                <a:latin typeface="Arial Narrow" panose="020B0606020202030204" pitchFamily="34" charset="0"/>
                <a:ea typeface="Tahoma" pitchFamily="34" charset="0"/>
                <a:cs typeface="Calibri" pitchFamily="34" charset="0"/>
              </a:rPr>
              <a:t>Co-Author Paul Fellman</a:t>
            </a:r>
          </a:p>
          <a:p>
            <a:pPr marL="0" marR="0" lvl="0" indent="0" algn="l" defTabSz="914126" rtl="0" eaLnBrk="1" fontAlgn="base" latinLnBrk="0" hangingPunct="1">
              <a:lnSpc>
                <a:spcPct val="100000"/>
              </a:lnSpc>
              <a:spcBef>
                <a:spcPts val="600"/>
              </a:spcBef>
              <a:spcAft>
                <a:spcPts val="600"/>
              </a:spcAft>
              <a:buClrTx/>
              <a:buSzTx/>
              <a:buFontTx/>
              <a:buNone/>
              <a:tabLst/>
              <a:defRPr/>
            </a:pPr>
            <a:r>
              <a:rPr kumimoji="0" lang="en-US" sz="19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Founder </a:t>
            </a:r>
            <a:r>
              <a:rPr kumimoji="0" lang="en-US" sz="1999" b="1" i="0" u="none" strike="noStrike" kern="1200" cap="none" spc="0" normalizeH="0" baseline="0" noProof="0">
                <a:ln>
                  <a:noFill/>
                </a:ln>
                <a:solidFill>
                  <a:srgbClr val="C00000"/>
                </a:solidFill>
                <a:effectLst/>
                <a:uLnTx/>
                <a:uFillTx/>
                <a:latin typeface="Arial Narrow" panose="020B0606020202030204" pitchFamily="34" charset="0"/>
                <a:ea typeface="Tahoma" pitchFamily="34" charset="0"/>
                <a:cs typeface="Calibri" pitchFamily="34" charset="0"/>
              </a:rPr>
              <a:t>-</a:t>
            </a:r>
            <a:r>
              <a:rPr kumimoji="0" lang="en-US" sz="1999" b="1" i="0" u="none" strike="noStrike" kern="1200" cap="none" spc="0" normalizeH="0" baseline="0" noProof="0">
                <a:ln>
                  <a:noFill/>
                </a:ln>
                <a:solidFill>
                  <a:srgbClr val="1F497D">
                    <a:lumMod val="75000"/>
                  </a:srgbClr>
                </a:solidFill>
                <a:effectLst/>
                <a:uLnTx/>
                <a:uFillTx/>
                <a:latin typeface="Arial Narrow" panose="020B0606020202030204" pitchFamily="34" charset="0"/>
                <a:ea typeface="Tahoma" pitchFamily="34" charset="0"/>
                <a:cs typeface="Calibri" pitchFamily="34" charset="0"/>
              </a:rPr>
              <a:t> </a:t>
            </a:r>
            <a:r>
              <a:rPr kumimoji="0" lang="en-US" sz="1999" b="0" i="0" u="none" strike="noStrike" kern="1200" cap="none" spc="0" normalizeH="0" baseline="0" noProof="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YourOnlineProfessor.net</a:t>
            </a:r>
          </a:p>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pic>
        <p:nvPicPr>
          <p:cNvPr id="58374" name="Picture 7" descr="K:\FIRM\GibPerk WebSite\Law Firm\untitled-695-Edit.jpg">
            <a:extLst>
              <a:ext uri="{FF2B5EF4-FFF2-40B4-BE49-F238E27FC236}">
                <a16:creationId xmlns:a16="http://schemas.microsoft.com/office/drawing/2014/main" id="{644D987F-3219-4C8B-9C35-7EFB5E0B10C4}"/>
              </a:ext>
            </a:extLst>
          </p:cNvPr>
          <p:cNvPicPr preferRelativeResize="0">
            <a:picLocks noChangeArrowheads="1"/>
          </p:cNvPicPr>
          <p:nvPr/>
        </p:nvPicPr>
        <p:blipFill>
          <a:blip r:embed="rId5"/>
          <a:srcRect/>
          <a:stretch>
            <a:fillRect/>
          </a:stretch>
        </p:blipFill>
        <p:spPr bwMode="auto">
          <a:xfrm>
            <a:off x="732917" y="1189304"/>
            <a:ext cx="2742486" cy="4205145"/>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8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2B6F-73D2-30DA-8F95-1621C3F4B7A8}"/>
              </a:ext>
            </a:extLst>
          </p:cNvPr>
          <p:cNvSpPr>
            <a:spLocks noGrp="1"/>
          </p:cNvSpPr>
          <p:nvPr>
            <p:ph type="title"/>
          </p:nvPr>
        </p:nvSpPr>
        <p:spPr/>
        <p:txBody>
          <a:bodyPr/>
          <a:lstStyle/>
          <a:p>
            <a:pPr algn="ctr"/>
            <a:r>
              <a:rPr lang="en-US" b="1" dirty="0">
                <a:solidFill>
                  <a:srgbClr val="C00000"/>
                </a:solidFill>
                <a:latin typeface="Tempus Sans ITC" panose="04020404030D07020202" pitchFamily="82" charset="0"/>
              </a:rPr>
              <a:t>Capital Transaction Distributions</a:t>
            </a:r>
          </a:p>
        </p:txBody>
      </p:sp>
      <p:sp>
        <p:nvSpPr>
          <p:cNvPr id="3" name="Content Placeholder 2">
            <a:extLst>
              <a:ext uri="{FF2B5EF4-FFF2-40B4-BE49-F238E27FC236}">
                <a16:creationId xmlns:a16="http://schemas.microsoft.com/office/drawing/2014/main" id="{36E9C87D-AD90-803F-8C82-5D3995CB2ED0}"/>
              </a:ext>
            </a:extLst>
          </p:cNvPr>
          <p:cNvSpPr>
            <a:spLocks noGrp="1"/>
          </p:cNvSpPr>
          <p:nvPr>
            <p:ph idx="1"/>
          </p:nvPr>
        </p:nvSpPr>
        <p:spPr/>
        <p:txBody>
          <a:bodyPr>
            <a:normAutofit fontScale="92500"/>
          </a:bodyPr>
          <a:lstStyle/>
          <a:p>
            <a:pPr marL="0" indent="0" defTabSz="457200">
              <a:buNone/>
            </a:pPr>
            <a:r>
              <a:rPr lang="en-US" dirty="0">
                <a:latin typeface="Times New Roman" panose="02020603050405020304" pitchFamily="18" charset="0"/>
                <a:cs typeface="Times New Roman" panose="02020603050405020304" pitchFamily="18" charset="0"/>
              </a:rPr>
              <a:t>F. 	</a:t>
            </a:r>
            <a:r>
              <a:rPr lang="en-US" b="1" dirty="0">
                <a:latin typeface="Times New Roman" panose="02020603050405020304" pitchFamily="18" charset="0"/>
                <a:cs typeface="Times New Roman" panose="02020603050405020304" pitchFamily="18" charset="0"/>
              </a:rPr>
              <a:t>Capital Transaction Distributions.</a:t>
            </a:r>
          </a:p>
          <a:p>
            <a:pPr marL="514350" indent="-514350" defTabSz="457200">
              <a:buAutoNum type="arabicPeriod"/>
            </a:pPr>
            <a:r>
              <a:rPr lang="en-US" dirty="0">
                <a:latin typeface="Times New Roman" panose="02020603050405020304" pitchFamily="18" charset="0"/>
                <a:cs typeface="Times New Roman" panose="02020603050405020304" pitchFamily="18" charset="0"/>
              </a:rPr>
              <a:t>For purposes of this Agreement, a “Capital Transaction” means </a:t>
            </a:r>
          </a:p>
          <a:p>
            <a:pPr marL="0" indent="0" defTabSz="457200">
              <a:buNone/>
            </a:pPr>
            <a:r>
              <a:rPr lang="en-US" dirty="0">
                <a:latin typeface="Times New Roman" panose="02020603050405020304" pitchFamily="18" charset="0"/>
                <a:cs typeface="Times New Roman" panose="02020603050405020304" pitchFamily="18" charset="0"/>
              </a:rPr>
              <a:t>	(a) 	any sale, exchange, transfer, condemnation, casualty, refinancing, or 	other 	disposition of all or any material portion of the Company’s assets, </a:t>
            </a:r>
          </a:p>
          <a:p>
            <a:pPr marL="0" indent="0" defTabSz="457200">
              <a:buNone/>
            </a:pPr>
            <a:r>
              <a:rPr lang="en-US" dirty="0">
                <a:latin typeface="Times New Roman" panose="02020603050405020304" pitchFamily="18" charset="0"/>
                <a:cs typeface="Times New Roman" panose="02020603050405020304" pitchFamily="18" charset="0"/>
              </a:rPr>
              <a:t>	(b) any borrowing, refinancing, or recapitalization of the Company, </a:t>
            </a:r>
          </a:p>
          <a:p>
            <a:pPr marL="0" indent="0" defTabSz="457200">
              <a:buNone/>
            </a:pPr>
            <a:r>
              <a:rPr lang="en-US" dirty="0">
                <a:latin typeface="Times New Roman" panose="02020603050405020304" pitchFamily="18" charset="0"/>
                <a:cs typeface="Times New Roman" panose="02020603050405020304" pitchFamily="18" charset="0"/>
              </a:rPr>
              <a:t>	(c) 	any insurance or condemnation proceeds received by the Company, 	and </a:t>
            </a:r>
          </a:p>
          <a:p>
            <a:pPr marL="0" indent="0" defTabSz="457200">
              <a:buNone/>
            </a:pPr>
            <a:r>
              <a:rPr lang="en-US" dirty="0">
                <a:latin typeface="Times New Roman" panose="02020603050405020304" pitchFamily="18" charset="0"/>
                <a:cs typeface="Times New Roman" panose="02020603050405020304" pitchFamily="18" charset="0"/>
              </a:rPr>
              <a:t>	(d) any other transaction not in the ordinary course of the Company’s 	business that results in the receipt by the Company of cash or other 	property</a:t>
            </a:r>
          </a:p>
        </p:txBody>
      </p:sp>
    </p:spTree>
    <p:extLst>
      <p:ext uri="{BB962C8B-B14F-4D97-AF65-F5344CB8AC3E}">
        <p14:creationId xmlns:p14="http://schemas.microsoft.com/office/powerpoint/2010/main" val="65616054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limitations">
            <a:extLst>
              <a:ext uri="{FF2B5EF4-FFF2-40B4-BE49-F238E27FC236}">
                <a16:creationId xmlns:a16="http://schemas.microsoft.com/office/drawing/2014/main" id="{66624EE5-C17C-4303-BD19-38811C6D6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966" y="1008529"/>
            <a:ext cx="2581275" cy="48409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44759" y="1709394"/>
            <a:ext cx="8725268" cy="2809483"/>
          </a:xfrm>
        </p:spPr>
        <p:txBody>
          <a:bodyPr>
            <a:normAutofit fontScale="90000"/>
          </a:bodyPr>
          <a:lstStyle/>
          <a:p>
            <a:pPr defTabSz="365760">
              <a:lnSpc>
                <a:spcPct val="114000"/>
              </a:lnSpc>
              <a:spcBef>
                <a:spcPts val="600"/>
              </a:spcBef>
              <a:spcAft>
                <a:spcPts val="600"/>
              </a:spcAft>
            </a:pPr>
            <a:br>
              <a:rPr lang="en-US" sz="2000" dirty="0">
                <a:latin typeface="Arial Nova Cond" panose="020B0506020202020204" pitchFamily="34" charset="0"/>
              </a:rPr>
            </a:br>
            <a:br>
              <a:rPr lang="en-US" sz="2000" dirty="0">
                <a:latin typeface="Arial Nova Cond" panose="020B0506020202020204" pitchFamily="34" charset="0"/>
              </a:rPr>
            </a:br>
            <a:r>
              <a:rPr lang="en-US" sz="2200" dirty="0">
                <a:latin typeface="Arial Nova Cond" panose="020B0506020202020204" pitchFamily="34" charset="0"/>
              </a:rPr>
              <a:t>1.	No distribution may be made if after the distribution, </a:t>
            </a:r>
            <a:r>
              <a:rPr lang="en-US" sz="2200" b="1" dirty="0">
                <a:latin typeface="Arial Nova Cond" panose="020B0506020202020204" pitchFamily="34" charset="0"/>
              </a:rPr>
              <a:t>the limited liability 	company would not be able to pay its debts</a:t>
            </a:r>
            <a:r>
              <a:rPr lang="en-US" sz="2200" dirty="0">
                <a:latin typeface="Arial Nova Cond" panose="020B0506020202020204" pitchFamily="34" charset="0"/>
              </a:rPr>
              <a:t> as they become due in the 	ordinary course of the company’s activities and affairs</a:t>
            </a:r>
            <a:br>
              <a:rPr lang="en-US" sz="2200" dirty="0">
                <a:latin typeface="Arial Nova Cond" panose="020B0506020202020204" pitchFamily="34" charset="0"/>
              </a:rPr>
            </a:br>
            <a:br>
              <a:rPr lang="en-US" sz="2200" dirty="0">
                <a:latin typeface="Arial Nova Cond" panose="020B0506020202020204" pitchFamily="34" charset="0"/>
              </a:rPr>
            </a:br>
            <a:r>
              <a:rPr lang="en-US" sz="2200" dirty="0">
                <a:latin typeface="Arial Nova Cond" panose="020B0506020202020204" pitchFamily="34" charset="0"/>
              </a:rPr>
              <a:t>2.	Moreover, no distribution may be made if after the distribution:</a:t>
            </a:r>
            <a:br>
              <a:rPr lang="en-US" sz="2200" dirty="0">
                <a:latin typeface="Arial Nova Cond" panose="020B0506020202020204" pitchFamily="34" charset="0"/>
              </a:rPr>
            </a:br>
            <a:r>
              <a:rPr lang="en-US" sz="2200" dirty="0">
                <a:latin typeface="Arial Nova Cond" panose="020B0506020202020204" pitchFamily="34" charset="0"/>
              </a:rPr>
              <a:t>	&gt;	the company’s </a:t>
            </a:r>
            <a:r>
              <a:rPr lang="en-US" sz="2200" b="1" dirty="0">
                <a:latin typeface="Arial Nova Cond" panose="020B0506020202020204" pitchFamily="34" charset="0"/>
              </a:rPr>
              <a:t>total assets would be less than the sum of </a:t>
            </a:r>
            <a:br>
              <a:rPr lang="en-US" sz="2200" b="1" dirty="0">
                <a:latin typeface="Arial Nova Cond" panose="020B0506020202020204" pitchFamily="34" charset="0"/>
              </a:rPr>
            </a:br>
            <a:r>
              <a:rPr lang="en-US" sz="2200" b="1" dirty="0">
                <a:latin typeface="Arial Nova Cond" panose="020B0506020202020204" pitchFamily="34" charset="0"/>
              </a:rPr>
              <a:t>		its total liabilities </a:t>
            </a:r>
            <a:br>
              <a:rPr lang="en-US" sz="2200" b="1" dirty="0">
                <a:latin typeface="Arial Nova Cond" panose="020B0506020202020204" pitchFamily="34" charset="0"/>
              </a:rPr>
            </a:br>
            <a:r>
              <a:rPr lang="en-US" sz="2200" b="1" dirty="0">
                <a:latin typeface="Arial Nova Cond" panose="020B0506020202020204" pitchFamily="34" charset="0"/>
              </a:rPr>
              <a:t>	&gt;	plus the amount that would be needed </a:t>
            </a:r>
            <a:r>
              <a:rPr lang="en-US" sz="2200" dirty="0">
                <a:latin typeface="Arial Nova Cond" panose="020B0506020202020204" pitchFamily="34" charset="0"/>
              </a:rPr>
              <a:t>if the company were to be 					dissolved, 	to </a:t>
            </a:r>
            <a:r>
              <a:rPr lang="en-US" sz="2200" b="1" dirty="0">
                <a:latin typeface="Arial Nova Cond" panose="020B0506020202020204" pitchFamily="34" charset="0"/>
              </a:rPr>
              <a:t>satisfy the preferential rights of members and transferees 			whose preferential rights are superior to the rights of persons receiving 			the distribution</a:t>
            </a: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hiller" panose="04020404031007020602" pitchFamily="82" charset="0"/>
              </a:rPr>
              <a:t>Limitation on Current Distributions</a:t>
            </a: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0E409C-0B58-A3A4-444D-B4D03F807BC6}"/>
              </a:ext>
            </a:extLst>
          </p:cNvPr>
          <p:cNvSpPr txBox="1"/>
          <p:nvPr/>
        </p:nvSpPr>
        <p:spPr>
          <a:xfrm rot="21294029">
            <a:off x="2063302" y="1992547"/>
            <a:ext cx="6473952" cy="2308324"/>
          </a:xfrm>
          <a:prstGeom prst="rect">
            <a:avLst/>
          </a:prstGeom>
          <a:solidFill>
            <a:schemeClr val="tx1">
              <a:lumMod val="95000"/>
              <a:lumOff val="5000"/>
            </a:schemeClr>
          </a:solidFill>
          <a:ln w="19050">
            <a:solidFill>
              <a:srgbClr val="C00000"/>
            </a:solidFill>
          </a:ln>
          <a:effectLst>
            <a:outerShdw blurRad="50800" dist="50800" dir="5400000" algn="ctr" rotWithShape="0">
              <a:schemeClr val="bg1"/>
            </a:outerShdw>
          </a:effectLst>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E.  Notwithstanding anything to the contrary in this Agreement, no distribution shall be made if, after giving effect to the distribution, the Company would be unable to pay its debts as they become due in the ordinary course of the Company’s activities and affairs or the Company’s total assets would be less than the sum of its total liabilities. The Manager shall not be required to make any distribution that the Manager determines would be imprudent or contrary to the best interests of the Company</a:t>
            </a:r>
          </a:p>
        </p:txBody>
      </p:sp>
    </p:spTree>
    <p:extLst>
      <p:ext uri="{BB962C8B-B14F-4D97-AF65-F5344CB8AC3E}">
        <p14:creationId xmlns:p14="http://schemas.microsoft.com/office/powerpoint/2010/main" val="16441419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5B9B-6848-C70C-D1E0-F032491070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E43CF-2140-11A2-D99F-776921FE5599}"/>
              </a:ext>
            </a:extLst>
          </p:cNvPr>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4559DD79-AB64-E0EC-B251-B438400B99F0}"/>
              </a:ext>
            </a:extLst>
          </p:cNvPr>
          <p:cNvSpPr txBox="1"/>
          <p:nvPr/>
        </p:nvSpPr>
        <p:spPr>
          <a:xfrm>
            <a:off x="1014876" y="2818111"/>
            <a:ext cx="10602026" cy="3292351"/>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clicking </a:t>
            </a:r>
            <a:r>
              <a:rPr kumimoji="0" lang="en-US" sz="2399"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“Still here” </a:t>
            </a: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pop-up arises.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pic>
        <p:nvPicPr>
          <p:cNvPr id="3" name="Picture 2">
            <a:extLst>
              <a:ext uri="{FF2B5EF4-FFF2-40B4-BE49-F238E27FC236}">
                <a16:creationId xmlns:a16="http://schemas.microsoft.com/office/drawing/2014/main" id="{72187E59-4F69-63AC-07C8-4116E3034784}"/>
              </a:ext>
            </a:extLst>
          </p:cNvPr>
          <p:cNvPicPr>
            <a:picLocks noChangeAspect="1"/>
          </p:cNvPicPr>
          <p:nvPr/>
        </p:nvPicPr>
        <p:blipFill>
          <a:blip r:embed="rId3"/>
          <a:stretch>
            <a:fillRect/>
          </a:stretch>
        </p:blipFill>
        <p:spPr>
          <a:xfrm>
            <a:off x="1588" y="206737"/>
            <a:ext cx="12295186" cy="2611372"/>
          </a:xfrm>
          <a:prstGeom prst="rect">
            <a:avLst/>
          </a:prstGeom>
        </p:spPr>
      </p:pic>
    </p:spTree>
    <p:extLst>
      <p:ext uri="{BB962C8B-B14F-4D97-AF65-F5344CB8AC3E}">
        <p14:creationId xmlns:p14="http://schemas.microsoft.com/office/powerpoint/2010/main" val="2594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Tax Allocations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114229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3DBE-A606-6500-4C14-BD84413F81D2}"/>
              </a:ext>
            </a:extLst>
          </p:cNvPr>
          <p:cNvSpPr>
            <a:spLocks noGrp="1"/>
          </p:cNvSpPr>
          <p:nvPr>
            <p:ph type="title"/>
          </p:nvPr>
        </p:nvSpPr>
        <p:spPr>
          <a:xfrm>
            <a:off x="609600" y="457201"/>
            <a:ext cx="10972800" cy="1143000"/>
          </a:xfrm>
        </p:spPr>
        <p:txBody>
          <a:bodyPr/>
          <a:lstStyle/>
          <a:p>
            <a:r>
              <a:rPr lang="en-US" sz="3200" b="1" dirty="0">
                <a:solidFill>
                  <a:srgbClr val="C00000"/>
                </a:solidFill>
                <a:effectLst>
                  <a:outerShdw blurRad="38100" dist="38100" dir="2700000" algn="tl">
                    <a:srgbClr val="000000">
                      <a:alpha val="43137"/>
                    </a:srgbClr>
                  </a:outerShdw>
                </a:effectLst>
                <a:latin typeface="Tempus Sans ITC" panose="04020404030D07020202" pitchFamily="82" charset="0"/>
              </a:rPr>
              <a:t>How are Tax Allocations </a:t>
            </a:r>
            <a:br>
              <a:rPr lang="en-US" sz="3200" b="1" dirty="0">
                <a:solidFill>
                  <a:srgbClr val="C00000"/>
                </a:solidFill>
                <a:effectLst>
                  <a:outerShdw blurRad="38100" dist="38100" dir="2700000" algn="tl">
                    <a:srgbClr val="000000">
                      <a:alpha val="43137"/>
                    </a:srgbClr>
                  </a:outerShdw>
                </a:effectLst>
                <a:latin typeface="Tempus Sans ITC" panose="04020404030D07020202" pitchFamily="82" charset="0"/>
              </a:rPr>
            </a:br>
            <a:r>
              <a:rPr lang="en-US" sz="3200" b="1" dirty="0">
                <a:solidFill>
                  <a:srgbClr val="C00000"/>
                </a:solidFill>
                <a:effectLst>
                  <a:outerShdw blurRad="38100" dist="38100" dir="2700000" algn="tl">
                    <a:srgbClr val="000000">
                      <a:alpha val="43137"/>
                    </a:srgbClr>
                  </a:outerShdw>
                </a:effectLst>
                <a:latin typeface="Tempus Sans ITC" panose="04020404030D07020202" pitchFamily="82" charset="0"/>
              </a:rPr>
              <a:t>Different from Current Distributions?</a:t>
            </a:r>
          </a:p>
        </p:txBody>
      </p:sp>
      <p:sp>
        <p:nvSpPr>
          <p:cNvPr id="3" name="Content Placeholder 2">
            <a:extLst>
              <a:ext uri="{FF2B5EF4-FFF2-40B4-BE49-F238E27FC236}">
                <a16:creationId xmlns:a16="http://schemas.microsoft.com/office/drawing/2014/main" id="{D313A7FE-D442-09D0-7FF7-73D1425E7797}"/>
              </a:ext>
            </a:extLst>
          </p:cNvPr>
          <p:cNvSpPr>
            <a:spLocks noGrp="1"/>
          </p:cNvSpPr>
          <p:nvPr>
            <p:ph idx="1"/>
          </p:nvPr>
        </p:nvSpPr>
        <p:spPr>
          <a:xfrm>
            <a:off x="841320" y="2243370"/>
            <a:ext cx="10972800" cy="4525963"/>
          </a:xfrm>
        </p:spPr>
        <p:txBody>
          <a:bodyPr/>
          <a:lstStyle/>
          <a:p>
            <a:pPr>
              <a:buFont typeface="Calibri" panose="020F0502020204030204" pitchFamily="34" charset="0"/>
              <a:buChar char="₋"/>
            </a:pPr>
            <a:r>
              <a:rPr lang="en-US" sz="2800" dirty="0">
                <a:solidFill>
                  <a:srgbClr val="C00000"/>
                </a:solidFill>
                <a:latin typeface="Arial Nova Cond" panose="020B0506020202020204" pitchFamily="34" charset="0"/>
              </a:rPr>
              <a:t>Current distribution provisions</a:t>
            </a:r>
            <a:r>
              <a:rPr lang="en-US" sz="2800" dirty="0">
                <a:latin typeface="Arial Nova Cond" panose="020B0506020202020204" pitchFamily="34" charset="0"/>
              </a:rPr>
              <a:t> determine who actually gets the cash. </a:t>
            </a:r>
          </a:p>
          <a:p>
            <a:pPr>
              <a:buFont typeface="Calibri" panose="020F0502020204030204" pitchFamily="34" charset="0"/>
              <a:buChar char="₋"/>
            </a:pPr>
            <a:r>
              <a:rPr lang="en-US" sz="2800" dirty="0">
                <a:solidFill>
                  <a:srgbClr val="C00000"/>
                </a:solidFill>
                <a:latin typeface="Arial Nova Cond" panose="020B0506020202020204" pitchFamily="34" charset="0"/>
              </a:rPr>
              <a:t>Tax allocations </a:t>
            </a:r>
            <a:r>
              <a:rPr lang="en-US" sz="2800" dirty="0">
                <a:latin typeface="Arial Nova Cond" panose="020B0506020202020204" pitchFamily="34" charset="0"/>
              </a:rPr>
              <a:t>determine whose income or loss it is for tax purposes. </a:t>
            </a:r>
          </a:p>
          <a:p>
            <a:pPr>
              <a:buFont typeface="Calibri" panose="020F0502020204030204" pitchFamily="34" charset="0"/>
              <a:buChar char="₋"/>
            </a:pPr>
            <a:r>
              <a:rPr lang="en-US" sz="2800" dirty="0">
                <a:latin typeface="Arial Nova Cond" panose="020B0506020202020204" pitchFamily="34" charset="0"/>
              </a:rPr>
              <a:t>Because an LLC taxed as a partnership pays no federal income tax itself, its profits and losses pass through to the members, ...</a:t>
            </a:r>
          </a:p>
          <a:p>
            <a:pPr marL="282575" indent="0">
              <a:buNone/>
            </a:pPr>
            <a:r>
              <a:rPr lang="en-US" sz="2800" dirty="0">
                <a:solidFill>
                  <a:srgbClr val="C00000"/>
                </a:solidFill>
                <a:latin typeface="Arial Nova Cond" panose="020B0506020202020204" pitchFamily="34" charset="0"/>
              </a:rPr>
              <a:t> </a:t>
            </a:r>
            <a:r>
              <a:rPr lang="en-US" sz="2800" i="1" dirty="0">
                <a:solidFill>
                  <a:srgbClr val="C00000"/>
                </a:solidFill>
                <a:latin typeface="Arial Nova Cond" panose="020B0506020202020204" pitchFamily="34" charset="0"/>
              </a:rPr>
              <a:t>...who report their allocated share on their own returns and are taxed </a:t>
            </a:r>
            <a:br>
              <a:rPr lang="en-US" sz="2800" i="1" dirty="0">
                <a:solidFill>
                  <a:srgbClr val="C00000"/>
                </a:solidFill>
                <a:latin typeface="Arial Nova Cond" panose="020B0506020202020204" pitchFamily="34" charset="0"/>
              </a:rPr>
            </a:br>
            <a:r>
              <a:rPr lang="en-US" sz="2800" i="1" dirty="0">
                <a:solidFill>
                  <a:srgbClr val="C00000"/>
                </a:solidFill>
                <a:latin typeface="Arial Nova Cond" panose="020B0506020202020204" pitchFamily="34" charset="0"/>
              </a:rPr>
              <a:t>on it as if earned directly - whether or not they receive any cash.</a:t>
            </a:r>
          </a:p>
        </p:txBody>
      </p:sp>
      <p:cxnSp>
        <p:nvCxnSpPr>
          <p:cNvPr id="5" name="Straight Connector 4">
            <a:extLst>
              <a:ext uri="{FF2B5EF4-FFF2-40B4-BE49-F238E27FC236}">
                <a16:creationId xmlns:a16="http://schemas.microsoft.com/office/drawing/2014/main" id="{A5DB24F1-E7CC-73CD-0F8C-A6FCE0F7D768}"/>
              </a:ext>
            </a:extLst>
          </p:cNvPr>
          <p:cNvCxnSpPr/>
          <p:nvPr/>
        </p:nvCxnSpPr>
        <p:spPr>
          <a:xfrm>
            <a:off x="2427111" y="1693333"/>
            <a:ext cx="7428089"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56989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F3067-D46F-4918-B531-ACA735B88F9D}"/>
              </a:ext>
            </a:extLst>
          </p:cNvPr>
          <p:cNvSpPr/>
          <p:nvPr/>
        </p:nvSpPr>
        <p:spPr>
          <a:xfrm>
            <a:off x="1054768" y="2205979"/>
            <a:ext cx="10299032" cy="3046988"/>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8.1. Allocations. Except as otherwise provided in Sections 8.2, 8.3 and 8.4, all items of Taxable Income and Tax Losses shall be allocated to the Members, in proportion to their Percentage Interests.</a:t>
            </a:r>
          </a:p>
        </p:txBody>
      </p:sp>
      <p:sp>
        <p:nvSpPr>
          <p:cNvPr id="3" name="Title 1">
            <a:extLst>
              <a:ext uri="{FF2B5EF4-FFF2-40B4-BE49-F238E27FC236}">
                <a16:creationId xmlns:a16="http://schemas.microsoft.com/office/drawing/2014/main" id="{3570F28B-2CF0-4880-82DB-49DF00AF033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00000"/>
                </a:solidFill>
                <a:effectLst>
                  <a:outerShdw blurRad="38100" dist="38100" dir="2700000" algn="tl">
                    <a:srgbClr val="000000">
                      <a:alpha val="43137"/>
                    </a:srgbClr>
                  </a:outerShdw>
                </a:effectLst>
                <a:latin typeface="Tempus Sans ITC" panose="04020404030D07020202" pitchFamily="82" charset="0"/>
              </a:rPr>
              <a:t>Straight Allocation</a:t>
            </a:r>
          </a:p>
        </p:txBody>
      </p:sp>
    </p:spTree>
    <p:extLst>
      <p:ext uri="{BB962C8B-B14F-4D97-AF65-F5344CB8AC3E}">
        <p14:creationId xmlns:p14="http://schemas.microsoft.com/office/powerpoint/2010/main" val="3965997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Tax Allocations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946152"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A78DC70-1C1F-4F21-814B-CF9D8A1D2973}"/>
              </a:ext>
            </a:extLst>
          </p:cNvPr>
          <p:cNvSpPr/>
          <p:nvPr/>
        </p:nvSpPr>
        <p:spPr>
          <a:xfrm>
            <a:off x="2880039" y="2718680"/>
            <a:ext cx="6651838" cy="423193"/>
          </a:xfrm>
          <a:prstGeom prst="rect">
            <a:avLst/>
          </a:prstGeom>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extBox 1">
            <a:extLst>
              <a:ext uri="{FF2B5EF4-FFF2-40B4-BE49-F238E27FC236}">
                <a16:creationId xmlns:a16="http://schemas.microsoft.com/office/drawing/2014/main" id="{738348EE-6D82-4CD8-9275-2B8CB1D27000}"/>
              </a:ext>
            </a:extLst>
          </p:cNvPr>
          <p:cNvSpPr txBox="1"/>
          <p:nvPr/>
        </p:nvSpPr>
        <p:spPr>
          <a:xfrm>
            <a:off x="836855" y="1022311"/>
            <a:ext cx="1236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25 Units</a:t>
            </a:r>
          </a:p>
        </p:txBody>
      </p:sp>
      <p:sp>
        <p:nvSpPr>
          <p:cNvPr id="10" name="TextBox 9">
            <a:extLst>
              <a:ext uri="{FF2B5EF4-FFF2-40B4-BE49-F238E27FC236}">
                <a16:creationId xmlns:a16="http://schemas.microsoft.com/office/drawing/2014/main" id="{DDC63F39-5F59-41BD-A7C8-13D0CE9318C8}"/>
              </a:ext>
            </a:extLst>
          </p:cNvPr>
          <p:cNvSpPr txBox="1"/>
          <p:nvPr/>
        </p:nvSpPr>
        <p:spPr>
          <a:xfrm>
            <a:off x="9531877" y="903154"/>
            <a:ext cx="13532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75 Units</a:t>
            </a:r>
          </a:p>
        </p:txBody>
      </p:sp>
      <p:sp>
        <p:nvSpPr>
          <p:cNvPr id="11" name="TextBox 10">
            <a:extLst>
              <a:ext uri="{FF2B5EF4-FFF2-40B4-BE49-F238E27FC236}">
                <a16:creationId xmlns:a16="http://schemas.microsoft.com/office/drawing/2014/main" id="{F1B46BE3-13D9-48B4-B712-D7B8DAD640D0}"/>
              </a:ext>
            </a:extLst>
          </p:cNvPr>
          <p:cNvSpPr txBox="1"/>
          <p:nvPr/>
        </p:nvSpPr>
        <p:spPr>
          <a:xfrm>
            <a:off x="189222" y="1341837"/>
            <a:ext cx="30027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Interest 25%</a:t>
            </a:r>
          </a:p>
        </p:txBody>
      </p:sp>
      <p:sp>
        <p:nvSpPr>
          <p:cNvPr id="12" name="TextBox 11">
            <a:extLst>
              <a:ext uri="{FF2B5EF4-FFF2-40B4-BE49-F238E27FC236}">
                <a16:creationId xmlns:a16="http://schemas.microsoft.com/office/drawing/2014/main" id="{328EED39-94A8-4193-8769-3E77DC9B9B20}"/>
              </a:ext>
            </a:extLst>
          </p:cNvPr>
          <p:cNvSpPr txBox="1"/>
          <p:nvPr/>
        </p:nvSpPr>
        <p:spPr>
          <a:xfrm>
            <a:off x="8476281" y="1191588"/>
            <a:ext cx="30027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Interest 75%</a:t>
            </a:r>
          </a:p>
        </p:txBody>
      </p:sp>
      <p:sp>
        <p:nvSpPr>
          <p:cNvPr id="14" name="Block Arc 13">
            <a:extLst>
              <a:ext uri="{FF2B5EF4-FFF2-40B4-BE49-F238E27FC236}">
                <a16:creationId xmlns:a16="http://schemas.microsoft.com/office/drawing/2014/main" id="{0688918F-A751-4F9E-B4DF-7A56A1CB2BCD}"/>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88337AF-A17C-40B9-89A9-F3F15C650245}"/>
              </a:ext>
            </a:extLst>
          </p:cNvPr>
          <p:cNvSpPr/>
          <p:nvPr/>
        </p:nvSpPr>
        <p:spPr>
          <a:xfrm>
            <a:off x="3157958" y="2209432"/>
            <a:ext cx="6096000" cy="2492990"/>
          </a:xfrm>
          <a:prstGeom prst="rect">
            <a:avLst/>
          </a:prstGeom>
        </p:spPr>
        <p:txBody>
          <a:bodyPr>
            <a:spAutoFit/>
          </a:bodyPr>
          <a:lstStyle/>
          <a:p>
            <a:pPr algn="ctr">
              <a:spcBef>
                <a:spcPts val="600"/>
              </a:spcBef>
              <a:spcAft>
                <a:spcPts val="600"/>
              </a:spcAft>
            </a:pPr>
            <a:r>
              <a:rPr lang="en-US" dirty="0">
                <a:solidFill>
                  <a:srgbClr val="C0504D">
                    <a:lumMod val="75000"/>
                  </a:srgbClr>
                </a:solidFill>
                <a:latin typeface="Tempus Sans ITC" panose="04020404030D07020202" pitchFamily="82" charset="0"/>
              </a:rPr>
              <a:t>IRC Sec. 702(b)</a:t>
            </a:r>
            <a:endParaRPr lang="en-US" b="1" dirty="0">
              <a:latin typeface="Tempus Sans ITC" panose="04020404030D07020202" pitchFamily="82" charset="0"/>
              <a:cs typeface="Courier New" panose="02070309020205020404" pitchFamily="49" charset="0"/>
            </a:endParaRPr>
          </a:p>
          <a:p>
            <a:pPr>
              <a:spcBef>
                <a:spcPts val="600"/>
              </a:spcBef>
              <a:spcAft>
                <a:spcPts val="600"/>
              </a:spcAft>
            </a:pPr>
            <a:r>
              <a:rPr lang="en-US" b="1" dirty="0">
                <a:latin typeface="Tempus Sans ITC" panose="04020404030D07020202" pitchFamily="82" charset="0"/>
                <a:cs typeface="Courier New" panose="02070309020205020404" pitchFamily="49" charset="0"/>
              </a:rPr>
              <a:t>&gt; Each  Member must report their distributive share of the items of income and loss realized by the Company.</a:t>
            </a:r>
          </a:p>
          <a:p>
            <a:pPr>
              <a:spcBef>
                <a:spcPts val="600"/>
              </a:spcBef>
              <a:spcAft>
                <a:spcPts val="600"/>
              </a:spcAft>
            </a:pPr>
            <a:r>
              <a:rPr lang="en-US" b="1" dirty="0">
                <a:latin typeface="Tempus Sans ITC" panose="04020404030D07020202" pitchFamily="82" charset="0"/>
                <a:cs typeface="Courier New" panose="02070309020205020404" pitchFamily="49" charset="0"/>
              </a:rPr>
              <a:t>&gt; The terms “distributive share” is a defined in the Company Agreement</a:t>
            </a:r>
          </a:p>
          <a:p>
            <a:pPr>
              <a:spcBef>
                <a:spcPts val="600"/>
              </a:spcBef>
              <a:spcAft>
                <a:spcPts val="600"/>
              </a:spcAft>
            </a:pPr>
            <a:r>
              <a:rPr lang="en-US" b="1" dirty="0">
                <a:latin typeface="Tempus Sans ITC" panose="04020404030D07020202" pitchFamily="82" charset="0"/>
                <a:cs typeface="Courier New" panose="02070309020205020404" pitchFamily="49" charset="0"/>
              </a:rPr>
              <a:t>&gt;In not defined in accordance with relative interest in the Company</a:t>
            </a:r>
          </a:p>
        </p:txBody>
      </p:sp>
      <p:sp>
        <p:nvSpPr>
          <p:cNvPr id="3" name="Rectangle 2">
            <a:extLst>
              <a:ext uri="{FF2B5EF4-FFF2-40B4-BE49-F238E27FC236}">
                <a16:creationId xmlns:a16="http://schemas.microsoft.com/office/drawing/2014/main" id="{51CCB6AF-28FF-432B-82CB-5CF22488482A}"/>
              </a:ext>
            </a:extLst>
          </p:cNvPr>
          <p:cNvSpPr/>
          <p:nvPr/>
        </p:nvSpPr>
        <p:spPr>
          <a:xfrm rot="21384834">
            <a:off x="2711778" y="2043444"/>
            <a:ext cx="7066752" cy="2831544"/>
          </a:xfrm>
          <a:prstGeom prst="rect">
            <a:avLst/>
          </a:prstGeom>
          <a:solidFill>
            <a:schemeClr val="bg1"/>
          </a:solidFill>
          <a:effectLst>
            <a:outerShdw blurRad="50800" dist="50800" dir="5400000" algn="ctr" rotWithShape="0">
              <a:srgbClr val="000000">
                <a:alpha val="99000"/>
              </a:srgbClr>
            </a:outerShdw>
          </a:effectLst>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Year 1 of the LLC an $100, 000 loss is incurred</a:t>
            </a:r>
          </a:p>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2000" dirty="0">
                <a:solidFill>
                  <a:srgbClr val="002060"/>
                </a:solidFill>
                <a:latin typeface="Tempus Sans ITC" panose="04020404030D07020202" pitchFamily="82" charset="0"/>
                <a:cs typeface="Times New Roman" panose="02020603050405020304" pitchFamily="18" charset="0"/>
              </a:rPr>
              <a:t>Mr. A reports a loss of $25,000; and </a:t>
            </a:r>
            <a:br>
              <a:rPr lang="en-US" sz="2000" dirty="0">
                <a:solidFill>
                  <a:srgbClr val="002060"/>
                </a:solidFill>
                <a:latin typeface="Tempus Sans ITC" panose="04020404030D07020202" pitchFamily="82" charset="0"/>
                <a:cs typeface="Times New Roman" panose="02020603050405020304" pitchFamily="18" charset="0"/>
              </a:rPr>
            </a:br>
            <a:r>
              <a:rPr lang="en-US" sz="2000" dirty="0">
                <a:solidFill>
                  <a:srgbClr val="002060"/>
                </a:solidFill>
                <a:latin typeface="Tempus Sans ITC" panose="04020404030D07020202" pitchFamily="82" charset="0"/>
                <a:cs typeface="Times New Roman" panose="02020603050405020304" pitchFamily="18" charset="0"/>
              </a:rPr>
              <a:t>Ms. B reports a loss of $75,000</a:t>
            </a:r>
            <a:br>
              <a:rPr lang="en-US" sz="2000" dirty="0">
                <a:solidFill>
                  <a:srgbClr val="002060"/>
                </a:solidFill>
                <a:latin typeface="Tempus Sans ITC" panose="04020404030D07020202" pitchFamily="82" charset="0"/>
                <a:cs typeface="Times New Roman" panose="02020603050405020304" pitchFamily="18" charset="0"/>
              </a:rPr>
            </a:br>
            <a:r>
              <a:rPr lang="en-US" sz="2000" dirty="0">
                <a:solidFill>
                  <a:srgbClr val="002060"/>
                </a:solidFill>
                <a:latin typeface="Tempus Sans ITC" panose="04020404030D07020202" pitchFamily="82" charset="0"/>
                <a:cs typeface="Times New Roman" panose="02020603050405020304" pitchFamily="18" charset="0"/>
              </a:rPr>
              <a:t>on their respective tax returns</a:t>
            </a:r>
          </a:p>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892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1B08-D3EC-4BD3-BBA7-4EC3CC3F82E7}"/>
              </a:ext>
            </a:extLst>
          </p:cNvPr>
          <p:cNvSpPr>
            <a:spLocks noGrp="1"/>
          </p:cNvSpPr>
          <p:nvPr>
            <p:ph type="title"/>
          </p:nvPr>
        </p:nvSpPr>
        <p:spPr/>
        <p:txBody>
          <a:bodyPr/>
          <a:lstStyle/>
          <a:p>
            <a:pPr algn="l"/>
            <a:br>
              <a:rPr lang="en-US" dirty="0">
                <a:solidFill>
                  <a:schemeClr val="accent2">
                    <a:lumMod val="75000"/>
                  </a:schemeClr>
                </a:solidFill>
                <a:latin typeface="Tempus Sans ITC" panose="04020404030D07020202" pitchFamily="82" charset="0"/>
              </a:rPr>
            </a:br>
            <a:r>
              <a:rPr lang="en-US" dirty="0">
                <a:solidFill>
                  <a:schemeClr val="accent3">
                    <a:lumMod val="50000"/>
                  </a:schemeClr>
                </a:solidFill>
                <a:effectLst>
                  <a:outerShdw blurRad="38100" dist="38100" dir="2700000" algn="tl">
                    <a:srgbClr val="000000">
                      <a:alpha val="43137"/>
                    </a:srgbClr>
                  </a:outerShdw>
                </a:effectLst>
                <a:latin typeface="Tempus Sans ITC" panose="04020404030D07020202" pitchFamily="82" charset="0"/>
              </a:rPr>
              <a:t>What is IRC Sec. 704 all about?</a:t>
            </a:r>
            <a:br>
              <a:rPr lang="en-US" dirty="0">
                <a:solidFill>
                  <a:schemeClr val="accent3">
                    <a:lumMod val="50000"/>
                  </a:schemeClr>
                </a:solidFill>
                <a:latin typeface="Tempus Sans ITC" panose="04020404030D07020202" pitchFamily="82" charset="0"/>
              </a:rPr>
            </a:br>
            <a:endParaRPr lang="en-US" dirty="0">
              <a:solidFill>
                <a:schemeClr val="accent3">
                  <a:lumMod val="50000"/>
                </a:schemeClr>
              </a:solidFill>
              <a:latin typeface="Tempus Sans ITC" panose="04020404030D07020202" pitchFamily="82" charset="0"/>
            </a:endParaRPr>
          </a:p>
        </p:txBody>
      </p:sp>
      <p:sp>
        <p:nvSpPr>
          <p:cNvPr id="3" name="Content Placeholder 2">
            <a:extLst>
              <a:ext uri="{FF2B5EF4-FFF2-40B4-BE49-F238E27FC236}">
                <a16:creationId xmlns:a16="http://schemas.microsoft.com/office/drawing/2014/main" id="{45F48796-B575-48CC-A60C-FDB9B252C11B}"/>
              </a:ext>
            </a:extLst>
          </p:cNvPr>
          <p:cNvSpPr>
            <a:spLocks noGrp="1"/>
          </p:cNvSpPr>
          <p:nvPr>
            <p:ph idx="1"/>
          </p:nvPr>
        </p:nvSpPr>
        <p:spPr>
          <a:xfrm>
            <a:off x="609600" y="1708485"/>
            <a:ext cx="7394222" cy="4525963"/>
          </a:xfrm>
        </p:spPr>
        <p:txBody>
          <a:bodyPr/>
          <a:lstStyle/>
          <a:p>
            <a:pPr>
              <a:buFont typeface="Wingdings" panose="05000000000000000000" pitchFamily="2" charset="2"/>
              <a:buChar char="ü"/>
            </a:pPr>
            <a:r>
              <a:rPr lang="en-US" sz="2800" dirty="0">
                <a:latin typeface="Arial Nova Cond" panose="020B0506020202020204" pitchFamily="34" charset="0"/>
              </a:rPr>
              <a:t>IRC Sec 704 allows for </a:t>
            </a:r>
            <a:r>
              <a:rPr lang="en-US" sz="2800" b="1" dirty="0">
                <a:solidFill>
                  <a:schemeClr val="accent3">
                    <a:lumMod val="50000"/>
                  </a:schemeClr>
                </a:solidFill>
                <a:latin typeface="Arial Nova Cond" panose="020B0506020202020204" pitchFamily="34" charset="0"/>
              </a:rPr>
              <a:t>“special allocations” </a:t>
            </a:r>
            <a:r>
              <a:rPr lang="en-US" sz="2800" dirty="0">
                <a:latin typeface="Arial Nova Cond" panose="020B0506020202020204" pitchFamily="34" charset="0"/>
              </a:rPr>
              <a:t>as long as they meet the </a:t>
            </a:r>
            <a:r>
              <a:rPr lang="en-US" sz="2800" dirty="0">
                <a:solidFill>
                  <a:schemeClr val="accent3">
                    <a:lumMod val="50000"/>
                  </a:schemeClr>
                </a:solidFill>
                <a:latin typeface="Arial Nova Cond" panose="020B0506020202020204" pitchFamily="34" charset="0"/>
              </a:rPr>
              <a:t>“</a:t>
            </a:r>
            <a:r>
              <a:rPr lang="en-US" sz="2800" b="1" dirty="0">
                <a:solidFill>
                  <a:schemeClr val="accent3">
                    <a:lumMod val="50000"/>
                  </a:schemeClr>
                </a:solidFill>
                <a:latin typeface="Arial Nova Cond" panose="020B0506020202020204" pitchFamily="34" charset="0"/>
              </a:rPr>
              <a:t>substantial economic effect” </a:t>
            </a:r>
            <a:r>
              <a:rPr lang="en-US" sz="2800" dirty="0">
                <a:latin typeface="Arial Nova Cond" panose="020B0506020202020204" pitchFamily="34" charset="0"/>
              </a:rPr>
              <a:t>test</a:t>
            </a:r>
          </a:p>
          <a:p>
            <a:pPr>
              <a:buFont typeface="Wingdings" panose="05000000000000000000" pitchFamily="2" charset="2"/>
              <a:buChar char="ü"/>
            </a:pPr>
            <a:r>
              <a:rPr lang="en-US" sz="2800" b="1" dirty="0">
                <a:solidFill>
                  <a:schemeClr val="accent3">
                    <a:lumMod val="50000"/>
                  </a:schemeClr>
                </a:solidFill>
                <a:latin typeface="Arial Nova Cond" panose="020B0506020202020204" pitchFamily="34" charset="0"/>
              </a:rPr>
              <a:t>Capital Accounts </a:t>
            </a:r>
            <a:r>
              <a:rPr lang="en-US" sz="2800" dirty="0">
                <a:latin typeface="Arial Nova Cond" panose="020B0506020202020204" pitchFamily="34" charset="0"/>
              </a:rPr>
              <a:t>maintained in accordance with Reg Sec. 1.704 – 1(b)(2)(iv)</a:t>
            </a:r>
          </a:p>
          <a:p>
            <a:pPr>
              <a:buFont typeface="Wingdings" panose="05000000000000000000" pitchFamily="2" charset="2"/>
              <a:buChar char="ü"/>
            </a:pPr>
            <a:r>
              <a:rPr lang="en-US" sz="2800" dirty="0">
                <a:latin typeface="Arial Nova Cond" panose="020B0506020202020204" pitchFamily="34" charset="0"/>
              </a:rPr>
              <a:t>Upon </a:t>
            </a:r>
            <a:r>
              <a:rPr lang="en-US" sz="2800" b="1" dirty="0">
                <a:solidFill>
                  <a:schemeClr val="accent3">
                    <a:lumMod val="50000"/>
                  </a:schemeClr>
                </a:solidFill>
                <a:latin typeface="Arial Nova Cond" panose="020B0506020202020204" pitchFamily="34" charset="0"/>
              </a:rPr>
              <a:t>liquidation, distributions are based on positive account balances</a:t>
            </a:r>
          </a:p>
          <a:p>
            <a:pPr>
              <a:buFont typeface="Wingdings" panose="05000000000000000000" pitchFamily="2" charset="2"/>
              <a:buChar char="ü"/>
            </a:pPr>
            <a:r>
              <a:rPr lang="en-US" sz="2800" dirty="0">
                <a:latin typeface="Arial Nova Cond" panose="020B0506020202020204" pitchFamily="34" charset="0"/>
              </a:rPr>
              <a:t>Member has the obligation to restore </a:t>
            </a:r>
            <a:r>
              <a:rPr lang="en-US" sz="2800" b="1" dirty="0">
                <a:solidFill>
                  <a:schemeClr val="accent3">
                    <a:lumMod val="50000"/>
                  </a:schemeClr>
                </a:solidFill>
                <a:latin typeface="Arial Nova Cond" panose="020B0506020202020204" pitchFamily="34" charset="0"/>
              </a:rPr>
              <a:t>negative capital account balances</a:t>
            </a:r>
          </a:p>
        </p:txBody>
      </p:sp>
      <p:cxnSp>
        <p:nvCxnSpPr>
          <p:cNvPr id="5" name="Straight Connector 4">
            <a:extLst>
              <a:ext uri="{FF2B5EF4-FFF2-40B4-BE49-F238E27FC236}">
                <a16:creationId xmlns:a16="http://schemas.microsoft.com/office/drawing/2014/main" id="{51A9A6DA-C562-0E3E-BB17-9FD3EFE93E8E}"/>
              </a:ext>
            </a:extLst>
          </p:cNvPr>
          <p:cNvCxnSpPr/>
          <p:nvPr/>
        </p:nvCxnSpPr>
        <p:spPr>
          <a:xfrm>
            <a:off x="812800" y="1282171"/>
            <a:ext cx="7191022" cy="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pic>
        <p:nvPicPr>
          <p:cNvPr id="11" name="Picture 10">
            <a:extLst>
              <a:ext uri="{FF2B5EF4-FFF2-40B4-BE49-F238E27FC236}">
                <a16:creationId xmlns:a16="http://schemas.microsoft.com/office/drawing/2014/main" id="{D56468DF-3067-72DD-6EE2-79D553C4A93D}"/>
              </a:ext>
            </a:extLst>
          </p:cNvPr>
          <p:cNvPicPr>
            <a:picLocks noChangeAspect="1"/>
          </p:cNvPicPr>
          <p:nvPr/>
        </p:nvPicPr>
        <p:blipFill>
          <a:blip r:embed="rId3"/>
          <a:stretch>
            <a:fillRect/>
          </a:stretch>
        </p:blipFill>
        <p:spPr>
          <a:xfrm>
            <a:off x="8320018" y="1537954"/>
            <a:ext cx="3429000" cy="4465602"/>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55186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hiller" panose="04020404031007020602" pitchFamily="82" charset="0"/>
                <a:ea typeface="+mn-ea"/>
                <a:cs typeface="+mn-cs"/>
              </a:rPr>
              <a:t>Tax Allocations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76BD8-A44B-4267-A208-90D2F2FEA24D}"/>
              </a:ext>
            </a:extLst>
          </p:cNvPr>
          <p:cNvPicPr>
            <a:picLocks noChangeAspect="1"/>
          </p:cNvPicPr>
          <p:nvPr/>
        </p:nvPicPr>
        <p:blipFill>
          <a:blip r:embed="rId2"/>
          <a:stretch>
            <a:fillRect/>
          </a:stretch>
        </p:blipFill>
        <p:spPr>
          <a:xfrm>
            <a:off x="-946152" y="2010335"/>
            <a:ext cx="3700506" cy="4847665"/>
          </a:xfrm>
          <a:prstGeom prst="rect">
            <a:avLst/>
          </a:prstGeom>
        </p:spPr>
      </p:pic>
      <p:pic>
        <p:nvPicPr>
          <p:cNvPr id="2052" name="Picture 4" descr="Image result for business woman">
            <a:extLst>
              <a:ext uri="{FF2B5EF4-FFF2-40B4-BE49-F238E27FC236}">
                <a16:creationId xmlns:a16="http://schemas.microsoft.com/office/drawing/2014/main" id="{BFCD2880-308C-4311-B98B-FE3B315D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51" y="2267231"/>
            <a:ext cx="1743075" cy="45907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A78DC70-1C1F-4F21-814B-CF9D8A1D2973}"/>
              </a:ext>
            </a:extLst>
          </p:cNvPr>
          <p:cNvSpPr/>
          <p:nvPr/>
        </p:nvSpPr>
        <p:spPr>
          <a:xfrm>
            <a:off x="2880039" y="2718680"/>
            <a:ext cx="6651838" cy="423193"/>
          </a:xfrm>
          <a:prstGeom prst="rect">
            <a:avLst/>
          </a:prstGeom>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extBox 1">
            <a:extLst>
              <a:ext uri="{FF2B5EF4-FFF2-40B4-BE49-F238E27FC236}">
                <a16:creationId xmlns:a16="http://schemas.microsoft.com/office/drawing/2014/main" id="{738348EE-6D82-4CD8-9275-2B8CB1D27000}"/>
              </a:ext>
            </a:extLst>
          </p:cNvPr>
          <p:cNvSpPr txBox="1"/>
          <p:nvPr/>
        </p:nvSpPr>
        <p:spPr>
          <a:xfrm>
            <a:off x="836855" y="1022311"/>
            <a:ext cx="1236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25 Units</a:t>
            </a:r>
          </a:p>
        </p:txBody>
      </p:sp>
      <p:sp>
        <p:nvSpPr>
          <p:cNvPr id="10" name="TextBox 9">
            <a:extLst>
              <a:ext uri="{FF2B5EF4-FFF2-40B4-BE49-F238E27FC236}">
                <a16:creationId xmlns:a16="http://schemas.microsoft.com/office/drawing/2014/main" id="{DDC63F39-5F59-41BD-A7C8-13D0CE9318C8}"/>
              </a:ext>
            </a:extLst>
          </p:cNvPr>
          <p:cNvSpPr txBox="1"/>
          <p:nvPr/>
        </p:nvSpPr>
        <p:spPr>
          <a:xfrm>
            <a:off x="9531877" y="903154"/>
            <a:ext cx="13532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75 Units</a:t>
            </a:r>
          </a:p>
        </p:txBody>
      </p:sp>
      <p:sp>
        <p:nvSpPr>
          <p:cNvPr id="11" name="TextBox 10">
            <a:extLst>
              <a:ext uri="{FF2B5EF4-FFF2-40B4-BE49-F238E27FC236}">
                <a16:creationId xmlns:a16="http://schemas.microsoft.com/office/drawing/2014/main" id="{F1B46BE3-13D9-48B4-B712-D7B8DAD640D0}"/>
              </a:ext>
            </a:extLst>
          </p:cNvPr>
          <p:cNvSpPr txBox="1"/>
          <p:nvPr/>
        </p:nvSpPr>
        <p:spPr>
          <a:xfrm>
            <a:off x="189222" y="1341837"/>
            <a:ext cx="30027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Interest 25%</a:t>
            </a:r>
          </a:p>
        </p:txBody>
      </p:sp>
      <p:sp>
        <p:nvSpPr>
          <p:cNvPr id="12" name="TextBox 11">
            <a:extLst>
              <a:ext uri="{FF2B5EF4-FFF2-40B4-BE49-F238E27FC236}">
                <a16:creationId xmlns:a16="http://schemas.microsoft.com/office/drawing/2014/main" id="{328EED39-94A8-4193-8769-3E77DC9B9B20}"/>
              </a:ext>
            </a:extLst>
          </p:cNvPr>
          <p:cNvSpPr txBox="1"/>
          <p:nvPr/>
        </p:nvSpPr>
        <p:spPr>
          <a:xfrm>
            <a:off x="8476281" y="1191588"/>
            <a:ext cx="30027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Interest 75%</a:t>
            </a:r>
          </a:p>
        </p:txBody>
      </p:sp>
      <p:sp>
        <p:nvSpPr>
          <p:cNvPr id="14" name="Block Arc 13">
            <a:extLst>
              <a:ext uri="{FF2B5EF4-FFF2-40B4-BE49-F238E27FC236}">
                <a16:creationId xmlns:a16="http://schemas.microsoft.com/office/drawing/2014/main" id="{0688918F-A751-4F9E-B4DF-7A56A1CB2BCD}"/>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88337AF-A17C-40B9-89A9-F3F15C650245}"/>
              </a:ext>
            </a:extLst>
          </p:cNvPr>
          <p:cNvSpPr/>
          <p:nvPr/>
        </p:nvSpPr>
        <p:spPr>
          <a:xfrm>
            <a:off x="3157958" y="2209432"/>
            <a:ext cx="6096000" cy="2492990"/>
          </a:xfrm>
          <a:prstGeom prst="rect">
            <a:avLst/>
          </a:prstGeom>
        </p:spPr>
        <p:txBody>
          <a:bodyPr>
            <a:spAutoFit/>
          </a:bodyPr>
          <a:lstStyle/>
          <a:p>
            <a:pPr algn="ctr">
              <a:spcBef>
                <a:spcPts val="600"/>
              </a:spcBef>
              <a:spcAft>
                <a:spcPts val="600"/>
              </a:spcAft>
            </a:pPr>
            <a:r>
              <a:rPr lang="en-US" dirty="0">
                <a:solidFill>
                  <a:srgbClr val="C0504D">
                    <a:lumMod val="75000"/>
                  </a:srgbClr>
                </a:solidFill>
                <a:latin typeface="Tempus Sans ITC" panose="04020404030D07020202" pitchFamily="82" charset="0"/>
              </a:rPr>
              <a:t>IRC Sec. 702(b)</a:t>
            </a:r>
            <a:endParaRPr lang="en-US" b="1" dirty="0">
              <a:latin typeface="Tempus Sans ITC" panose="04020404030D07020202" pitchFamily="82" charset="0"/>
              <a:cs typeface="Courier New" panose="02070309020205020404" pitchFamily="49" charset="0"/>
            </a:endParaRPr>
          </a:p>
          <a:p>
            <a:pPr>
              <a:spcBef>
                <a:spcPts val="600"/>
              </a:spcBef>
              <a:spcAft>
                <a:spcPts val="600"/>
              </a:spcAft>
            </a:pPr>
            <a:r>
              <a:rPr lang="en-US" b="1" dirty="0">
                <a:latin typeface="Tempus Sans ITC" panose="04020404030D07020202" pitchFamily="82" charset="0"/>
                <a:cs typeface="Courier New" panose="02070309020205020404" pitchFamily="49" charset="0"/>
              </a:rPr>
              <a:t>&gt; Each  Member must report their distributive share of the items of income and loss realized by the Company.</a:t>
            </a:r>
          </a:p>
          <a:p>
            <a:pPr>
              <a:spcBef>
                <a:spcPts val="600"/>
              </a:spcBef>
              <a:spcAft>
                <a:spcPts val="600"/>
              </a:spcAft>
            </a:pPr>
            <a:r>
              <a:rPr lang="en-US" b="1" dirty="0">
                <a:latin typeface="Tempus Sans ITC" panose="04020404030D07020202" pitchFamily="82" charset="0"/>
                <a:cs typeface="Courier New" panose="02070309020205020404" pitchFamily="49" charset="0"/>
              </a:rPr>
              <a:t>&gt; The terms “distributive share” is a defined in the Company Agreement</a:t>
            </a:r>
          </a:p>
          <a:p>
            <a:pPr>
              <a:spcBef>
                <a:spcPts val="600"/>
              </a:spcBef>
              <a:spcAft>
                <a:spcPts val="600"/>
              </a:spcAft>
            </a:pPr>
            <a:r>
              <a:rPr lang="en-US" b="1" dirty="0">
                <a:latin typeface="Tempus Sans ITC" panose="04020404030D07020202" pitchFamily="82" charset="0"/>
                <a:cs typeface="Courier New" panose="02070309020205020404" pitchFamily="49" charset="0"/>
              </a:rPr>
              <a:t>&gt;In not defined in accordance with relative interest in the Company</a:t>
            </a:r>
          </a:p>
        </p:txBody>
      </p:sp>
      <p:sp>
        <p:nvSpPr>
          <p:cNvPr id="3" name="Rectangle 2">
            <a:extLst>
              <a:ext uri="{FF2B5EF4-FFF2-40B4-BE49-F238E27FC236}">
                <a16:creationId xmlns:a16="http://schemas.microsoft.com/office/drawing/2014/main" id="{51CCB6AF-28FF-432B-82CB-5CF22488482A}"/>
              </a:ext>
            </a:extLst>
          </p:cNvPr>
          <p:cNvSpPr/>
          <p:nvPr/>
        </p:nvSpPr>
        <p:spPr>
          <a:xfrm rot="21384834">
            <a:off x="2711778" y="2197332"/>
            <a:ext cx="7066752" cy="2523768"/>
          </a:xfrm>
          <a:prstGeom prst="rect">
            <a:avLst/>
          </a:prstGeom>
          <a:solidFill>
            <a:schemeClr val="bg1"/>
          </a:solidFill>
          <a:effectLst>
            <a:outerShdw blurRad="50800" dist="50800" dir="5400000" algn="ctr" rotWithShape="0">
              <a:srgbClr val="000000">
                <a:alpha val="99000"/>
              </a:srgbClr>
            </a:outerShdw>
          </a:effectLst>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empus Sans ITC" panose="04020404030D07020202" pitchFamily="82" charset="0"/>
                <a:ea typeface="Calibri" panose="020F0502020204030204" pitchFamily="34" charset="0"/>
                <a:cs typeface="Times New Roman" panose="02020603050405020304" pitchFamily="18" charset="0"/>
              </a:rPr>
              <a:t>Year 1 of the LLC an $100, 000 loss is incurred</a:t>
            </a:r>
          </a:p>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2000" dirty="0">
                <a:solidFill>
                  <a:srgbClr val="002060"/>
                </a:solidFill>
                <a:latin typeface="Tempus Sans ITC" panose="04020404030D07020202" pitchFamily="82" charset="0"/>
                <a:cs typeface="Times New Roman" panose="02020603050405020304" pitchFamily="18" charset="0"/>
              </a:rPr>
              <a:t>Ms. B reports wants to report the full $100,000</a:t>
            </a:r>
            <a:br>
              <a:rPr lang="en-US" sz="2000" dirty="0">
                <a:solidFill>
                  <a:srgbClr val="002060"/>
                </a:solidFill>
                <a:latin typeface="Tempus Sans ITC" panose="04020404030D07020202" pitchFamily="82" charset="0"/>
                <a:cs typeface="Times New Roman" panose="02020603050405020304" pitchFamily="18" charset="0"/>
              </a:rPr>
            </a:br>
            <a:r>
              <a:rPr lang="en-US" sz="2000" dirty="0">
                <a:solidFill>
                  <a:srgbClr val="002060"/>
                </a:solidFill>
                <a:latin typeface="Tempus Sans ITC" panose="04020404030D07020202" pitchFamily="82" charset="0"/>
                <a:cs typeface="Times New Roman" panose="02020603050405020304" pitchFamily="18" charset="0"/>
              </a:rPr>
              <a:t>on her tax returns</a:t>
            </a:r>
          </a:p>
          <a:p>
            <a:pPr marL="0" marR="0" lvl="0" indent="0" algn="ctr" defTabSz="914400" rtl="0" eaLnBrk="1" fontAlgn="auto" latinLnBrk="0" hangingPunct="1">
              <a:lnSpc>
                <a:spcPct val="100000"/>
              </a:lnSpc>
              <a:spcBef>
                <a:spcPts val="120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485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4AC2-95B2-8CEA-8C5C-3ADB96B31F47}"/>
              </a:ext>
            </a:extLst>
          </p:cNvPr>
          <p:cNvSpPr>
            <a:spLocks noGrp="1"/>
          </p:cNvSpPr>
          <p:nvPr>
            <p:ph type="title"/>
          </p:nvPr>
        </p:nvSpPr>
        <p:spPr/>
        <p:txBody>
          <a:bodyPr/>
          <a:lstStyle/>
          <a:p>
            <a:r>
              <a:rPr lang="en-US" dirty="0" err="1">
                <a:solidFill>
                  <a:srgbClr val="C00000"/>
                </a:solidFill>
                <a:latin typeface="Tempus Sans ITC" panose="04020404030D07020202" pitchFamily="82" charset="0"/>
              </a:rPr>
              <a:t>Ms</a:t>
            </a:r>
            <a:r>
              <a:rPr lang="en-US" dirty="0">
                <a:solidFill>
                  <a:srgbClr val="C00000"/>
                </a:solidFill>
                <a:latin typeface="Tempus Sans ITC" panose="04020404030D07020202" pitchFamily="82" charset="0"/>
              </a:rPr>
              <a:t> B - Capital Account</a:t>
            </a:r>
          </a:p>
        </p:txBody>
      </p:sp>
      <p:sp>
        <p:nvSpPr>
          <p:cNvPr id="3" name="Content Placeholder 2">
            <a:extLst>
              <a:ext uri="{FF2B5EF4-FFF2-40B4-BE49-F238E27FC236}">
                <a16:creationId xmlns:a16="http://schemas.microsoft.com/office/drawing/2014/main" id="{83937869-1338-25CD-A612-8297B581D2E5}"/>
              </a:ext>
            </a:extLst>
          </p:cNvPr>
          <p:cNvSpPr>
            <a:spLocks noGrp="1"/>
          </p:cNvSpPr>
          <p:nvPr>
            <p:ph idx="1"/>
          </p:nvPr>
        </p:nvSpPr>
        <p:spPr/>
        <p:txBody>
          <a:bodyPr/>
          <a:lstStyle/>
          <a:p>
            <a:pPr marL="914400" indent="0">
              <a:buNone/>
            </a:pPr>
            <a:r>
              <a:rPr lang="en-US" dirty="0">
                <a:latin typeface="Tempus Sans ITC" panose="04020404030D07020202" pitchFamily="82" charset="0"/>
              </a:rPr>
              <a:t>Initial Capital Contribution			$  75,000</a:t>
            </a:r>
          </a:p>
          <a:p>
            <a:pPr marL="914400" indent="0">
              <a:buNone/>
            </a:pPr>
            <a:r>
              <a:rPr lang="en-US" dirty="0">
                <a:latin typeface="Tempus Sans ITC" panose="04020404030D07020202" pitchFamily="82" charset="0"/>
              </a:rPr>
              <a:t>Plus Additional Capital Contribution			-0-</a:t>
            </a:r>
          </a:p>
          <a:p>
            <a:pPr marL="914400" indent="0">
              <a:buNone/>
            </a:pPr>
            <a:r>
              <a:rPr lang="en-US" dirty="0">
                <a:latin typeface="Tempus Sans ITC" panose="04020404030D07020202" pitchFamily="82" charset="0"/>
              </a:rPr>
              <a:t>Plus Taxable Income						-0-</a:t>
            </a:r>
          </a:p>
          <a:p>
            <a:pPr marL="914400" indent="0">
              <a:buNone/>
            </a:pPr>
            <a:r>
              <a:rPr lang="en-US" dirty="0">
                <a:latin typeface="Tempus Sans ITC" panose="04020404030D07020202" pitchFamily="82" charset="0"/>
              </a:rPr>
              <a:t>Less Distributions						-0-</a:t>
            </a:r>
          </a:p>
          <a:p>
            <a:pPr marL="914400" indent="0">
              <a:buNone/>
            </a:pPr>
            <a:r>
              <a:rPr lang="en-US" dirty="0">
                <a:latin typeface="Tempus Sans ITC" panose="04020404030D07020202" pitchFamily="82" charset="0"/>
              </a:rPr>
              <a:t>Less Tax losses						</a:t>
            </a:r>
            <a:r>
              <a:rPr lang="en-US" u="sng" dirty="0">
                <a:latin typeface="Tempus Sans ITC" panose="04020404030D07020202" pitchFamily="82" charset="0"/>
              </a:rPr>
              <a:t>-100,000</a:t>
            </a:r>
            <a:r>
              <a:rPr lang="en-US" dirty="0">
                <a:latin typeface="Tempus Sans ITC" panose="04020404030D07020202" pitchFamily="82" charset="0"/>
              </a:rPr>
              <a:t>	</a:t>
            </a:r>
          </a:p>
          <a:p>
            <a:pPr marL="914400" indent="0">
              <a:buNone/>
            </a:pPr>
            <a:r>
              <a:rPr lang="en-US" dirty="0">
                <a:latin typeface="Tempus Sans ITC" panose="04020404030D07020202" pitchFamily="82" charset="0"/>
              </a:rPr>
              <a:t>= Capital Account 					-$25,000</a:t>
            </a:r>
          </a:p>
          <a:p>
            <a:pPr marL="914400" indent="0">
              <a:buNone/>
            </a:pPr>
            <a:r>
              <a:rPr lang="en-US" dirty="0" err="1">
                <a:solidFill>
                  <a:srgbClr val="C00000"/>
                </a:solidFill>
                <a:latin typeface="Tempus Sans ITC" panose="04020404030D07020202" pitchFamily="82" charset="0"/>
              </a:rPr>
              <a:t>Ms</a:t>
            </a:r>
            <a:r>
              <a:rPr lang="en-US" dirty="0">
                <a:solidFill>
                  <a:srgbClr val="C00000"/>
                </a:solidFill>
                <a:latin typeface="Tempus Sans ITC" panose="04020404030D07020202" pitchFamily="82" charset="0"/>
              </a:rPr>
              <a:t> B has to contribute $25,000 to the LLC</a:t>
            </a:r>
            <a:r>
              <a:rPr lang="en-US" dirty="0">
                <a:solidFill>
                  <a:srgbClr val="C00000"/>
                </a:solidFill>
              </a:rPr>
              <a:t> </a:t>
            </a:r>
            <a:r>
              <a:rPr lang="en-US" dirty="0">
                <a:solidFill>
                  <a:srgbClr val="C00000"/>
                </a:solidFill>
                <a:latin typeface="Tempus Sans ITC" panose="04020404030D07020202" pitchFamily="82" charset="0"/>
              </a:rPr>
              <a:t>to restore her Capital Account to zero.</a:t>
            </a:r>
          </a:p>
        </p:txBody>
      </p:sp>
      <p:sp>
        <p:nvSpPr>
          <p:cNvPr id="5" name="TextBox 4">
            <a:extLst>
              <a:ext uri="{FF2B5EF4-FFF2-40B4-BE49-F238E27FC236}">
                <a16:creationId xmlns:a16="http://schemas.microsoft.com/office/drawing/2014/main" id="{513D725D-DDE5-4A46-84B3-8405F6F407CA}"/>
              </a:ext>
            </a:extLst>
          </p:cNvPr>
          <p:cNvSpPr txBox="1"/>
          <p:nvPr/>
        </p:nvSpPr>
        <p:spPr>
          <a:xfrm rot="21359141">
            <a:off x="1603207" y="2099936"/>
            <a:ext cx="6746709" cy="2456057"/>
          </a:xfrm>
          <a:prstGeom prst="rect">
            <a:avLst/>
          </a:prstGeom>
          <a:solidFill>
            <a:schemeClr val="bg2">
              <a:lumMod val="90000"/>
            </a:schemeClr>
          </a:solidFill>
          <a:ln w="22225">
            <a:solidFill>
              <a:srgbClr val="C00000"/>
            </a:solidFill>
          </a:ln>
          <a:effectLst>
            <a:outerShdw blurRad="50800" dist="50800" dir="5400000" algn="ctr" rotWithShape="0">
              <a:srgbClr val="000000">
                <a:alpha val="99000"/>
              </a:srgbClr>
            </a:outerShdw>
          </a:effectLst>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rPr>
              <a:t>Capital Accounts </a:t>
            </a: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maintained in accordance with Reg Sec. 1.704 – 1(b)(2)(iv).</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Upon </a:t>
            </a:r>
            <a:r>
              <a:rPr kumimoji="0" lang="en-US" sz="2400" b="0"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rPr>
              <a:t>liquidation, distributions are based on positive account balances.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Member has the obligation to restore </a:t>
            </a:r>
            <a:r>
              <a:rPr kumimoji="0" lang="en-US" sz="2400" b="0" i="0" u="none" strike="noStrike" kern="1200" cap="none" spc="0" normalizeH="0" baseline="0" noProof="0" dirty="0">
                <a:ln>
                  <a:noFill/>
                </a:ln>
                <a:solidFill>
                  <a:srgbClr val="C00000"/>
                </a:solidFill>
                <a:effectLst/>
                <a:uLnTx/>
                <a:uFillTx/>
                <a:latin typeface="Arial Nova Cond" panose="020B0506020202020204" pitchFamily="34" charset="0"/>
                <a:ea typeface="+mn-ea"/>
                <a:cs typeface="+mn-cs"/>
              </a:rPr>
              <a:t>negative capital account balances.</a:t>
            </a:r>
          </a:p>
        </p:txBody>
      </p:sp>
    </p:spTree>
    <p:extLst>
      <p:ext uri="{BB962C8B-B14F-4D97-AF65-F5344CB8AC3E}">
        <p14:creationId xmlns:p14="http://schemas.microsoft.com/office/powerpoint/2010/main" val="1264044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6380" y="1600680"/>
            <a:ext cx="288787" cy="6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594" rtl="0" eaLnBrk="1" fontAlgn="base" latinLnBrk="0" hangingPunct="1">
              <a:lnSpc>
                <a:spcPct val="100000"/>
              </a:lnSpc>
              <a:spcBef>
                <a:spcPct val="0"/>
              </a:spcBef>
              <a:spcAft>
                <a:spcPct val="0"/>
              </a:spcAft>
              <a:buClrTx/>
              <a:buSzTx/>
              <a:buFontTx/>
              <a:buNone/>
              <a:tabLst/>
              <a:defRPr/>
            </a:pPr>
            <a:r>
              <a:rPr kumimoji="0" lang="en-US" altLang="en-US" sz="3599"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919" y="915056"/>
            <a:ext cx="4570809" cy="1554075"/>
          </a:xfrm>
          <a:prstGeom prst="rect">
            <a:avLst/>
          </a:prstGeom>
          <a:noFill/>
          <a:ln w="31750">
            <a:noFill/>
          </a:ln>
        </p:spPr>
        <p:txBody>
          <a:bodyPr lIns="205686" tIns="137124" rIns="205686">
            <a:noAutofit/>
          </a:bodyPr>
          <a:lstStyle/>
          <a:p>
            <a:pPr marL="457063" marR="0" lvl="0" indent="-457063" algn="l" defTabSz="685594" rtl="0" eaLnBrk="1" fontAlgn="base" latinLnBrk="0" hangingPunct="1">
              <a:lnSpc>
                <a:spcPct val="100000"/>
              </a:lnSpc>
              <a:spcBef>
                <a:spcPct val="0"/>
              </a:spcBef>
              <a:spcAft>
                <a:spcPct val="0"/>
              </a:spcAft>
              <a:buClrTx/>
              <a:buSzTx/>
              <a:buFontTx/>
              <a:buNone/>
              <a:tabLst/>
              <a:defRPr/>
            </a:pPr>
            <a:r>
              <a:rPr kumimoji="0" lang="en-US" sz="23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MARTIN J. PEZZNER, BS, JD, CPA</a:t>
            </a:r>
            <a:br>
              <a:rPr kumimoji="0" lang="en-US" sz="2399" b="1" i="0" u="none" strike="noStrike" kern="1200" cap="none" spc="0" normalizeH="0" baseline="0" noProof="0">
                <a:ln>
                  <a:noFill/>
                </a:ln>
                <a:solidFill>
                  <a:srgbClr val="000000">
                    <a:lumMod val="75000"/>
                  </a:srgbClr>
                </a:solidFill>
                <a:effectLst>
                  <a:outerShdw blurRad="38100" dist="38100" dir="2700000" algn="tl">
                    <a:srgbClr val="000000">
                      <a:alpha val="43137"/>
                    </a:srgbClr>
                  </a:outerShdw>
                </a:effectLst>
                <a:uLnTx/>
                <a:uFillTx/>
                <a:latin typeface="Calibri"/>
                <a:ea typeface="Tahoma" pitchFamily="34" charset="0"/>
                <a:cs typeface="Calibri" pitchFamily="34" charset="0"/>
              </a:rPr>
            </a:br>
            <a:r>
              <a:rPr kumimoji="0" lang="en-US" sz="1999" b="0" i="0" u="none" strike="noStrike" kern="1200" cap="all" spc="0" normalizeH="0" baseline="0" noProof="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594" rtl="0" eaLnBrk="1" fontAlgn="base" latinLnBrk="0" hangingPunct="1">
              <a:lnSpc>
                <a:spcPct val="100000"/>
              </a:lnSpc>
              <a:spcBef>
                <a:spcPct val="0"/>
              </a:spcBef>
              <a:spcAft>
                <a:spcPct val="0"/>
              </a:spcAft>
              <a:buClrTx/>
              <a:buSzTx/>
              <a:buFontTx/>
              <a:buNone/>
              <a:tabLst/>
              <a:defRPr/>
            </a:pPr>
            <a:br>
              <a:rPr kumimoji="0" lang="en-US" sz="2399" b="0" i="0" u="none" strike="noStrike" kern="1200" cap="none" spc="0" normalizeH="0" baseline="0" noProof="0">
                <a:ln>
                  <a:noFill/>
                </a:ln>
                <a:solidFill>
                  <a:srgbClr val="C00000"/>
                </a:solidFill>
                <a:effectLst/>
                <a:uLnTx/>
                <a:uFillTx/>
                <a:latin typeface="Calibri"/>
                <a:ea typeface="Tahoma" pitchFamily="34" charset="0"/>
                <a:cs typeface="Calibri" pitchFamily="34" charset="0"/>
              </a:rPr>
            </a:br>
            <a:endParaRPr kumimoji="0" lang="en-US" sz="2399"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1035" y="1990515"/>
            <a:ext cx="6908734" cy="9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594" rtl="0" eaLnBrk="0" fontAlgn="base" latinLnBrk="0" hangingPunct="0">
              <a:lnSpc>
                <a:spcPct val="100000"/>
              </a:lnSpc>
              <a:spcBef>
                <a:spcPts val="1200"/>
              </a:spcBef>
              <a:spcAft>
                <a:spcPct val="0"/>
              </a:spcAft>
              <a:buClrTx/>
              <a:buSzTx/>
              <a:buFontTx/>
              <a:buNone/>
              <a:tabLst/>
              <a:defRPr/>
            </a:pPr>
            <a:r>
              <a:rPr kumimoji="0" lang="en-US" altLang="en-US" sz="1500" b="1" i="0" u="none" strike="noStrike" kern="1200" cap="none" spc="0" normalizeH="0" baseline="0" noProof="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kumimoji="0" lang="en-US" altLang="en-US" sz="1500" b="1" i="0" u="none" strike="noStrike" kern="1200" cap="none" spc="0" normalizeH="0" baseline="0" noProof="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rPr>
              <a:t>610.565.1708 ext. 112</a:t>
            </a:r>
          </a:p>
          <a:p>
            <a:pPr marL="0" marR="0" lvl="0" indent="0" algn="l" defTabSz="685594"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marL="0" marR="0" lvl="0" indent="0" algn="l" defTabSz="685594"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marL="0" marR="0" lvl="0" indent="0" algn="l" defTabSz="685594"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He is a member of the Philadelphia Bar Association and the Probate and Trust Law Section of the Philadelphia Bar. He also maintains his CPA license.</a:t>
            </a:r>
            <a:r>
              <a:rPr kumimoji="0" lang="en-US" altLang="en-US" sz="105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5192" y="750135"/>
            <a:ext cx="9141619" cy="875266"/>
          </a:xfrm>
          <a:prstGeom prst="rect">
            <a:avLst/>
          </a:prstGeom>
        </p:spPr>
        <p:txBody>
          <a:bodyPr vert="horz" lIns="91416" tIns="45708" rIns="91416" bIns="4570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endParaRPr kumimoji="0" lang="en-US" sz="4399" b="1" i="0" u="none" strike="noStrike" kern="1200" cap="none" spc="50" normalizeH="0" baseline="0" noProof="0">
              <a:ln w="0"/>
              <a:solidFill>
                <a:srgbClr val="C00000"/>
              </a:solidFill>
              <a:effectLst>
                <a:innerShdw blurRad="63500" dist="50800" dir="13500000">
                  <a:srgbClr val="000000">
                    <a:alpha val="50000"/>
                  </a:srgbClr>
                </a:innerShdw>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732917" y="1187769"/>
            <a:ext cx="2742486" cy="42051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82A3E-AFF4-BA7D-0681-76D31B417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FD30E-66AE-BBA6-2BE7-B496E581AEE2}"/>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Admission of New Members</a:t>
            </a:r>
          </a:p>
        </p:txBody>
      </p:sp>
      <p:pic>
        <p:nvPicPr>
          <p:cNvPr id="4" name="Picture 3">
            <a:extLst>
              <a:ext uri="{FF2B5EF4-FFF2-40B4-BE49-F238E27FC236}">
                <a16:creationId xmlns:a16="http://schemas.microsoft.com/office/drawing/2014/main" id="{A20D7BCF-BC65-72BA-231C-C878E48B6174}"/>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1F938A96-0407-AEC8-C3D5-BA09C638DA3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74126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769172" y="1485816"/>
            <a:ext cx="10849210" cy="4579371"/>
          </a:xfrm>
        </p:spPr>
        <p:txBody>
          <a:bodyPr>
            <a:normAutofit/>
          </a:bodyPr>
          <a:lstStyle/>
          <a:p>
            <a:pPr defTabSz="365760">
              <a:lnSpc>
                <a:spcPct val="110000"/>
              </a:lnSpc>
              <a:spcBef>
                <a:spcPts val="600"/>
              </a:spcBef>
              <a:spcAft>
                <a:spcPts val="600"/>
              </a:spcAft>
            </a:pPr>
            <a:br>
              <a:rPr lang="en-US" sz="2200" dirty="0">
                <a:solidFill>
                  <a:schemeClr val="accent2">
                    <a:lumMod val="50000"/>
                  </a:schemeClr>
                </a:solidFill>
                <a:latin typeface="Arial Nova Cond" panose="020B0506020202020204" pitchFamily="34" charset="0"/>
              </a:rPr>
            </a:br>
            <a:br>
              <a:rPr lang="en-US" sz="2200" dirty="0">
                <a:solidFill>
                  <a:schemeClr val="accent2">
                    <a:lumMod val="50000"/>
                  </a:schemeClr>
                </a:solidFill>
                <a:latin typeface="Arial Nova Cond" panose="020B0506020202020204" pitchFamily="34"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206768" y="940043"/>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76575" y="269593"/>
            <a:ext cx="598214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effectLst>
                  <a:outerShdw blurRad="38100" dist="38100" dir="2700000" algn="tl">
                    <a:srgbClr val="000000">
                      <a:alpha val="43137"/>
                    </a:srgbClr>
                  </a:outerShdw>
                </a:effectLst>
                <a:latin typeface="Chiller" panose="04020404031007020602" pitchFamily="82" charset="0"/>
              </a:rPr>
              <a:t>New Members</a:t>
            </a: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hiller" panose="04020404031007020602" pitchFamily="82" charset="0"/>
                <a:ea typeface="+mn-ea"/>
                <a:cs typeface="+mn-cs"/>
              </a:rPr>
              <a:t>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F368A1A-6A68-B323-D57A-171CD9E4E909}"/>
              </a:ext>
            </a:extLst>
          </p:cNvPr>
          <p:cNvSpPr txBox="1"/>
          <p:nvPr/>
        </p:nvSpPr>
        <p:spPr>
          <a:xfrm>
            <a:off x="769172" y="1432675"/>
            <a:ext cx="9912096" cy="4425186"/>
          </a:xfrm>
          <a:prstGeom prst="rect">
            <a:avLst/>
          </a:prstGeom>
          <a:noFill/>
        </p:spPr>
        <p:txBody>
          <a:bodyPr wrap="square">
            <a:spAutoFit/>
          </a:bodyPr>
          <a:lstStyle/>
          <a:p>
            <a:pPr marL="457200" marR="0" indent="-457200">
              <a:lnSpc>
                <a:spcPct val="107000"/>
              </a:lnSpc>
              <a:spcAft>
                <a:spcPts val="800"/>
              </a:spcAft>
              <a:buFont typeface="Wingdings" panose="05000000000000000000" pitchFamily="2" charset="2"/>
              <a:buChar char="ü"/>
            </a:pP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The LLC may initially have one or more members. </a:t>
            </a:r>
          </a:p>
          <a:p>
            <a:pPr marL="457200" marR="0" indent="-457200">
              <a:lnSpc>
                <a:spcPct val="107000"/>
              </a:lnSpc>
              <a:spcAft>
                <a:spcPts val="800"/>
              </a:spcAft>
              <a:buFont typeface="Wingdings" panose="05000000000000000000" pitchFamily="2" charset="2"/>
              <a:buChar char="ü"/>
            </a:pP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The </a:t>
            </a: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default rule </a:t>
            </a: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is that admission requires </a:t>
            </a: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unanimous consent of the existing members</a:t>
            </a:r>
          </a:p>
          <a:p>
            <a:pPr marL="457200" marR="0" indent="-457200">
              <a:lnSpc>
                <a:spcPct val="107000"/>
              </a:lnSpc>
              <a:spcAft>
                <a:spcPts val="800"/>
              </a:spcAft>
              <a:buFont typeface="Wingdings" panose="05000000000000000000" pitchFamily="2" charset="2"/>
              <a:buChar char="ü"/>
            </a:pP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Unless the Operating Agreement provides otherwise, a transferee of a member’s interest only takes the transferor’s  </a:t>
            </a: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“economic rights” </a:t>
            </a: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(i.e., the right to current distributions in liquidation) and not </a:t>
            </a: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“governance rights” </a:t>
            </a: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(i.e., the right to vote)</a:t>
            </a:r>
          </a:p>
          <a:p>
            <a:pPr marL="457200" marR="0" indent="-457200">
              <a:lnSpc>
                <a:spcPct val="107000"/>
              </a:lnSpc>
              <a:spcAft>
                <a:spcPts val="800"/>
              </a:spcAft>
              <a:buFont typeface="Wingdings" panose="05000000000000000000" pitchFamily="2" charset="2"/>
              <a:buChar char="ü"/>
            </a:pP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A provision that makes a </a:t>
            </a: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transfer null and void </a:t>
            </a: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is only effective if the transferee has knowledge of the provision. </a:t>
            </a:r>
          </a:p>
          <a:p>
            <a:pPr marL="457200" marR="0" indent="-457200">
              <a:lnSpc>
                <a:spcPct val="107000"/>
              </a:lnSpc>
              <a:spcAft>
                <a:spcPts val="800"/>
              </a:spcAft>
              <a:buFont typeface="Wingdings" panose="05000000000000000000" pitchFamily="2" charset="2"/>
              <a:buChar char="ü"/>
            </a:pPr>
            <a:r>
              <a:rPr lang="en-US" sz="2400" kern="100" dirty="0">
                <a:solidFill>
                  <a:srgbClr val="C00000"/>
                </a:solidFill>
                <a:effectLst/>
                <a:latin typeface="Arial Nova Cond" panose="020B0506020202020204" pitchFamily="34" charset="0"/>
                <a:ea typeface="Aptos" panose="020B0004020202020204" pitchFamily="34" charset="0"/>
                <a:cs typeface="Times New Roman" panose="02020603050405020304" pitchFamily="18" charset="0"/>
              </a:rPr>
              <a:t>Preemptive Rights </a:t>
            </a:r>
            <a: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t>are available only if provided in the Operating Agreement.</a:t>
            </a:r>
          </a:p>
        </p:txBody>
      </p:sp>
    </p:spTree>
    <p:extLst>
      <p:ext uri="{BB962C8B-B14F-4D97-AF65-F5344CB8AC3E}">
        <p14:creationId xmlns:p14="http://schemas.microsoft.com/office/powerpoint/2010/main" val="2798663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3"/>
            <a:ext cx="9870142"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5" name="Title 1">
            <a:extLst>
              <a:ext uri="{FF2B5EF4-FFF2-40B4-BE49-F238E27FC236}">
                <a16:creationId xmlns:a16="http://schemas.microsoft.com/office/drawing/2014/main" id="{4B63A600-301B-4AB8-A16D-F9513939B27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latin typeface="Tempus Sans ITC" panose="04020404030D07020202" pitchFamily="82" charset="0"/>
              </a:rPr>
              <a:t>Admission of New Member</a:t>
            </a:r>
          </a:p>
        </p:txBody>
      </p:sp>
      <p:sp>
        <p:nvSpPr>
          <p:cNvPr id="3" name="Rectangle 2">
            <a:extLst>
              <a:ext uri="{FF2B5EF4-FFF2-40B4-BE49-F238E27FC236}">
                <a16:creationId xmlns:a16="http://schemas.microsoft.com/office/drawing/2014/main" id="{7D0597B8-1771-45D7-A2B2-E1F40EF5F1AD}"/>
              </a:ext>
            </a:extLst>
          </p:cNvPr>
          <p:cNvSpPr/>
          <p:nvPr/>
        </p:nvSpPr>
        <p:spPr>
          <a:xfrm>
            <a:off x="838200" y="1690688"/>
            <a:ext cx="10851776" cy="4154984"/>
          </a:xfrm>
          <a:prstGeom prst="rect">
            <a:avLst/>
          </a:prstGeom>
        </p:spPr>
        <p:txBody>
          <a:bodyPr wrap="square">
            <a:spAutoFit/>
          </a:bodyPr>
          <a:lstStyle/>
          <a:p>
            <a:r>
              <a:rPr lang="en-US" sz="2400" b="1" dirty="0">
                <a:solidFill>
                  <a:schemeClr val="bg1"/>
                </a:solidFill>
                <a:latin typeface="Courier New" panose="02070309020205020404" pitchFamily="49" charset="0"/>
                <a:cs typeface="Courier New" panose="02070309020205020404" pitchFamily="49" charset="0"/>
              </a:rPr>
              <a:t>A.  </a:t>
            </a:r>
            <a:r>
              <a:rPr lang="en-US" sz="2400" b="1" u="sng" dirty="0">
                <a:solidFill>
                  <a:schemeClr val="bg1"/>
                </a:solidFill>
                <a:latin typeface="Courier New" panose="02070309020205020404" pitchFamily="49" charset="0"/>
                <a:cs typeface="Courier New" panose="02070309020205020404" pitchFamily="49" charset="0"/>
              </a:rPr>
              <a:t>Admission of Members</a:t>
            </a:r>
          </a:p>
          <a:p>
            <a:pPr defTabSz="457200"/>
            <a:endParaRPr lang="en-US" sz="2400" b="1" dirty="0">
              <a:solidFill>
                <a:schemeClr val="bg1"/>
              </a:solidFill>
              <a:latin typeface="Courier New" panose="02070309020205020404" pitchFamily="49" charset="0"/>
              <a:cs typeface="Courier New" panose="02070309020205020404" pitchFamily="49" charset="0"/>
            </a:endParaRPr>
          </a:p>
          <a:p>
            <a:pPr defTabSz="457200"/>
            <a:r>
              <a:rPr lang="en-US" sz="2400" b="1" dirty="0">
                <a:solidFill>
                  <a:schemeClr val="bg1"/>
                </a:solidFill>
                <a:latin typeface="Courier New" panose="02070309020205020404" pitchFamily="49" charset="0"/>
                <a:cs typeface="Courier New" panose="02070309020205020404" pitchFamily="49" charset="0"/>
              </a:rPr>
              <a:t>1.	In order to admit a new Member, the consent of the Manager and the Members holding seventy-five (75%)of the Membership Interests held by all Members shall be required. </a:t>
            </a:r>
          </a:p>
          <a:p>
            <a:pPr defTabSz="457200"/>
            <a:endParaRPr lang="en-US" sz="2400" b="1" dirty="0">
              <a:solidFill>
                <a:schemeClr val="bg1"/>
              </a:solidFill>
              <a:latin typeface="Courier New" panose="02070309020205020404" pitchFamily="49" charset="0"/>
              <a:cs typeface="Courier New" panose="02070309020205020404" pitchFamily="49" charset="0"/>
            </a:endParaRPr>
          </a:p>
          <a:p>
            <a:pPr defTabSz="457200"/>
            <a:r>
              <a:rPr lang="en-US" sz="2400" b="1" dirty="0">
                <a:solidFill>
                  <a:schemeClr val="bg1"/>
                </a:solidFill>
                <a:latin typeface="Courier New" panose="02070309020205020404" pitchFamily="49" charset="0"/>
                <a:cs typeface="Courier New" panose="02070309020205020404" pitchFamily="49" charset="0"/>
              </a:rPr>
              <a:t>2.	Such Person shall execute and deliver a copy of this Agreement, as amended, and such other documents and takes such other actions as the Managers shall reasonably deem necessary or advisable to cause him to become a Member.</a:t>
            </a:r>
          </a:p>
        </p:txBody>
      </p:sp>
    </p:spTree>
    <p:extLst>
      <p:ext uri="{BB962C8B-B14F-4D97-AF65-F5344CB8AC3E}">
        <p14:creationId xmlns:p14="http://schemas.microsoft.com/office/powerpoint/2010/main" val="189785691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65D7E89-5FEC-44A7-8CE7-CF39D80496BB}"/>
              </a:ext>
            </a:extLst>
          </p:cNvPr>
          <p:cNvPicPr>
            <a:picLocks noChangeAspect="1" noChangeArrowheads="1"/>
          </p:cNvPicPr>
          <p:nvPr/>
        </p:nvPicPr>
        <p:blipFill>
          <a:blip r:embed="rId2"/>
          <a:srcRect/>
          <a:stretch>
            <a:fillRect/>
          </a:stretch>
        </p:blipFill>
        <p:spPr bwMode="auto">
          <a:xfrm>
            <a:off x="1905000" y="381000"/>
            <a:ext cx="9144000" cy="7315200"/>
          </a:xfrm>
          <a:prstGeom prst="rect">
            <a:avLst/>
          </a:prstGeom>
          <a:noFill/>
          <a:ln w="9525">
            <a:noFill/>
            <a:miter lim="800000"/>
            <a:headEnd/>
            <a:tailEnd/>
          </a:ln>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09CE6595-6AFF-4CFC-BE4C-BB34451C2145}"/>
              </a:ext>
            </a:extLst>
          </p:cNvPr>
          <p:cNvSpPr>
            <a:spLocks noGrp="1"/>
          </p:cNvSpPr>
          <p:nvPr>
            <p:ph type="title"/>
          </p:nvPr>
        </p:nvSpPr>
        <p:spPr>
          <a:xfrm>
            <a:off x="1905000" y="304800"/>
            <a:ext cx="8229600" cy="1143000"/>
          </a:xfrm>
          <a:effectLst>
            <a:outerShdw blurRad="50800" dist="50800" dir="5400000" algn="ctr" rotWithShape="0">
              <a:schemeClr val="tx1"/>
            </a:outerShdw>
          </a:effectLst>
        </p:spPr>
        <p:txBody>
          <a:bodyPr rtlCol="0">
            <a:normAutofit/>
          </a:bodyPr>
          <a:lstStyle/>
          <a:p>
            <a:pPr algn="l" eaLnBrk="1" fontAlgn="auto" hangingPunct="1">
              <a:spcAft>
                <a:spcPts val="0"/>
              </a:spcAft>
              <a:defRPr/>
            </a:pPr>
            <a:r>
              <a:rPr lang="en-US" sz="3600" dirty="0"/>
              <a:t>   Pre-Emptive Rights</a:t>
            </a:r>
            <a:endParaRPr lang="en-US" sz="3600" dirty="0">
              <a:solidFill>
                <a:srgbClr val="C00000"/>
              </a:solidFill>
              <a:effectLst>
                <a:outerShdw blurRad="38100" dist="38100" dir="2700000" algn="tl">
                  <a:srgbClr val="000000">
                    <a:alpha val="43137"/>
                  </a:srgbClr>
                </a:outerShdw>
              </a:effectLst>
            </a:endParaRPr>
          </a:p>
        </p:txBody>
      </p:sp>
      <p:sp>
        <p:nvSpPr>
          <p:cNvPr id="342020" name="Rectangle 3">
            <a:extLst>
              <a:ext uri="{FF2B5EF4-FFF2-40B4-BE49-F238E27FC236}">
                <a16:creationId xmlns:a16="http://schemas.microsoft.com/office/drawing/2014/main" id="{6BC69172-1235-4A89-8AFC-C6880D27103B}"/>
              </a:ext>
            </a:extLst>
          </p:cNvPr>
          <p:cNvSpPr>
            <a:spLocks noChangeArrowheads="1"/>
          </p:cNvSpPr>
          <p:nvPr/>
        </p:nvSpPr>
        <p:spPr bwMode="auto">
          <a:xfrm>
            <a:off x="2255838" y="15240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8762E23-75B1-4224-8A14-7526FD21C79C}"/>
              </a:ext>
            </a:extLst>
          </p:cNvPr>
          <p:cNvSpPr/>
          <p:nvPr/>
        </p:nvSpPr>
        <p:spPr>
          <a:xfrm>
            <a:off x="2362200" y="1524000"/>
            <a:ext cx="6705600" cy="4154984"/>
          </a:xfrm>
          <a:prstGeom prst="rect">
            <a:avLst/>
          </a:prstGeom>
          <a:solidFill>
            <a:schemeClr val="bg1"/>
          </a:solidFill>
          <a:effectLst>
            <a:outerShdw blurRad="50800" dist="50800" dir="5400000" algn="ctr" rotWithShape="0">
              <a:srgbClr val="000000">
                <a:alpha val="99000"/>
              </a:srgbClr>
            </a:outerShdw>
          </a:effectLst>
        </p:spPr>
        <p:txBody>
          <a:bodyPr lIns="182880" tIns="182880" rIns="365760" bIns="274320">
            <a:spAutoFit/>
          </a:bodyPr>
          <a:lstStyle/>
          <a:p>
            <a:pPr marL="228600" marR="0" lvl="0" indent="0" algn="just" defTabSz="914400" rtl="0" eaLnBrk="1" fontAlgn="auto" latinLnBrk="0" hangingPunct="1">
              <a:lnSpc>
                <a:spcPct val="100000"/>
              </a:lnSpc>
              <a:spcBef>
                <a:spcPts val="0"/>
              </a:spcBef>
              <a:spcAft>
                <a:spcPts val="108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Investor has the right (the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Anti-Dilution Right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upon receipt of a Subsequent Offering Notice, to subscribe for and to be issued, on a private placement basis, and on the same terms and conditions of such Subsequent Offering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such number of Units of Membership Interests that will allow the Investor to maintain a ten (10%) percent ownership interest in Apple LLC, on a fully diluted basis; and</a:t>
            </a:r>
          </a:p>
        </p:txBody>
      </p:sp>
    </p:spTree>
    <p:extLst>
      <p:ext uri="{BB962C8B-B14F-4D97-AF65-F5344CB8AC3E}">
        <p14:creationId xmlns:p14="http://schemas.microsoft.com/office/powerpoint/2010/main" val="2640462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2BBD-D652-6A21-7972-2F8445150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66CF7-2971-1950-B403-30201A5A5961}"/>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Restrictions on Transfer</a:t>
            </a:r>
          </a:p>
        </p:txBody>
      </p:sp>
      <p:pic>
        <p:nvPicPr>
          <p:cNvPr id="4" name="Picture 3">
            <a:extLst>
              <a:ext uri="{FF2B5EF4-FFF2-40B4-BE49-F238E27FC236}">
                <a16:creationId xmlns:a16="http://schemas.microsoft.com/office/drawing/2014/main" id="{323686F4-F4B3-FF07-9A2B-4262E1A00CF4}"/>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F23F8F4A-AD8D-0CF8-EDAC-7716759AF714}"/>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24420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655320" y="1281763"/>
            <a:ext cx="8318259" cy="4861112"/>
          </a:xfrm>
        </p:spPr>
        <p:txBody>
          <a:bodyPr>
            <a:normAutofit/>
          </a:bodyPr>
          <a:lstStyle/>
          <a:p>
            <a:pPr marL="974725" indent="-279400"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sz="3100" dirty="0">
              <a:solidFill>
                <a:srgbClr val="002060"/>
              </a:solidFill>
              <a:effectLst>
                <a:outerShdw blurRad="38100" dist="38100" dir="2700000" algn="tl">
                  <a:srgbClr val="000000">
                    <a:alpha val="43137"/>
                  </a:srgbClr>
                </a:outerShdw>
              </a:effectLst>
              <a:latin typeface="Arial Nova Cond" panose="020B0506020202020204" pitchFamily="34" charset="0"/>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221871" y="1090321"/>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389431"/>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hiller" panose="04020404031007020602" pitchFamily="82" charset="0"/>
                <a:ea typeface="+mn-ea"/>
                <a:cs typeface="+mn-cs"/>
              </a:rPr>
              <a:t>Nature of a Membership Interest </a:t>
            </a:r>
            <a:endParaRPr kumimoji="0" lang="en-US" sz="3200" b="0" i="0" u="none" strike="noStrike" kern="1200" cap="none" spc="0" normalizeH="0" baseline="0" noProof="0" dirty="0">
              <a:ln>
                <a:noFill/>
              </a:ln>
              <a:effectLst/>
              <a:uLnTx/>
              <a:uFillTx/>
              <a:latin typeface="Calibri" panose="020F0502020204030204"/>
              <a:ea typeface="+mn-ea"/>
              <a:cs typeface="+mn-cs"/>
            </a:endParaRPr>
          </a:p>
        </p:txBody>
      </p:sp>
      <p:sp>
        <p:nvSpPr>
          <p:cNvPr id="3" name="AutoShape 2" descr="Image result for transfers">
            <a:extLst>
              <a:ext uri="{FF2B5EF4-FFF2-40B4-BE49-F238E27FC236}">
                <a16:creationId xmlns:a16="http://schemas.microsoft.com/office/drawing/2014/main" id="{D27F492B-BACE-4F9A-A839-1B3967EBF6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2C9A524-463E-43C3-BD4A-CA503A5113AC}"/>
              </a:ext>
            </a:extLst>
          </p:cNvPr>
          <p:cNvPicPr>
            <a:picLocks noChangeAspect="1"/>
          </p:cNvPicPr>
          <p:nvPr/>
        </p:nvPicPr>
        <p:blipFill>
          <a:blip r:embed="rId2">
            <a:duotone>
              <a:schemeClr val="accent1">
                <a:shade val="45000"/>
                <a:satMod val="135000"/>
              </a:schemeClr>
              <a:prstClr val="white"/>
            </a:duotone>
          </a:blip>
          <a:stretch>
            <a:fillRect/>
          </a:stretch>
        </p:blipFill>
        <p:spPr>
          <a:xfrm>
            <a:off x="8993752" y="998444"/>
            <a:ext cx="2574550" cy="4861112"/>
          </a:xfrm>
          <a:prstGeom prst="rect">
            <a:avLst/>
          </a:prstGeom>
        </p:spPr>
      </p:pic>
      <p:sp>
        <p:nvSpPr>
          <p:cNvPr id="8" name="TextBox 7">
            <a:extLst>
              <a:ext uri="{FF2B5EF4-FFF2-40B4-BE49-F238E27FC236}">
                <a16:creationId xmlns:a16="http://schemas.microsoft.com/office/drawing/2014/main" id="{EDB88F82-0A8C-57C3-6D40-AAE9D7BA8279}"/>
              </a:ext>
            </a:extLst>
          </p:cNvPr>
          <p:cNvSpPr txBox="1"/>
          <p:nvPr/>
        </p:nvSpPr>
        <p:spPr>
          <a:xfrm>
            <a:off x="655320" y="1711772"/>
            <a:ext cx="7854696" cy="4001095"/>
          </a:xfrm>
          <a:prstGeom prst="rect">
            <a:avLst/>
          </a:prstGeom>
          <a:noFill/>
        </p:spPr>
        <p:txBody>
          <a:bodyPr wrap="square">
            <a:spAutoFit/>
          </a:bodyPr>
          <a:lstStyle/>
          <a:p>
            <a:pPr marL="463550" indent="-463550" defTabSz="457200">
              <a:spcBef>
                <a:spcPts val="600"/>
              </a:spcBef>
              <a:spcAft>
                <a:spcPts val="600"/>
              </a:spcAft>
            </a:pPr>
            <a:r>
              <a:rPr lang="en-US" sz="2800" dirty="0"/>
              <a:t>&gt;	</a:t>
            </a:r>
            <a:r>
              <a:rPr lang="en-US" sz="2800" dirty="0">
                <a:latin typeface="Arial Nova Cond Light" panose="020B0306020202020204" pitchFamily="34" charset="0"/>
              </a:rPr>
              <a:t>The </a:t>
            </a:r>
            <a:r>
              <a:rPr lang="en-US" sz="2800" dirty="0">
                <a:solidFill>
                  <a:srgbClr val="C00000"/>
                </a:solidFill>
                <a:latin typeface="Arial Nova Cond Light" panose="020B0306020202020204" pitchFamily="34" charset="0"/>
              </a:rPr>
              <a:t>default rule </a:t>
            </a:r>
            <a:r>
              <a:rPr lang="en-US" sz="2800" dirty="0">
                <a:latin typeface="Arial Nova Cond Light" panose="020B0306020202020204" pitchFamily="34" charset="0"/>
              </a:rPr>
              <a:t>is that a  transfer, in whole or in part, of a “</a:t>
            </a:r>
            <a:r>
              <a:rPr lang="en-US" sz="2800" dirty="0">
                <a:solidFill>
                  <a:srgbClr val="C00000"/>
                </a:solidFill>
                <a:latin typeface="Arial Nova Cond Light" panose="020B0306020202020204" pitchFamily="34" charset="0"/>
              </a:rPr>
              <a:t>transferable interest” </a:t>
            </a:r>
            <a:r>
              <a:rPr lang="en-US" sz="2800" dirty="0">
                <a:latin typeface="Arial Nova Cond Light" panose="020B0306020202020204" pitchFamily="34" charset="0"/>
              </a:rPr>
              <a:t>is permissible, but that means only an </a:t>
            </a:r>
            <a:r>
              <a:rPr lang="en-US" sz="2800" dirty="0">
                <a:solidFill>
                  <a:srgbClr val="C00000"/>
                </a:solidFill>
                <a:latin typeface="Arial Nova Cond Light" panose="020B0306020202020204" pitchFamily="34" charset="0"/>
              </a:rPr>
              <a:t>economic interest </a:t>
            </a:r>
          </a:p>
          <a:p>
            <a:pPr defTabSz="457200">
              <a:spcBef>
                <a:spcPts val="600"/>
              </a:spcBef>
              <a:spcAft>
                <a:spcPts val="600"/>
              </a:spcAft>
            </a:pPr>
            <a:r>
              <a:rPr lang="en-US" sz="2800" b="1" dirty="0">
                <a:latin typeface="Arial Nova Cond Light" panose="020B0306020202020204" pitchFamily="34" charset="0"/>
              </a:rPr>
              <a:t>&gt;</a:t>
            </a:r>
            <a:r>
              <a:rPr lang="en-US" sz="2800" dirty="0">
                <a:latin typeface="Arial Nova Cond Light" panose="020B0306020202020204" pitchFamily="34" charset="0"/>
              </a:rPr>
              <a:t>	</a:t>
            </a:r>
            <a:r>
              <a:rPr lang="en-US" sz="2800" dirty="0">
                <a:solidFill>
                  <a:srgbClr val="C00000"/>
                </a:solidFill>
                <a:latin typeface="Arial Nova Cond Light" panose="020B0306020202020204" pitchFamily="34" charset="0"/>
              </a:rPr>
              <a:t>Does not entitle </a:t>
            </a:r>
            <a:r>
              <a:rPr lang="en-US" sz="2800" dirty="0">
                <a:latin typeface="Arial Nova Cond Light" panose="020B0306020202020204" pitchFamily="34" charset="0"/>
              </a:rPr>
              <a:t>the transferee to: </a:t>
            </a:r>
          </a:p>
          <a:p>
            <a:pPr marL="463550">
              <a:spcBef>
                <a:spcPts val="600"/>
              </a:spcBef>
              <a:spcAft>
                <a:spcPts val="600"/>
              </a:spcAft>
            </a:pPr>
            <a:r>
              <a:rPr lang="en-US" sz="2800" dirty="0">
                <a:latin typeface="Arial Nova Cond Light" panose="020B0306020202020204" pitchFamily="34" charset="0"/>
              </a:rPr>
              <a:t>(i)  participate in the </a:t>
            </a:r>
            <a:r>
              <a:rPr lang="en-US" sz="2800" dirty="0">
                <a:solidFill>
                  <a:srgbClr val="C00000"/>
                </a:solidFill>
                <a:latin typeface="Arial Nova Cond Light" panose="020B0306020202020204" pitchFamily="34" charset="0"/>
              </a:rPr>
              <a:t>management or conduct of the 	company’s activities </a:t>
            </a:r>
            <a:r>
              <a:rPr lang="en-US" sz="2800" dirty="0">
                <a:latin typeface="Arial Nova Cond Light" panose="020B0306020202020204" pitchFamily="34" charset="0"/>
              </a:rPr>
              <a:t>and affairs; or </a:t>
            </a:r>
          </a:p>
          <a:p>
            <a:pPr marL="463550">
              <a:spcBef>
                <a:spcPts val="600"/>
              </a:spcBef>
              <a:spcAft>
                <a:spcPts val="600"/>
              </a:spcAft>
            </a:pPr>
            <a:r>
              <a:rPr lang="en-US" sz="2800" dirty="0">
                <a:latin typeface="Arial Nova Cond Light" panose="020B0306020202020204" pitchFamily="34" charset="0"/>
              </a:rPr>
              <a:t>(ii) </a:t>
            </a:r>
            <a:r>
              <a:rPr lang="en-US" sz="2800" dirty="0">
                <a:solidFill>
                  <a:srgbClr val="C00000"/>
                </a:solidFill>
                <a:latin typeface="Arial Nova Cond Light" panose="020B0306020202020204" pitchFamily="34" charset="0"/>
              </a:rPr>
              <a:t>have access to records or other information 	concerning the company’s activities and affairs.</a:t>
            </a:r>
          </a:p>
        </p:txBody>
      </p:sp>
    </p:spTree>
    <p:extLst>
      <p:ext uri="{BB962C8B-B14F-4D97-AF65-F5344CB8AC3E}">
        <p14:creationId xmlns:p14="http://schemas.microsoft.com/office/powerpoint/2010/main" val="3179015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F3067-D46F-4918-B531-ACA735B88F9D}"/>
              </a:ext>
            </a:extLst>
          </p:cNvPr>
          <p:cNvSpPr/>
          <p:nvPr/>
        </p:nvSpPr>
        <p:spPr>
          <a:xfrm>
            <a:off x="693821" y="1325563"/>
            <a:ext cx="10804358" cy="4708981"/>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kumimoji="0" lang="en-US" sz="280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9.1. </a:t>
            </a:r>
            <a:r>
              <a:rPr kumimoji="0" lang="en-US" sz="2800" i="0" u="sng"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Transfers of Limited Liability Company Interests</a:t>
            </a:r>
            <a:r>
              <a:rPr kumimoji="0" lang="en-US" sz="280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R="0" lvl="0" algn="l" defTabSz="914400" rtl="0" eaLnBrk="1" fontAlgn="auto" latinLnBrk="0" hangingPunct="1">
              <a:lnSpc>
                <a:spcPct val="100000"/>
              </a:lnSpc>
              <a:spcBef>
                <a:spcPts val="600"/>
              </a:spcBef>
              <a:spcAft>
                <a:spcPts val="600"/>
              </a:spcAft>
              <a:buClr>
                <a:srgbClr val="FFC000"/>
              </a:buClr>
              <a:buSzTx/>
              <a:tabLst/>
              <a:defRPr/>
            </a:pPr>
            <a:r>
              <a:rPr kumimoji="0" lang="en-US" sz="280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a:t>
            </a:r>
            <a:r>
              <a:rPr kumimoji="0" lang="en-US" sz="2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No Member may transfer </a:t>
            </a:r>
            <a:r>
              <a:rPr kumimoji="0" lang="en-US" sz="280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all or any part of its Limited Liability Company Interest (including without limitation any transfer between Members) </a:t>
            </a:r>
            <a:r>
              <a:rPr kumimoji="0" lang="en-US" sz="2800" b="1" i="0"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unless and until such transfer has been approved in writing by all of the Members.</a:t>
            </a:r>
          </a:p>
          <a:p>
            <a:pPr marR="0" lvl="0" algn="l" defTabSz="914400" rtl="0" eaLnBrk="1" fontAlgn="auto" latinLnBrk="0" hangingPunct="1">
              <a:lnSpc>
                <a:spcPct val="100000"/>
              </a:lnSpc>
              <a:spcBef>
                <a:spcPts val="600"/>
              </a:spcBef>
              <a:spcAft>
                <a:spcPts val="600"/>
              </a:spcAft>
              <a:buClr>
                <a:srgbClr val="FFC000"/>
              </a:buClr>
              <a:buSzTx/>
              <a:tabLst/>
              <a:defRPr/>
            </a:pPr>
            <a:r>
              <a:rPr kumimoji="0" lang="en-US" sz="2800" i="0"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a:t>
            </a:r>
            <a:r>
              <a:rPr kumimoji="0" lang="en-US" sz="2800" b="1" i="0"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Any purported transfer made in violation of this Section 9.1 shall be void ab initio and without effect.”</a:t>
            </a:r>
          </a:p>
        </p:txBody>
      </p:sp>
      <p:sp>
        <p:nvSpPr>
          <p:cNvPr id="3" name="Title 1">
            <a:extLst>
              <a:ext uri="{FF2B5EF4-FFF2-40B4-BE49-F238E27FC236}">
                <a16:creationId xmlns:a16="http://schemas.microsoft.com/office/drawing/2014/main" id="{CC4727CC-A8BC-458A-BD48-6BD13107D7DF}"/>
              </a:ext>
            </a:extLst>
          </p:cNvPr>
          <p:cNvSpPr txBox="1">
            <a:spLocks/>
          </p:cNvSpPr>
          <p:nvPr/>
        </p:nvSpPr>
        <p:spPr>
          <a:xfrm>
            <a:off x="693821"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00000"/>
                </a:solidFill>
                <a:latin typeface="Tempus Sans ITC" panose="04020404030D07020202" pitchFamily="82" charset="0"/>
              </a:rPr>
              <a:t>Restriction on Transfer</a:t>
            </a:r>
          </a:p>
        </p:txBody>
      </p:sp>
    </p:spTree>
    <p:extLst>
      <p:ext uri="{BB962C8B-B14F-4D97-AF65-F5344CB8AC3E}">
        <p14:creationId xmlns:p14="http://schemas.microsoft.com/office/powerpoint/2010/main" val="25725098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4F060-2BE4-12F0-95E2-E3BDE6B76015}"/>
              </a:ext>
            </a:extLst>
          </p:cNvPr>
          <p:cNvSpPr>
            <a:spLocks noGrp="1"/>
          </p:cNvSpPr>
          <p:nvPr>
            <p:ph type="title"/>
          </p:nvPr>
        </p:nvSpPr>
        <p:spPr>
          <a:xfrm>
            <a:off x="841248" y="548640"/>
            <a:ext cx="3600860" cy="5431536"/>
          </a:xfrm>
        </p:spPr>
        <p:txBody>
          <a:bodyPr>
            <a:normAutofit/>
          </a:bodyPr>
          <a:lstStyle/>
          <a:p>
            <a:br>
              <a:rPr lang="en-US" sz="3800"/>
            </a:br>
            <a:br>
              <a:rPr lang="en-US" sz="3800"/>
            </a:br>
            <a:br>
              <a:rPr lang="en-US" sz="3800"/>
            </a:br>
            <a:r>
              <a:rPr lang="en-US" sz="3800">
                <a:latin typeface="Tempus Sans ITC" panose="04020404030D07020202" pitchFamily="82" charset="0"/>
              </a:rPr>
              <a:t>§ 8852. Transfer of transferable interest.</a:t>
            </a:r>
            <a:br>
              <a:rPr lang="en-US" sz="3800">
                <a:latin typeface="Tempus Sans ITC" panose="04020404030D07020202" pitchFamily="82" charset="0"/>
              </a:rPr>
            </a:br>
            <a:br>
              <a:rPr lang="en-US" sz="3800">
                <a:latin typeface="Tempus Sans ITC" panose="04020404030D07020202" pitchFamily="82" charset="0"/>
              </a:rPr>
            </a:br>
            <a:br>
              <a:rPr lang="en-US" sz="3800"/>
            </a:br>
            <a:endParaRPr lang="en-US" sz="38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133D9B-8F9D-AB13-7EF3-768D163FDF43}"/>
              </a:ext>
            </a:extLst>
          </p:cNvPr>
          <p:cNvSpPr>
            <a:spLocks noGrp="1"/>
          </p:cNvSpPr>
          <p:nvPr>
            <p:ph idx="1"/>
          </p:nvPr>
        </p:nvSpPr>
        <p:spPr>
          <a:xfrm>
            <a:off x="5126418" y="552091"/>
            <a:ext cx="6224335" cy="5431536"/>
          </a:xfrm>
        </p:spPr>
        <p:txBody>
          <a:bodyPr anchor="ctr">
            <a:normAutofit/>
          </a:bodyPr>
          <a:lstStyle/>
          <a:p>
            <a:pPr marL="0" indent="0">
              <a:spcAft>
                <a:spcPts val="600"/>
              </a:spcAft>
              <a:buNone/>
            </a:pPr>
            <a:r>
              <a:rPr lang="en-US" sz="3200" dirty="0"/>
              <a:t>(f) Transfer restrictions.— A transfer of a transferable interest in violation of a restriction on transfer contained in the operating agreement is ineffective if the intended transferee has knowledge or notice of the restriction at the time of transfer.</a:t>
            </a:r>
            <a:br>
              <a:rPr lang="en-US" sz="3200" dirty="0"/>
            </a:br>
            <a:endParaRPr lang="en-US" sz="3200" dirty="0"/>
          </a:p>
        </p:txBody>
      </p:sp>
    </p:spTree>
    <p:extLst>
      <p:ext uri="{BB962C8B-B14F-4D97-AF65-F5344CB8AC3E}">
        <p14:creationId xmlns:p14="http://schemas.microsoft.com/office/powerpoint/2010/main" val="3488057177"/>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CB2B-E759-11CB-BD94-0F5F637D5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D4C8D-3330-39C1-D364-4516A27888C2}"/>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Buy Out Provisions</a:t>
            </a:r>
          </a:p>
        </p:txBody>
      </p:sp>
      <p:pic>
        <p:nvPicPr>
          <p:cNvPr id="4" name="Picture 3">
            <a:extLst>
              <a:ext uri="{FF2B5EF4-FFF2-40B4-BE49-F238E27FC236}">
                <a16:creationId xmlns:a16="http://schemas.microsoft.com/office/drawing/2014/main" id="{913F648C-BD5B-3AD8-1535-2DCEB41EAB53}"/>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4AA9AED9-EFCD-57D4-8126-43FE049E6E1C}"/>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66198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3C1E40-26A8-8C8D-8ED8-D637EEE316BC}"/>
              </a:ext>
            </a:extLst>
          </p:cNvPr>
          <p:cNvPicPr>
            <a:picLocks noChangeAspect="1"/>
          </p:cNvPicPr>
          <p:nvPr/>
        </p:nvPicPr>
        <p:blipFill>
          <a:blip r:embed="rId2"/>
          <a:srcRect r="5882" b="-1"/>
          <a:stretch>
            <a:fillRect/>
          </a:stretch>
        </p:blipFill>
        <p:spPr>
          <a:xfrm>
            <a:off x="-4322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8A1DA-208C-8270-E150-C6F5381C04FC}"/>
              </a:ext>
            </a:extLst>
          </p:cNvPr>
          <p:cNvSpPr>
            <a:spLocks noGrp="1"/>
          </p:cNvSpPr>
          <p:nvPr>
            <p:ph type="title"/>
          </p:nvPr>
        </p:nvSpPr>
        <p:spPr>
          <a:xfrm>
            <a:off x="8041042" y="230953"/>
            <a:ext cx="3822189" cy="1899912"/>
          </a:xfrm>
        </p:spPr>
        <p:txBody>
          <a:bodyPr>
            <a:normAutofit/>
          </a:bodyPr>
          <a:lstStyle/>
          <a:p>
            <a:br>
              <a:rPr lang="en-US" sz="3400" dirty="0"/>
            </a:br>
            <a:r>
              <a:rPr lang="en-US" sz="3400" b="1" dirty="0">
                <a:solidFill>
                  <a:srgbClr val="FFC000"/>
                </a:solidFill>
                <a:latin typeface="Tempus Sans ITC" panose="04020404030D07020202" pitchFamily="82" charset="0"/>
              </a:rPr>
              <a:t>Buy Out Provisions</a:t>
            </a:r>
            <a:br>
              <a:rPr lang="en-US" sz="3400" dirty="0"/>
            </a:br>
            <a:endParaRPr lang="en-US" sz="3400" dirty="0"/>
          </a:p>
        </p:txBody>
      </p:sp>
      <p:sp>
        <p:nvSpPr>
          <p:cNvPr id="3" name="Content Placeholder 2">
            <a:extLst>
              <a:ext uri="{FF2B5EF4-FFF2-40B4-BE49-F238E27FC236}">
                <a16:creationId xmlns:a16="http://schemas.microsoft.com/office/drawing/2014/main" id="{6FC89812-B813-949B-E213-1FF89D7ED0C3}"/>
              </a:ext>
            </a:extLst>
          </p:cNvPr>
          <p:cNvSpPr>
            <a:spLocks noGrp="1"/>
          </p:cNvSpPr>
          <p:nvPr>
            <p:ph idx="1"/>
          </p:nvPr>
        </p:nvSpPr>
        <p:spPr>
          <a:xfrm>
            <a:off x="8084267" y="1911469"/>
            <a:ext cx="3822189" cy="3742762"/>
          </a:xfrm>
        </p:spPr>
        <p:txBody>
          <a:bodyPr>
            <a:noAutofit/>
          </a:bodyPr>
          <a:lstStyle/>
          <a:p>
            <a:pPr marL="0" indent="0">
              <a:lnSpc>
                <a:spcPct val="100000"/>
              </a:lnSpc>
              <a:buNone/>
            </a:pPr>
            <a:r>
              <a:rPr lang="en-US" dirty="0">
                <a:latin typeface="Arial Nova Cond Light" panose="020B0306020202020204" pitchFamily="34" charset="0"/>
              </a:rPr>
              <a:t>Buy-out provisions in a Limited Liability Company (LLC) are contractual rules within an Operating Agreement that dictate how a member's ownership stake is purchased upon the occurrence of a certain event ( “triggering events”).</a:t>
            </a:r>
          </a:p>
        </p:txBody>
      </p:sp>
      <p:cxnSp>
        <p:nvCxnSpPr>
          <p:cNvPr id="7" name="Straight Connector 6">
            <a:extLst>
              <a:ext uri="{FF2B5EF4-FFF2-40B4-BE49-F238E27FC236}">
                <a16:creationId xmlns:a16="http://schemas.microsoft.com/office/drawing/2014/main" id="{16E0FD10-0906-01FC-653D-CACEC78B2328}"/>
              </a:ext>
            </a:extLst>
          </p:cNvPr>
          <p:cNvCxnSpPr/>
          <p:nvPr/>
        </p:nvCxnSpPr>
        <p:spPr>
          <a:xfrm>
            <a:off x="8084267" y="1611630"/>
            <a:ext cx="3667921"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5391772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3203461"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flipH="1">
            <a:off x="6669659" y="3254622"/>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3"/>
          <p:cNvSpPr>
            <a:spLocks noGrp="1" noChangeArrowheads="1"/>
          </p:cNvSpPr>
          <p:nvPr>
            <p:ph type="subTitle" idx="1"/>
          </p:nvPr>
        </p:nvSpPr>
        <p:spPr>
          <a:xfrm>
            <a:off x="6948204" y="1248114"/>
            <a:ext cx="2437765" cy="1447423"/>
          </a:xfrm>
        </p:spPr>
        <p:txBody>
          <a:bodyPr rtlCol="0">
            <a:normAutofit lnSpcReduction="10000"/>
          </a:bodyPr>
          <a:lstStyle/>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Suite 204</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100 W Sixth Street</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Media, PA 19063</a:t>
            </a:r>
          </a:p>
          <a:p>
            <a:pPr algn="l">
              <a:lnSpc>
                <a:spcPct val="95000"/>
              </a:lnSpc>
              <a:defRPr/>
            </a:pPr>
            <a:r>
              <a:rPr lang="en-US" sz="2199">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1999">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6822101" y="3507693"/>
            <a:ext cx="2689972" cy="523084"/>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a:ln>
                  <a:noFill/>
                </a:ln>
                <a:solidFill>
                  <a:srgbClr val="000000"/>
                </a:solidFill>
                <a:effectLst/>
                <a:uLnTx/>
                <a:uFillTx/>
                <a:latin typeface="Arial Narrow" pitchFamily="34" charset="0"/>
                <a:ea typeface="+mn-ea"/>
                <a:cs typeface="+mn-cs"/>
              </a:rPr>
              <a:t>www.gibperk.com</a:t>
            </a:r>
          </a:p>
        </p:txBody>
      </p:sp>
      <p:pic>
        <p:nvPicPr>
          <p:cNvPr id="15" name="Picture 14" descr="gibperknobackground.png"/>
          <p:cNvPicPr>
            <a:picLocks noChangeAspect="1"/>
          </p:cNvPicPr>
          <p:nvPr/>
        </p:nvPicPr>
        <p:blipFill>
          <a:blip r:embed="rId2" cstate="print"/>
          <a:srcRect/>
          <a:stretch>
            <a:fillRect/>
          </a:stretch>
        </p:blipFill>
        <p:spPr bwMode="auto">
          <a:xfrm>
            <a:off x="639075" y="2593823"/>
            <a:ext cx="5456926" cy="1321599"/>
          </a:xfrm>
          <a:prstGeom prst="rect">
            <a:avLst/>
          </a:prstGeom>
          <a:noFill/>
          <a:ln w="9525">
            <a:noFill/>
            <a:miter lim="800000"/>
            <a:headEnd/>
            <a:tailEnd/>
          </a:ln>
          <a:effectLst>
            <a:outerShdw blurRad="149987" dist="250190" dir="8460000" algn="ctr">
              <a:srgbClr val="000000">
                <a:alpha val="32000"/>
              </a:srgbClr>
            </a:outerShdw>
          </a:effectLst>
        </p:spPr>
      </p:pic>
      <p:sp>
        <p:nvSpPr>
          <p:cNvPr id="17" name="Text Box 9"/>
          <p:cNvSpPr txBox="1">
            <a:spLocks noChangeArrowheads="1"/>
          </p:cNvSpPr>
          <p:nvPr/>
        </p:nvSpPr>
        <p:spPr bwMode="auto">
          <a:xfrm>
            <a:off x="6822101" y="4207668"/>
            <a:ext cx="4305251" cy="523084"/>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a:ln>
                  <a:noFill/>
                </a:ln>
                <a:solidFill>
                  <a:srgbClr val="000000"/>
                </a:solidFill>
                <a:effectLst/>
                <a:uLnTx/>
                <a:uFillTx/>
                <a:latin typeface="Arial Narrow" pitchFamily="34" charset="0"/>
                <a:ea typeface="+mn-ea"/>
                <a:cs typeface="+mn-cs"/>
              </a:rPr>
              <a:t>www.youronlineprofessor.net</a:t>
            </a:r>
          </a:p>
        </p:txBody>
      </p:sp>
    </p:spTree>
    <p:extLst>
      <p:ext uri="{BB962C8B-B14F-4D97-AF65-F5344CB8AC3E}">
        <p14:creationId xmlns:p14="http://schemas.microsoft.com/office/powerpoint/2010/main" val="115032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458782-59B6-99FC-FA68-A9B723A056A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6C845-6E73-52B5-8C0D-96FEC5728AFD}"/>
              </a:ext>
            </a:extLst>
          </p:cNvPr>
          <p:cNvSpPr>
            <a:spLocks noGrp="1"/>
          </p:cNvSpPr>
          <p:nvPr>
            <p:ph type="title"/>
          </p:nvPr>
        </p:nvSpPr>
        <p:spPr>
          <a:xfrm>
            <a:off x="844685" y="170815"/>
            <a:ext cx="5251316" cy="1807305"/>
          </a:xfrm>
        </p:spPr>
        <p:txBody>
          <a:bodyPr>
            <a:normAutofit/>
          </a:bodyPr>
          <a:lstStyle/>
          <a:p>
            <a:br>
              <a:rPr lang="en-US" sz="4100" dirty="0"/>
            </a:br>
            <a:r>
              <a:rPr lang="en-US" sz="4100" dirty="0">
                <a:ln w="0"/>
                <a:effectLst>
                  <a:outerShdw blurRad="38100" dist="19050" dir="2700000" algn="tl" rotWithShape="0">
                    <a:schemeClr val="dk1">
                      <a:alpha val="40000"/>
                    </a:schemeClr>
                  </a:outerShdw>
                </a:effectLst>
                <a:latin typeface="Tempus Sans ITC" panose="04020404030D07020202" pitchFamily="82" charset="0"/>
              </a:rPr>
              <a:t>Buy Out Provisions</a:t>
            </a:r>
            <a:br>
              <a:rPr lang="en-US" sz="4100" dirty="0"/>
            </a:br>
            <a:endParaRPr lang="en-US" sz="4100" dirty="0"/>
          </a:p>
        </p:txBody>
      </p:sp>
      <p:sp>
        <p:nvSpPr>
          <p:cNvPr id="3" name="Content Placeholder 2">
            <a:extLst>
              <a:ext uri="{FF2B5EF4-FFF2-40B4-BE49-F238E27FC236}">
                <a16:creationId xmlns:a16="http://schemas.microsoft.com/office/drawing/2014/main" id="{DDC0CD17-D851-41C6-2DA1-79A5C9375420}"/>
              </a:ext>
            </a:extLst>
          </p:cNvPr>
          <p:cNvSpPr>
            <a:spLocks noGrp="1"/>
          </p:cNvSpPr>
          <p:nvPr>
            <p:ph idx="1"/>
          </p:nvPr>
        </p:nvSpPr>
        <p:spPr>
          <a:xfrm>
            <a:off x="835153" y="1807517"/>
            <a:ext cx="5127633" cy="3843666"/>
          </a:xfrm>
        </p:spPr>
        <p:txBody>
          <a:bodyPr>
            <a:noAutofit/>
          </a:bodyPr>
          <a:lstStyle/>
          <a:p>
            <a:pPr marL="0" indent="0">
              <a:buNone/>
            </a:pPr>
            <a:r>
              <a:rPr lang="en-US" sz="2400" dirty="0">
                <a:solidFill>
                  <a:schemeClr val="accent1">
                    <a:lumMod val="50000"/>
                  </a:schemeClr>
                </a:solidFill>
                <a:latin typeface="Arial Nova Cond Light" panose="020B0306020202020204" pitchFamily="34" charset="0"/>
              </a:rPr>
              <a:t>The </a:t>
            </a:r>
            <a:r>
              <a:rPr lang="en-US" sz="2400" dirty="0">
                <a:solidFill>
                  <a:srgbClr val="C00000"/>
                </a:solidFill>
                <a:latin typeface="Arial Nova Cond Light" panose="020B0306020202020204" pitchFamily="34" charset="0"/>
              </a:rPr>
              <a:t>Buy-Out Provisions </a:t>
            </a:r>
            <a:r>
              <a:rPr lang="en-US" sz="2400" dirty="0">
                <a:solidFill>
                  <a:schemeClr val="accent1">
                    <a:lumMod val="50000"/>
                  </a:schemeClr>
                </a:solidFill>
                <a:latin typeface="Arial Nova Cond Light" panose="020B0306020202020204" pitchFamily="34" charset="0"/>
              </a:rPr>
              <a:t>should address:</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What are the </a:t>
            </a:r>
            <a:r>
              <a:rPr lang="en-US" sz="2400" dirty="0">
                <a:solidFill>
                  <a:srgbClr val="C00000"/>
                </a:solidFill>
                <a:latin typeface="Arial Nova Cond Light" panose="020B0306020202020204" pitchFamily="34" charset="0"/>
              </a:rPr>
              <a:t>Triggering Events?</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Does the Triggering Event create an </a:t>
            </a:r>
            <a:r>
              <a:rPr lang="en-US" sz="2400" dirty="0">
                <a:solidFill>
                  <a:srgbClr val="C00000"/>
                </a:solidFill>
                <a:latin typeface="Arial Nova Cond Light" panose="020B0306020202020204" pitchFamily="34" charset="0"/>
              </a:rPr>
              <a:t>Option or Obligation?</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Who has the </a:t>
            </a:r>
            <a:r>
              <a:rPr lang="en-US" sz="2400" dirty="0">
                <a:solidFill>
                  <a:srgbClr val="C00000"/>
                </a:solidFill>
                <a:latin typeface="Arial Nova Cond Light" panose="020B0306020202020204" pitchFamily="34" charset="0"/>
              </a:rPr>
              <a:t>Option or Obligation?</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How is the  </a:t>
            </a:r>
            <a:r>
              <a:rPr lang="en-US" sz="2400" dirty="0">
                <a:solidFill>
                  <a:srgbClr val="C00000"/>
                </a:solidFill>
                <a:latin typeface="Arial Nova Cond Light" panose="020B0306020202020204" pitchFamily="34" charset="0"/>
              </a:rPr>
              <a:t>Purchase Price </a:t>
            </a:r>
            <a:r>
              <a:rPr lang="en-US" sz="2400" dirty="0">
                <a:solidFill>
                  <a:schemeClr val="accent1">
                    <a:lumMod val="50000"/>
                  </a:schemeClr>
                </a:solidFill>
                <a:latin typeface="Arial Nova Cond Light" panose="020B0306020202020204" pitchFamily="34" charset="0"/>
              </a:rPr>
              <a:t>Determined?</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What are the </a:t>
            </a:r>
            <a:r>
              <a:rPr lang="en-US" sz="2400" dirty="0">
                <a:solidFill>
                  <a:srgbClr val="C00000"/>
                </a:solidFill>
                <a:latin typeface="Arial Nova Cond Light" panose="020B0306020202020204" pitchFamily="34" charset="0"/>
              </a:rPr>
              <a:t>Terms of Purchase</a:t>
            </a:r>
            <a:r>
              <a:rPr lang="en-US" sz="2400" dirty="0">
                <a:solidFill>
                  <a:schemeClr val="accent1">
                    <a:lumMod val="50000"/>
                  </a:schemeClr>
                </a:solidFill>
                <a:latin typeface="Arial Nova Cond Light" panose="020B0306020202020204" pitchFamily="34" charset="0"/>
              </a:rPr>
              <a:t>?</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How is the </a:t>
            </a:r>
            <a:r>
              <a:rPr lang="en-US" sz="2400" dirty="0">
                <a:solidFill>
                  <a:srgbClr val="C00000"/>
                </a:solidFill>
                <a:latin typeface="Arial Nova Cond Light" panose="020B0306020202020204" pitchFamily="34" charset="0"/>
              </a:rPr>
              <a:t>Purchase Price </a:t>
            </a:r>
            <a:r>
              <a:rPr lang="en-US" sz="2400" dirty="0">
                <a:solidFill>
                  <a:schemeClr val="accent1">
                    <a:lumMod val="50000"/>
                  </a:schemeClr>
                </a:solidFill>
                <a:latin typeface="Arial Nova Cond Light" panose="020B0306020202020204" pitchFamily="34" charset="0"/>
              </a:rPr>
              <a:t>funded?</a:t>
            </a:r>
          </a:p>
          <a:p>
            <a:pPr>
              <a:buFont typeface="Symbol" panose="05050102010706020507" pitchFamily="18" charset="2"/>
              <a:buChar char="×"/>
            </a:pPr>
            <a:r>
              <a:rPr lang="en-US" sz="2400" dirty="0">
                <a:solidFill>
                  <a:schemeClr val="accent1">
                    <a:lumMod val="50000"/>
                  </a:schemeClr>
                </a:solidFill>
                <a:latin typeface="Arial Nova Cond Light" panose="020B0306020202020204" pitchFamily="34" charset="0"/>
              </a:rPr>
              <a:t>What is the </a:t>
            </a:r>
            <a:r>
              <a:rPr lang="en-US" sz="2400" dirty="0">
                <a:solidFill>
                  <a:srgbClr val="C00000"/>
                </a:solidFill>
                <a:latin typeface="Arial Nova Cond Light" panose="020B0306020202020204" pitchFamily="34" charset="0"/>
              </a:rPr>
              <a:t>tax characterization of the payments.</a:t>
            </a:r>
          </a:p>
          <a:p>
            <a:endParaRPr lang="en-US" sz="2000" dirty="0">
              <a:latin typeface="Arial Nova Cond Light" panose="020B0306020202020204" pitchFamily="34" charset="0"/>
            </a:endParaRPr>
          </a:p>
        </p:txBody>
      </p:sp>
      <p:pic>
        <p:nvPicPr>
          <p:cNvPr id="5" name="Picture 4">
            <a:extLst>
              <a:ext uri="{FF2B5EF4-FFF2-40B4-BE49-F238E27FC236}">
                <a16:creationId xmlns:a16="http://schemas.microsoft.com/office/drawing/2014/main" id="{BE1F276C-CEB7-08F2-84EF-C317949D4E4A}"/>
              </a:ext>
            </a:extLst>
          </p:cNvPr>
          <p:cNvPicPr>
            <a:picLocks noChangeAspect="1"/>
          </p:cNvPicPr>
          <p:nvPr/>
        </p:nvPicPr>
        <p:blipFill>
          <a:blip r:embed="rId2"/>
          <a:srcRect l="13779" r="3731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outerShdw blurRad="50800" dist="50800" dir="5400000" algn="ctr" rotWithShape="0">
              <a:srgbClr val="000000">
                <a:alpha val="99000"/>
              </a:srgbClr>
            </a:outerShdw>
          </a:effectLst>
        </p:spPr>
      </p:pic>
      <p:cxnSp>
        <p:nvCxnSpPr>
          <p:cNvPr id="6" name="Straight Connector 5">
            <a:extLst>
              <a:ext uri="{FF2B5EF4-FFF2-40B4-BE49-F238E27FC236}">
                <a16:creationId xmlns:a16="http://schemas.microsoft.com/office/drawing/2014/main" id="{06640D66-842A-CC6E-E6A1-6E719C1284D8}"/>
              </a:ext>
            </a:extLst>
          </p:cNvPr>
          <p:cNvCxnSpPr>
            <a:cxnSpLocks/>
          </p:cNvCxnSpPr>
          <p:nvPr/>
        </p:nvCxnSpPr>
        <p:spPr>
          <a:xfrm>
            <a:off x="731520" y="1520190"/>
            <a:ext cx="46520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164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16EDE9-06DD-4697-8463-F1ED5896CB53}"/>
              </a:ext>
            </a:extLst>
          </p:cNvPr>
          <p:cNvSpPr>
            <a:spLocks noGrp="1"/>
          </p:cNvSpPr>
          <p:nvPr>
            <p:ph type="title"/>
          </p:nvPr>
        </p:nvSpPr>
        <p:spPr>
          <a:xfrm>
            <a:off x="675323" y="3752849"/>
            <a:ext cx="3290887" cy="2452687"/>
          </a:xfrm>
        </p:spPr>
        <p:txBody>
          <a:bodyPr anchor="ctr">
            <a:normAutofit/>
          </a:bodyPr>
          <a:lstStyle/>
          <a:p>
            <a:r>
              <a:rPr lang="en-US" sz="3600" b="1" dirty="0">
                <a:solidFill>
                  <a:schemeClr val="tx2">
                    <a:lumMod val="75000"/>
                  </a:schemeClr>
                </a:solidFill>
                <a:latin typeface="Tempus Sans ITC" panose="04020404030D07020202" pitchFamily="82" charset="0"/>
              </a:rPr>
              <a:t>Triggering Events</a:t>
            </a:r>
            <a:endParaRPr lang="en-US" sz="3600" dirty="0">
              <a:solidFill>
                <a:schemeClr val="tx2">
                  <a:lumMod val="75000"/>
                </a:schemeClr>
              </a:solidFill>
              <a:latin typeface="Tempus Sans ITC" panose="04020404030D07020202" pitchFamily="82" charset="0"/>
            </a:endParaRPr>
          </a:p>
        </p:txBody>
      </p:sp>
      <p:pic>
        <p:nvPicPr>
          <p:cNvPr id="5" name="Picture 4">
            <a:extLst>
              <a:ext uri="{FF2B5EF4-FFF2-40B4-BE49-F238E27FC236}">
                <a16:creationId xmlns:a16="http://schemas.microsoft.com/office/drawing/2014/main" id="{CE79C9D8-B296-BDB8-2ABC-2857DADE6FAB}"/>
              </a:ext>
            </a:extLst>
          </p:cNvPr>
          <p:cNvPicPr>
            <a:picLocks noChangeAspect="1"/>
          </p:cNvPicPr>
          <p:nvPr/>
        </p:nvPicPr>
        <p:blipFill>
          <a:blip r:embed="rId2"/>
          <a:srcRect t="8826" b="30304"/>
          <a:stretch>
            <a:fillRect/>
          </a:stretch>
        </p:blipFill>
        <p:spPr>
          <a:xfrm>
            <a:off x="20" y="11"/>
            <a:ext cx="12191980" cy="298703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725537A-1B94-410E-AFE3-80E762CEA2FA}"/>
              </a:ext>
            </a:extLst>
          </p:cNvPr>
          <p:cNvSpPr>
            <a:spLocks noGrp="1"/>
          </p:cNvSpPr>
          <p:nvPr>
            <p:ph idx="1"/>
          </p:nvPr>
        </p:nvSpPr>
        <p:spPr>
          <a:xfrm>
            <a:off x="3771900" y="3752850"/>
            <a:ext cx="7937495" cy="2452687"/>
          </a:xfrm>
        </p:spPr>
        <p:txBody>
          <a:bodyPr anchor="ctr">
            <a:noAutofit/>
          </a:bodyPr>
          <a:lstStyle/>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Death of a member</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Disability of a member</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Retirement</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Termination of employment (if member is also an employee)</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Divorce — to prevent spouse from becoming a member</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Bankruptcy of a member</a:t>
            </a:r>
          </a:p>
          <a:p>
            <a:pPr>
              <a:buFont typeface="Symbol" panose="05050102010706020507" pitchFamily="18" charset="2"/>
              <a:buChar char=""/>
            </a:pPr>
            <a:r>
              <a:rPr lang="en-US" sz="2400" dirty="0">
                <a:solidFill>
                  <a:schemeClr val="tx2">
                    <a:lumMod val="75000"/>
                  </a:schemeClr>
                </a:solidFill>
                <a:latin typeface="Arial Nova Cond" panose="020B0506020202020204" pitchFamily="34" charset="0"/>
                <a:cs typeface="Courier New" panose="02070309020205020404" pitchFamily="49" charset="0"/>
              </a:rPr>
              <a:t>Breach of the operating agreement</a:t>
            </a:r>
          </a:p>
          <a:p>
            <a:pPr marL="0" indent="0">
              <a:buNone/>
            </a:pPr>
            <a:endParaRPr lang="en-US" sz="15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471687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FB6F21-2E02-11B9-F4BA-1BC682D4D53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C56C29-7D13-CEB5-F0AF-E0D763CA96ED}"/>
              </a:ext>
            </a:extLst>
          </p:cNvPr>
          <p:cNvPicPr>
            <a:picLocks noChangeAspect="1"/>
          </p:cNvPicPr>
          <p:nvPr/>
        </p:nvPicPr>
        <p:blipFill>
          <a:blip r:embed="rId2">
            <a:alphaModFix amt="28000"/>
          </a:blip>
          <a:srcRect/>
          <a:stretch>
            <a:fillRect/>
          </a:stretch>
        </p:blipFill>
        <p:spPr>
          <a:xfrm>
            <a:off x="20" y="10"/>
            <a:ext cx="12191980" cy="6857990"/>
          </a:xfrm>
          <a:prstGeom prst="rect">
            <a:avLst/>
          </a:prstGeom>
          <a:effectLst>
            <a:outerShdw blurRad="50800" dist="50800" dir="5400000" algn="ctr" rotWithShape="0">
              <a:srgbClr val="000000">
                <a:alpha val="25000"/>
              </a:srgbClr>
            </a:outerShdw>
          </a:effectLst>
        </p:spPr>
      </p:pic>
      <p:sp>
        <p:nvSpPr>
          <p:cNvPr id="4" name="Title 1">
            <a:extLst>
              <a:ext uri="{FF2B5EF4-FFF2-40B4-BE49-F238E27FC236}">
                <a16:creationId xmlns:a16="http://schemas.microsoft.com/office/drawing/2014/main" id="{41C0C0E2-83AE-20E2-D213-897942165D21}"/>
              </a:ext>
            </a:extLst>
          </p:cNvPr>
          <p:cNvSpPr>
            <a:spLocks noGrp="1"/>
          </p:cNvSpPr>
          <p:nvPr>
            <p:ph type="title"/>
          </p:nvPr>
        </p:nvSpPr>
        <p:spPr>
          <a:xfrm>
            <a:off x="838200" y="365125"/>
            <a:ext cx="10515600" cy="1325563"/>
          </a:xfrm>
        </p:spPr>
        <p:txBody>
          <a:bodyPr>
            <a:normAutofit/>
          </a:bodyPr>
          <a:lstStyle/>
          <a:p>
            <a:br>
              <a:rPr lang="en-US" sz="2800" b="1">
                <a:solidFill>
                  <a:srgbClr val="FFFFFF"/>
                </a:solidFill>
                <a:latin typeface="Tempus Sans ITC" panose="04020404030D07020202" pitchFamily="82" charset="0"/>
              </a:rPr>
            </a:br>
            <a:r>
              <a:rPr lang="en-US" sz="2800" b="1">
                <a:solidFill>
                  <a:srgbClr val="FFFFFF"/>
                </a:solidFill>
                <a:latin typeface="Tempus Sans ITC" panose="04020404030D07020202" pitchFamily="82" charset="0"/>
              </a:rPr>
              <a:t>Option or Obligation</a:t>
            </a:r>
            <a:br>
              <a:rPr lang="en-US" sz="2800" b="1">
                <a:solidFill>
                  <a:srgbClr val="FFFFFF"/>
                </a:solidFill>
                <a:latin typeface="Tempus Sans ITC" panose="04020404030D07020202" pitchFamily="82" charset="0"/>
              </a:rPr>
            </a:br>
            <a:endParaRPr lang="en-US" sz="2800">
              <a:solidFill>
                <a:srgbClr val="FFFFFF"/>
              </a:solidFill>
              <a:latin typeface="Tempus Sans ITC" panose="04020404030D07020202" pitchFamily="82" charset="0"/>
            </a:endParaRPr>
          </a:p>
        </p:txBody>
      </p:sp>
      <p:sp>
        <p:nvSpPr>
          <p:cNvPr id="3" name="Content Placeholder 2">
            <a:extLst>
              <a:ext uri="{FF2B5EF4-FFF2-40B4-BE49-F238E27FC236}">
                <a16:creationId xmlns:a16="http://schemas.microsoft.com/office/drawing/2014/main" id="{2D398547-6A79-5365-24C1-32654FA6DA0E}"/>
              </a:ext>
            </a:extLst>
          </p:cNvPr>
          <p:cNvSpPr>
            <a:spLocks noGrp="1"/>
          </p:cNvSpPr>
          <p:nvPr>
            <p:ph idx="1"/>
          </p:nvPr>
        </p:nvSpPr>
        <p:spPr>
          <a:xfrm>
            <a:off x="838200" y="1825625"/>
            <a:ext cx="10515600" cy="4351338"/>
          </a:xfrm>
        </p:spPr>
        <p:txBody>
          <a:bodyPr>
            <a:normAutofit/>
          </a:bodyPr>
          <a:lstStyle/>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Death of a member -</a:t>
            </a:r>
            <a:r>
              <a:rPr kumimoji="0" lang="en-US" b="1" i="0" u="none" strike="noStrike" kern="1200" cap="none" spc="0" normalizeH="0" baseline="0" noProof="0" dirty="0">
                <a:ln>
                  <a:noFill/>
                </a:ln>
                <a:solidFill>
                  <a:srgbClr val="FFFFFF"/>
                </a:solidFill>
                <a:effectLst/>
                <a:uLnTx/>
                <a:uFillTx/>
                <a:latin typeface="Tempus Sans ITC" panose="04020404030D07020202" pitchFamily="82" charset="0"/>
                <a:ea typeface="+mj-ea"/>
                <a:cs typeface="+mj-cs"/>
              </a:rPr>
              <a:t> </a:t>
            </a:r>
            <a:r>
              <a:rPr kumimoji="0" lang="en-US" b="1" i="0" u="none" strike="noStrike" kern="1200" cap="none" spc="0" normalizeH="0" baseline="0" noProof="0" dirty="0">
                <a:ln>
                  <a:noFill/>
                </a:ln>
                <a:solidFill>
                  <a:schemeClr val="accent2"/>
                </a:solidFill>
                <a:effectLst/>
                <a:uLnTx/>
                <a:uFillTx/>
                <a:latin typeface="Tempus Sans ITC" panose="04020404030D07020202" pitchFamily="82" charset="0"/>
                <a:ea typeface="+mj-ea"/>
                <a:cs typeface="+mj-cs"/>
              </a:rPr>
              <a:t>Obligation</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Disability of a member - </a:t>
            </a:r>
            <a:r>
              <a:rPr kumimoji="0" lang="en-US" b="1" i="0" u="none" strike="noStrike" kern="1200" cap="none" spc="0" normalizeH="0" baseline="0" noProof="0" dirty="0">
                <a:ln>
                  <a:noFill/>
                </a:ln>
                <a:solidFill>
                  <a:schemeClr val="accent2"/>
                </a:solidFill>
                <a:effectLst/>
                <a:uLnTx/>
                <a:uFillTx/>
                <a:latin typeface="Tempus Sans ITC" panose="04020404030D07020202" pitchFamily="82" charset="0"/>
                <a:ea typeface="+mj-ea"/>
                <a:cs typeface="+mj-cs"/>
              </a:rPr>
              <a:t>Obligation</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Retirement - </a:t>
            </a:r>
            <a:r>
              <a:rPr kumimoji="0" lang="en-US" b="1" i="0" u="none" strike="noStrike" kern="1200" cap="none" spc="0" normalizeH="0" baseline="0" noProof="0" dirty="0">
                <a:ln>
                  <a:noFill/>
                </a:ln>
                <a:solidFill>
                  <a:schemeClr val="accent2"/>
                </a:solidFill>
                <a:effectLst/>
                <a:uLnTx/>
                <a:uFillTx/>
                <a:latin typeface="Tempus Sans ITC" panose="04020404030D07020202" pitchFamily="82" charset="0"/>
                <a:ea typeface="+mj-ea"/>
                <a:cs typeface="+mj-cs"/>
              </a:rPr>
              <a:t>Obligation</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Termination of employment (if member is also an employee) - </a:t>
            </a:r>
            <a:r>
              <a:rPr kumimoji="0" lang="en-US" b="1" i="0" u="none" strike="noStrike" kern="1200" cap="none" spc="0" normalizeH="0" baseline="0" noProof="0" dirty="0">
                <a:ln>
                  <a:noFill/>
                </a:ln>
                <a:solidFill>
                  <a:schemeClr val="accent2"/>
                </a:solidFill>
                <a:effectLst/>
                <a:uLnTx/>
                <a:uFillTx/>
                <a:latin typeface="Tempus Sans ITC" panose="04020404030D07020202" pitchFamily="82" charset="0"/>
                <a:ea typeface="+mj-ea"/>
                <a:cs typeface="+mj-cs"/>
              </a:rPr>
              <a:t>Option </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Divorce — to prevent spouse from becoming a member - </a:t>
            </a:r>
            <a:r>
              <a:rPr lang="en-US" b="1" dirty="0">
                <a:solidFill>
                  <a:schemeClr val="accent2"/>
                </a:solidFill>
                <a:latin typeface="Tempus Sans ITC" panose="04020404030D07020202" pitchFamily="82" charset="0"/>
              </a:rPr>
              <a:t>Option </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Bankruptcy of a member- </a:t>
            </a:r>
            <a:r>
              <a:rPr lang="en-US" b="1" dirty="0">
                <a:solidFill>
                  <a:schemeClr val="accent2"/>
                </a:solidFill>
                <a:latin typeface="Tempus Sans ITC" panose="04020404030D07020202" pitchFamily="82" charset="0"/>
              </a:rPr>
              <a:t>Option </a:t>
            </a:r>
            <a:endParaRPr lang="en-US" dirty="0">
              <a:solidFill>
                <a:schemeClr val="accent2"/>
              </a:solidFill>
              <a:latin typeface="Arial Nova Cond" panose="020B0506020202020204" pitchFamily="34" charset="0"/>
              <a:cs typeface="Courier New" panose="02070309020205020404" pitchFamily="49" charset="0"/>
            </a:endParaRPr>
          </a:p>
          <a:p>
            <a:pPr>
              <a:buFont typeface="Symbol" panose="05050102010706020507" pitchFamily="18" charset="2"/>
              <a:buChar char=""/>
            </a:pPr>
            <a:r>
              <a:rPr lang="en-US" dirty="0">
                <a:solidFill>
                  <a:srgbClr val="FFFFFF"/>
                </a:solidFill>
                <a:latin typeface="Arial Nova Cond" panose="020B0506020202020204" pitchFamily="34" charset="0"/>
                <a:cs typeface="Courier New" panose="02070309020205020404" pitchFamily="49" charset="0"/>
              </a:rPr>
              <a:t>Breach of the operating agreement - </a:t>
            </a:r>
            <a:r>
              <a:rPr kumimoji="0" lang="en-US" b="1" i="0" u="none" strike="noStrike" kern="1200" cap="none" spc="0" normalizeH="0" baseline="0" noProof="0" dirty="0">
                <a:ln>
                  <a:noFill/>
                </a:ln>
                <a:solidFill>
                  <a:schemeClr val="accent2"/>
                </a:solidFill>
                <a:effectLst/>
                <a:uLnTx/>
                <a:uFillTx/>
                <a:latin typeface="Tempus Sans ITC" panose="04020404030D07020202" pitchFamily="82" charset="0"/>
                <a:ea typeface="+mj-ea"/>
                <a:cs typeface="+mj-cs"/>
              </a:rPr>
              <a:t>Option </a:t>
            </a:r>
            <a:endParaRPr lang="en-US" dirty="0">
              <a:solidFill>
                <a:schemeClr val="accent2"/>
              </a:solidFill>
              <a:latin typeface="Arial Nova Cond" panose="020B0506020202020204" pitchFamily="34" charset="0"/>
              <a:cs typeface="Courier New" panose="02070309020205020404" pitchFamily="49" charset="0"/>
            </a:endParaRPr>
          </a:p>
          <a:p>
            <a:pPr marL="0" indent="0">
              <a:buNone/>
            </a:pPr>
            <a:r>
              <a:rPr lang="en-US" b="1" dirty="0">
                <a:solidFill>
                  <a:srgbClr val="FFFFFF"/>
                </a:solidFill>
                <a:latin typeface="Courier New" panose="02070309020205020404" pitchFamily="49" charset="0"/>
                <a:cs typeface="Courier New" panose="02070309020205020404" pitchFamily="49" charset="0"/>
              </a:rPr>
              <a:t>	</a:t>
            </a:r>
          </a:p>
        </p:txBody>
      </p:sp>
      <p:cxnSp>
        <p:nvCxnSpPr>
          <p:cNvPr id="9" name="Straight Connector 8">
            <a:extLst>
              <a:ext uri="{FF2B5EF4-FFF2-40B4-BE49-F238E27FC236}">
                <a16:creationId xmlns:a16="http://schemas.microsoft.com/office/drawing/2014/main" id="{80777DD5-B715-7190-B15B-FB589587E396}"/>
              </a:ext>
            </a:extLst>
          </p:cNvPr>
          <p:cNvCxnSpPr/>
          <p:nvPr/>
        </p:nvCxnSpPr>
        <p:spPr>
          <a:xfrm>
            <a:off x="966978" y="1385316"/>
            <a:ext cx="4340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39049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4967EE-24F1-893E-274F-E59092DB84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625993-7470-5316-55D8-669EA4F2A33D}"/>
              </a:ext>
            </a:extLst>
          </p:cNvPr>
          <p:cNvSpPr>
            <a:spLocks noGrp="1"/>
          </p:cNvSpPr>
          <p:nvPr>
            <p:ph type="title"/>
          </p:nvPr>
        </p:nvSpPr>
        <p:spPr>
          <a:xfrm>
            <a:off x="1096149" y="539068"/>
            <a:ext cx="4597747" cy="1616203"/>
          </a:xfrm>
        </p:spPr>
        <p:txBody>
          <a:bodyPr anchor="b">
            <a:normAutofit/>
          </a:bodyPr>
          <a:lstStyle/>
          <a:p>
            <a:r>
              <a:rPr lang="en-US" sz="3200" b="1" dirty="0">
                <a:solidFill>
                  <a:schemeClr val="accent2"/>
                </a:solidFill>
                <a:latin typeface="Tempus Sans ITC" panose="04020404030D07020202" pitchFamily="82" charset="0"/>
              </a:rPr>
              <a:t>Buyout Price Determination</a:t>
            </a:r>
            <a:endParaRPr lang="en-US" sz="3200" dirty="0">
              <a:solidFill>
                <a:schemeClr val="accent2"/>
              </a:solidFill>
              <a:latin typeface="Tempus Sans ITC" panose="04020404030D07020202" pitchFamily="82" charset="0"/>
            </a:endParaRPr>
          </a:p>
        </p:txBody>
      </p:sp>
      <p:pic>
        <p:nvPicPr>
          <p:cNvPr id="5" name="Picture 4">
            <a:extLst>
              <a:ext uri="{FF2B5EF4-FFF2-40B4-BE49-F238E27FC236}">
                <a16:creationId xmlns:a16="http://schemas.microsoft.com/office/drawing/2014/main" id="{CBD3B74E-7E6B-54E8-AEDF-06A12E89ADAA}"/>
              </a:ext>
            </a:extLst>
          </p:cNvPr>
          <p:cNvPicPr>
            <a:picLocks noChangeAspect="1"/>
          </p:cNvPicPr>
          <p:nvPr/>
        </p:nvPicPr>
        <p:blipFill>
          <a:blip r:embed="rId2"/>
          <a:stretch>
            <a:fillRect/>
          </a:stretch>
        </p:blipFill>
        <p:spPr>
          <a:xfrm rot="1289089">
            <a:off x="6412089" y="2155271"/>
            <a:ext cx="5319062" cy="2923722"/>
          </a:xfrm>
          <a:prstGeom prst="rect">
            <a:avLst/>
          </a:prstGeom>
        </p:spPr>
      </p:pic>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16DA0EE4-97E6-9735-0384-F78D8BE359F4}"/>
              </a:ext>
            </a:extLst>
          </p:cNvPr>
          <p:cNvCxnSpPr/>
          <p:nvPr/>
        </p:nvCxnSpPr>
        <p:spPr>
          <a:xfrm>
            <a:off x="1096149" y="2341092"/>
            <a:ext cx="3736622" cy="0"/>
          </a:xfrm>
          <a:prstGeom prst="line">
            <a:avLst/>
          </a:prstGeom>
          <a:ln>
            <a:solidFill>
              <a:schemeClr val="accent2">
                <a:lumMod val="50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7F78D086-AC2E-8C2A-E514-30DC47B2ACCB}"/>
              </a:ext>
            </a:extLst>
          </p:cNvPr>
          <p:cNvSpPr>
            <a:spLocks noGrp="1"/>
          </p:cNvSpPr>
          <p:nvPr>
            <p:ph idx="1"/>
          </p:nvPr>
        </p:nvSpPr>
        <p:spPr>
          <a:xfrm>
            <a:off x="1275645" y="2605249"/>
            <a:ext cx="5397306" cy="3447832"/>
          </a:xfrm>
        </p:spPr>
        <p:txBody>
          <a:bodyPr anchor="t">
            <a:normAutofit/>
          </a:bodyPr>
          <a:lstStyle/>
          <a:p>
            <a:pPr>
              <a:buFont typeface="Symbol" panose="05050102010706020507" pitchFamily="18" charset="2"/>
              <a:buChar char=""/>
            </a:pPr>
            <a:r>
              <a:rPr lang="en-US" dirty="0">
                <a:solidFill>
                  <a:schemeClr val="accent2">
                    <a:lumMod val="50000"/>
                  </a:schemeClr>
                </a:solidFill>
                <a:latin typeface="Arial Nova Cond" panose="020B0506020202020204" pitchFamily="34" charset="0"/>
                <a:cs typeface="Courier New" panose="02070309020205020404" pitchFamily="49" charset="0"/>
              </a:rPr>
              <a:t>Agreed-Upon Price</a:t>
            </a:r>
          </a:p>
          <a:p>
            <a:pPr>
              <a:buFont typeface="Symbol" panose="05050102010706020507" pitchFamily="18" charset="2"/>
              <a:buChar char=""/>
            </a:pPr>
            <a:r>
              <a:rPr lang="en-US" dirty="0">
                <a:solidFill>
                  <a:schemeClr val="accent2"/>
                </a:solidFill>
                <a:latin typeface="Arial Nova Cond" panose="020B0506020202020204" pitchFamily="34" charset="0"/>
                <a:cs typeface="Courier New" panose="02070309020205020404" pitchFamily="49" charset="0"/>
              </a:rPr>
              <a:t>Formula (multiple of EBITDA, book value, etc</a:t>
            </a:r>
            <a:r>
              <a:rPr lang="en-US" dirty="0">
                <a:solidFill>
                  <a:schemeClr val="accent2">
                    <a:lumMod val="50000"/>
                  </a:schemeClr>
                </a:solidFill>
                <a:latin typeface="Arial Nova Cond" panose="020B0506020202020204" pitchFamily="34" charset="0"/>
                <a:cs typeface="Courier New" panose="02070309020205020404" pitchFamily="49" charset="0"/>
              </a:rPr>
              <a:t>.</a:t>
            </a:r>
            <a:r>
              <a:rPr lang="en-US" dirty="0">
                <a:solidFill>
                  <a:schemeClr val="accent2"/>
                </a:solidFill>
                <a:latin typeface="Arial Nova Cond" panose="020B0506020202020204" pitchFamily="34" charset="0"/>
                <a:cs typeface="Courier New" panose="02070309020205020404" pitchFamily="49" charset="0"/>
              </a:rPr>
              <a:t>)</a:t>
            </a:r>
          </a:p>
          <a:p>
            <a:pPr>
              <a:buFont typeface="Symbol" panose="05050102010706020507" pitchFamily="18" charset="2"/>
              <a:buChar char=""/>
            </a:pPr>
            <a:r>
              <a:rPr lang="en-US" dirty="0">
                <a:solidFill>
                  <a:schemeClr val="accent2">
                    <a:lumMod val="50000"/>
                  </a:schemeClr>
                </a:solidFill>
                <a:latin typeface="Arial Nova Cond" panose="020B0506020202020204" pitchFamily="34" charset="0"/>
                <a:cs typeface="Courier New" panose="02070309020205020404" pitchFamily="49" charset="0"/>
              </a:rPr>
              <a:t>Appraisal</a:t>
            </a:r>
          </a:p>
          <a:p>
            <a:pPr marL="0" indent="0">
              <a:buNone/>
            </a:pPr>
            <a:endParaRPr lang="en-US" sz="20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E83760A-346E-2A79-9051-C394C6777DAF}"/>
              </a:ext>
            </a:extLst>
          </p:cNvPr>
          <p:cNvSpPr txBox="1"/>
          <p:nvPr/>
        </p:nvSpPr>
        <p:spPr>
          <a:xfrm rot="20987890">
            <a:off x="1954031" y="3064764"/>
            <a:ext cx="4623382" cy="646331"/>
          </a:xfrm>
          <a:prstGeom prst="rect">
            <a:avLst/>
          </a:prstGeom>
          <a:solidFill>
            <a:schemeClr val="accent2">
              <a:lumMod val="75000"/>
            </a:schemeClr>
          </a:solidFill>
          <a:effectLst>
            <a:outerShdw blurRad="50800" dist="50800" dir="5400000" algn="ctr" rotWithShape="0">
              <a:srgbClr val="000000">
                <a:alpha val="99000"/>
              </a:srgbClr>
            </a:outerShdw>
          </a:effectLst>
        </p:spPr>
        <p:txBody>
          <a:bodyPr wrap="none" rtlCol="0">
            <a:spAutoFit/>
          </a:bodyPr>
          <a:lstStyle/>
          <a:p>
            <a:r>
              <a:rPr lang="en-US" sz="3600" dirty="0">
                <a:solidFill>
                  <a:schemeClr val="bg1"/>
                </a:solidFill>
                <a:latin typeface="Tempus Sans ITC" panose="04020404030D07020202" pitchFamily="82" charset="0"/>
              </a:rPr>
              <a:t>What are you valuing? </a:t>
            </a:r>
          </a:p>
        </p:txBody>
      </p:sp>
    </p:spTree>
    <p:extLst>
      <p:ext uri="{BB962C8B-B14F-4D97-AF65-F5344CB8AC3E}">
        <p14:creationId xmlns:p14="http://schemas.microsoft.com/office/powerpoint/2010/main" val="888387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AAEAD9-6479-1DFF-7458-D8E9A95CC33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ne in a crowd">
            <a:extLst>
              <a:ext uri="{FF2B5EF4-FFF2-40B4-BE49-F238E27FC236}">
                <a16:creationId xmlns:a16="http://schemas.microsoft.com/office/drawing/2014/main" id="{2187C0F1-D32C-78AE-35C5-65B4BF3E69D5}"/>
              </a:ext>
            </a:extLst>
          </p:cNvPr>
          <p:cNvPicPr>
            <a:picLocks noChangeAspect="1"/>
          </p:cNvPicPr>
          <p:nvPr/>
        </p:nvPicPr>
        <p:blipFill>
          <a:blip r:embed="rId2">
            <a:alphaModFix amt="35000"/>
          </a:blip>
          <a:srcRect t="7734" b="17267"/>
          <a:stretch>
            <a:fillRect/>
          </a:stretch>
        </p:blipFill>
        <p:spPr>
          <a:xfrm>
            <a:off x="20" y="10"/>
            <a:ext cx="12191980" cy="6857990"/>
          </a:xfrm>
          <a:prstGeom prst="rect">
            <a:avLst/>
          </a:prstGeom>
        </p:spPr>
      </p:pic>
      <p:sp>
        <p:nvSpPr>
          <p:cNvPr id="4" name="Title 1">
            <a:extLst>
              <a:ext uri="{FF2B5EF4-FFF2-40B4-BE49-F238E27FC236}">
                <a16:creationId xmlns:a16="http://schemas.microsoft.com/office/drawing/2014/main" id="{31031603-C3A5-70E0-C74C-794DA02FF29E}"/>
              </a:ext>
            </a:extLst>
          </p:cNvPr>
          <p:cNvSpPr>
            <a:spLocks noGrp="1"/>
          </p:cNvSpPr>
          <p:nvPr>
            <p:ph type="title"/>
          </p:nvPr>
        </p:nvSpPr>
        <p:spPr>
          <a:xfrm>
            <a:off x="838200" y="365125"/>
            <a:ext cx="10515600" cy="1325563"/>
          </a:xfrm>
        </p:spPr>
        <p:txBody>
          <a:bodyPr>
            <a:normAutofit/>
          </a:bodyPr>
          <a:lstStyle/>
          <a:p>
            <a:pPr marR="0" lvl="0" algn="ctr" defTabSz="914400" rtl="0" eaLnBrk="1" fontAlgn="auto" latinLnBrk="0" hangingPunct="1">
              <a:spcBef>
                <a:spcPts val="1000"/>
              </a:spcBef>
              <a:spcAft>
                <a:spcPts val="0"/>
              </a:spcAft>
              <a:buClrTx/>
              <a:buSzTx/>
              <a:tabLst/>
              <a:defRPr/>
            </a:pPr>
            <a:r>
              <a:rPr kumimoji="0" lang="en-US" b="1" i="0" u="none" strike="noStrike" kern="1200" cap="none" spc="0" normalizeH="0" baseline="0" noProof="0" dirty="0">
                <a:ln>
                  <a:noFill/>
                </a:ln>
                <a:solidFill>
                  <a:srgbClr val="FFFFFF"/>
                </a:solidFill>
                <a:effectLst/>
                <a:uLnTx/>
                <a:uFillTx/>
                <a:latin typeface="Tempus Sans ITC" panose="04020404030D07020202" pitchFamily="82" charset="0"/>
                <a:ea typeface="+mn-ea"/>
                <a:cs typeface="+mn-cs"/>
              </a:rPr>
              <a:t>Who has the Option or Obligation?</a:t>
            </a:r>
            <a:endParaRPr lang="en-US" b="1" dirty="0">
              <a:solidFill>
                <a:srgbClr val="FFFFFF"/>
              </a:solidFill>
              <a:latin typeface="Tempus Sans ITC" panose="04020404030D07020202" pitchFamily="82" charset="0"/>
            </a:endParaRPr>
          </a:p>
        </p:txBody>
      </p:sp>
      <p:sp>
        <p:nvSpPr>
          <p:cNvPr id="3" name="Content Placeholder 2">
            <a:extLst>
              <a:ext uri="{FF2B5EF4-FFF2-40B4-BE49-F238E27FC236}">
                <a16:creationId xmlns:a16="http://schemas.microsoft.com/office/drawing/2014/main" id="{09BEB729-9F2B-00FC-1B28-289EC717C17C}"/>
              </a:ext>
            </a:extLst>
          </p:cNvPr>
          <p:cNvSpPr>
            <a:spLocks noGrp="1"/>
          </p:cNvSpPr>
          <p:nvPr>
            <p:ph idx="1"/>
          </p:nvPr>
        </p:nvSpPr>
        <p:spPr>
          <a:xfrm>
            <a:off x="838200" y="1825625"/>
            <a:ext cx="10515600" cy="4351338"/>
          </a:xfrm>
        </p:spPr>
        <p:txBody>
          <a:bodyPr>
            <a:normAutofit/>
          </a:bodyPr>
          <a:lstStyle/>
          <a:p>
            <a:pPr>
              <a:buFont typeface="Symbol" panose="05050102010706020507" pitchFamily="18" charset="2"/>
              <a:buChar char=""/>
            </a:pPr>
            <a:r>
              <a:rPr lang="en-US" sz="4800" dirty="0">
                <a:solidFill>
                  <a:srgbClr val="FFFFFF"/>
                </a:solidFill>
                <a:latin typeface="Arial Nova Cond" panose="020B0506020202020204" pitchFamily="34" charset="0"/>
                <a:cs typeface="Courier New" panose="02070309020205020404" pitchFamily="49" charset="0"/>
              </a:rPr>
              <a:t>The Members</a:t>
            </a:r>
          </a:p>
          <a:p>
            <a:pPr>
              <a:buFont typeface="Symbol" panose="05050102010706020507" pitchFamily="18" charset="2"/>
              <a:buChar char=""/>
            </a:pPr>
            <a:r>
              <a:rPr lang="en-US" sz="4800" dirty="0">
                <a:solidFill>
                  <a:srgbClr val="FFFFFF"/>
                </a:solidFill>
                <a:latin typeface="Arial Nova Cond" panose="020B0506020202020204" pitchFamily="34" charset="0"/>
                <a:cs typeface="Courier New" panose="02070309020205020404" pitchFamily="49" charset="0"/>
              </a:rPr>
              <a:t>The LLC </a:t>
            </a:r>
          </a:p>
          <a:p>
            <a:pPr>
              <a:buFont typeface="Symbol" panose="05050102010706020507" pitchFamily="18" charset="2"/>
              <a:buChar char=""/>
            </a:pPr>
            <a:r>
              <a:rPr lang="en-US" sz="4800" dirty="0">
                <a:solidFill>
                  <a:srgbClr val="FFFFFF"/>
                </a:solidFill>
                <a:latin typeface="Arial Nova Cond" panose="020B0506020202020204" pitchFamily="34" charset="0"/>
                <a:cs typeface="Courier New" panose="02070309020205020404" pitchFamily="49" charset="0"/>
              </a:rPr>
              <a:t>A combination – Members first, then LLC</a:t>
            </a:r>
          </a:p>
          <a:p>
            <a:pPr marL="0" indent="0">
              <a:buNone/>
            </a:pPr>
            <a:endParaRPr lang="en-US" b="1" dirty="0">
              <a:solidFill>
                <a:srgbClr val="FFFFFF"/>
              </a:solidFill>
              <a:latin typeface="Courier New" panose="02070309020205020404" pitchFamily="49" charset="0"/>
              <a:cs typeface="Courier New" panose="02070309020205020404" pitchFamily="49" charset="0"/>
            </a:endParaRPr>
          </a:p>
        </p:txBody>
      </p:sp>
      <p:cxnSp>
        <p:nvCxnSpPr>
          <p:cNvPr id="5" name="Straight Connector 4">
            <a:extLst>
              <a:ext uri="{FF2B5EF4-FFF2-40B4-BE49-F238E27FC236}">
                <a16:creationId xmlns:a16="http://schemas.microsoft.com/office/drawing/2014/main" id="{675BF361-BA24-2C5F-80B4-3D07A141AB75}"/>
              </a:ext>
            </a:extLst>
          </p:cNvPr>
          <p:cNvCxnSpPr/>
          <p:nvPr/>
        </p:nvCxnSpPr>
        <p:spPr>
          <a:xfrm>
            <a:off x="1851660" y="1497330"/>
            <a:ext cx="8732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501311"/>
      </p:ext>
    </p:extLst>
  </p:cSld>
  <p:clrMapOvr>
    <a:overrideClrMapping bg1="dk1" tx1="lt1" bg2="dk2" tx2="lt2" accent1="accent1" accent2="accent2" accent3="accent3" accent4="accent4" accent5="accent5" accent6="accent6" hlink="hlink" folHlink="folHlink"/>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EC040-572C-D0F0-E8FB-EA5DB93FB00F}"/>
              </a:ext>
            </a:extLst>
          </p:cNvPr>
          <p:cNvPicPr>
            <a:picLocks noChangeAspect="1"/>
          </p:cNvPicPr>
          <p:nvPr/>
        </p:nvPicPr>
        <p:blipFill>
          <a:blip r:embed="rId2"/>
          <a:stretch>
            <a:fillRect/>
          </a:stretch>
        </p:blipFill>
        <p:spPr>
          <a:xfrm>
            <a:off x="0" y="-51594"/>
            <a:ext cx="12192000" cy="6909594"/>
          </a:xfrm>
          <a:prstGeom prst="rect">
            <a:avLst/>
          </a:prstGeom>
        </p:spPr>
      </p:pic>
      <p:sp>
        <p:nvSpPr>
          <p:cNvPr id="3" name="Content Placeholder 2">
            <a:extLst>
              <a:ext uri="{FF2B5EF4-FFF2-40B4-BE49-F238E27FC236}">
                <a16:creationId xmlns:a16="http://schemas.microsoft.com/office/drawing/2014/main" id="{46D3CCA6-B740-4787-8180-E654B8593AA2}"/>
              </a:ext>
            </a:extLst>
          </p:cNvPr>
          <p:cNvSpPr>
            <a:spLocks noGrp="1"/>
          </p:cNvSpPr>
          <p:nvPr>
            <p:ph idx="1"/>
          </p:nvPr>
        </p:nvSpPr>
        <p:spPr>
          <a:xfrm>
            <a:off x="915202" y="1656223"/>
            <a:ext cx="10515600" cy="5069380"/>
          </a:xfrm>
        </p:spPr>
        <p:txBody>
          <a:bodyPr>
            <a:normAutofit/>
          </a:bodyPr>
          <a:lstStyle/>
          <a:p>
            <a:pPr>
              <a:buFont typeface="Calibri Light" panose="020F0302020204030204" pitchFamily="34" charset="0"/>
              <a:buChar char="ꝋ"/>
            </a:pPr>
            <a:r>
              <a:rPr lang="en-US" dirty="0">
                <a:solidFill>
                  <a:schemeClr val="bg2"/>
                </a:solidFill>
                <a:latin typeface="Arial Nova Cond" panose="020B0506020202020204" pitchFamily="34" charset="0"/>
              </a:rPr>
              <a:t>  Lump sum or installment payments</a:t>
            </a:r>
          </a:p>
          <a:p>
            <a:pPr>
              <a:buFont typeface="Calibri Light" panose="020F0302020204030204" pitchFamily="34" charset="0"/>
              <a:buChar char="ꝋ"/>
            </a:pPr>
            <a:r>
              <a:rPr lang="en-US" dirty="0">
                <a:solidFill>
                  <a:schemeClr val="bg2"/>
                </a:solidFill>
                <a:latin typeface="Arial Nova Cond" panose="020B0506020202020204" pitchFamily="34" charset="0"/>
              </a:rPr>
              <a:t>  Security for installment payments</a:t>
            </a:r>
          </a:p>
          <a:p>
            <a:pPr>
              <a:buFont typeface="Calibri Light" panose="020F0302020204030204" pitchFamily="34" charset="0"/>
              <a:buChar char="ꝋ"/>
            </a:pPr>
            <a:r>
              <a:rPr lang="en-US" dirty="0">
                <a:solidFill>
                  <a:schemeClr val="bg2"/>
                </a:solidFill>
                <a:latin typeface="Arial Nova Cond" panose="020B0506020202020204" pitchFamily="34" charset="0"/>
              </a:rPr>
              <a:t>  Life insurance — funding buyouts on death</a:t>
            </a:r>
          </a:p>
          <a:p>
            <a:pPr>
              <a:buFont typeface="Calibri Light" panose="020F0302020204030204" pitchFamily="34" charset="0"/>
              <a:buChar char="ꝋ"/>
            </a:pPr>
            <a:r>
              <a:rPr lang="en-US" dirty="0">
                <a:solidFill>
                  <a:schemeClr val="bg2"/>
                </a:solidFill>
                <a:latin typeface="Arial Nova Cond" panose="020B0506020202020204" pitchFamily="34" charset="0"/>
              </a:rPr>
              <a:t>  Disability buyout insurance — funding buyouts on disability</a:t>
            </a:r>
          </a:p>
          <a:p>
            <a:pPr marL="0" indent="0" algn="ctr">
              <a:buNone/>
            </a:pPr>
            <a:endParaRPr lang="en-US" dirty="0"/>
          </a:p>
        </p:txBody>
      </p:sp>
      <p:sp>
        <p:nvSpPr>
          <p:cNvPr id="4" name="Title 1">
            <a:extLst>
              <a:ext uri="{FF2B5EF4-FFF2-40B4-BE49-F238E27FC236}">
                <a16:creationId xmlns:a16="http://schemas.microsoft.com/office/drawing/2014/main" id="{0895B281-FAF6-412A-A211-DDB24030FCE6}"/>
              </a:ext>
            </a:extLst>
          </p:cNvPr>
          <p:cNvSpPr txBox="1">
            <a:spLocks/>
          </p:cNvSpPr>
          <p:nvPr/>
        </p:nvSpPr>
        <p:spPr>
          <a:xfrm>
            <a:off x="739541" y="-3460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chemeClr val="bg2"/>
                </a:solidFill>
                <a:latin typeface="Tempus Sans ITC" panose="04020404030D07020202" pitchFamily="82" charset="0"/>
              </a:rPr>
              <a:t>Sales Terms/Funding</a:t>
            </a:r>
          </a:p>
        </p:txBody>
      </p:sp>
    </p:spTree>
    <p:extLst>
      <p:ext uri="{BB962C8B-B14F-4D97-AF65-F5344CB8AC3E}">
        <p14:creationId xmlns:p14="http://schemas.microsoft.com/office/powerpoint/2010/main" val="2709924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6518838-C502-14E4-5BA1-9C8909462A7A}"/>
              </a:ext>
            </a:extLst>
          </p:cNvPr>
          <p:cNvSpPr>
            <a:spLocks noGrp="1"/>
          </p:cNvSpPr>
          <p:nvPr>
            <p:ph type="title"/>
          </p:nvPr>
        </p:nvSpPr>
        <p:spPr>
          <a:xfrm>
            <a:off x="838200" y="669925"/>
            <a:ext cx="4508946" cy="1325563"/>
          </a:xfrm>
        </p:spPr>
        <p:txBody>
          <a:bodyPr anchor="b">
            <a:normAutofit/>
          </a:bodyPr>
          <a:lstStyle/>
          <a:p>
            <a:pPr algn="r"/>
            <a:r>
              <a:rPr lang="en-US" sz="3700">
                <a:solidFill>
                  <a:schemeClr val="bg1"/>
                </a:solidFill>
                <a:latin typeface="Tempus Sans ITC" panose="04020404030D07020202" pitchFamily="82" charset="0"/>
                <a:cs typeface="Times New Roman" panose="02020603050405020304" pitchFamily="18" charset="0"/>
              </a:rPr>
              <a:t>Tax Characterization of the Payments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BCEED4-6825-E240-C23F-37A683A0A1B7}"/>
              </a:ext>
            </a:extLst>
          </p:cNvPr>
          <p:cNvSpPr>
            <a:spLocks noGrp="1"/>
          </p:cNvSpPr>
          <p:nvPr>
            <p:ph idx="1"/>
          </p:nvPr>
        </p:nvSpPr>
        <p:spPr>
          <a:xfrm>
            <a:off x="749200" y="2410245"/>
            <a:ext cx="10178444" cy="3526144"/>
          </a:xfrm>
        </p:spPr>
        <p:txBody>
          <a:bodyPr>
            <a:noAutofit/>
          </a:bodyPr>
          <a:lstStyle/>
          <a:p>
            <a:pPr marL="0" indent="0">
              <a:lnSpc>
                <a:spcPct val="100000"/>
              </a:lnSpc>
              <a:buNone/>
            </a:pPr>
            <a:r>
              <a:rPr lang="en-US" dirty="0">
                <a:solidFill>
                  <a:schemeClr val="bg1"/>
                </a:solidFill>
              </a:rPr>
              <a:t>§ 736(b) — payments for the partner's interest in partnership property. Under § 731(a), the partner recognizes gain only to the extent money received exceeds outside basis, and that gain is capital.</a:t>
            </a:r>
          </a:p>
          <a:p>
            <a:pPr marL="0" indent="0">
              <a:lnSpc>
                <a:spcPct val="100000"/>
              </a:lnSpc>
              <a:buNone/>
            </a:pPr>
            <a:r>
              <a:rPr lang="en-US" dirty="0">
                <a:solidFill>
                  <a:schemeClr val="bg1"/>
                </a:solidFill>
              </a:rPr>
              <a:t>§ 736(a) — everything else. These are treated as either a distributive share of partnership income (if the amount is determined with regard to partnership income) or a guaranteed payment under § 707(c) (if determined without regard to income). Either way the retiring partner has ordinary income,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996987"/>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65D7E89-5FEC-44A7-8CE7-CF39D80496BB}"/>
              </a:ext>
            </a:extLst>
          </p:cNvPr>
          <p:cNvPicPr>
            <a:picLocks noChangeAspect="1" noChangeArrowheads="1"/>
          </p:cNvPicPr>
          <p:nvPr/>
        </p:nvPicPr>
        <p:blipFill>
          <a:blip r:embed="rId2"/>
          <a:srcRect/>
          <a:stretch>
            <a:fillRect/>
          </a:stretch>
        </p:blipFill>
        <p:spPr bwMode="auto">
          <a:xfrm>
            <a:off x="1905000" y="381000"/>
            <a:ext cx="9144000" cy="7315200"/>
          </a:xfrm>
          <a:prstGeom prst="rect">
            <a:avLst/>
          </a:prstGeom>
          <a:noFill/>
          <a:ln w="9525">
            <a:noFill/>
            <a:miter lim="800000"/>
            <a:headEnd/>
            <a:tailEnd/>
          </a:ln>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09CE6595-6AFF-4CFC-BE4C-BB34451C2145}"/>
              </a:ext>
            </a:extLst>
          </p:cNvPr>
          <p:cNvSpPr>
            <a:spLocks noGrp="1"/>
          </p:cNvSpPr>
          <p:nvPr>
            <p:ph type="title"/>
          </p:nvPr>
        </p:nvSpPr>
        <p:spPr>
          <a:xfrm>
            <a:off x="1905000" y="304800"/>
            <a:ext cx="8229600" cy="1143000"/>
          </a:xfrm>
          <a:effectLst>
            <a:outerShdw blurRad="50800" dist="50800" dir="5400000" algn="ctr" rotWithShape="0">
              <a:schemeClr val="tx1"/>
            </a:outerShdw>
          </a:effectLst>
        </p:spPr>
        <p:txBody>
          <a:bodyPr rtlCol="0">
            <a:normAutofit/>
          </a:bodyPr>
          <a:lstStyle/>
          <a:p>
            <a:pPr algn="l" eaLnBrk="1" fontAlgn="auto" hangingPunct="1">
              <a:spcAft>
                <a:spcPts val="0"/>
              </a:spcAft>
              <a:defRPr/>
            </a:pPr>
            <a:r>
              <a:rPr lang="en-US" sz="3600" dirty="0"/>
              <a:t>   </a:t>
            </a:r>
            <a:r>
              <a:rPr lang="en-US" sz="3600" dirty="0">
                <a:solidFill>
                  <a:srgbClr val="C00000"/>
                </a:solidFill>
              </a:rPr>
              <a:t>Drag </a:t>
            </a:r>
            <a:r>
              <a:rPr lang="en-US" sz="3600" dirty="0">
                <a:solidFill>
                  <a:srgbClr val="C00000"/>
                </a:solidFill>
                <a:effectLst>
                  <a:outerShdw blurRad="38100" dist="38100" dir="2700000" algn="tl">
                    <a:srgbClr val="000000">
                      <a:alpha val="43137"/>
                    </a:srgbClr>
                  </a:outerShdw>
                </a:effectLst>
              </a:rPr>
              <a:t>Along Provisions</a:t>
            </a:r>
          </a:p>
        </p:txBody>
      </p:sp>
      <p:sp>
        <p:nvSpPr>
          <p:cNvPr id="342020" name="Rectangle 3">
            <a:extLst>
              <a:ext uri="{FF2B5EF4-FFF2-40B4-BE49-F238E27FC236}">
                <a16:creationId xmlns:a16="http://schemas.microsoft.com/office/drawing/2014/main" id="{6BC69172-1235-4A89-8AFC-C6880D27103B}"/>
              </a:ext>
            </a:extLst>
          </p:cNvPr>
          <p:cNvSpPr>
            <a:spLocks noChangeArrowheads="1"/>
          </p:cNvSpPr>
          <p:nvPr/>
        </p:nvSpPr>
        <p:spPr bwMode="auto">
          <a:xfrm>
            <a:off x="2255838" y="15240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8762E23-75B1-4224-8A14-7526FD21C79C}"/>
              </a:ext>
            </a:extLst>
          </p:cNvPr>
          <p:cNvSpPr/>
          <p:nvPr/>
        </p:nvSpPr>
        <p:spPr>
          <a:xfrm>
            <a:off x="2362200" y="1524000"/>
            <a:ext cx="6705600" cy="4770438"/>
          </a:xfrm>
          <a:prstGeom prst="rect">
            <a:avLst/>
          </a:prstGeom>
          <a:solidFill>
            <a:schemeClr val="bg1"/>
          </a:solidFill>
          <a:effectLst>
            <a:outerShdw blurRad="50800" dist="50800" dir="5400000" algn="ctr" rotWithShape="0">
              <a:srgbClr val="000000">
                <a:alpha val="99000"/>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“8.1	Drag-Along.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8.1.1	If, at any time, Shareholders owning not less than a majority of the then issued and outstanding Shares (the “Majority Shareholders”) decide to sell all of the Class A and Class B Shares held by such Shareholder, in a single transaction, or in a series of related transactions, to a third party, whether in a stock sale, share exchange, merger, consolidation or any other stock based transaction, the Majority Shareholders shall have the right, subject to the provisions of this Section 8.1, to require each of the other Shareholders who are not Majority Shareholders (the “Other Shareholders”) to sell all of the Shares held by such Shareholders on the same terms and conditions as those on which the Majority Shareholders are selling their Shares to such third party (the “Proposed Third Party Sale”), including but not limited to, the per share purchase price and payment terms.” </a:t>
            </a:r>
          </a:p>
        </p:txBody>
      </p:sp>
    </p:spTree>
    <p:extLst>
      <p:ext uri="{BB962C8B-B14F-4D97-AF65-F5344CB8AC3E}">
        <p14:creationId xmlns:p14="http://schemas.microsoft.com/office/powerpoint/2010/main" val="89389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F3E5458-C6BC-4B33-8F5A-DC13C87D8D4D}"/>
              </a:ext>
            </a:extLst>
          </p:cNvPr>
          <p:cNvPicPr>
            <a:picLocks noChangeAspect="1" noChangeArrowheads="1"/>
          </p:cNvPicPr>
          <p:nvPr/>
        </p:nvPicPr>
        <p:blipFill>
          <a:blip r:embed="rId2"/>
          <a:srcRect/>
          <a:stretch>
            <a:fillRect/>
          </a:stretch>
        </p:blipFill>
        <p:spPr bwMode="auto">
          <a:xfrm>
            <a:off x="1905000" y="381000"/>
            <a:ext cx="9144000" cy="7315200"/>
          </a:xfrm>
          <a:prstGeom prst="rect">
            <a:avLst/>
          </a:prstGeom>
          <a:noFill/>
          <a:ln w="9525">
            <a:noFill/>
            <a:miter lim="800000"/>
            <a:headEnd/>
            <a:tailEnd/>
          </a:ln>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61B55890-7BF6-433D-8EE9-C84B45A293B8}"/>
              </a:ext>
            </a:extLst>
          </p:cNvPr>
          <p:cNvSpPr>
            <a:spLocks noGrp="1"/>
          </p:cNvSpPr>
          <p:nvPr>
            <p:ph type="title"/>
          </p:nvPr>
        </p:nvSpPr>
        <p:spPr>
          <a:xfrm>
            <a:off x="1905000" y="304800"/>
            <a:ext cx="8229600" cy="1143000"/>
          </a:xfrm>
          <a:effectLst>
            <a:outerShdw blurRad="50800" dist="50800" dir="5400000" algn="ctr" rotWithShape="0">
              <a:schemeClr val="tx1"/>
            </a:outerShdw>
          </a:effectLst>
        </p:spPr>
        <p:txBody>
          <a:bodyPr rtlCol="0">
            <a:normAutofit/>
          </a:bodyPr>
          <a:lstStyle/>
          <a:p>
            <a:pPr algn="l" eaLnBrk="1" fontAlgn="auto" hangingPunct="1">
              <a:spcAft>
                <a:spcPts val="0"/>
              </a:spcAft>
              <a:defRPr/>
            </a:pPr>
            <a:r>
              <a:rPr lang="en-US" sz="3600" dirty="0"/>
              <a:t>   </a:t>
            </a:r>
            <a:r>
              <a:rPr lang="en-US" sz="3600" dirty="0">
                <a:solidFill>
                  <a:srgbClr val="C00000"/>
                </a:solidFill>
              </a:rPr>
              <a:t>T</a:t>
            </a:r>
            <a:r>
              <a:rPr lang="en-US" sz="3600" dirty="0">
                <a:solidFill>
                  <a:srgbClr val="C00000"/>
                </a:solidFill>
                <a:effectLst>
                  <a:outerShdw blurRad="38100" dist="38100" dir="2700000" algn="tl">
                    <a:srgbClr val="000000">
                      <a:alpha val="43137"/>
                    </a:srgbClr>
                  </a:outerShdw>
                </a:effectLst>
              </a:rPr>
              <a:t>ag Along </a:t>
            </a:r>
          </a:p>
        </p:txBody>
      </p:sp>
      <p:sp>
        <p:nvSpPr>
          <p:cNvPr id="343044" name="Rectangle 3">
            <a:extLst>
              <a:ext uri="{FF2B5EF4-FFF2-40B4-BE49-F238E27FC236}">
                <a16:creationId xmlns:a16="http://schemas.microsoft.com/office/drawing/2014/main" id="{339F9FEF-DA11-432B-800B-5AC505FC185D}"/>
              </a:ext>
            </a:extLst>
          </p:cNvPr>
          <p:cNvSpPr>
            <a:spLocks noChangeArrowheads="1"/>
          </p:cNvSpPr>
          <p:nvPr/>
        </p:nvSpPr>
        <p:spPr bwMode="auto">
          <a:xfrm>
            <a:off x="2255838" y="15240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FD81CF6-A7EE-47F5-AB41-01FD12C20CB9}"/>
              </a:ext>
            </a:extLst>
          </p:cNvPr>
          <p:cNvSpPr/>
          <p:nvPr/>
        </p:nvSpPr>
        <p:spPr>
          <a:xfrm>
            <a:off x="2362200" y="1524000"/>
            <a:ext cx="6705600" cy="2800350"/>
          </a:xfrm>
          <a:prstGeom prst="rect">
            <a:avLst/>
          </a:prstGeom>
          <a:solidFill>
            <a:schemeClr val="bg1"/>
          </a:solidFill>
          <a:effectLst>
            <a:outerShdw blurRad="50800" dist="50800" dir="5400000" algn="ctr" rotWithShape="0">
              <a:srgbClr val="000000">
                <a:alpha val="99000"/>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“8.2	Tag-Along.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8.2.1	Exercise of Right.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8.2.1.1	If any Offered Shares are not purchased pursuant to either Section 2.3.2 or Section 8.1.2, above, and thereafter are to be sold to a Proposed Transferee (such Offered Shares, the “Transfer Shares”), each respective Shareholder (other than the Selling Shareholder) who has not elected to purchase Offered Shares pursuant to either Section 2.3.2 or Section 8.1.2, shall have a right to tag-along in such sale.”</a:t>
            </a:r>
          </a:p>
        </p:txBody>
      </p:sp>
    </p:spTree>
    <p:extLst>
      <p:ext uri="{BB962C8B-B14F-4D97-AF65-F5344CB8AC3E}">
        <p14:creationId xmlns:p14="http://schemas.microsoft.com/office/powerpoint/2010/main" val="3751878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2341-8378-D669-9D2D-A0A1625728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EDD289-3EEC-70D4-CEB6-F36B2470C6F0}"/>
              </a:ext>
            </a:extLst>
          </p:cNvPr>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3D66AAC2-71BA-4423-9F5B-474838E7419B}"/>
              </a:ext>
            </a:extLst>
          </p:cNvPr>
          <p:cNvSpPr txBox="1"/>
          <p:nvPr/>
        </p:nvSpPr>
        <p:spPr>
          <a:xfrm>
            <a:off x="1014876" y="2818111"/>
            <a:ext cx="10602026" cy="3292351"/>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clicking </a:t>
            </a:r>
            <a:r>
              <a:rPr kumimoji="0" lang="en-US" sz="2399"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“Still here” </a:t>
            </a: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pop-up arises.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pic>
        <p:nvPicPr>
          <p:cNvPr id="3" name="Picture 2">
            <a:extLst>
              <a:ext uri="{FF2B5EF4-FFF2-40B4-BE49-F238E27FC236}">
                <a16:creationId xmlns:a16="http://schemas.microsoft.com/office/drawing/2014/main" id="{120CC891-254D-5679-25F7-FE8103EA632C}"/>
              </a:ext>
            </a:extLst>
          </p:cNvPr>
          <p:cNvPicPr>
            <a:picLocks noChangeAspect="1"/>
          </p:cNvPicPr>
          <p:nvPr/>
        </p:nvPicPr>
        <p:blipFill>
          <a:blip r:embed="rId3"/>
          <a:stretch>
            <a:fillRect/>
          </a:stretch>
        </p:blipFill>
        <p:spPr>
          <a:xfrm>
            <a:off x="1588" y="206737"/>
            <a:ext cx="12295186" cy="2611372"/>
          </a:xfrm>
          <a:prstGeom prst="rect">
            <a:avLst/>
          </a:prstGeom>
        </p:spPr>
      </p:pic>
    </p:spTree>
    <p:extLst>
      <p:ext uri="{BB962C8B-B14F-4D97-AF65-F5344CB8AC3E}">
        <p14:creationId xmlns:p14="http://schemas.microsoft.com/office/powerpoint/2010/main" val="103787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2217044"/>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3"/>
          <p:cNvSpPr txBox="1">
            <a:spLocks noChangeArrowheads="1"/>
          </p:cNvSpPr>
          <p:nvPr/>
        </p:nvSpPr>
        <p:spPr bwMode="auto">
          <a:xfrm>
            <a:off x="4648577" y="2362479"/>
            <a:ext cx="5713512" cy="1675963"/>
          </a:xfrm>
          <a:prstGeom prst="rect">
            <a:avLst/>
          </a:prstGeom>
          <a:noFill/>
          <a:ln w="9525">
            <a:noFill/>
            <a:miter lim="800000"/>
            <a:headEnd/>
            <a:tailEnd/>
          </a:ln>
        </p:spPr>
        <p:txBody>
          <a:bodyPr/>
          <a:lstStyle/>
          <a:p>
            <a:pPr marL="0" marR="0" lvl="0" indent="0" algn="l" defTabSz="914126" rtl="0" eaLnBrk="0" fontAlgn="auto" latinLnBrk="0" hangingPunct="0">
              <a:lnSpc>
                <a:spcPct val="100000"/>
              </a:lnSpc>
              <a:spcBef>
                <a:spcPct val="20000"/>
              </a:spcBef>
              <a:spcAft>
                <a:spcPts val="0"/>
              </a:spcAft>
              <a:buClrTx/>
              <a:buSzTx/>
              <a:buFontTx/>
              <a:buNone/>
              <a:tabLst/>
              <a:defRPr/>
            </a:pPr>
            <a:r>
              <a:rPr kumimoji="0" lang="en-US" sz="1999"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GIBSON&amp;PERKINS, PC</a:t>
            </a:r>
            <a:r>
              <a:rPr kumimoji="0" lang="en-US" sz="1999" b="0" i="0" u="none" strike="noStrike" kern="1200" cap="none" spc="0" normalizeH="0" baseline="0" noProof="0">
                <a:ln>
                  <a:noFill/>
                </a:ln>
                <a:solidFill>
                  <a:srgbClr val="000000"/>
                </a:solidFill>
                <a:effectLst/>
                <a:uLnTx/>
                <a:uFillTx/>
                <a:latin typeface="Abadi Extra Light" panose="020B0204020104020204" pitchFamily="34" charset="0"/>
                <a:ea typeface="+mn-ea"/>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126" rtl="0" eaLnBrk="0" fontAlgn="auto" latinLnBrk="0" hangingPunct="0">
              <a:lnSpc>
                <a:spcPct val="100000"/>
              </a:lnSpc>
              <a:spcBef>
                <a:spcPct val="20000"/>
              </a:spcBef>
              <a:spcAft>
                <a:spcPts val="0"/>
              </a:spcAft>
              <a:buClrTx/>
              <a:buSzTx/>
              <a:buFontTx/>
              <a:buNone/>
              <a:tabLst/>
              <a:defRPr/>
            </a:pPr>
            <a:r>
              <a:rPr kumimoji="0" lang="en-US" sz="1999" b="0" i="1" u="none" strike="noStrike" kern="1200" cap="none" spc="0" normalizeH="0" baseline="0" noProof="0">
                <a:ln>
                  <a:noFill/>
                </a:ln>
                <a:solidFill>
                  <a:srgbClr val="000000"/>
                </a:solidFill>
                <a:effectLst/>
                <a:uLnTx/>
                <a:uFillTx/>
                <a:latin typeface="Abadi Extra Light" panose="020B0204020104020204" pitchFamily="34" charset="0"/>
                <a:ea typeface="+mn-ea"/>
                <a:cs typeface="Times New Roman" pitchFamily="18" charset="0"/>
              </a:rPr>
              <a:t>We represent clients in matters pertaining to:</a:t>
            </a:r>
            <a:br>
              <a:rPr kumimoji="0" lang="en-US" sz="1999" b="0" i="1" u="none" strike="noStrike" kern="1200" cap="none" spc="0" normalizeH="0" baseline="0" noProof="0">
                <a:ln>
                  <a:noFill/>
                </a:ln>
                <a:solidFill>
                  <a:srgbClr val="000000"/>
                </a:solidFill>
                <a:effectLst/>
                <a:uLnTx/>
                <a:uFillTx/>
                <a:latin typeface="Abadi Extra Light" panose="020B0204020104020204" pitchFamily="34" charset="0"/>
                <a:ea typeface="+mn-ea"/>
                <a:cs typeface="Times New Roman" pitchFamily="18" charset="0"/>
              </a:rPr>
            </a:br>
            <a:br>
              <a:rPr kumimoji="0" lang="en-US" sz="1999" b="0" i="1" u="none" strike="noStrike" kern="1200" cap="none" spc="0" normalizeH="0" baseline="0" noProof="0">
                <a:ln>
                  <a:noFill/>
                </a:ln>
                <a:solidFill>
                  <a:srgbClr val="000000"/>
                </a:solidFill>
                <a:effectLst/>
                <a:uLnTx/>
                <a:uFillTx/>
                <a:latin typeface="Abadi Extra Light" panose="020B0204020104020204" pitchFamily="34" charset="0"/>
                <a:ea typeface="+mn-ea"/>
                <a:cs typeface="Times New Roman" pitchFamily="18" charset="0"/>
              </a:rPr>
            </a:br>
            <a:r>
              <a:rPr kumimoji="0" lang="en-US" sz="23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	</a:t>
            </a:r>
          </a:p>
          <a:p>
            <a:pPr marL="0" marR="0" lvl="0" indent="0" algn="ctr" defTabSz="914126" rtl="0" eaLnBrk="0" fontAlgn="auto" latinLnBrk="0" hangingPunct="0">
              <a:lnSpc>
                <a:spcPct val="90000"/>
              </a:lnSpc>
              <a:spcBef>
                <a:spcPct val="2000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Calibri"/>
                <a:ea typeface="+mn-ea"/>
                <a:cs typeface="+mn-cs"/>
              </a:rPr>
              <a:t>	</a:t>
            </a:r>
          </a:p>
        </p:txBody>
      </p:sp>
      <p:sp>
        <p:nvSpPr>
          <p:cNvPr id="21" name="Text Box 8"/>
          <p:cNvSpPr txBox="1">
            <a:spLocks noChangeArrowheads="1"/>
          </p:cNvSpPr>
          <p:nvPr/>
        </p:nvSpPr>
        <p:spPr bwMode="auto">
          <a:xfrm>
            <a:off x="3867731" y="4305145"/>
            <a:ext cx="5256431" cy="2245728"/>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Business Transactions</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Real Estate  </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Estate Planning  </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Estate Administration  </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Tax Problem Resolution  </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Emerging Businesses  </a:t>
            </a:r>
          </a:p>
          <a:p>
            <a:pPr marL="1713986" marR="0" lvl="0" indent="-571329" algn="l" defTabSz="914126" rtl="0" eaLnBrk="1" fontAlgn="auto" latinLnBrk="0" hangingPunct="1">
              <a:lnSpc>
                <a:spcPct val="100000"/>
              </a:lnSpc>
              <a:spcBef>
                <a:spcPts val="0"/>
              </a:spcBef>
              <a:spcAft>
                <a:spcPts val="0"/>
              </a:spcAft>
              <a:buClrTx/>
              <a:buSzTx/>
              <a:buFont typeface="Arial" pitchFamily="34" charset="0"/>
              <a:buChar char="•"/>
              <a:tabLst/>
              <a:defRPr/>
            </a:pPr>
            <a:r>
              <a:rPr kumimoji="0" lang="en-US" sz="1999" b="0" i="1"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rPr>
              <a:t>Litigation</a:t>
            </a:r>
            <a:endParaRPr kumimoji="0" lang="en-US" sz="1799" b="0" i="0" u="none" strike="noStrike" kern="1200" cap="none" spc="0" normalizeH="0" baseline="0" noProof="0">
              <a:ln>
                <a:noFill/>
              </a:ln>
              <a:solidFill>
                <a:srgbClr val="1F497D"/>
              </a:solidFill>
              <a:effectLst/>
              <a:uLnTx/>
              <a:uFillTx/>
              <a:latin typeface="Abadi Extra Light" panose="020B0204020104020204" pitchFamily="34" charset="0"/>
              <a:ea typeface="+mn-ea"/>
              <a:cs typeface="Times New Roman" pitchFamily="18" charset="0"/>
            </a:endParaRPr>
          </a:p>
        </p:txBody>
      </p:sp>
      <p:pic>
        <p:nvPicPr>
          <p:cNvPr id="2" name="Picture 1" descr="gibperknobackground.png">
            <a:extLst>
              <a:ext uri="{FF2B5EF4-FFF2-40B4-BE49-F238E27FC236}">
                <a16:creationId xmlns:a16="http://schemas.microsoft.com/office/drawing/2014/main" id="{81188561-C985-C2B3-1B60-EC7F52F2AE7A}"/>
              </a:ext>
            </a:extLst>
          </p:cNvPr>
          <p:cNvPicPr>
            <a:picLocks noChangeAspect="1"/>
          </p:cNvPicPr>
          <p:nvPr/>
        </p:nvPicPr>
        <p:blipFill>
          <a:blip r:embed="rId2" cstate="print"/>
          <a:srcRect/>
          <a:stretch>
            <a:fillRect/>
          </a:stretch>
        </p:blipFill>
        <p:spPr bwMode="auto">
          <a:xfrm>
            <a:off x="4648579" y="624278"/>
            <a:ext cx="4276309" cy="1004101"/>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864794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186E-9765-BCB4-2B66-69B6DE62A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F5C92-ED13-EB90-FF15-E70D1C4FC76F}"/>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Right to Dissociate</a:t>
            </a:r>
          </a:p>
        </p:txBody>
      </p:sp>
      <p:pic>
        <p:nvPicPr>
          <p:cNvPr id="4" name="Picture 3">
            <a:extLst>
              <a:ext uri="{FF2B5EF4-FFF2-40B4-BE49-F238E27FC236}">
                <a16:creationId xmlns:a16="http://schemas.microsoft.com/office/drawing/2014/main" id="{B0E46FDF-C79F-08E2-DFB6-8B34CB6B5ED4}"/>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6FE2AD6E-03A0-92DF-C477-1B34B12049D0}"/>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85873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14400" y="2954302"/>
            <a:ext cx="7481455" cy="2809483"/>
          </a:xfrm>
        </p:spPr>
        <p:txBody>
          <a:bodyPr>
            <a:noAutofit/>
          </a:bodyPr>
          <a:lstStyle/>
          <a:p>
            <a:pPr marL="0" marR="0">
              <a:lnSpc>
                <a:spcPct val="107000"/>
              </a:lnSpc>
              <a:spcBef>
                <a:spcPts val="600"/>
              </a:spcBef>
              <a:spcAft>
                <a:spcPts val="600"/>
              </a:spcAft>
              <a:buNone/>
            </a:pPr>
            <a:r>
              <a:rPr lang="en-US" sz="2400" kern="1200" dirty="0">
                <a:solidFill>
                  <a:srgbClr val="ED7D31"/>
                </a:solidFill>
                <a:effectLst>
                  <a:outerShdw blurRad="38100" dist="38100" dir="2700000" algn="tl">
                    <a:srgbClr val="000000">
                      <a:alpha val="43000"/>
                    </a:srgbClr>
                  </a:outerShdw>
                </a:effectLst>
                <a:latin typeface="Arial Nova Cond" panose="020B0506020202020204" pitchFamily="34" charset="0"/>
              </a:rPr>
              <a:t>Power to dissociate </a:t>
            </a:r>
            <a:r>
              <a:rPr lang="en-US" sz="2400" kern="1200" dirty="0">
                <a:solidFill>
                  <a:srgbClr val="000000"/>
                </a:solidFill>
                <a:effectLst>
                  <a:outerShdw blurRad="38100" dist="38100" dir="2700000" algn="tl">
                    <a:srgbClr val="000000">
                      <a:alpha val="43000"/>
                    </a:srgbClr>
                  </a:outerShdw>
                </a:effectLst>
                <a:latin typeface="Arial Nova Cond" panose="020B0506020202020204" pitchFamily="34" charset="0"/>
              </a:rPr>
              <a:t>— A person has the power to dissociate as a member at any time, rightfully or wrongfully, by express notice to the LLC.</a:t>
            </a:r>
            <a:br>
              <a:rPr lang="en-US" sz="2400" kern="1200" dirty="0">
                <a:solidFill>
                  <a:srgbClr val="000000"/>
                </a:solidFill>
                <a:effectLst>
                  <a:outerShdw blurRad="38100" dist="38100" dir="2700000" algn="tl">
                    <a:srgbClr val="000000">
                      <a:alpha val="43000"/>
                    </a:srgbClr>
                  </a:outerShdw>
                </a:effectLst>
                <a:latin typeface="Arial Nova Cond" panose="020B0506020202020204" pitchFamily="34" charset="0"/>
              </a:rPr>
            </a:br>
            <a:b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br>
            <a:r>
              <a:rPr lang="en-US" sz="2400" kern="1200" dirty="0">
                <a:solidFill>
                  <a:srgbClr val="ED7D31"/>
                </a:solidFill>
                <a:effectLst>
                  <a:outerShdw blurRad="38100" dist="38100" dir="2700000" algn="tl">
                    <a:srgbClr val="000000">
                      <a:alpha val="43000"/>
                    </a:srgbClr>
                  </a:outerShdw>
                </a:effectLst>
                <a:latin typeface="Arial Nova Cond" panose="020B0506020202020204" pitchFamily="34" charset="0"/>
              </a:rPr>
              <a:t>Wrongful dissociation </a:t>
            </a:r>
            <a:r>
              <a:rPr lang="en-US" sz="2400" kern="1200" dirty="0">
                <a:solidFill>
                  <a:srgbClr val="000000"/>
                </a:solidFill>
                <a:effectLst>
                  <a:outerShdw blurRad="38100" dist="38100" dir="2700000" algn="tl">
                    <a:srgbClr val="000000">
                      <a:alpha val="43000"/>
                    </a:srgbClr>
                  </a:outerShdw>
                </a:effectLst>
                <a:latin typeface="Arial Nova Cond" panose="020B0506020202020204" pitchFamily="34" charset="0"/>
              </a:rPr>
              <a:t>— A person’s dissociation as a member is wrongful </a:t>
            </a:r>
            <a:r>
              <a:rPr lang="en-US" sz="2400" i="1" kern="1200" dirty="0">
                <a:solidFill>
                  <a:srgbClr val="000000"/>
                </a:solidFill>
                <a:effectLst>
                  <a:outerShdw blurRad="38100" dist="38100" dir="2700000" algn="tl">
                    <a:srgbClr val="000000">
                      <a:alpha val="43000"/>
                    </a:srgbClr>
                  </a:outerShdw>
                </a:effectLst>
                <a:latin typeface="Arial Nova Cond" panose="020B0506020202020204" pitchFamily="34" charset="0"/>
              </a:rPr>
              <a:t>only if the dissociation is in breach of an express provision of the operating agreement</a:t>
            </a:r>
            <a:r>
              <a:rPr lang="en-US" sz="2400" kern="1200" dirty="0">
                <a:solidFill>
                  <a:srgbClr val="000000"/>
                </a:solidFill>
                <a:effectLst>
                  <a:outerShdw blurRad="38100" dist="38100" dir="2700000" algn="tl">
                    <a:srgbClr val="000000">
                      <a:alpha val="43000"/>
                    </a:srgbClr>
                  </a:outerShdw>
                </a:effectLst>
                <a:latin typeface="Arial Nova Cond" panose="020B0506020202020204" pitchFamily="34" charset="0"/>
              </a:rPr>
              <a:t>.</a:t>
            </a:r>
            <a:br>
              <a:rPr lang="en-US" sz="2400" kern="1200" dirty="0">
                <a:solidFill>
                  <a:srgbClr val="000000"/>
                </a:solidFill>
                <a:effectLst>
                  <a:outerShdw blurRad="38100" dist="38100" dir="2700000" algn="tl">
                    <a:srgbClr val="000000">
                      <a:alpha val="43000"/>
                    </a:srgbClr>
                  </a:outerShdw>
                </a:effectLst>
                <a:latin typeface="Arial Nova Cond" panose="020B0506020202020204" pitchFamily="34" charset="0"/>
              </a:rPr>
            </a:br>
            <a:br>
              <a:rPr lang="en-US" sz="2400" kern="100" dirty="0">
                <a:effectLst/>
                <a:latin typeface="Arial Nova Cond" panose="020B0506020202020204" pitchFamily="34" charset="0"/>
                <a:ea typeface="Aptos" panose="020B0004020202020204" pitchFamily="34" charset="0"/>
                <a:cs typeface="Times New Roman" panose="02020603050405020304" pitchFamily="18" charset="0"/>
              </a:rPr>
            </a:br>
            <a:r>
              <a:rPr lang="en-US" sz="2000" i="1" kern="1200" dirty="0">
                <a:solidFill>
                  <a:schemeClr val="accent2"/>
                </a:solidFill>
                <a:effectLst>
                  <a:outerShdw blurRad="38100" dist="38100" dir="2700000" algn="tl">
                    <a:srgbClr val="000000">
                      <a:alpha val="43000"/>
                    </a:srgbClr>
                  </a:outerShdw>
                </a:effectLst>
                <a:latin typeface="Arial Nova Cond" panose="020B0506020202020204" pitchFamily="34" charset="0"/>
              </a:rPr>
              <a:t>An Operating Agreement can make dissociation a breach, but it generally can't stop the withdrawal from happening. The member gets out; they just pay for it.</a:t>
            </a:r>
            <a:br>
              <a:rPr lang="en-US" sz="2000" kern="100" dirty="0">
                <a:solidFill>
                  <a:schemeClr val="accent2"/>
                </a:solidFill>
                <a:effectLst/>
                <a:latin typeface="Times New Roman" panose="02020603050405020304" pitchFamily="18" charset="0"/>
                <a:ea typeface="Aptos" panose="020B0004020202020204" pitchFamily="34" charset="0"/>
                <a:cs typeface="Times New Roman" panose="02020603050405020304" pitchFamily="18" charset="0"/>
              </a:rPr>
            </a:br>
            <a:br>
              <a:rPr lang="en-US" sz="2000" dirty="0">
                <a:solidFill>
                  <a:schemeClr val="accent2">
                    <a:lumMod val="50000"/>
                  </a:schemeClr>
                </a:solidFill>
                <a:latin typeface="Tempus Sans ITC" panose="04020404030D07020202" pitchFamily="82" charset="0"/>
              </a:rPr>
            </a:br>
            <a:br>
              <a:rPr lang="en-US" sz="2000" b="1" dirty="0">
                <a:latin typeface="Tempus Sans ITC" panose="04020404030D07020202" pitchFamily="82" charset="0"/>
              </a:rPr>
            </a:br>
            <a:br>
              <a:rPr lang="en-US" sz="2000" b="1" dirty="0">
                <a:latin typeface="Tempus Sans ITC" panose="04020404030D07020202" pitchFamily="82" charset="0"/>
              </a:rPr>
            </a:br>
            <a:br>
              <a:rPr lang="en-US" sz="2000" b="1" dirty="0">
                <a:latin typeface="Tempus Sans ITC" panose="04020404030D07020202" pitchFamily="82" charset="0"/>
              </a:rPr>
            </a:br>
            <a:endParaRPr lang="en-US" sz="2000" b="1"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294330" y="949941"/>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4F2B74-D8B9-4FFE-9DB1-D63602583D19}"/>
              </a:ext>
            </a:extLst>
          </p:cNvPr>
          <p:cNvPicPr>
            <a:picLocks noChangeAspect="1"/>
          </p:cNvPicPr>
          <p:nvPr/>
        </p:nvPicPr>
        <p:blipFill>
          <a:blip r:embed="rId2"/>
          <a:stretch>
            <a:fillRect/>
          </a:stretch>
        </p:blipFill>
        <p:spPr>
          <a:xfrm>
            <a:off x="8840880" y="1"/>
            <a:ext cx="2686050" cy="6858000"/>
          </a:xfrm>
          <a:prstGeom prst="rect">
            <a:avLst/>
          </a:prstGeom>
        </p:spPr>
      </p:pic>
      <p:sp>
        <p:nvSpPr>
          <p:cNvPr id="7" name="Rectangle 6">
            <a:extLst>
              <a:ext uri="{FF2B5EF4-FFF2-40B4-BE49-F238E27FC236}">
                <a16:creationId xmlns:a16="http://schemas.microsoft.com/office/drawing/2014/main" id="{1AC69EBA-AEE1-44F6-8978-D90C31F9885E}"/>
              </a:ext>
            </a:extLst>
          </p:cNvPr>
          <p:cNvSpPr/>
          <p:nvPr/>
        </p:nvSpPr>
        <p:spPr>
          <a:xfrm>
            <a:off x="914400" y="280822"/>
            <a:ext cx="598214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Right to Dissociate  </a:t>
            </a:r>
            <a:endParaRPr kumimoji="0" lang="en-US" sz="32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1153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414C004-7955-503A-BAC5-05F898D3086C}"/>
              </a:ext>
            </a:extLst>
          </p:cNvPr>
          <p:cNvSpPr>
            <a:spLocks noGrp="1"/>
          </p:cNvSpPr>
          <p:nvPr>
            <p:ph type="title"/>
          </p:nvPr>
        </p:nvSpPr>
        <p:spPr>
          <a:xfrm>
            <a:off x="1014141" y="1450655"/>
            <a:ext cx="3932030" cy="3956690"/>
          </a:xfrm>
        </p:spPr>
        <p:txBody>
          <a:bodyPr anchor="ctr">
            <a:normAutofit/>
          </a:bodyPr>
          <a:lstStyle/>
          <a:p>
            <a:r>
              <a:rPr lang="en-US" sz="5600" b="1">
                <a:solidFill>
                  <a:schemeClr val="bg1"/>
                </a:solidFill>
                <a:latin typeface="Tempus Sans ITC" panose="04020404030D07020202" pitchFamily="82" charset="0"/>
              </a:rPr>
              <a:t>Section 8861 lists events causing dissociation </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78F732-F41D-5942-4788-3D375DCC2F61}"/>
              </a:ext>
            </a:extLst>
          </p:cNvPr>
          <p:cNvSpPr>
            <a:spLocks noGrp="1"/>
          </p:cNvSpPr>
          <p:nvPr>
            <p:ph idx="1"/>
          </p:nvPr>
        </p:nvSpPr>
        <p:spPr>
          <a:xfrm>
            <a:off x="5388429" y="1254817"/>
            <a:ext cx="6672941" cy="4571972"/>
          </a:xfrm>
        </p:spPr>
        <p:txBody>
          <a:bodyPr anchor="ctr">
            <a:noAutofit/>
          </a:bodyPr>
          <a:lstStyle/>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An </a:t>
            </a: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event the operating agreement </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itself designates as causing dissociation</a:t>
            </a:r>
            <a:endParaRPr lang="en-US" sz="1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Transfer of the person's entire interest </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in a </a:t>
            </a: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foreclosure sale </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under a </a:t>
            </a: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charging order </a:t>
            </a:r>
            <a:endParaRPr lang="en-US" sz="1800" kern="100" dirty="0">
              <a:solidFill>
                <a:schemeClr val="accent2"/>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Expulsion by unanimous vote of the other members </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in narrow circumstances </a:t>
            </a: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Judicial expulsion</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 on application by the company or a member</a:t>
            </a:r>
            <a:endParaRPr lang="en-US" sz="1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Death of an individual</a:t>
            </a:r>
          </a:p>
          <a:p>
            <a:pPr marL="342900" marR="0" lvl="0" indent="-342900">
              <a:lnSpc>
                <a:spcPct val="100000"/>
              </a:lnSpc>
              <a:spcBef>
                <a:spcPts val="600"/>
              </a:spcBef>
              <a:spcAft>
                <a:spcPts val="600"/>
              </a:spcAft>
              <a:buFont typeface="Symbol" panose="05050102010706020507" pitchFamily="18" charset="2"/>
              <a:buChar char="×"/>
            </a:pPr>
            <a:r>
              <a:rPr lang="en-US" sz="18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I</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n a </a:t>
            </a: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member-managed LLC</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 appointment of a </a:t>
            </a: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guardian or a court finding of incapacity </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In a member-managed LLC, </a:t>
            </a: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Becoming a debtor in bankruptcy</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 making an assignment for the benefit of creditors, or consenting to a receiver or trustee over substantially all of the person's property</a:t>
            </a:r>
            <a:endParaRPr lang="en-US" sz="1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Distribution of a trust's or estate's entire transferable interest</a:t>
            </a:r>
            <a:r>
              <a:rPr lang="en-US" sz="1800" kern="1200" dirty="0">
                <a:solidFill>
                  <a:schemeClr val="bg1"/>
                </a:solidFill>
                <a:effectLst>
                  <a:outerShdw blurRad="38100" dist="38100" dir="2700000" algn="tl">
                    <a:srgbClr val="000000">
                      <a:alpha val="43000"/>
                    </a:srgbClr>
                  </a:outerShdw>
                </a:effectLst>
                <a:latin typeface="Arial Nova Cond" panose="020B0506020202020204" pitchFamily="34" charset="0"/>
                <a:ea typeface="+mj-ea"/>
                <a:cs typeface="+mj-cs"/>
              </a:rPr>
              <a:t>; </a:t>
            </a:r>
            <a:endParaRPr lang="en-US" sz="1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pPr>
            <a:r>
              <a:rPr lang="en-US" sz="18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Termination of a non-individual member's existence </a:t>
            </a:r>
            <a:endParaRPr lang="en-US" sz="1800" kern="100" dirty="0">
              <a:solidFill>
                <a:schemeClr val="accent2"/>
              </a:solidFill>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endParaRPr lang="en-US" sz="1400" dirty="0">
              <a:solidFill>
                <a:schemeClr val="bg1"/>
              </a:solidFill>
            </a:endParaRPr>
          </a:p>
        </p:txBody>
      </p:sp>
    </p:spTree>
    <p:extLst>
      <p:ext uri="{BB962C8B-B14F-4D97-AF65-F5344CB8AC3E}">
        <p14:creationId xmlns:p14="http://schemas.microsoft.com/office/powerpoint/2010/main" val="18461918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61C1E-31C7-B5AE-24C4-2B05617089F1}"/>
              </a:ext>
            </a:extLst>
          </p:cNvPr>
          <p:cNvSpPr>
            <a:spLocks noGrp="1"/>
          </p:cNvSpPr>
          <p:nvPr>
            <p:ph type="title"/>
          </p:nvPr>
        </p:nvSpPr>
        <p:spPr>
          <a:xfrm>
            <a:off x="572493" y="238539"/>
            <a:ext cx="11018520" cy="1434415"/>
          </a:xfrm>
        </p:spPr>
        <p:txBody>
          <a:bodyPr anchor="b">
            <a:normAutofit/>
          </a:bodyPr>
          <a:lstStyle/>
          <a:p>
            <a:r>
              <a:rPr lang="en-US" sz="5400" dirty="0">
                <a:latin typeface="Tempus Sans ITC" panose="04020404030D07020202" pitchFamily="82" charset="0"/>
              </a:rPr>
              <a:t>When is a dissociation "wrongful"</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C66A6A-0466-FA2B-ACDB-F51B74B82B22}"/>
              </a:ext>
            </a:extLst>
          </p:cNvPr>
          <p:cNvSpPr>
            <a:spLocks noGrp="1"/>
          </p:cNvSpPr>
          <p:nvPr>
            <p:ph idx="1"/>
          </p:nvPr>
        </p:nvSpPr>
        <p:spPr>
          <a:xfrm>
            <a:off x="572493" y="2071316"/>
            <a:ext cx="6713552" cy="4119172"/>
          </a:xfrm>
        </p:spPr>
        <p:txBody>
          <a:bodyPr anchor="t">
            <a:normAutofit/>
          </a:bodyPr>
          <a:lstStyle/>
          <a:p>
            <a:pPr>
              <a:lnSpc>
                <a:spcPct val="100000"/>
              </a:lnSpc>
              <a:buFont typeface="Arial Nova Cond" panose="020B0506020202020204" pitchFamily="34" charset="0"/>
              <a:buChar char="×"/>
            </a:pPr>
            <a:r>
              <a:rPr lang="en-US" sz="2400" dirty="0">
                <a:latin typeface="Arial Nova Cond" panose="020B0506020202020204" pitchFamily="34" charset="0"/>
              </a:rPr>
              <a:t>Under § 8862(b), dissociation is generally wrongful only if it </a:t>
            </a:r>
            <a:r>
              <a:rPr lang="en-US" sz="2400" i="1" dirty="0">
                <a:latin typeface="Arial Nova Cond" panose="020B0506020202020204" pitchFamily="34" charset="0"/>
              </a:rPr>
              <a:t>breaches an express provision of the operating agreement</a:t>
            </a:r>
          </a:p>
          <a:p>
            <a:pPr>
              <a:lnSpc>
                <a:spcPct val="100000"/>
              </a:lnSpc>
              <a:buFont typeface="Arial Nova Cond" panose="020B0506020202020204" pitchFamily="34" charset="0"/>
              <a:buChar char="×"/>
            </a:pPr>
            <a:r>
              <a:rPr lang="en-US" sz="2400" dirty="0">
                <a:latin typeface="Arial Nova Cond" panose="020B0506020202020204" pitchFamily="34" charset="0"/>
              </a:rPr>
              <a:t>A wrongfully dissociating member is </a:t>
            </a:r>
            <a:r>
              <a:rPr lang="en-US" sz="2400" i="1" dirty="0">
                <a:latin typeface="Arial Nova Cond" panose="020B0506020202020204" pitchFamily="34" charset="0"/>
              </a:rPr>
              <a:t>liable to the company to the other members for damages </a:t>
            </a:r>
            <a:r>
              <a:rPr lang="en-US" sz="2400" dirty="0">
                <a:latin typeface="Arial Nova Cond" panose="020B0506020202020204" pitchFamily="34" charset="0"/>
              </a:rPr>
              <a:t>caused by the dissociation, on top of any other obligations owed to the company or the other members. </a:t>
            </a:r>
          </a:p>
        </p:txBody>
      </p:sp>
      <p:pic>
        <p:nvPicPr>
          <p:cNvPr id="5" name="Picture 4">
            <a:extLst>
              <a:ext uri="{FF2B5EF4-FFF2-40B4-BE49-F238E27FC236}">
                <a16:creationId xmlns:a16="http://schemas.microsoft.com/office/drawing/2014/main" id="{F6CE138A-BCE7-1B45-D3D0-4CC16C27D4C9}"/>
              </a:ext>
            </a:extLst>
          </p:cNvPr>
          <p:cNvPicPr>
            <a:picLocks noChangeAspect="1"/>
          </p:cNvPicPr>
          <p:nvPr/>
        </p:nvPicPr>
        <p:blipFill>
          <a:blip r:embed="rId2"/>
          <a:srcRect l="26043" r="9936"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42864292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F6759-8017-41AD-AF96-17ABD1F60216}"/>
              </a:ext>
            </a:extLst>
          </p:cNvPr>
          <p:cNvSpPr>
            <a:spLocks noGrp="1"/>
          </p:cNvSpPr>
          <p:nvPr>
            <p:ph idx="1"/>
          </p:nvPr>
        </p:nvSpPr>
        <p:spPr>
          <a:xfrm>
            <a:off x="838200" y="2230871"/>
            <a:ext cx="10515600" cy="1946274"/>
          </a:xfrm>
        </p:spPr>
        <p:txBody>
          <a:bodyPr/>
          <a:lstStyle/>
          <a:p>
            <a:pPr marL="0" indent="0">
              <a:buNone/>
            </a:pPr>
            <a:r>
              <a:rPr lang="en-US"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3.10   Resignation of a Member. A Member may resign from the LLC at any time by giving written notice to the LLC at least sixty (60) days prior to the effective date of resignation</a:t>
            </a:r>
            <a:r>
              <a:rPr lang="en-US"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endParaRPr lang="en-US" dirty="0"/>
          </a:p>
        </p:txBody>
      </p:sp>
      <p:sp>
        <p:nvSpPr>
          <p:cNvPr id="4" name="Title 1">
            <a:extLst>
              <a:ext uri="{FF2B5EF4-FFF2-40B4-BE49-F238E27FC236}">
                <a16:creationId xmlns:a16="http://schemas.microsoft.com/office/drawing/2014/main" id="{2879E1FD-E2F2-44A9-81AA-74B3C5A7B516}"/>
              </a:ext>
            </a:extLst>
          </p:cNvPr>
          <p:cNvSpPr>
            <a:spLocks noGrp="1"/>
          </p:cNvSpPr>
          <p:nvPr>
            <p:ph type="title"/>
          </p:nvPr>
        </p:nvSpPr>
        <p:spPr>
          <a:xfrm>
            <a:off x="838200" y="365125"/>
            <a:ext cx="10515600" cy="1325563"/>
          </a:xfrm>
        </p:spPr>
        <p:txBody>
          <a:bodyPr/>
          <a:lstStyle/>
          <a:p>
            <a:pPr algn="ctr"/>
            <a:r>
              <a:rPr lang="en-US" dirty="0">
                <a:solidFill>
                  <a:schemeClr val="bg1"/>
                </a:solidFill>
                <a:latin typeface="Tempus Sans ITC" panose="04020404030D07020202" pitchFamily="82" charset="0"/>
              </a:rPr>
              <a:t>Dissociation</a:t>
            </a:r>
          </a:p>
        </p:txBody>
      </p:sp>
      <p:cxnSp>
        <p:nvCxnSpPr>
          <p:cNvPr id="5" name="Straight Connector 4">
            <a:extLst>
              <a:ext uri="{FF2B5EF4-FFF2-40B4-BE49-F238E27FC236}">
                <a16:creationId xmlns:a16="http://schemas.microsoft.com/office/drawing/2014/main" id="{5778F7D2-473F-DC89-147C-26115839D0EE}"/>
              </a:ext>
            </a:extLst>
          </p:cNvPr>
          <p:cNvCxnSpPr/>
          <p:nvPr/>
        </p:nvCxnSpPr>
        <p:spPr>
          <a:xfrm>
            <a:off x="2684585" y="1524000"/>
            <a:ext cx="754966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118247"/>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9420B14E-1563-D78B-2B5A-B4FE2E8775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68368-3F47-BB83-CE3D-2386E131BB8E}"/>
              </a:ext>
            </a:extLst>
          </p:cNvPr>
          <p:cNvSpPr>
            <a:spLocks noGrp="1"/>
          </p:cNvSpPr>
          <p:nvPr>
            <p:ph idx="1"/>
          </p:nvPr>
        </p:nvSpPr>
        <p:spPr>
          <a:xfrm>
            <a:off x="838200" y="2230871"/>
            <a:ext cx="10515600" cy="1946274"/>
          </a:xfrm>
        </p:spPr>
        <p:txBody>
          <a:bodyPr>
            <a:normAutofit fontScale="85000" lnSpcReduction="10000"/>
          </a:bodyPr>
          <a:lstStyle/>
          <a:p>
            <a:pPr marL="0" indent="0">
              <a:lnSpc>
                <a:spcPct val="110000"/>
              </a:lnSpc>
              <a:buNone/>
            </a:pPr>
            <a:r>
              <a:rPr lang="en-US" dirty="0">
                <a:solidFill>
                  <a:schemeClr val="bg1"/>
                </a:solidFill>
                <a:latin typeface="Times New Roman" panose="02020603050405020304" pitchFamily="18" charset="0"/>
                <a:cs typeface="Times New Roman" panose="02020603050405020304" pitchFamily="18" charset="0"/>
              </a:rPr>
              <a:t>9.2. Withdrawals. </a:t>
            </a:r>
          </a:p>
          <a:p>
            <a:pPr marL="0" indent="0">
              <a:lnSpc>
                <a:spcPct val="110000"/>
              </a:lnSpc>
              <a:buNone/>
            </a:pPr>
            <a:r>
              <a:rPr lang="en-US" dirty="0">
                <a:solidFill>
                  <a:schemeClr val="bg1"/>
                </a:solidFill>
                <a:latin typeface="Times New Roman" panose="02020603050405020304" pitchFamily="18" charset="0"/>
                <a:cs typeface="Times New Roman" panose="02020603050405020304" pitchFamily="18" charset="0"/>
              </a:rPr>
              <a:t>(a) No Member may resign, dissolve or otherwise withdraw from the Limited Liability Company unless and until such resignation, dissolution or withdrawal has been approved in writing by all of the Members (other than Defaulting Members). </a:t>
            </a:r>
          </a:p>
          <a:p>
            <a:endParaRPr lang="en-US" dirty="0"/>
          </a:p>
        </p:txBody>
      </p:sp>
      <p:sp>
        <p:nvSpPr>
          <p:cNvPr id="4" name="Title 1">
            <a:extLst>
              <a:ext uri="{FF2B5EF4-FFF2-40B4-BE49-F238E27FC236}">
                <a16:creationId xmlns:a16="http://schemas.microsoft.com/office/drawing/2014/main" id="{DC4524B0-B353-D96B-1D6A-88A17B1D7670}"/>
              </a:ext>
            </a:extLst>
          </p:cNvPr>
          <p:cNvSpPr>
            <a:spLocks noGrp="1"/>
          </p:cNvSpPr>
          <p:nvPr>
            <p:ph type="title"/>
          </p:nvPr>
        </p:nvSpPr>
        <p:spPr>
          <a:xfrm>
            <a:off x="838200" y="365125"/>
            <a:ext cx="10515600" cy="1325563"/>
          </a:xfrm>
        </p:spPr>
        <p:txBody>
          <a:bodyPr/>
          <a:lstStyle/>
          <a:p>
            <a:pPr algn="ctr"/>
            <a:r>
              <a:rPr lang="en-US" dirty="0">
                <a:solidFill>
                  <a:schemeClr val="bg1"/>
                </a:solidFill>
                <a:latin typeface="Tempus Sans ITC" panose="04020404030D07020202" pitchFamily="82" charset="0"/>
              </a:rPr>
              <a:t>Dissociation</a:t>
            </a:r>
          </a:p>
        </p:txBody>
      </p:sp>
      <p:cxnSp>
        <p:nvCxnSpPr>
          <p:cNvPr id="5" name="Straight Connector 4">
            <a:extLst>
              <a:ext uri="{FF2B5EF4-FFF2-40B4-BE49-F238E27FC236}">
                <a16:creationId xmlns:a16="http://schemas.microsoft.com/office/drawing/2014/main" id="{05BCA9DE-B9B7-536A-C2CB-BED27D465C68}"/>
              </a:ext>
            </a:extLst>
          </p:cNvPr>
          <p:cNvCxnSpPr/>
          <p:nvPr/>
        </p:nvCxnSpPr>
        <p:spPr>
          <a:xfrm>
            <a:off x="2684585" y="1524000"/>
            <a:ext cx="754966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22108"/>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14399" y="1022311"/>
            <a:ext cx="10646979" cy="4713869"/>
          </a:xfrm>
        </p:spPr>
        <p:txBody>
          <a:bodyPr>
            <a:normAutofit/>
          </a:bodyPr>
          <a:lstStyle/>
          <a:p>
            <a:pPr marL="463550" indent="-463550"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200" b="1" dirty="0">
                <a:effectLst>
                  <a:outerShdw blurRad="38100" dist="38100" dir="2700000" algn="tl">
                    <a:srgbClr val="000000">
                      <a:alpha val="43137"/>
                    </a:srgbClr>
                  </a:outerShdw>
                </a:effectLst>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235308" y="870184"/>
            <a:ext cx="4362036" cy="191193"/>
          </a:xfrm>
          <a:prstGeom prst="blockArc">
            <a:avLst>
              <a:gd name="adj1" fmla="val 10927571"/>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30622" y="144227"/>
            <a:ext cx="5982148" cy="646331"/>
          </a:xfrm>
          <a:prstGeom prst="rect">
            <a:avLst/>
          </a:prstGeom>
        </p:spPr>
        <p:txBody>
          <a:bodyPr wrap="square">
            <a:spAutoFit/>
          </a:bodyPr>
          <a:lstStyle/>
          <a:p>
            <a:pPr lvl="0">
              <a:defRPr/>
            </a:pPr>
            <a:r>
              <a:rPr lang="en-US" sz="3600" dirty="0">
                <a:solidFill>
                  <a:schemeClr val="accent2">
                    <a:lumMod val="75000"/>
                  </a:schemeClr>
                </a:solidFill>
                <a:effectLst>
                  <a:outerShdw blurRad="38100" dist="38100" dir="2700000" algn="tl">
                    <a:srgbClr val="000000">
                      <a:alpha val="43137"/>
                    </a:srgbClr>
                  </a:outerShdw>
                </a:effectLst>
                <a:latin typeface="Chiller" panose="04020404031007020602" pitchFamily="82" charset="0"/>
              </a:rPr>
              <a:t>Effects of Dissociation </a:t>
            </a:r>
            <a:endParaRPr kumimoji="0" lang="en-US" sz="3600" b="0"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5" name="TextBox 4">
            <a:extLst>
              <a:ext uri="{FF2B5EF4-FFF2-40B4-BE49-F238E27FC236}">
                <a16:creationId xmlns:a16="http://schemas.microsoft.com/office/drawing/2014/main" id="{BC9E3A6C-9C4C-6174-E102-46EB84CDC2BD}"/>
              </a:ext>
            </a:extLst>
          </p:cNvPr>
          <p:cNvSpPr txBox="1"/>
          <p:nvPr/>
        </p:nvSpPr>
        <p:spPr>
          <a:xfrm>
            <a:off x="630622" y="1301261"/>
            <a:ext cx="6991505" cy="5239063"/>
          </a:xfrm>
          <a:prstGeom prst="rect">
            <a:avLst/>
          </a:prstGeom>
          <a:noFill/>
        </p:spPr>
        <p:txBody>
          <a:bodyPr wrap="square">
            <a:spAutoFit/>
          </a:bodyPr>
          <a:lstStyle/>
          <a:p>
            <a:pPr marL="0" marR="0">
              <a:lnSpc>
                <a:spcPct val="107000"/>
              </a:lnSpc>
              <a:spcBef>
                <a:spcPts val="600"/>
              </a:spcBef>
              <a:spcAft>
                <a:spcPts val="600"/>
              </a:spcAft>
              <a:buNone/>
            </a:pP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If a person is dissociated as a member:</a:t>
            </a:r>
            <a:endParaRPr lang="en-US" sz="2400" kern="100" dirty="0">
              <a:solidFill>
                <a:schemeClr val="accent2">
                  <a:lumMod val="40000"/>
                  <a:lumOff val="6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107000"/>
              </a:lnSpc>
              <a:spcBef>
                <a:spcPts val="600"/>
              </a:spcBef>
              <a:spcAft>
                <a:spcPts val="600"/>
              </a:spcAft>
              <a:buNone/>
            </a:pP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&gt; 	The </a:t>
            </a:r>
            <a:r>
              <a:rPr lang="en-US" sz="24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person’s rights as a member terminate</a:t>
            </a: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a:t>
            </a:r>
            <a:endParaRPr lang="en-US" sz="2400" kern="100" dirty="0">
              <a:solidFill>
                <a:schemeClr val="accent2">
                  <a:lumMod val="40000"/>
                  <a:lumOff val="6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107000"/>
              </a:lnSpc>
              <a:spcBef>
                <a:spcPts val="600"/>
              </a:spcBef>
              <a:spcAft>
                <a:spcPts val="600"/>
              </a:spcAft>
              <a:buNone/>
            </a:pP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&gt;	If the company is </a:t>
            </a:r>
            <a:r>
              <a:rPr lang="en-US" sz="24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member-managed</a:t>
            </a: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 the person’s duties and obligations relating to standards of conduct for members as a member end; and </a:t>
            </a:r>
            <a:endParaRPr lang="en-US" sz="2400" kern="100" dirty="0">
              <a:solidFill>
                <a:schemeClr val="accent2">
                  <a:lumMod val="40000"/>
                  <a:lumOff val="6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107000"/>
              </a:lnSpc>
              <a:spcBef>
                <a:spcPts val="600"/>
              </a:spcBef>
              <a:spcAft>
                <a:spcPts val="600"/>
              </a:spcAft>
              <a:buNone/>
            </a:pP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&gt; 	The diss</a:t>
            </a:r>
            <a:r>
              <a:rPr lang="en-US" sz="24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ociated person becomes a </a:t>
            </a:r>
            <a:r>
              <a:rPr lang="en-US" sz="24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transferee</a:t>
            </a: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a:t>
            </a:r>
            <a:endParaRPr lang="en-US" sz="2400" kern="100" dirty="0">
              <a:solidFill>
                <a:schemeClr val="accent2">
                  <a:lumMod val="40000"/>
                  <a:lumOff val="6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107000"/>
              </a:lnSpc>
              <a:spcBef>
                <a:spcPts val="600"/>
              </a:spcBef>
              <a:spcAft>
                <a:spcPts val="600"/>
              </a:spcAft>
              <a:buNone/>
            </a:pP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&gt;	</a:t>
            </a:r>
            <a:r>
              <a:rPr lang="en-US" sz="2400" kern="1200" dirty="0">
                <a:solidFill>
                  <a:schemeClr val="accent2"/>
                </a:solidFill>
                <a:effectLst>
                  <a:outerShdw blurRad="38100" dist="38100" dir="2700000" algn="tl">
                    <a:srgbClr val="000000">
                      <a:alpha val="43000"/>
                    </a:srgbClr>
                  </a:outerShdw>
                </a:effectLst>
                <a:latin typeface="Arial Nova Cond" panose="020B0506020202020204" pitchFamily="34" charset="0"/>
                <a:ea typeface="+mj-ea"/>
                <a:cs typeface="+mj-cs"/>
              </a:rPr>
              <a:t>Existing obligations not discharged </a:t>
            </a:r>
            <a:r>
              <a:rPr lang="en-US" sz="24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 A person’s dissociation as a member does not of itself discharge the person from any debt, obligation or other liability to the company or the other members which the person incurred while a member</a:t>
            </a:r>
            <a:r>
              <a:rPr lang="en-US" sz="20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t>.</a:t>
            </a:r>
            <a:br>
              <a:rPr lang="en-US" sz="1200" kern="1200" dirty="0">
                <a:solidFill>
                  <a:schemeClr val="accent2">
                    <a:lumMod val="40000"/>
                    <a:lumOff val="60000"/>
                  </a:schemeClr>
                </a:solidFill>
                <a:effectLst>
                  <a:outerShdw blurRad="38100" dist="38100" dir="2700000" algn="tl">
                    <a:srgbClr val="000000">
                      <a:alpha val="43000"/>
                    </a:srgbClr>
                  </a:outerShdw>
                </a:effectLst>
                <a:latin typeface="Arial Nova Cond" panose="020B0506020202020204" pitchFamily="34" charset="0"/>
                <a:ea typeface="+mj-ea"/>
                <a:cs typeface="+mj-cs"/>
              </a:rPr>
            </a:br>
            <a:endParaRPr lang="en-US" sz="1200" kern="100" dirty="0">
              <a:solidFill>
                <a:schemeClr val="accent2">
                  <a:lumMod val="40000"/>
                  <a:lumOff val="6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AD7DF89-FA2F-BEF8-2596-0B7CE5A74AC5}"/>
              </a:ext>
            </a:extLst>
          </p:cNvPr>
          <p:cNvPicPr>
            <a:picLocks noChangeAspect="1"/>
          </p:cNvPicPr>
          <p:nvPr/>
        </p:nvPicPr>
        <p:blipFill>
          <a:blip r:embed="rId2"/>
          <a:stretch>
            <a:fillRect/>
          </a:stretch>
        </p:blipFill>
        <p:spPr>
          <a:xfrm>
            <a:off x="8156448" y="0"/>
            <a:ext cx="4035552" cy="6858000"/>
          </a:xfrm>
          <a:prstGeom prst="rect">
            <a:avLst/>
          </a:prstGeom>
        </p:spPr>
      </p:pic>
    </p:spTree>
    <p:extLst>
      <p:ext uri="{BB962C8B-B14F-4D97-AF65-F5344CB8AC3E}">
        <p14:creationId xmlns:p14="http://schemas.microsoft.com/office/powerpoint/2010/main" val="3524902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D00C3-ABFB-F5DD-FB44-0D03876C46B4}"/>
              </a:ext>
            </a:extLst>
          </p:cNvPr>
          <p:cNvSpPr>
            <a:spLocks noGrp="1"/>
          </p:cNvSpPr>
          <p:nvPr>
            <p:ph type="title"/>
          </p:nvPr>
        </p:nvSpPr>
        <p:spPr>
          <a:xfrm>
            <a:off x="5297762" y="329184"/>
            <a:ext cx="6251110" cy="1783080"/>
          </a:xfrm>
        </p:spPr>
        <p:txBody>
          <a:bodyPr anchor="b">
            <a:normAutofit/>
          </a:bodyPr>
          <a:lstStyle/>
          <a:p>
            <a:r>
              <a:rPr lang="en-US" sz="5400" dirty="0">
                <a:solidFill>
                  <a:schemeClr val="accent4">
                    <a:lumMod val="20000"/>
                    <a:lumOff val="80000"/>
                  </a:schemeClr>
                </a:solidFill>
                <a:latin typeface="Tempus Sans ITC" panose="04020404030D07020202" pitchFamily="82" charset="0"/>
              </a:rPr>
              <a:t>When Can an LLC Expel a Member?</a:t>
            </a:r>
          </a:p>
        </p:txBody>
      </p:sp>
      <p:pic>
        <p:nvPicPr>
          <p:cNvPr id="5" name="Picture 4">
            <a:extLst>
              <a:ext uri="{FF2B5EF4-FFF2-40B4-BE49-F238E27FC236}">
                <a16:creationId xmlns:a16="http://schemas.microsoft.com/office/drawing/2014/main" id="{CB7F12E8-D543-E7AE-E83C-FD434152F8D6}"/>
              </a:ext>
            </a:extLst>
          </p:cNvPr>
          <p:cNvPicPr>
            <a:picLocks noChangeAspect="1"/>
          </p:cNvPicPr>
          <p:nvPr/>
        </p:nvPicPr>
        <p:blipFill>
          <a:blip r:embed="rId2"/>
          <a:srcRect l="22321" r="25727"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outerShdw blurRad="50800" dist="50800" dir="5400000" algn="ctr" rotWithShape="0">
              <a:srgbClr val="000000">
                <a:alpha val="99000"/>
              </a:srgbClr>
            </a:outerShdw>
          </a:effectLst>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1C71F9-7C60-2031-EA80-90040DB08427}"/>
              </a:ext>
            </a:extLst>
          </p:cNvPr>
          <p:cNvSpPr>
            <a:spLocks noGrp="1"/>
          </p:cNvSpPr>
          <p:nvPr>
            <p:ph idx="1"/>
          </p:nvPr>
        </p:nvSpPr>
        <p:spPr>
          <a:xfrm>
            <a:off x="5297762" y="2706624"/>
            <a:ext cx="6251110" cy="3483864"/>
          </a:xfrm>
        </p:spPr>
        <p:txBody>
          <a:bodyPr>
            <a:normAutofit/>
          </a:bodyPr>
          <a:lstStyle/>
          <a:p>
            <a:pPr marL="0" indent="0">
              <a:buNone/>
            </a:pPr>
            <a:r>
              <a:rPr lang="en-US" dirty="0">
                <a:solidFill>
                  <a:schemeClr val="accent4">
                    <a:lumMod val="20000"/>
                    <a:lumOff val="80000"/>
                  </a:schemeClr>
                </a:solidFill>
              </a:rPr>
              <a:t>Under Pennsylvania's LLC Act there are three routes to expulsion</a:t>
            </a:r>
          </a:p>
          <a:p>
            <a:pPr marL="463550" indent="-463550" defTabSz="457200">
              <a:spcBef>
                <a:spcPts val="600"/>
              </a:spcBef>
              <a:spcAft>
                <a:spcPts val="600"/>
              </a:spcAft>
              <a:buAutoNum type="arabicPeriod"/>
            </a:pPr>
            <a:r>
              <a:rPr lang="en-US" dirty="0">
                <a:solidFill>
                  <a:schemeClr val="accent4">
                    <a:lumMod val="20000"/>
                    <a:lumOff val="80000"/>
                  </a:schemeClr>
                </a:solidFill>
              </a:rPr>
              <a:t>Under the terms of the operating agreement — § 8861(4)</a:t>
            </a:r>
          </a:p>
          <a:p>
            <a:pPr marL="463550" indent="-463550" defTabSz="457200">
              <a:spcBef>
                <a:spcPts val="600"/>
              </a:spcBef>
              <a:spcAft>
                <a:spcPts val="600"/>
              </a:spcAft>
              <a:buAutoNum type="arabicPeriod"/>
            </a:pPr>
            <a:r>
              <a:rPr lang="en-US" dirty="0">
                <a:solidFill>
                  <a:schemeClr val="accent4">
                    <a:lumMod val="20000"/>
                    <a:lumOff val="80000"/>
                  </a:schemeClr>
                </a:solidFill>
              </a:rPr>
              <a:t>By unanimous vote of the other members — § 8861(5)</a:t>
            </a:r>
          </a:p>
          <a:p>
            <a:pPr marL="463550" indent="-463550" defTabSz="457200">
              <a:spcBef>
                <a:spcPts val="600"/>
              </a:spcBef>
              <a:spcAft>
                <a:spcPts val="600"/>
              </a:spcAft>
              <a:buNone/>
            </a:pPr>
            <a:r>
              <a:rPr lang="en-US" dirty="0">
                <a:solidFill>
                  <a:schemeClr val="accent4">
                    <a:lumMod val="20000"/>
                    <a:lumOff val="80000"/>
                  </a:schemeClr>
                </a:solidFill>
              </a:rPr>
              <a:t>3.	By Court Order	- § 8861(6)</a:t>
            </a:r>
          </a:p>
          <a:p>
            <a:pPr marL="463550" indent="-463550" defTabSz="457200">
              <a:spcBef>
                <a:spcPts val="600"/>
              </a:spcBef>
              <a:spcAft>
                <a:spcPts val="600"/>
              </a:spcAft>
              <a:buNone/>
            </a:pPr>
            <a:endParaRPr lang="en-US" sz="2200" dirty="0"/>
          </a:p>
        </p:txBody>
      </p:sp>
    </p:spTree>
    <p:extLst>
      <p:ext uri="{BB962C8B-B14F-4D97-AF65-F5344CB8AC3E}">
        <p14:creationId xmlns:p14="http://schemas.microsoft.com/office/powerpoint/2010/main" val="1268145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3"/>
            <a:ext cx="9870142"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5" name="TextBox 4">
            <a:extLst>
              <a:ext uri="{FF2B5EF4-FFF2-40B4-BE49-F238E27FC236}">
                <a16:creationId xmlns:a16="http://schemas.microsoft.com/office/drawing/2014/main" id="{EA8923A4-9DBE-D70D-E542-FD9585C0EC22}"/>
              </a:ext>
            </a:extLst>
          </p:cNvPr>
          <p:cNvSpPr txBox="1"/>
          <p:nvPr/>
        </p:nvSpPr>
        <p:spPr>
          <a:xfrm>
            <a:off x="667572" y="1120792"/>
            <a:ext cx="10529944" cy="5093702"/>
          </a:xfrm>
          <a:prstGeom prst="rect">
            <a:avLst/>
          </a:prstGeom>
          <a:noFill/>
        </p:spPr>
        <p:txBody>
          <a:bodyPr wrap="square">
            <a:spAutoFit/>
          </a:bodyPr>
          <a:lstStyle/>
          <a:p>
            <a:pPr defTabSz="457200"/>
            <a:r>
              <a:rPr lang="en-US" dirty="0">
                <a:solidFill>
                  <a:schemeClr val="bg1"/>
                </a:solidFill>
                <a:latin typeface="Times New Roman" panose="02020603050405020304" pitchFamily="18" charset="0"/>
                <a:cs typeface="Times New Roman" panose="02020603050405020304" pitchFamily="18" charset="0"/>
              </a:rPr>
              <a:t>VI.	</a:t>
            </a:r>
            <a:r>
              <a:rPr lang="en-US" u="sng" dirty="0">
                <a:solidFill>
                  <a:schemeClr val="bg1"/>
                </a:solidFill>
                <a:latin typeface="Times New Roman" panose="02020603050405020304" pitchFamily="18" charset="0"/>
                <a:cs typeface="Times New Roman" panose="02020603050405020304" pitchFamily="18" charset="0"/>
              </a:rPr>
              <a:t>Expulsion of a Member</a:t>
            </a:r>
            <a:r>
              <a:rPr lang="en-US" dirty="0">
                <a:solidFill>
                  <a:schemeClr val="bg1"/>
                </a:solidFill>
                <a:latin typeface="Times New Roman" panose="02020603050405020304" pitchFamily="18" charset="0"/>
                <a:cs typeface="Times New Roman" panose="02020603050405020304" pitchFamily="18" charset="0"/>
              </a:rPr>
              <a:t>. A Member may be expelled from the Company upon the affirmative vote or written consent of Members holding at least 75% of the Percentage Interests, excluding the Percentage Interest of the Member whose expulsion is proposed, if such Member: </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(a) 	has materially breached this Agreement and fails to cure such breach within ten (10) days after written notice from the Company specifying the breach in reasonable detail;</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(b) 	has engaged in wrongful conduct that has materially and adversely affected, or is reasonably likely to materially and adversely affect, the activities, affairs, property, business or prospects of the Company;</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(c) 	 engaged in fraud, willful misconduct, gross negligence, misappropriation, embezzlement or other conduct involving dishonesty in connection with the Company;</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(d) 	has become subject to any event that makes it unlawful for the Company to carry on its activities and affairs with such Member as a Member;</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(e) 	has transferred all or substantially all of such Member’s Membership Interest, other than a transfer for security purposes or an unconsummated transfer subject to applicable law; or</a:t>
            </a:r>
          </a:p>
          <a:p>
            <a:pPr defTabSz="457200">
              <a:spcBef>
                <a:spcPts val="600"/>
              </a:spcBef>
              <a:spcAft>
                <a:spcPts val="600"/>
              </a:spcAft>
            </a:pPr>
            <a:r>
              <a:rPr lang="en-US" dirty="0">
                <a:solidFill>
                  <a:schemeClr val="bg1"/>
                </a:solidFill>
                <a:latin typeface="Times New Roman" panose="02020603050405020304" pitchFamily="18" charset="0"/>
                <a:cs typeface="Times New Roman" panose="02020603050405020304" pitchFamily="18" charset="0"/>
              </a:rPr>
              <a:t>(f) 	has engaged in conduct relating to the Company’s affairs that makes it not reasonably practicable to carry on the Company’s activities and affairs with such Member as a Member.</a:t>
            </a:r>
          </a:p>
        </p:txBody>
      </p:sp>
      <p:sp>
        <p:nvSpPr>
          <p:cNvPr id="8" name="TextBox 7">
            <a:extLst>
              <a:ext uri="{FF2B5EF4-FFF2-40B4-BE49-F238E27FC236}">
                <a16:creationId xmlns:a16="http://schemas.microsoft.com/office/drawing/2014/main" id="{FA6B3FFC-03A2-E9C1-185E-2AE06053DB31}"/>
              </a:ext>
            </a:extLst>
          </p:cNvPr>
          <p:cNvSpPr txBox="1"/>
          <p:nvPr/>
        </p:nvSpPr>
        <p:spPr>
          <a:xfrm>
            <a:off x="2506134" y="458840"/>
            <a:ext cx="6096000" cy="523220"/>
          </a:xfrm>
          <a:prstGeom prst="rect">
            <a:avLst/>
          </a:prstGeom>
          <a:solidFill>
            <a:schemeClr val="tx1"/>
          </a:solidFill>
        </p:spPr>
        <p:txBody>
          <a:bodyPr wrap="square">
            <a:spAutoFit/>
          </a:bodyPr>
          <a:lstStyle/>
          <a:p>
            <a:pPr algn="ctr"/>
            <a:r>
              <a:rPr lang="en-US" sz="2800" dirty="0">
                <a:solidFill>
                  <a:schemeClr val="bg1"/>
                </a:solidFill>
                <a:latin typeface="Tempus Sans ITC" panose="04020404030D07020202" pitchFamily="82" charset="0"/>
              </a:rPr>
              <a:t>Under the Operating Agreement</a:t>
            </a:r>
          </a:p>
        </p:txBody>
      </p:sp>
    </p:spTree>
    <p:extLst>
      <p:ext uri="{BB962C8B-B14F-4D97-AF65-F5344CB8AC3E}">
        <p14:creationId xmlns:p14="http://schemas.microsoft.com/office/powerpoint/2010/main" val="2254850208"/>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9E3E5-CD7A-6774-9235-C1EC82569190}"/>
              </a:ext>
            </a:extLst>
          </p:cNvPr>
          <p:cNvPicPr>
            <a:picLocks noChangeAspect="1"/>
          </p:cNvPicPr>
          <p:nvPr/>
        </p:nvPicPr>
        <p:blipFill>
          <a:blip r:embed="rId2"/>
          <a:stretch>
            <a:fillRect/>
          </a:stretch>
        </p:blipFill>
        <p:spPr>
          <a:xfrm>
            <a:off x="0" y="2913888"/>
            <a:ext cx="11911584" cy="4077986"/>
          </a:xfrm>
          <a:prstGeom prst="rect">
            <a:avLst/>
          </a:prstGeom>
        </p:spPr>
      </p:pic>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3"/>
            <a:ext cx="9870142"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7" name="Rectangle 6">
            <a:extLst>
              <a:ext uri="{FF2B5EF4-FFF2-40B4-BE49-F238E27FC236}">
                <a16:creationId xmlns:a16="http://schemas.microsoft.com/office/drawing/2014/main" id="{58C563AB-BF85-4FB6-B7C5-E5CCA0C5BFD9}"/>
              </a:ext>
            </a:extLst>
          </p:cNvPr>
          <p:cNvSpPr/>
          <p:nvPr/>
        </p:nvSpPr>
        <p:spPr>
          <a:xfrm>
            <a:off x="983195" y="582067"/>
            <a:ext cx="904133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empus Sans ITC" panose="04020404030D07020202" pitchFamily="82" charset="0"/>
              </a:rPr>
              <a:t>By unanimous vote of the other members — § 8861(5)</a:t>
            </a:r>
          </a:p>
        </p:txBody>
      </p:sp>
      <p:sp>
        <p:nvSpPr>
          <p:cNvPr id="5" name="TextBox 4">
            <a:extLst>
              <a:ext uri="{FF2B5EF4-FFF2-40B4-BE49-F238E27FC236}">
                <a16:creationId xmlns:a16="http://schemas.microsoft.com/office/drawing/2014/main" id="{9739507F-8962-C06A-082C-E9AE0CD2CC1A}"/>
              </a:ext>
            </a:extLst>
          </p:cNvPr>
          <p:cNvSpPr txBox="1"/>
          <p:nvPr/>
        </p:nvSpPr>
        <p:spPr>
          <a:xfrm>
            <a:off x="1315654" y="1205728"/>
            <a:ext cx="10021651" cy="3416320"/>
          </a:xfrm>
          <a:prstGeom prst="rect">
            <a:avLst/>
          </a:prstGeom>
          <a:noFill/>
        </p:spPr>
        <p:txBody>
          <a:bodyPr wrap="square">
            <a:spAutoFit/>
          </a:bodyPr>
          <a:lstStyle/>
          <a:p>
            <a:pPr defTabSz="457200">
              <a:spcBef>
                <a:spcPts val="600"/>
              </a:spcBef>
              <a:spcAft>
                <a:spcPts val="600"/>
              </a:spcAft>
            </a:pPr>
            <a:r>
              <a:rPr lang="en-US" sz="2200" dirty="0">
                <a:latin typeface="Arial Nova Cond" panose="020B0506020202020204" pitchFamily="34" charset="0"/>
              </a:rPr>
              <a:t>Absent an operating agreement provision, the remaining members can expel someone only by the affirmative vote or consent of all the other members, and only in four narrow situations: </a:t>
            </a:r>
          </a:p>
          <a:p>
            <a:pPr defTabSz="457200">
              <a:spcBef>
                <a:spcPts val="600"/>
              </a:spcBef>
              <a:spcAft>
                <a:spcPts val="600"/>
              </a:spcAft>
            </a:pPr>
            <a:r>
              <a:rPr lang="en-US" sz="2200" dirty="0">
                <a:latin typeface="Arial Nova Cond" panose="020B0506020202020204" pitchFamily="34" charset="0"/>
              </a:rPr>
              <a:t>(1)	When it is </a:t>
            </a:r>
            <a:r>
              <a:rPr lang="en-US" sz="2200" dirty="0">
                <a:solidFill>
                  <a:schemeClr val="accent2">
                    <a:lumMod val="75000"/>
                  </a:schemeClr>
                </a:solidFill>
                <a:latin typeface="Arial Nova Cond" panose="020B0506020202020204" pitchFamily="34" charset="0"/>
              </a:rPr>
              <a:t>unlawful to carry on the company's activities and affairs with that person 	as a member </a:t>
            </a:r>
          </a:p>
          <a:p>
            <a:pPr defTabSz="457200">
              <a:spcBef>
                <a:spcPts val="600"/>
              </a:spcBef>
              <a:spcAft>
                <a:spcPts val="600"/>
              </a:spcAft>
            </a:pPr>
            <a:r>
              <a:rPr lang="en-US" sz="2200" dirty="0">
                <a:latin typeface="Arial Nova Cond" panose="020B0506020202020204" pitchFamily="34" charset="0"/>
              </a:rPr>
              <a:t>(2)	The person has </a:t>
            </a:r>
            <a:r>
              <a:rPr lang="en-US" sz="2200" dirty="0">
                <a:solidFill>
                  <a:schemeClr val="accent2">
                    <a:lumMod val="75000"/>
                  </a:schemeClr>
                </a:solidFill>
                <a:latin typeface="Arial Nova Cond" panose="020B0506020202020204" pitchFamily="34" charset="0"/>
              </a:rPr>
              <a:t>transferred all of their transferable interest</a:t>
            </a:r>
          </a:p>
          <a:p>
            <a:pPr defTabSz="457200">
              <a:spcBef>
                <a:spcPts val="600"/>
              </a:spcBef>
              <a:spcAft>
                <a:spcPts val="600"/>
              </a:spcAft>
            </a:pPr>
            <a:r>
              <a:rPr lang="en-US" sz="2200" dirty="0">
                <a:latin typeface="Arial Nova Cond" panose="020B0506020202020204" pitchFamily="34" charset="0"/>
              </a:rPr>
              <a:t>(3)	The member is an entity that has </a:t>
            </a:r>
            <a:r>
              <a:rPr lang="en-US" sz="2200" dirty="0">
                <a:solidFill>
                  <a:schemeClr val="accent2">
                    <a:lumMod val="75000"/>
                  </a:schemeClr>
                </a:solidFill>
                <a:latin typeface="Arial Nova Cond" panose="020B0506020202020204" pitchFamily="34" charset="0"/>
              </a:rPr>
              <a:t>taken steps to dissolve</a:t>
            </a:r>
          </a:p>
          <a:p>
            <a:pPr defTabSz="457200">
              <a:spcBef>
                <a:spcPts val="600"/>
              </a:spcBef>
              <a:spcAft>
                <a:spcPts val="600"/>
              </a:spcAft>
            </a:pPr>
            <a:r>
              <a:rPr lang="en-US" sz="2200" dirty="0">
                <a:latin typeface="Arial Nova Cond" panose="020B0506020202020204" pitchFamily="34" charset="0"/>
              </a:rPr>
              <a:t>(4)	The member is an unincorporated entity that has been dissolved and is winding up</a:t>
            </a:r>
          </a:p>
        </p:txBody>
      </p:sp>
    </p:spTree>
    <p:extLst>
      <p:ext uri="{BB962C8B-B14F-4D97-AF65-F5344CB8AC3E}">
        <p14:creationId xmlns:p14="http://schemas.microsoft.com/office/powerpoint/2010/main" val="3377249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758" y="1646392"/>
            <a:ext cx="5561151" cy="4244287"/>
          </a:xfrm>
          <a:prstGeom prst="rect">
            <a:avLst/>
          </a:prstGeom>
          <a:noFill/>
          <a:ln w="9525">
            <a:noFill/>
            <a:miter lim="800000"/>
            <a:headEnd/>
            <a:tailEnd/>
          </a:ln>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CLE - Continuing Legal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Attorneys:</a:t>
            </a:r>
            <a:br>
              <a:rPr kumimoji="0" lang="en-US" sz="1799"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br>
            <a:b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YourOnlineProfessor.net </a:t>
            </a: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is an </a:t>
            </a:r>
            <a:r>
              <a:rPr kumimoji="0" lang="en-US" sz="1799"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Accredited Provider for Pennsylvania Continuing Legal Education, </a:t>
            </a: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through The Supreme Court of Pennsylvania's Continuing Legal Education Board, registered as sponsor #7003.</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This program qualifies as 1 hour -  </a:t>
            </a:r>
            <a:r>
              <a:rPr kumimoji="0" lang="en-US" sz="1799" b="0" i="0" u="none" strike="noStrike" kern="1200" cap="none" spc="0" normalizeH="0" baseline="0" noProof="0">
                <a:ln>
                  <a:noFill/>
                </a:ln>
                <a:solidFill>
                  <a:srgbClr val="8A0000"/>
                </a:solidFill>
                <a:effectLst/>
                <a:uLnTx/>
                <a:uFillTx/>
                <a:latin typeface="Abadi Extra Light" panose="020B0204020104020204" pitchFamily="34" charset="0"/>
                <a:ea typeface="+mn-ea"/>
                <a:cs typeface="+mn-cs"/>
              </a:rPr>
              <a:t>‘</a:t>
            </a:r>
            <a:r>
              <a:rPr kumimoji="0" lang="en-US" sz="1799"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Live Webcast’ </a:t>
            </a: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under PA CLE Board guidelines and in the states of </a:t>
            </a:r>
            <a:r>
              <a:rPr kumimoji="0" lang="en-US" sz="1799"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Delaware, New Jersey, California, and Texas</a:t>
            </a:r>
            <a:endParaRPr kumimoji="0" lang="en-US" sz="1799"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In most cases, credit is also available to </a:t>
            </a:r>
            <a:r>
              <a:rPr kumimoji="0" lang="en-US" sz="1799"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New York </a:t>
            </a: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267676" y="366790"/>
            <a:ext cx="4723170" cy="624518"/>
          </a:xfrm>
          <a:ln>
            <a:noFill/>
          </a:ln>
        </p:spPr>
        <p:txBody>
          <a:bodyPr rtlCol="0">
            <a:normAutofit/>
          </a:bodyPr>
          <a:lstStyle/>
          <a:p>
            <a:pPr>
              <a:defRPr/>
            </a:pPr>
            <a:r>
              <a:rPr lang="en-US" sz="3199">
                <a:solidFill>
                  <a:schemeClr val="tx2">
                    <a:lumMod val="60000"/>
                    <a:lumOff val="40000"/>
                  </a:schemeClr>
                </a:solidFill>
                <a:effectLst>
                  <a:outerShdw blurRad="38100" dist="38100" dir="2700000" algn="tl">
                    <a:srgbClr val="000000">
                      <a:alpha val="43137"/>
                    </a:srgbClr>
                  </a:outerShdw>
                </a:effectLst>
                <a:latin typeface="Bernard MT Condensed" pitchFamily="18" charset="0"/>
              </a:rPr>
              <a:t>YourOnLineProfessor.net </a:t>
            </a:r>
          </a:p>
        </p:txBody>
      </p:sp>
      <p:pic>
        <p:nvPicPr>
          <p:cNvPr id="2" name="Picture 1" descr="gibperknobackground.png">
            <a:extLst>
              <a:ext uri="{FF2B5EF4-FFF2-40B4-BE49-F238E27FC236}">
                <a16:creationId xmlns:a16="http://schemas.microsoft.com/office/drawing/2014/main" id="{60E42589-7550-1C7F-8EFF-69489F068F14}"/>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87323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57D7-0E2E-39FB-0CF4-89583E501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5307F-92BC-C422-D81A-63C9EFD42C53}"/>
              </a:ext>
            </a:extLst>
          </p:cNvPr>
          <p:cNvSpPr>
            <a:spLocks noGrp="1"/>
          </p:cNvSpPr>
          <p:nvPr>
            <p:ph type="title"/>
          </p:nvPr>
        </p:nvSpPr>
        <p:spPr>
          <a:xfrm>
            <a:off x="892884" y="1581373"/>
            <a:ext cx="9870142"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7" name="Rectangle 6">
            <a:extLst>
              <a:ext uri="{FF2B5EF4-FFF2-40B4-BE49-F238E27FC236}">
                <a16:creationId xmlns:a16="http://schemas.microsoft.com/office/drawing/2014/main" id="{3A90121E-54AC-B17D-4AA7-82DEAF6B3EFE}"/>
              </a:ext>
            </a:extLst>
          </p:cNvPr>
          <p:cNvSpPr/>
          <p:nvPr/>
        </p:nvSpPr>
        <p:spPr>
          <a:xfrm>
            <a:off x="983195" y="582067"/>
            <a:ext cx="904133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empus Sans ITC" panose="04020404030D07020202" pitchFamily="82" charset="0"/>
              </a:rPr>
              <a:t>By Court Order — § 8861(6)</a:t>
            </a:r>
          </a:p>
        </p:txBody>
      </p:sp>
      <p:sp>
        <p:nvSpPr>
          <p:cNvPr id="5" name="TextBox 4">
            <a:extLst>
              <a:ext uri="{FF2B5EF4-FFF2-40B4-BE49-F238E27FC236}">
                <a16:creationId xmlns:a16="http://schemas.microsoft.com/office/drawing/2014/main" id="{F9AB7461-07CC-3F45-9104-1DF1A05E2B6E}"/>
              </a:ext>
            </a:extLst>
          </p:cNvPr>
          <p:cNvSpPr txBox="1"/>
          <p:nvPr/>
        </p:nvSpPr>
        <p:spPr>
          <a:xfrm>
            <a:off x="341734" y="1244549"/>
            <a:ext cx="7572745" cy="4990853"/>
          </a:xfrm>
          <a:prstGeom prst="rect">
            <a:avLst/>
          </a:prstGeom>
          <a:noFill/>
        </p:spPr>
        <p:txBody>
          <a:bodyPr wrap="square">
            <a:spAutoFit/>
          </a:bodyPr>
          <a:lstStyle/>
          <a:p>
            <a:pPr marL="57150" marR="0">
              <a:lnSpc>
                <a:spcPct val="110000"/>
              </a:lnSpc>
              <a:spcBef>
                <a:spcPts val="600"/>
              </a:spcBef>
              <a:spcAft>
                <a:spcPts val="600"/>
              </a:spcAft>
              <a:buNone/>
            </a:pPr>
            <a:r>
              <a:rPr lang="en-US" sz="2400" kern="1200" dirty="0">
                <a:solidFill>
                  <a:srgbClr val="000000"/>
                </a:solidFill>
                <a:effectLst/>
                <a:latin typeface="Arial Nova Cond" panose="020B0506020202020204" pitchFamily="34" charset="0"/>
              </a:rPr>
              <a:t>On application by the company or a member in a direct action under § 8881, a court may expel a member:</a:t>
            </a:r>
            <a:endParaRPr lang="en-US" sz="2400" kern="100" dirty="0">
              <a:effectLst/>
              <a:latin typeface="Arial Nova Cond" panose="020B0506020202020204" pitchFamily="34" charset="0"/>
              <a:ea typeface="Aptos" panose="020B0004020202020204" pitchFamily="34" charset="0"/>
              <a:cs typeface="Times New Roman" panose="02020603050405020304" pitchFamily="18" charset="0"/>
            </a:endParaRPr>
          </a:p>
          <a:p>
            <a:pPr marL="342900" marR="0" lvl="0" indent="-342900">
              <a:lnSpc>
                <a:spcPct val="110000"/>
              </a:lnSpc>
              <a:spcBef>
                <a:spcPts val="600"/>
              </a:spcBef>
              <a:spcAft>
                <a:spcPts val="600"/>
              </a:spcAft>
              <a:buFont typeface="Symbol" panose="05050102010706020507" pitchFamily="18" charset="2"/>
              <a:buChar char="×"/>
            </a:pPr>
            <a:r>
              <a:rPr lang="en-US" sz="2400" kern="1200" dirty="0">
                <a:solidFill>
                  <a:srgbClr val="000000"/>
                </a:solidFill>
                <a:effectLst/>
                <a:latin typeface="Arial Nova Cond" panose="020B0506020202020204" pitchFamily="34" charset="0"/>
              </a:rPr>
              <a:t>who </a:t>
            </a:r>
            <a:r>
              <a:rPr lang="en-US" sz="2400" kern="1200" dirty="0">
                <a:solidFill>
                  <a:schemeClr val="accent2"/>
                </a:solidFill>
                <a:effectLst/>
                <a:latin typeface="Arial Nova Cond" panose="020B0506020202020204" pitchFamily="34" charset="0"/>
              </a:rPr>
              <a:t>has engaged or is engaging in wrongful conduct </a:t>
            </a:r>
            <a:r>
              <a:rPr lang="en-US" sz="2400" kern="1200" dirty="0">
                <a:solidFill>
                  <a:srgbClr val="000000"/>
                </a:solidFill>
                <a:effectLst/>
                <a:latin typeface="Arial Nova Cond" panose="020B0506020202020204" pitchFamily="34" charset="0"/>
              </a:rPr>
              <a:t>that has </a:t>
            </a:r>
            <a:r>
              <a:rPr lang="en-US" sz="2400" kern="1200" dirty="0">
                <a:solidFill>
                  <a:schemeClr val="accent2"/>
                </a:solidFill>
                <a:effectLst/>
                <a:latin typeface="Arial Nova Cond" panose="020B0506020202020204" pitchFamily="34" charset="0"/>
              </a:rPr>
              <a:t>materially and adversely affected</a:t>
            </a:r>
            <a:r>
              <a:rPr lang="en-US" sz="2400" kern="1200" dirty="0">
                <a:solidFill>
                  <a:srgbClr val="000000"/>
                </a:solidFill>
                <a:effectLst/>
                <a:latin typeface="Arial Nova Cond" panose="020B0506020202020204" pitchFamily="34" charset="0"/>
              </a:rPr>
              <a:t>, or will materially and adversely affect, </a:t>
            </a:r>
            <a:r>
              <a:rPr lang="en-US" sz="2400" kern="1200" dirty="0">
                <a:solidFill>
                  <a:schemeClr val="accent2"/>
                </a:solidFill>
                <a:effectLst/>
                <a:latin typeface="Arial Nova Cond" panose="020B0506020202020204" pitchFamily="34" charset="0"/>
              </a:rPr>
              <a:t>the company's activities and affairs</a:t>
            </a:r>
            <a:r>
              <a:rPr lang="en-US" sz="2400" kern="1200" dirty="0">
                <a:solidFill>
                  <a:srgbClr val="000000"/>
                </a:solidFill>
                <a:effectLst/>
                <a:latin typeface="Arial Nova Cond" panose="020B0506020202020204" pitchFamily="34" charset="0"/>
              </a:rPr>
              <a:t>; </a:t>
            </a:r>
            <a:endParaRPr lang="en-US" sz="2400" kern="100" dirty="0">
              <a:effectLst/>
              <a:latin typeface="Arial Nova Cond" panose="020B0506020202020204" pitchFamily="34" charset="0"/>
              <a:ea typeface="Aptos" panose="020B0004020202020204" pitchFamily="34" charset="0"/>
              <a:cs typeface="Times New Roman" panose="02020603050405020304" pitchFamily="18" charset="0"/>
            </a:endParaRPr>
          </a:p>
          <a:p>
            <a:pPr marL="342900" marR="0" lvl="0" indent="-342900">
              <a:lnSpc>
                <a:spcPct val="110000"/>
              </a:lnSpc>
              <a:spcBef>
                <a:spcPts val="600"/>
              </a:spcBef>
              <a:spcAft>
                <a:spcPts val="600"/>
              </a:spcAft>
              <a:buFont typeface="Symbol" panose="05050102010706020507" pitchFamily="18" charset="2"/>
              <a:buChar char="×"/>
            </a:pPr>
            <a:r>
              <a:rPr lang="en-US" sz="2400" kern="1200" dirty="0">
                <a:solidFill>
                  <a:srgbClr val="000000"/>
                </a:solidFill>
                <a:effectLst/>
                <a:latin typeface="Arial Nova Cond" panose="020B0506020202020204" pitchFamily="34" charset="0"/>
              </a:rPr>
              <a:t>has </a:t>
            </a:r>
            <a:r>
              <a:rPr lang="en-US" sz="2400" kern="1200" dirty="0">
                <a:solidFill>
                  <a:schemeClr val="accent2"/>
                </a:solidFill>
                <a:effectLst/>
                <a:latin typeface="Arial Nova Cond" panose="020B0506020202020204" pitchFamily="34" charset="0"/>
              </a:rPr>
              <a:t>willfully or persistently committed a material breach of the operating agreement</a:t>
            </a:r>
            <a:r>
              <a:rPr lang="en-US" sz="2400" kern="1200" dirty="0">
                <a:solidFill>
                  <a:srgbClr val="000000"/>
                </a:solidFill>
                <a:effectLst/>
                <a:latin typeface="Arial Nova Cond" panose="020B0506020202020204" pitchFamily="34" charset="0"/>
              </a:rPr>
              <a:t> or standards of conduct for members); or </a:t>
            </a:r>
            <a:endParaRPr lang="en-US" sz="2400" kern="100" dirty="0">
              <a:effectLst/>
              <a:latin typeface="Arial Nova Cond" panose="020B0506020202020204" pitchFamily="34" charset="0"/>
              <a:ea typeface="Aptos" panose="020B0004020202020204" pitchFamily="34" charset="0"/>
              <a:cs typeface="Times New Roman" panose="02020603050405020304" pitchFamily="18" charset="0"/>
            </a:endParaRPr>
          </a:p>
          <a:p>
            <a:pPr marL="342900" marR="0" lvl="0" indent="-342900">
              <a:lnSpc>
                <a:spcPct val="110000"/>
              </a:lnSpc>
              <a:spcBef>
                <a:spcPts val="600"/>
              </a:spcBef>
              <a:spcAft>
                <a:spcPts val="600"/>
              </a:spcAft>
              <a:buFont typeface="Symbol" panose="05050102010706020507" pitchFamily="18" charset="2"/>
              <a:buChar char="×"/>
            </a:pPr>
            <a:r>
              <a:rPr lang="en-US" sz="2400" kern="1200" dirty="0">
                <a:solidFill>
                  <a:srgbClr val="000000"/>
                </a:solidFill>
                <a:effectLst/>
                <a:latin typeface="Arial Nova Cond" panose="020B0506020202020204" pitchFamily="34" charset="0"/>
              </a:rPr>
              <a:t>has </a:t>
            </a:r>
            <a:r>
              <a:rPr lang="en-US" sz="2400" kern="1200" dirty="0">
                <a:solidFill>
                  <a:schemeClr val="accent2"/>
                </a:solidFill>
                <a:effectLst/>
                <a:latin typeface="Arial Nova Cond" panose="020B0506020202020204" pitchFamily="34" charset="0"/>
              </a:rPr>
              <a:t>engaged in conduct relating to the company's affairs that makes it not reasonably practicable to carry on those affairs with the person as a member</a:t>
            </a:r>
            <a:r>
              <a:rPr lang="en-US" sz="2400" kern="1200" dirty="0">
                <a:solidFill>
                  <a:srgbClr val="000000"/>
                </a:solidFill>
                <a:effectLst/>
                <a:latin typeface="Arial Nova Cond" panose="020B0506020202020204" pitchFamily="34" charset="0"/>
              </a:rPr>
              <a:t>. </a:t>
            </a:r>
            <a:endParaRPr lang="en-US" sz="2400" kern="100" dirty="0">
              <a:effectLst/>
              <a:latin typeface="Arial Nova Cond" panose="020B0506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0E2C5CA-8801-DA0E-1F73-3F1D27814991}"/>
              </a:ext>
            </a:extLst>
          </p:cNvPr>
          <p:cNvPicPr>
            <a:picLocks noChangeAspect="1"/>
          </p:cNvPicPr>
          <p:nvPr/>
        </p:nvPicPr>
        <p:blipFill>
          <a:blip r:embed="rId2"/>
          <a:stretch>
            <a:fillRect/>
          </a:stretch>
        </p:blipFill>
        <p:spPr>
          <a:xfrm>
            <a:off x="8843582" y="0"/>
            <a:ext cx="2848546" cy="6858000"/>
          </a:xfrm>
          <a:prstGeom prst="rect">
            <a:avLst/>
          </a:prstGeom>
        </p:spPr>
      </p:pic>
    </p:spTree>
    <p:extLst>
      <p:ext uri="{BB962C8B-B14F-4D97-AF65-F5344CB8AC3E}">
        <p14:creationId xmlns:p14="http://schemas.microsoft.com/office/powerpoint/2010/main" val="31503579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5521-4E4F-A060-32C8-F0BDF64EF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4421F-9DBD-A727-A526-DDA14281BCEE}"/>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Right to Information</a:t>
            </a:r>
          </a:p>
        </p:txBody>
      </p:sp>
      <p:pic>
        <p:nvPicPr>
          <p:cNvPr id="4" name="Picture 3">
            <a:extLst>
              <a:ext uri="{FF2B5EF4-FFF2-40B4-BE49-F238E27FC236}">
                <a16:creationId xmlns:a16="http://schemas.microsoft.com/office/drawing/2014/main" id="{AC05A9CF-5E7C-A470-134E-CCEB35D2BE12}"/>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DBDF52EE-9DD5-782C-FD64-3CE9ADC31FC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76646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892884" y="1581373"/>
            <a:ext cx="9870142" cy="2809483"/>
          </a:xfrm>
        </p:spPr>
        <p:txBody>
          <a:bodyPr>
            <a:normAutofit/>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br>
              <a:rPr lang="en-US" sz="2000" dirty="0">
                <a:solidFill>
                  <a:schemeClr val="accent2">
                    <a:lumMod val="50000"/>
                  </a:schemeClr>
                </a:solidFill>
                <a:latin typeface="Tempus Sans ITC" panose="04020404030D07020202" pitchFamily="82" charset="0"/>
              </a:rPr>
            </a:br>
            <a:endParaRPr lang="en-US" dirty="0"/>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769172" y="134067"/>
            <a:ext cx="598214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Chiller" panose="04020404031007020602" pitchFamily="82" charset="0"/>
                <a:ea typeface="+mn-ea"/>
                <a:cs typeface="+mn-cs"/>
              </a:rPr>
              <a:t>Right to Information </a:t>
            </a:r>
            <a:endPar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BA65944-76B4-4605-989F-068A5841F58B}"/>
              </a:ext>
            </a:extLst>
          </p:cNvPr>
          <p:cNvSpPr/>
          <p:nvPr/>
        </p:nvSpPr>
        <p:spPr>
          <a:xfrm>
            <a:off x="769172" y="1485816"/>
            <a:ext cx="6863020" cy="3816429"/>
          </a:xfrm>
          <a:prstGeom prst="rect">
            <a:avLst/>
          </a:prstGeom>
        </p:spPr>
        <p:txBody>
          <a:bodyPr wrap="square">
            <a:spAutoFit/>
          </a:bodyPr>
          <a:lstStyle/>
          <a:p>
            <a:pPr marL="342900" indent="-342900" defTabSz="457200">
              <a:buAutoNum type="arabicPeriod"/>
            </a:pPr>
            <a:r>
              <a:rPr lang="en-US" sz="2200" dirty="0">
                <a:latin typeface="Arial Nova Cond" panose="020B0506020202020204" pitchFamily="34" charset="0"/>
              </a:rPr>
              <a:t>In a </a:t>
            </a:r>
            <a:r>
              <a:rPr lang="en-US" sz="2200" dirty="0">
                <a:solidFill>
                  <a:schemeClr val="accent2"/>
                </a:solidFill>
                <a:latin typeface="Arial Nova Cond" panose="020B0506020202020204" pitchFamily="34" charset="0"/>
              </a:rPr>
              <a:t>member-managed limited liability company</a:t>
            </a:r>
            <a:r>
              <a:rPr lang="en-US" sz="2200" dirty="0">
                <a:solidFill>
                  <a:srgbClr val="C00000"/>
                </a:solidFill>
                <a:latin typeface="Arial Nova Cond" panose="020B0506020202020204" pitchFamily="34" charset="0"/>
              </a:rPr>
              <a:t>, </a:t>
            </a:r>
            <a:r>
              <a:rPr lang="en-US" sz="2200" dirty="0">
                <a:latin typeface="Arial Nova Cond" panose="020B0506020202020204" pitchFamily="34" charset="0"/>
              </a:rPr>
              <a:t>a member may inspect and copy any record maintained by the company regarding the company’s activities, affairs, financial condition and other circumstances. </a:t>
            </a:r>
          </a:p>
          <a:p>
            <a:pPr marL="342900" indent="-342900" defTabSz="457200">
              <a:buAutoNum type="arabicPeriod"/>
            </a:pPr>
            <a:endParaRPr lang="en-US" sz="2200" dirty="0">
              <a:latin typeface="Arial Nova Cond" panose="020B0506020202020204" pitchFamily="34" charset="0"/>
            </a:endParaRPr>
          </a:p>
          <a:p>
            <a:pPr marL="342900" indent="-342900" defTabSz="457200">
              <a:buAutoNum type="arabicPeriod" startAt="2"/>
            </a:pPr>
            <a:r>
              <a:rPr lang="en-US" sz="2200" dirty="0">
                <a:latin typeface="Arial Nova Cond" panose="020B0506020202020204" pitchFamily="34" charset="0"/>
              </a:rPr>
              <a:t>The inspection is </a:t>
            </a:r>
            <a:r>
              <a:rPr lang="en-US" sz="2200" dirty="0">
                <a:solidFill>
                  <a:schemeClr val="accent2"/>
                </a:solidFill>
                <a:latin typeface="Arial Nova Cond" panose="020B0506020202020204" pitchFamily="34" charset="0"/>
              </a:rPr>
              <a:t>available on reasonable notice </a:t>
            </a:r>
            <a:r>
              <a:rPr lang="en-US" sz="2200" dirty="0">
                <a:latin typeface="Arial Nova Cond" panose="020B0506020202020204" pitchFamily="34" charset="0"/>
              </a:rPr>
              <a:t>during regular business hours, at a reasonable location specified by the company.</a:t>
            </a:r>
          </a:p>
          <a:p>
            <a:pPr marL="342900" indent="-342900" defTabSz="457200">
              <a:buAutoNum type="arabicPeriod" startAt="2"/>
            </a:pPr>
            <a:endParaRPr lang="en-US" sz="2200" dirty="0">
              <a:latin typeface="Arial Nova Cond" panose="020B0506020202020204" pitchFamily="34" charset="0"/>
            </a:endParaRPr>
          </a:p>
          <a:p>
            <a:pPr marL="342900" indent="-342900" defTabSz="457200">
              <a:buAutoNum type="arabicPeriod" startAt="2"/>
            </a:pPr>
            <a:r>
              <a:rPr lang="en-US" sz="2200" dirty="0">
                <a:latin typeface="Arial Nova Cond" panose="020B0506020202020204" pitchFamily="34" charset="0"/>
              </a:rPr>
              <a:t>In a </a:t>
            </a:r>
            <a:r>
              <a:rPr lang="en-US" sz="2200" dirty="0">
                <a:solidFill>
                  <a:schemeClr val="accent2"/>
                </a:solidFill>
                <a:latin typeface="Arial Nova Cond" panose="020B0506020202020204" pitchFamily="34" charset="0"/>
              </a:rPr>
              <a:t>manager-managed company</a:t>
            </a:r>
            <a:r>
              <a:rPr lang="en-US" sz="2200" dirty="0">
                <a:latin typeface="Arial Nova Cond" panose="020B0506020202020204" pitchFamily="34" charset="0"/>
              </a:rPr>
              <a:t>, this right of inspection applies to the managers and not the members.</a:t>
            </a:r>
          </a:p>
        </p:txBody>
      </p:sp>
      <p:pic>
        <p:nvPicPr>
          <p:cNvPr id="1026" name="Picture 2" descr="Image result for information">
            <a:extLst>
              <a:ext uri="{FF2B5EF4-FFF2-40B4-BE49-F238E27FC236}">
                <a16:creationId xmlns:a16="http://schemas.microsoft.com/office/drawing/2014/main" id="{3D8B5858-93E8-4732-8068-115045563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94" y="1120792"/>
            <a:ext cx="2730544" cy="441894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413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F61D752-060F-8010-6F56-62160F62F9F3}"/>
              </a:ext>
            </a:extLst>
          </p:cNvPr>
          <p:cNvPicPr>
            <a:picLocks noGrp="1" noChangeAspect="1"/>
          </p:cNvPicPr>
          <p:nvPr>
            <p:ph idx="1"/>
          </p:nvPr>
        </p:nvPicPr>
        <p:blipFill>
          <a:blip r:embed="rId2"/>
          <a:stretch>
            <a:fillRect/>
          </a:stretch>
        </p:blipFill>
        <p:spPr>
          <a:xfrm>
            <a:off x="3262488" y="1384707"/>
            <a:ext cx="6326011" cy="4256489"/>
          </a:xfrm>
          <a:prstGeom prst="rect">
            <a:avLst/>
          </a:prstGeom>
          <a:solidFill>
            <a:schemeClr val="bg1"/>
          </a:solidFill>
        </p:spPr>
      </p:pic>
      <p:cxnSp>
        <p:nvCxnSpPr>
          <p:cNvPr id="11" name="Straight Connector 10">
            <a:extLst>
              <a:ext uri="{FF2B5EF4-FFF2-40B4-BE49-F238E27FC236}">
                <a16:creationId xmlns:a16="http://schemas.microsoft.com/office/drawing/2014/main" id="{A1A5BEDE-BC60-4258-24AF-39BFE4D2D292}"/>
              </a:ext>
            </a:extLst>
          </p:cNvPr>
          <p:cNvCxnSpPr/>
          <p:nvPr/>
        </p:nvCxnSpPr>
        <p:spPr>
          <a:xfrm>
            <a:off x="3012948" y="5041900"/>
            <a:ext cx="657555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41AC8D4-15CB-56E0-88A8-6488C89FE6FA}"/>
              </a:ext>
            </a:extLst>
          </p:cNvPr>
          <p:cNvSpPr/>
          <p:nvPr/>
        </p:nvSpPr>
        <p:spPr>
          <a:xfrm>
            <a:off x="2502568" y="5342022"/>
            <a:ext cx="7640053" cy="601578"/>
          </a:xfrm>
          <a:prstGeom prst="rect">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1666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F3067-D46F-4918-B531-ACA735B88F9D}"/>
              </a:ext>
            </a:extLst>
          </p:cNvPr>
          <p:cNvSpPr/>
          <p:nvPr/>
        </p:nvSpPr>
        <p:spPr>
          <a:xfrm>
            <a:off x="1225616" y="1690688"/>
            <a:ext cx="9740767" cy="3877985"/>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600"/>
              </a:spcAft>
              <a:buClr>
                <a:srgbClr val="FFC000"/>
              </a:buClr>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6.3. </a:t>
            </a:r>
            <a:r>
              <a:rPr kumimoji="0" lang="en-US" sz="1800" b="1" i="0" u="sng"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Reports.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R="0" lvl="0" algn="l" defTabSz="4572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The Managing Member shall provide the Members with a quarterly report of the Limited Liability Company’s operations, which shall include income statements of the Limited Liability Company for such quarter and for the year to date, by no later than the end of the month succeeding such calendar quarter. </a:t>
            </a:r>
          </a:p>
          <a:p>
            <a:pPr marR="0" lvl="0" algn="l" defTabSz="4572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All such reports provided by the Managing Member shall by at the expense of the Limited Liability Company. </a:t>
            </a:r>
          </a:p>
          <a:p>
            <a:pPr marR="0" lvl="0" algn="l" defTabSz="457200" rtl="0" eaLnBrk="1" fontAlgn="auto" latinLnBrk="0" hangingPunct="1">
              <a:lnSpc>
                <a:spcPct val="100000"/>
              </a:lnSpc>
              <a:spcBef>
                <a:spcPts val="600"/>
              </a:spcBef>
              <a:spcAft>
                <a:spcPts val="600"/>
              </a:spcAft>
              <a:buClr>
                <a:srgbClr val="FFC000"/>
              </a:buClr>
              <a:buSzTx/>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	Each Member and its respective attorneys, accountants and other advisors, shall have the right at all times during usual business hours and on reasonable notice, to examine, review, audit, and make copies of the books and records of the Limited Liability Company. </a:t>
            </a:r>
          </a:p>
        </p:txBody>
      </p:sp>
      <p:sp>
        <p:nvSpPr>
          <p:cNvPr id="3" name="Title 1">
            <a:extLst>
              <a:ext uri="{FF2B5EF4-FFF2-40B4-BE49-F238E27FC236}">
                <a16:creationId xmlns:a16="http://schemas.microsoft.com/office/drawing/2014/main" id="{6E4F6C34-D873-4920-A25F-B086FF55B297}"/>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accent2">
                    <a:lumMod val="75000"/>
                  </a:schemeClr>
                </a:solidFill>
                <a:effectLst/>
                <a:uLnTx/>
                <a:uFillTx/>
                <a:latin typeface="Tempus Sans ITC" panose="04020404030D07020202" pitchFamily="82" charset="0"/>
                <a:ea typeface="+mj-ea"/>
                <a:cs typeface="+mj-cs"/>
              </a:rPr>
              <a:t>Reports</a:t>
            </a:r>
          </a:p>
        </p:txBody>
      </p:sp>
    </p:spTree>
    <p:extLst>
      <p:ext uri="{BB962C8B-B14F-4D97-AF65-F5344CB8AC3E}">
        <p14:creationId xmlns:p14="http://schemas.microsoft.com/office/powerpoint/2010/main" val="2411420031"/>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2E632-FA85-CBE4-935C-7285142E051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25F041-A5F4-B38A-DD2F-A638A07C59B5}"/>
              </a:ext>
            </a:extLst>
          </p:cNvPr>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15F20C67-D61D-8773-C52D-AE69EBEE9ABA}"/>
              </a:ext>
            </a:extLst>
          </p:cNvPr>
          <p:cNvSpPr txBox="1"/>
          <p:nvPr/>
        </p:nvSpPr>
        <p:spPr>
          <a:xfrm>
            <a:off x="1014876" y="2818111"/>
            <a:ext cx="10602026" cy="3292351"/>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clicking </a:t>
            </a:r>
            <a:r>
              <a:rPr kumimoji="0" lang="en-US" sz="2399"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“Still here” </a:t>
            </a: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pop-up arises.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pic>
        <p:nvPicPr>
          <p:cNvPr id="3" name="Picture 2">
            <a:extLst>
              <a:ext uri="{FF2B5EF4-FFF2-40B4-BE49-F238E27FC236}">
                <a16:creationId xmlns:a16="http://schemas.microsoft.com/office/drawing/2014/main" id="{D34BD83A-2D18-4A66-FC6E-200ED540A10C}"/>
              </a:ext>
            </a:extLst>
          </p:cNvPr>
          <p:cNvPicPr>
            <a:picLocks noChangeAspect="1"/>
          </p:cNvPicPr>
          <p:nvPr/>
        </p:nvPicPr>
        <p:blipFill>
          <a:blip r:embed="rId3"/>
          <a:stretch>
            <a:fillRect/>
          </a:stretch>
        </p:blipFill>
        <p:spPr>
          <a:xfrm>
            <a:off x="1588" y="206737"/>
            <a:ext cx="12295186" cy="2611372"/>
          </a:xfrm>
          <a:prstGeom prst="rect">
            <a:avLst/>
          </a:prstGeom>
        </p:spPr>
      </p:pic>
    </p:spTree>
    <p:extLst>
      <p:ext uri="{BB962C8B-B14F-4D97-AF65-F5344CB8AC3E}">
        <p14:creationId xmlns:p14="http://schemas.microsoft.com/office/powerpoint/2010/main" val="77831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Dissolution</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98555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77721" y="2520969"/>
            <a:ext cx="7342330" cy="2809483"/>
          </a:xfrm>
        </p:spPr>
        <p:txBody>
          <a:bodyPr>
            <a:noAutofit/>
          </a:bodyPr>
          <a:lstStyle/>
          <a:p>
            <a:pPr defTabSz="365760">
              <a:lnSpc>
                <a:spcPct val="114000"/>
              </a:lnSpc>
              <a:spcBef>
                <a:spcPts val="600"/>
              </a:spcBef>
              <a:spcAft>
                <a:spcPts val="600"/>
              </a:spcAft>
            </a:pPr>
            <a:r>
              <a:rPr lang="en-US" sz="2400" dirty="0">
                <a:solidFill>
                  <a:schemeClr val="accent2">
                    <a:lumMod val="50000"/>
                  </a:schemeClr>
                </a:solidFill>
                <a:latin typeface="Arial Nova Cond Light" panose="020B0306020202020204" pitchFamily="34" charset="0"/>
              </a:rPr>
              <a:t>A limited liability company is dissolved, and its activities and affairs must be wound up, on the occurrence of any of the following:</a:t>
            </a:r>
            <a:br>
              <a:rPr lang="en-US" sz="2400" dirty="0">
                <a:solidFill>
                  <a:schemeClr val="accent2">
                    <a:lumMod val="50000"/>
                  </a:schemeClr>
                </a:solidFill>
                <a:latin typeface="Arial Nova Cond Light" panose="020B0306020202020204" pitchFamily="34" charset="0"/>
              </a:rPr>
            </a:br>
            <a:r>
              <a:rPr lang="en-US" sz="2400" dirty="0">
                <a:solidFill>
                  <a:schemeClr val="accent2">
                    <a:lumMod val="50000"/>
                  </a:schemeClr>
                </a:solidFill>
                <a:latin typeface="Arial Nova Cond Light" panose="020B0306020202020204" pitchFamily="34" charset="0"/>
              </a:rPr>
              <a:t>1.	An event or circumstance that the operating agreement states 	causes dissolution.</a:t>
            </a:r>
            <a:br>
              <a:rPr lang="en-US" sz="2400" dirty="0">
                <a:solidFill>
                  <a:schemeClr val="accent2">
                    <a:lumMod val="50000"/>
                  </a:schemeClr>
                </a:solidFill>
                <a:latin typeface="Arial Nova Cond Light" panose="020B0306020202020204" pitchFamily="34" charset="0"/>
              </a:rPr>
            </a:br>
            <a:r>
              <a:rPr lang="en-US" sz="2400" dirty="0">
                <a:solidFill>
                  <a:schemeClr val="accent2">
                    <a:lumMod val="50000"/>
                  </a:schemeClr>
                </a:solidFill>
                <a:latin typeface="Arial Nova Cond Light" panose="020B0306020202020204" pitchFamily="34" charset="0"/>
              </a:rPr>
              <a:t>2.	The consent of all the members.</a:t>
            </a:r>
            <a:br>
              <a:rPr lang="en-US" sz="2400" dirty="0">
                <a:solidFill>
                  <a:schemeClr val="accent2">
                    <a:lumMod val="50000"/>
                  </a:schemeClr>
                </a:solidFill>
                <a:latin typeface="Arial Nova Cond Light" panose="020B0306020202020204" pitchFamily="34" charset="0"/>
              </a:rPr>
            </a:br>
            <a:r>
              <a:rPr lang="en-US" sz="2400" dirty="0">
                <a:solidFill>
                  <a:schemeClr val="accent2">
                    <a:lumMod val="50000"/>
                  </a:schemeClr>
                </a:solidFill>
                <a:latin typeface="Arial Nova Cond Light" panose="020B0306020202020204" pitchFamily="34" charset="0"/>
              </a:rPr>
              <a:t>3.	The passage of 180 consecutive days after the company ceases 	to have any members.</a:t>
            </a:r>
            <a:br>
              <a:rPr lang="en-US" sz="2400" dirty="0">
                <a:solidFill>
                  <a:schemeClr val="accent2">
                    <a:lumMod val="50000"/>
                  </a:schemeClr>
                </a:solidFill>
                <a:latin typeface="Arial Nova Cond Light" panose="020B0306020202020204" pitchFamily="34" charset="0"/>
              </a:rPr>
            </a:br>
            <a:r>
              <a:rPr lang="en-US" sz="2400" dirty="0">
                <a:solidFill>
                  <a:schemeClr val="accent2">
                    <a:lumMod val="50000"/>
                  </a:schemeClr>
                </a:solidFill>
                <a:latin typeface="Arial Nova Cond Light" panose="020B0306020202020204" pitchFamily="34" charset="0"/>
              </a:rPr>
              <a:t>4.	Court order of dissolution</a:t>
            </a:r>
            <a:br>
              <a:rPr lang="en-US" sz="2400" dirty="0">
                <a:solidFill>
                  <a:schemeClr val="accent2">
                    <a:lumMod val="50000"/>
                  </a:schemeClr>
                </a:solidFill>
                <a:latin typeface="Arial Nova Cond Light" panose="020B0306020202020204" pitchFamily="34" charset="0"/>
              </a:rPr>
            </a:br>
            <a:r>
              <a:rPr lang="en-US" sz="2400" dirty="0">
                <a:solidFill>
                  <a:schemeClr val="accent2">
                    <a:lumMod val="50000"/>
                  </a:schemeClr>
                </a:solidFill>
                <a:latin typeface="Arial Nova Cond Light" panose="020B0306020202020204" pitchFamily="34" charset="0"/>
              </a:rPr>
              <a:t>5.	The State can dissolve the LLC.</a:t>
            </a:r>
            <a:br>
              <a:rPr lang="en-US" sz="2400" dirty="0">
                <a:solidFill>
                  <a:schemeClr val="accent2">
                    <a:lumMod val="50000"/>
                  </a:schemeClr>
                </a:solidFill>
                <a:latin typeface="Arial Nova Cond Light" panose="020B0306020202020204" pitchFamily="34" charset="0"/>
              </a:rPr>
            </a:br>
            <a:br>
              <a:rPr lang="en-US" sz="2400" dirty="0">
                <a:solidFill>
                  <a:schemeClr val="accent2">
                    <a:lumMod val="50000"/>
                  </a:schemeClr>
                </a:solidFill>
                <a:latin typeface="Arial Nova Cond Light" panose="020B0306020202020204" pitchFamily="34" charset="0"/>
              </a:rPr>
            </a:br>
            <a:br>
              <a:rPr lang="en-US" sz="2400" b="1" dirty="0">
                <a:solidFill>
                  <a:schemeClr val="accent2">
                    <a:lumMod val="50000"/>
                  </a:schemeClr>
                </a:solidFill>
                <a:effectLst>
                  <a:outerShdw blurRad="38100" dist="38100" dir="2700000" algn="tl">
                    <a:srgbClr val="000000">
                      <a:alpha val="43137"/>
                    </a:srgbClr>
                  </a:outerShdw>
                </a:effectLst>
                <a:latin typeface="Arial Nova Cond Light" panose="020B0306020202020204" pitchFamily="34" charset="0"/>
              </a:rPr>
            </a:br>
            <a:endParaRPr lang="en-US" sz="2400" dirty="0">
              <a:solidFill>
                <a:srgbClr val="002060"/>
              </a:solidFill>
              <a:effectLst>
                <a:outerShdw blurRad="38100" dist="38100" dir="2700000" algn="tl">
                  <a:srgbClr val="000000">
                    <a:alpha val="43137"/>
                  </a:srgbClr>
                </a:outerShdw>
              </a:effectLst>
              <a:latin typeface="Arial Nova Cond Light" panose="020B0306020202020204" pitchFamily="34" charset="0"/>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79445" y="71434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655320" y="13406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Events of Dissolution </a:t>
            </a:r>
            <a:endParaRPr kumimoji="0" lang="en-US" sz="2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3" name="AutoShape 2" descr="Image result for transfers">
            <a:extLst>
              <a:ext uri="{FF2B5EF4-FFF2-40B4-BE49-F238E27FC236}">
                <a16:creationId xmlns:a16="http://schemas.microsoft.com/office/drawing/2014/main" id="{D27F492B-BACE-4F9A-A839-1B3967EBF6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7395712-832E-4EC5-886C-E5E1C3AD158F}"/>
              </a:ext>
            </a:extLst>
          </p:cNvPr>
          <p:cNvPicPr>
            <a:picLocks noChangeAspect="1"/>
          </p:cNvPicPr>
          <p:nvPr/>
        </p:nvPicPr>
        <p:blipFill>
          <a:blip r:embed="rId2">
            <a:duotone>
              <a:schemeClr val="accent3">
                <a:shade val="45000"/>
                <a:satMod val="135000"/>
              </a:schemeClr>
              <a:prstClr val="white"/>
            </a:duotone>
          </a:blip>
          <a:stretch>
            <a:fillRect/>
          </a:stretch>
        </p:blipFill>
        <p:spPr>
          <a:xfrm>
            <a:off x="8928279" y="657287"/>
            <a:ext cx="2286000" cy="5348561"/>
          </a:xfrm>
          <a:prstGeom prst="rect">
            <a:avLst/>
          </a:prstGeom>
        </p:spPr>
      </p:pic>
    </p:spTree>
    <p:extLst>
      <p:ext uri="{BB962C8B-B14F-4D97-AF65-F5344CB8AC3E}">
        <p14:creationId xmlns:p14="http://schemas.microsoft.com/office/powerpoint/2010/main" val="19345077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03E2-456C-4AB3-8367-4790A7B388B5}"/>
              </a:ext>
            </a:extLst>
          </p:cNvPr>
          <p:cNvSpPr>
            <a:spLocks noGrp="1"/>
          </p:cNvSpPr>
          <p:nvPr>
            <p:ph type="title"/>
          </p:nvPr>
        </p:nvSpPr>
        <p:spPr>
          <a:xfrm>
            <a:off x="977721" y="3196365"/>
            <a:ext cx="7529360" cy="2809483"/>
          </a:xfrm>
        </p:spPr>
        <p:txBody>
          <a:bodyPr>
            <a:normAutofit fontScale="90000"/>
          </a:bodyPr>
          <a:lstStyle/>
          <a:p>
            <a:pPr defTabSz="365760">
              <a:lnSpc>
                <a:spcPct val="114000"/>
              </a:lnSpc>
              <a:spcBef>
                <a:spcPts val="600"/>
              </a:spcBef>
              <a:spcAft>
                <a:spcPts val="600"/>
              </a:spcAft>
            </a:pPr>
            <a:br>
              <a:rPr lang="en-US" sz="2000" dirty="0">
                <a:solidFill>
                  <a:schemeClr val="accent2">
                    <a:lumMod val="50000"/>
                  </a:schemeClr>
                </a:solidFill>
                <a:latin typeface="Tempus Sans ITC" panose="04020404030D07020202" pitchFamily="82" charset="0"/>
              </a:rPr>
            </a:br>
            <a:r>
              <a:rPr lang="en-US" sz="2000" dirty="0">
                <a:solidFill>
                  <a:schemeClr val="accent2">
                    <a:lumMod val="50000"/>
                  </a:schemeClr>
                </a:solidFill>
                <a:latin typeface="Arial Nova Cond Light" panose="020B0306020202020204" pitchFamily="34" charset="0"/>
              </a:rPr>
              <a:t>(1)	The limited liability company is first required to apply its assets to discharge the 	</a:t>
            </a:r>
            <a:r>
              <a:rPr lang="en-US" sz="2000" b="1" dirty="0">
                <a:solidFill>
                  <a:schemeClr val="accent2">
                    <a:lumMod val="50000"/>
                  </a:schemeClr>
                </a:solidFill>
                <a:latin typeface="Arial Nova Cond Light" panose="020B0306020202020204" pitchFamily="34" charset="0"/>
              </a:rPr>
              <a:t>limited liability company’s obligations to creditors,</a:t>
            </a:r>
            <a:r>
              <a:rPr lang="en-US" sz="2000" dirty="0">
                <a:solidFill>
                  <a:schemeClr val="accent2">
                    <a:lumMod val="50000"/>
                  </a:schemeClr>
                </a:solidFill>
                <a:latin typeface="Arial Nova Cond Light" panose="020B0306020202020204" pitchFamily="34" charset="0"/>
              </a:rPr>
              <a:t> including members that are 	creditors. </a:t>
            </a:r>
            <a:br>
              <a:rPr lang="en-US" sz="2000" dirty="0">
                <a:solidFill>
                  <a:schemeClr val="accent2">
                    <a:lumMod val="50000"/>
                  </a:schemeClr>
                </a:solidFill>
                <a:latin typeface="Arial Nova Cond Light" panose="020B0306020202020204" pitchFamily="34" charset="0"/>
              </a:rPr>
            </a:br>
            <a:r>
              <a:rPr lang="en-US" sz="2000" dirty="0">
                <a:solidFill>
                  <a:schemeClr val="accent2">
                    <a:lumMod val="50000"/>
                  </a:schemeClr>
                </a:solidFill>
                <a:latin typeface="Arial Nova Cond Light" panose="020B0306020202020204" pitchFamily="34" charset="0"/>
              </a:rPr>
              <a:t>(2)	to each owner of a transferable interest that reflects contributions made and not 	previously returned, </a:t>
            </a:r>
            <a:r>
              <a:rPr lang="en-US" sz="2000" b="1" dirty="0">
                <a:solidFill>
                  <a:schemeClr val="accent2">
                    <a:lumMod val="50000"/>
                  </a:schemeClr>
                </a:solidFill>
                <a:latin typeface="Arial Nova Cond Light" panose="020B0306020202020204" pitchFamily="34" charset="0"/>
              </a:rPr>
              <a:t>an amount equal to the value of the unreturned contributions</a:t>
            </a:r>
            <a:r>
              <a:rPr lang="en-US" sz="2000" dirty="0">
                <a:solidFill>
                  <a:schemeClr val="accent2">
                    <a:lumMod val="50000"/>
                  </a:schemeClr>
                </a:solidFill>
                <a:latin typeface="Arial Nova Cond Light" panose="020B0306020202020204" pitchFamily="34" charset="0"/>
              </a:rPr>
              <a:t>; and</a:t>
            </a:r>
            <a:br>
              <a:rPr lang="en-US" sz="2000" dirty="0">
                <a:solidFill>
                  <a:schemeClr val="accent2">
                    <a:lumMod val="50000"/>
                  </a:schemeClr>
                </a:solidFill>
                <a:latin typeface="Arial Nova Cond Light" panose="020B0306020202020204" pitchFamily="34" charset="0"/>
              </a:rPr>
            </a:br>
            <a:r>
              <a:rPr lang="en-US" sz="2000" dirty="0">
                <a:solidFill>
                  <a:schemeClr val="accent2">
                    <a:lumMod val="50000"/>
                  </a:schemeClr>
                </a:solidFill>
                <a:latin typeface="Arial Nova Cond Light" panose="020B0306020202020204" pitchFamily="34" charset="0"/>
              </a:rPr>
              <a:t>(3)	among owners of transferable interests </a:t>
            </a:r>
            <a:r>
              <a:rPr lang="en-US" sz="2000" b="1" dirty="0">
                <a:solidFill>
                  <a:schemeClr val="accent2">
                    <a:lumMod val="50000"/>
                  </a:schemeClr>
                </a:solidFill>
                <a:latin typeface="Arial Nova Cond Light" panose="020B0306020202020204" pitchFamily="34" charset="0"/>
              </a:rPr>
              <a:t>in proportion to their respective rights to share 	in distributions </a:t>
            </a:r>
            <a:r>
              <a:rPr lang="en-US" sz="2000" dirty="0">
                <a:solidFill>
                  <a:schemeClr val="accent2">
                    <a:lumMod val="50000"/>
                  </a:schemeClr>
                </a:solidFill>
                <a:latin typeface="Arial Nova Cond Light" panose="020B0306020202020204" pitchFamily="34" charset="0"/>
              </a:rPr>
              <a:t>immediately before the dissolution of the limited liability company(</a:t>
            </a:r>
            <a:br>
              <a:rPr lang="en-US" sz="2000" dirty="0">
                <a:solidFill>
                  <a:schemeClr val="accent2">
                    <a:lumMod val="50000"/>
                  </a:schemeClr>
                </a:solidFill>
                <a:latin typeface="Arial Nova Cond Light" panose="020B0306020202020204" pitchFamily="34" charset="0"/>
              </a:rPr>
            </a:br>
            <a:r>
              <a:rPr lang="en-US" sz="2000" dirty="0">
                <a:solidFill>
                  <a:schemeClr val="accent2">
                    <a:lumMod val="50000"/>
                  </a:schemeClr>
                </a:solidFill>
                <a:latin typeface="Arial Nova Cond Light" panose="020B0306020202020204" pitchFamily="34" charset="0"/>
              </a:rPr>
              <a:t>(4)	If the company does not have sufficient surplus to </a:t>
            </a:r>
            <a:r>
              <a:rPr lang="en-US" sz="2000" dirty="0" err="1">
                <a:solidFill>
                  <a:schemeClr val="accent2">
                    <a:lumMod val="50000"/>
                  </a:schemeClr>
                </a:solidFill>
                <a:latin typeface="Arial Nova Cond Light" panose="020B0306020202020204" pitchFamily="34" charset="0"/>
              </a:rPr>
              <a:t>co</a:t>
            </a:r>
            <a:r>
              <a:rPr lang="en-US" sz="2000" b="1" dirty="0" err="1">
                <a:solidFill>
                  <a:schemeClr val="accent2">
                    <a:lumMod val="50000"/>
                  </a:schemeClr>
                </a:solidFill>
                <a:latin typeface="Arial Nova Cond Light" panose="020B0306020202020204" pitchFamily="34" charset="0"/>
              </a:rPr>
              <a:t>any</a:t>
            </a:r>
            <a:r>
              <a:rPr lang="en-US" sz="2000" b="1" dirty="0">
                <a:solidFill>
                  <a:schemeClr val="accent2">
                    <a:lumMod val="50000"/>
                  </a:schemeClr>
                </a:solidFill>
                <a:latin typeface="Arial Nova Cond Light" panose="020B0306020202020204" pitchFamily="34" charset="0"/>
              </a:rPr>
              <a:t> surplus must be distributed 	among the owners of transferable interests in proportion to the value of the 	respective unreturned </a:t>
            </a:r>
            <a:r>
              <a:rPr lang="en-US" sz="2000" b="1" dirty="0" err="1">
                <a:solidFill>
                  <a:schemeClr val="accent2">
                    <a:lumMod val="50000"/>
                  </a:schemeClr>
                </a:solidFill>
                <a:latin typeface="Arial Nova Cond Light" panose="020B0306020202020204" pitchFamily="34" charset="0"/>
              </a:rPr>
              <a:t>contributions</a:t>
            </a:r>
            <a:r>
              <a:rPr lang="en-US" sz="2000" dirty="0" err="1">
                <a:solidFill>
                  <a:schemeClr val="accent2">
                    <a:lumMod val="50000"/>
                  </a:schemeClr>
                </a:solidFill>
                <a:latin typeface="Arial Nova Cond Light" panose="020B0306020202020204" pitchFamily="34" charset="0"/>
              </a:rPr>
              <a:t>mply</a:t>
            </a:r>
            <a:r>
              <a:rPr lang="en-US" sz="2000" dirty="0">
                <a:solidFill>
                  <a:schemeClr val="accent2">
                    <a:lumMod val="50000"/>
                  </a:schemeClr>
                </a:solidFill>
                <a:latin typeface="Arial Nova Cond Light" panose="020B0306020202020204" pitchFamily="34" charset="0"/>
              </a:rPr>
              <a:t> with the statutory order of 	distribution. </a:t>
            </a:r>
            <a:br>
              <a:rPr lang="en-US" sz="2000" dirty="0">
                <a:solidFill>
                  <a:schemeClr val="accent2">
                    <a:lumMod val="50000"/>
                  </a:schemeClr>
                </a:solidFill>
                <a:latin typeface="Arial Nova Cond Light" panose="020B0306020202020204" pitchFamily="34" charset="0"/>
              </a:rPr>
            </a:br>
            <a:br>
              <a:rPr lang="en-US" sz="2000" dirty="0">
                <a:solidFill>
                  <a:schemeClr val="accent2">
                    <a:lumMod val="50000"/>
                  </a:schemeClr>
                </a:solidFill>
                <a:latin typeface="Arial Nova Cond Light" panose="020B0306020202020204" pitchFamily="34" charset="0"/>
              </a:rPr>
            </a:br>
            <a:r>
              <a:rPr lang="en-US" sz="2000" dirty="0">
                <a:solidFill>
                  <a:schemeClr val="accent2">
                    <a:lumMod val="50000"/>
                  </a:schemeClr>
                </a:solidFill>
                <a:latin typeface="Arial Nova Cond Light" panose="020B0306020202020204" pitchFamily="34" charset="0"/>
              </a:rPr>
              <a:t>	Note: All surplus distributions must be paid in money.</a:t>
            </a:r>
            <a:br>
              <a:rPr lang="en-US" sz="2000" dirty="0">
                <a:solidFill>
                  <a:schemeClr val="accent2">
                    <a:lumMod val="50000"/>
                  </a:schemeClr>
                </a:solidFill>
                <a:latin typeface="Arial Nova Cond Light" panose="020B0306020202020204" pitchFamily="34" charset="0"/>
              </a:rPr>
            </a:br>
            <a:br>
              <a:rPr lang="en-US" sz="2000" dirty="0">
                <a:solidFill>
                  <a:schemeClr val="accent2">
                    <a:lumMod val="50000"/>
                  </a:schemeClr>
                </a:solidFill>
                <a:latin typeface="Arial Nova Cond Light" panose="020B0306020202020204" pitchFamily="34" charset="0"/>
              </a:rPr>
            </a:br>
            <a:r>
              <a:rPr lang="en-US" sz="2000" dirty="0">
                <a:solidFill>
                  <a:schemeClr val="accent2">
                    <a:lumMod val="50000"/>
                  </a:schemeClr>
                </a:solidFill>
                <a:latin typeface="Arial Nova Cond Light" panose="020B0306020202020204" pitchFamily="34" charset="0"/>
              </a:rPr>
              <a:t>.</a:t>
            </a:r>
            <a:br>
              <a:rPr lang="en-US" sz="2000" dirty="0">
                <a:solidFill>
                  <a:schemeClr val="accent2">
                    <a:lumMod val="50000"/>
                  </a:schemeClr>
                </a:solidFill>
                <a:latin typeface="Arial Nova Cond Light" panose="020B0306020202020204" pitchFamily="34" charset="0"/>
              </a:rPr>
            </a:br>
            <a:br>
              <a:rPr lang="en-US" sz="2000" dirty="0">
                <a:solidFill>
                  <a:schemeClr val="accent2">
                    <a:lumMod val="50000"/>
                  </a:schemeClr>
                </a:solidFill>
                <a:latin typeface="Arial Nova Cond Light" panose="020B0306020202020204" pitchFamily="34" charset="0"/>
              </a:rPr>
            </a:br>
            <a:br>
              <a:rPr lang="en-US" sz="2000" b="1" dirty="0">
                <a:solidFill>
                  <a:schemeClr val="accent2">
                    <a:lumMod val="50000"/>
                  </a:schemeClr>
                </a:solidFill>
                <a:effectLst>
                  <a:outerShdw blurRad="38100" dist="38100" dir="2700000" algn="tl">
                    <a:srgbClr val="000000">
                      <a:alpha val="43137"/>
                    </a:srgbClr>
                  </a:outerShdw>
                </a:effectLst>
                <a:latin typeface="Arial Nova Cond Light" panose="020B0306020202020204" pitchFamily="34" charset="0"/>
              </a:rPr>
            </a:br>
            <a:endParaRPr lang="en-US" b="1" dirty="0">
              <a:solidFill>
                <a:srgbClr val="002060"/>
              </a:solidFill>
              <a:effectLst>
                <a:outerShdw blurRad="38100" dist="38100" dir="2700000" algn="tl">
                  <a:srgbClr val="000000">
                    <a:alpha val="43137"/>
                  </a:srgbClr>
                </a:outerShdw>
              </a:effectLst>
              <a:latin typeface="Arial Nova Cond Light" panose="020B0306020202020204" pitchFamily="34" charset="0"/>
            </a:endParaRPr>
          </a:p>
        </p:txBody>
      </p:sp>
      <p:sp>
        <p:nvSpPr>
          <p:cNvPr id="4" name="Block Arc 3">
            <a:extLst>
              <a:ext uri="{FF2B5EF4-FFF2-40B4-BE49-F238E27FC236}">
                <a16:creationId xmlns:a16="http://schemas.microsoft.com/office/drawing/2014/main" id="{70373B02-43C5-4588-A914-AA54DA2DB449}"/>
              </a:ext>
            </a:extLst>
          </p:cNvPr>
          <p:cNvSpPr/>
          <p:nvPr/>
        </p:nvSpPr>
        <p:spPr>
          <a:xfrm rot="21259419">
            <a:off x="596094" y="1465235"/>
            <a:ext cx="4362036" cy="191193"/>
          </a:xfrm>
          <a:prstGeom prst="blockArc">
            <a:avLst>
              <a:gd name="adj1" fmla="val 10927571"/>
              <a:gd name="adj2" fmla="val 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AB15D7B-309E-4414-B74F-1ADEA8883E18}"/>
              </a:ext>
            </a:extLst>
          </p:cNvPr>
          <p:cNvSpPr/>
          <p:nvPr/>
        </p:nvSpPr>
        <p:spPr>
          <a:xfrm>
            <a:off x="977721" y="771917"/>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accent2">
                    <a:lumMod val="75000"/>
                  </a:schemeClr>
                </a:solidFill>
                <a:effectLst>
                  <a:outerShdw blurRad="38100" dist="38100" dir="2700000" algn="tl">
                    <a:srgbClr val="000000">
                      <a:alpha val="43137"/>
                    </a:srgbClr>
                  </a:outerShdw>
                </a:effectLst>
                <a:latin typeface="Chiller" panose="04020404031007020602" pitchFamily="82" charset="0"/>
              </a:rPr>
              <a:t>Order of Distribution in </a:t>
            </a:r>
            <a:r>
              <a:rPr kumimoji="0" lang="en-US" sz="36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hiller" panose="04020404031007020602" pitchFamily="82" charset="0"/>
                <a:ea typeface="+mn-ea"/>
                <a:cs typeface="+mn-cs"/>
              </a:rPr>
              <a:t>Dissolution </a:t>
            </a:r>
            <a:endParaRPr kumimoji="0" lang="en-US" sz="36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3" name="AutoShape 2" descr="Image result for transfers">
            <a:extLst>
              <a:ext uri="{FF2B5EF4-FFF2-40B4-BE49-F238E27FC236}">
                <a16:creationId xmlns:a16="http://schemas.microsoft.com/office/drawing/2014/main" id="{D27F492B-BACE-4F9A-A839-1B3967EBF6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7395712-832E-4EC5-886C-E5E1C3AD158F}"/>
              </a:ext>
            </a:extLst>
          </p:cNvPr>
          <p:cNvPicPr>
            <a:picLocks noChangeAspect="1"/>
          </p:cNvPicPr>
          <p:nvPr/>
        </p:nvPicPr>
        <p:blipFill>
          <a:blip r:embed="rId2">
            <a:duotone>
              <a:schemeClr val="accent2">
                <a:shade val="45000"/>
                <a:satMod val="135000"/>
              </a:schemeClr>
              <a:prstClr val="white"/>
            </a:duotone>
          </a:blip>
          <a:stretch>
            <a:fillRect/>
          </a:stretch>
        </p:blipFill>
        <p:spPr>
          <a:xfrm>
            <a:off x="8928279" y="657287"/>
            <a:ext cx="2286000" cy="5348561"/>
          </a:xfrm>
          <a:prstGeom prst="rect">
            <a:avLst/>
          </a:prstGeom>
        </p:spPr>
      </p:pic>
    </p:spTree>
    <p:extLst>
      <p:ext uri="{BB962C8B-B14F-4D97-AF65-F5344CB8AC3E}">
        <p14:creationId xmlns:p14="http://schemas.microsoft.com/office/powerpoint/2010/main" val="3230499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8AEDD-2A08-008B-82DC-ACA655FDA4F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Relevance of the Operating Agreement</a:t>
            </a:r>
          </a:p>
        </p:txBody>
      </p:sp>
      <p:sp>
        <p:nvSpPr>
          <p:cNvPr id="3" name="Content Placeholder 2">
            <a:extLst>
              <a:ext uri="{FF2B5EF4-FFF2-40B4-BE49-F238E27FC236}">
                <a16:creationId xmlns:a16="http://schemas.microsoft.com/office/drawing/2014/main" id="{4E513172-6C5A-9FE0-48CD-F5EBAE90F67E}"/>
              </a:ext>
            </a:extLst>
          </p:cNvPr>
          <p:cNvSpPr>
            <a:spLocks noGrp="1"/>
          </p:cNvSpPr>
          <p:nvPr>
            <p:ph idx="1"/>
          </p:nvPr>
        </p:nvSpPr>
        <p:spPr>
          <a:xfrm>
            <a:off x="4810259" y="649480"/>
            <a:ext cx="6555347" cy="5546047"/>
          </a:xfrm>
        </p:spPr>
        <p:txBody>
          <a:bodyPr anchor="ctr">
            <a:normAutofit/>
          </a:bodyPr>
          <a:lstStyle/>
          <a:p>
            <a:pPr>
              <a:lnSpc>
                <a:spcPct val="100000"/>
              </a:lnSpc>
            </a:pPr>
            <a:r>
              <a:rPr lang="en-US" sz="3200" dirty="0">
                <a:latin typeface="Arial Nova Cond Light" panose="020B0306020202020204" pitchFamily="34" charset="0"/>
              </a:rPr>
              <a:t>Operating agreements routinely override it with a negotiated liquidation waterfall — preferred returns, capital-account-based distributions, catch-ups</a:t>
            </a:r>
          </a:p>
          <a:p>
            <a:pPr>
              <a:lnSpc>
                <a:spcPct val="100000"/>
              </a:lnSpc>
            </a:pPr>
            <a:r>
              <a:rPr lang="en-US" sz="3200" dirty="0">
                <a:latin typeface="Arial Nova Cond Light" panose="020B0306020202020204" pitchFamily="34" charset="0"/>
              </a:rPr>
              <a:t>What you cannot do by agreement is subordinate creditors. </a:t>
            </a:r>
          </a:p>
        </p:txBody>
      </p:sp>
    </p:spTree>
    <p:extLst>
      <p:ext uri="{BB962C8B-B14F-4D97-AF65-F5344CB8AC3E}">
        <p14:creationId xmlns:p14="http://schemas.microsoft.com/office/powerpoint/2010/main" val="291771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758" y="1646394"/>
            <a:ext cx="5561151" cy="4523137"/>
          </a:xfrm>
          <a:prstGeom prst="rect">
            <a:avLst/>
          </a:prstGeom>
          <a:noFill/>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CPE - Continuing Professional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CPAs:</a:t>
            </a: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b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Program Sponsor under the State Board of Accountancy.</a:t>
            </a: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  Our license number is </a:t>
            </a:r>
            <a:r>
              <a:rPr kumimoji="0" lang="en-US" sz="1600" b="0" i="0" u="none" strike="noStrike" kern="1200" cap="none" spc="0" normalizeH="0" baseline="0" noProof="0">
                <a:ln>
                  <a:noFill/>
                </a:ln>
                <a:solidFill>
                  <a:srgbClr val="C00000"/>
                </a:solidFill>
                <a:effectLst/>
                <a:uLnTx/>
                <a:uFillTx/>
                <a:latin typeface="Abadi Extra Light" panose="020B0204020104020204" pitchFamily="34" charset="0"/>
                <a:ea typeface="+mn-ea"/>
                <a:cs typeface="+mn-cs"/>
              </a:rPr>
              <a:t>PX177605</a:t>
            </a: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This Course will count as  1.0 Hour of Group Internet Based or </a:t>
            </a:r>
            <a:b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b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Interactive Self Study Credit depending on how you access the Course.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br>
            <a:endPar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267676" y="366790"/>
            <a:ext cx="4723170" cy="624518"/>
          </a:xfrm>
          <a:prstGeom prst="rect">
            <a:avLst/>
          </a:prstGeom>
          <a:ln>
            <a:noFill/>
          </a:ln>
        </p:spPr>
        <p:txBody>
          <a:bodyPr vert="horz" lIns="91416" tIns="45708" rIns="91416" bIns="4570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126" rtl="0" eaLnBrk="1" fontAlgn="auto" latinLnBrk="0" hangingPunct="1">
              <a:lnSpc>
                <a:spcPct val="100000"/>
              </a:lnSpc>
              <a:spcBef>
                <a:spcPct val="0"/>
              </a:spcBef>
              <a:spcAft>
                <a:spcPts val="0"/>
              </a:spcAft>
              <a:buClrTx/>
              <a:buSzTx/>
              <a:buFontTx/>
              <a:buNone/>
              <a:tabLst/>
              <a:defRPr/>
            </a:pPr>
            <a:r>
              <a:rPr kumimoji="0" lang="en-US" sz="3199" b="0" i="0" u="none" strike="noStrike" kern="1200" cap="none" spc="0" normalizeH="0" baseline="0" noProof="0">
                <a:ln>
                  <a:noFill/>
                </a:ln>
                <a:solidFill>
                  <a:srgbClr val="000000">
                    <a:lumMod val="60000"/>
                    <a:lumOff val="40000"/>
                  </a:srgbClr>
                </a:solidFill>
                <a:effectLst>
                  <a:outerShdw blurRad="38100" dist="38100" dir="2700000" algn="tl">
                    <a:srgbClr val="000000">
                      <a:alpha val="43137"/>
                    </a:srgbClr>
                  </a:outerShdw>
                </a:effectLst>
                <a:uLnTx/>
                <a:uFillTx/>
                <a:latin typeface="Bernard MT Condensed" pitchFamily="18" charset="0"/>
                <a:ea typeface="+mj-ea"/>
                <a:cs typeface="+mj-cs"/>
              </a:rPr>
              <a:t>YourOnLineProfessor.net </a:t>
            </a:r>
          </a:p>
        </p:txBody>
      </p:sp>
      <p:pic>
        <p:nvPicPr>
          <p:cNvPr id="2" name="Picture 1" descr="gibperknobackground.png">
            <a:extLst>
              <a:ext uri="{FF2B5EF4-FFF2-40B4-BE49-F238E27FC236}">
                <a16:creationId xmlns:a16="http://schemas.microsoft.com/office/drawing/2014/main" id="{44BEB6F2-2436-D79C-8CC4-7B6DEA73D534}"/>
              </a:ext>
            </a:extLst>
          </p:cNvPr>
          <p:cNvPicPr>
            <a:picLocks noChangeAspect="1"/>
          </p:cNvPicPr>
          <p:nvPr/>
        </p:nvPicPr>
        <p:blipFill>
          <a:blip r:embed="rId2"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58864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Accounting and Tax Matters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940200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F72F-6E74-026C-16F2-84D6749DE0FF}"/>
              </a:ext>
            </a:extLst>
          </p:cNvPr>
          <p:cNvSpPr>
            <a:spLocks noGrp="1"/>
          </p:cNvSpPr>
          <p:nvPr>
            <p:ph type="title"/>
          </p:nvPr>
        </p:nvSpPr>
        <p:spPr/>
        <p:txBody>
          <a:bodyPr/>
          <a:lstStyle/>
          <a:p>
            <a:pPr algn="ctr"/>
            <a:r>
              <a:rPr lang="en-US" dirty="0">
                <a:solidFill>
                  <a:schemeClr val="accent2"/>
                </a:solidFill>
                <a:latin typeface="Tempus Sans ITC" panose="04020404030D07020202" pitchFamily="82" charset="0"/>
              </a:rPr>
              <a:t>The Bipartisan Budget Act of 2015</a:t>
            </a:r>
          </a:p>
        </p:txBody>
      </p:sp>
      <p:sp>
        <p:nvSpPr>
          <p:cNvPr id="3" name="Content Placeholder 2">
            <a:extLst>
              <a:ext uri="{FF2B5EF4-FFF2-40B4-BE49-F238E27FC236}">
                <a16:creationId xmlns:a16="http://schemas.microsoft.com/office/drawing/2014/main" id="{C5997EBB-01BE-31E4-7711-20A83B2E3B58}"/>
              </a:ext>
            </a:extLst>
          </p:cNvPr>
          <p:cNvSpPr>
            <a:spLocks noGrp="1"/>
          </p:cNvSpPr>
          <p:nvPr>
            <p:ph idx="1"/>
          </p:nvPr>
        </p:nvSpPr>
        <p:spPr/>
        <p:txBody>
          <a:bodyPr>
            <a:normAutofit fontScale="55000" lnSpcReduction="20000"/>
          </a:bodyPr>
          <a:lstStyle/>
          <a:p>
            <a:pPr marL="0" indent="0">
              <a:lnSpc>
                <a:spcPct val="120000"/>
              </a:lnSpc>
              <a:buNone/>
            </a:pPr>
            <a:r>
              <a:rPr lang="en-US" dirty="0">
                <a:latin typeface="Arial Nova Cond" panose="020B0506020202020204" pitchFamily="34" charset="0"/>
              </a:rPr>
              <a:t>The Bipartisan Budget Act of 2015 repealed TEFRA and installed the centralized partnership audit regime, effective for tax years beginning after December 31, 2017. </a:t>
            </a:r>
          </a:p>
          <a:p>
            <a:pPr marL="0" indent="0">
              <a:lnSpc>
                <a:spcPct val="120000"/>
              </a:lnSpc>
              <a:buNone/>
            </a:pPr>
            <a:r>
              <a:rPr lang="en-US" dirty="0">
                <a:latin typeface="Arial Nova Cond" panose="020B0506020202020204" pitchFamily="34" charset="0"/>
              </a:rPr>
              <a:t>The </a:t>
            </a:r>
            <a:r>
              <a:rPr lang="en-US" b="1" dirty="0">
                <a:latin typeface="Arial Nova Cond" panose="020B0506020202020204" pitchFamily="34" charset="0"/>
              </a:rPr>
              <a:t>Tax Matters Partner </a:t>
            </a:r>
            <a:r>
              <a:rPr lang="en-US" dirty="0">
                <a:latin typeface="Arial Nova Cond" panose="020B0506020202020204" pitchFamily="34" charset="0"/>
              </a:rPr>
              <a:t>was replaced by the </a:t>
            </a:r>
            <a:r>
              <a:rPr lang="en-US" b="1" dirty="0">
                <a:latin typeface="Arial Nova Cond" panose="020B0506020202020204" pitchFamily="34" charset="0"/>
              </a:rPr>
              <a:t>Partnership Representative </a:t>
            </a:r>
            <a:r>
              <a:rPr lang="en-US" dirty="0">
                <a:latin typeface="Arial Nova Cond" panose="020B0506020202020204" pitchFamily="34" charset="0"/>
              </a:rPr>
              <a:t>under IRC § 6223. </a:t>
            </a:r>
          </a:p>
          <a:p>
            <a:pPr marL="0" indent="0">
              <a:lnSpc>
                <a:spcPct val="120000"/>
              </a:lnSpc>
              <a:buNone/>
            </a:pPr>
            <a:r>
              <a:rPr lang="en-US" b="1" dirty="0">
                <a:latin typeface="Arial Nova Cond" panose="020B0506020202020204" pitchFamily="34" charset="0"/>
              </a:rPr>
              <a:t>Three differences </a:t>
            </a:r>
            <a:r>
              <a:rPr lang="en-US" dirty="0">
                <a:latin typeface="Arial Nova Cond" panose="020B0506020202020204" pitchFamily="34" charset="0"/>
              </a:rPr>
              <a:t>matter:</a:t>
            </a:r>
          </a:p>
          <a:p>
            <a:pPr marL="514350" indent="-514350">
              <a:lnSpc>
                <a:spcPct val="120000"/>
              </a:lnSpc>
              <a:buFont typeface="+mj-lt"/>
              <a:buAutoNum type="arabicPeriod"/>
            </a:pPr>
            <a:r>
              <a:rPr lang="en-US" b="1" dirty="0">
                <a:latin typeface="Arial Nova Cond" panose="020B0506020202020204" pitchFamily="34" charset="0"/>
              </a:rPr>
              <a:t>Who can serve</a:t>
            </a:r>
            <a:r>
              <a:rPr lang="en-US" dirty="0">
                <a:latin typeface="Arial Nova Cond" panose="020B0506020202020204" pitchFamily="34" charset="0"/>
              </a:rPr>
              <a:t>. </a:t>
            </a:r>
            <a:r>
              <a:rPr lang="en-US" u="sng" dirty="0">
                <a:latin typeface="Arial Nova Cond" panose="020B0506020202020204" pitchFamily="34" charset="0"/>
              </a:rPr>
              <a:t>The PR need not be a partner or member at all</a:t>
            </a:r>
            <a:r>
              <a:rPr lang="en-US" dirty="0">
                <a:latin typeface="Arial Nova Cond" panose="020B0506020202020204" pitchFamily="34" charset="0"/>
              </a:rPr>
              <a:t>. It can be any person with a substantial presence in the United States — an accountant, an attorney, an outside professional. If an entity is named, a "designated individual" must also be identified. The designation is made annually on the return.</a:t>
            </a:r>
          </a:p>
          <a:p>
            <a:pPr marL="514350" indent="-514350">
              <a:lnSpc>
                <a:spcPct val="120000"/>
              </a:lnSpc>
              <a:buFont typeface="+mj-lt"/>
              <a:buAutoNum type="arabicPeriod"/>
            </a:pPr>
            <a:r>
              <a:rPr lang="en-US" b="1" dirty="0">
                <a:latin typeface="Arial Nova Cond" panose="020B0506020202020204" pitchFamily="34" charset="0"/>
              </a:rPr>
              <a:t>How much power</a:t>
            </a:r>
            <a:r>
              <a:rPr lang="en-US" dirty="0">
                <a:latin typeface="Arial Nova Cond" panose="020B0506020202020204" pitchFamily="34" charset="0"/>
              </a:rPr>
              <a:t>. The </a:t>
            </a:r>
            <a:r>
              <a:rPr lang="en-US" u="sng" dirty="0">
                <a:latin typeface="Arial Nova Cond" panose="020B0506020202020204" pitchFamily="34" charset="0"/>
              </a:rPr>
              <a:t>PR has sole authority to act on the partnership's behalf, and its actions bind the partnership and every partner.</a:t>
            </a:r>
            <a:r>
              <a:rPr lang="en-US" dirty="0">
                <a:latin typeface="Arial Nova Cond" panose="020B0506020202020204" pitchFamily="34" charset="0"/>
              </a:rPr>
              <a:t> Partners have no statutory right to notice of the audit, no right to participate, and no right to separately settle. Under TEFRA a partner could at least stay informed; under the BBA, whatever the PR agrees to is simply imposed on everyone. That's an enormous amount of discretion to hand someone in a document nobody reads until there's a problem.</a:t>
            </a:r>
          </a:p>
          <a:p>
            <a:pPr marL="514350" indent="-514350">
              <a:lnSpc>
                <a:spcPct val="120000"/>
              </a:lnSpc>
              <a:buFont typeface="+mj-lt"/>
              <a:buAutoNum type="arabicPeriod"/>
            </a:pPr>
            <a:r>
              <a:rPr lang="en-US" b="1" dirty="0">
                <a:latin typeface="Arial Nova Cond" panose="020B0506020202020204" pitchFamily="34" charset="0"/>
              </a:rPr>
              <a:t>Who pays</a:t>
            </a:r>
            <a:r>
              <a:rPr lang="en-US" dirty="0">
                <a:latin typeface="Arial Nova Cond" panose="020B0506020202020204" pitchFamily="34" charset="0"/>
              </a:rPr>
              <a:t>. By default </a:t>
            </a:r>
            <a:r>
              <a:rPr lang="en-US" u="sng" dirty="0">
                <a:latin typeface="Arial Nova Cond" panose="020B0506020202020204" pitchFamily="34" charset="0"/>
              </a:rPr>
              <a:t>the IRS assesses and collects any adjustment at the entity level </a:t>
            </a:r>
            <a:r>
              <a:rPr lang="en-US" dirty="0">
                <a:latin typeface="Arial Nova Cond" panose="020B0506020202020204" pitchFamily="34" charset="0"/>
              </a:rPr>
              <a:t>as an "imputed underpayment," in the adjustment year. That means today's members economically bear tax on an adjustment to a year when the ownership may have been entirely different. </a:t>
            </a:r>
            <a:r>
              <a:rPr lang="en-US" u="sng" dirty="0">
                <a:latin typeface="Arial Nova Cond" panose="020B0506020202020204" pitchFamily="34" charset="0"/>
              </a:rPr>
              <a:t>The partnership can push the liability out to the reviewed-year partners by electing under § 6226</a:t>
            </a:r>
            <a:r>
              <a:rPr lang="en-US" dirty="0">
                <a:latin typeface="Arial Nova Cond" panose="020B0506020202020204" pitchFamily="34" charset="0"/>
              </a:rPr>
              <a:t>,</a:t>
            </a:r>
          </a:p>
        </p:txBody>
      </p:sp>
      <p:sp>
        <p:nvSpPr>
          <p:cNvPr id="4" name="TextBox 3">
            <a:extLst>
              <a:ext uri="{FF2B5EF4-FFF2-40B4-BE49-F238E27FC236}">
                <a16:creationId xmlns:a16="http://schemas.microsoft.com/office/drawing/2014/main" id="{315263ED-91AC-61E5-875D-86B9129E2B31}"/>
              </a:ext>
            </a:extLst>
          </p:cNvPr>
          <p:cNvSpPr txBox="1"/>
          <p:nvPr/>
        </p:nvSpPr>
        <p:spPr>
          <a:xfrm rot="21262279">
            <a:off x="2888023" y="2814772"/>
            <a:ext cx="5092700" cy="1569660"/>
          </a:xfrm>
          <a:prstGeom prst="rect">
            <a:avLst/>
          </a:prstGeom>
          <a:solidFill>
            <a:schemeClr val="tx1"/>
          </a:solidFill>
          <a:effectLst>
            <a:outerShdw blurRad="50800" dist="50800" dir="5400000" algn="ctr" rotWithShape="0">
              <a:srgbClr val="000000">
                <a:alpha val="99000"/>
              </a:srgbClr>
            </a:outerShdw>
          </a:effectLst>
        </p:spPr>
        <p:txBody>
          <a:bodyPr wrap="square" rtlCol="0">
            <a:spAutoFit/>
          </a:bodyPr>
          <a:lstStyle/>
          <a:p>
            <a:r>
              <a:rPr lang="en-US" sz="2400" dirty="0">
                <a:solidFill>
                  <a:schemeClr val="bg1"/>
                </a:solidFill>
                <a:latin typeface="Tempus Sans ITC" panose="04020404030D07020202" pitchFamily="82" charset="0"/>
              </a:rPr>
              <a:t>You can’t limit the authority of the PR to deal with the IRS but you can subject that authority to approval of the Members. </a:t>
            </a:r>
          </a:p>
        </p:txBody>
      </p:sp>
    </p:spTree>
    <p:extLst>
      <p:ext uri="{BB962C8B-B14F-4D97-AF65-F5344CB8AC3E}">
        <p14:creationId xmlns:p14="http://schemas.microsoft.com/office/powerpoint/2010/main" val="245165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FC86BF-2C5F-4FE8-B2AB-9DC41F64F50C}"/>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2">
                    <a:lumMod val="75000"/>
                  </a:schemeClr>
                </a:solidFill>
                <a:latin typeface="Tempus Sans ITC" panose="04020404030D07020202" pitchFamily="82" charset="0"/>
              </a:rPr>
              <a:t>Tax Matters</a:t>
            </a:r>
          </a:p>
        </p:txBody>
      </p:sp>
      <p:sp>
        <p:nvSpPr>
          <p:cNvPr id="5" name="TextBox 4">
            <a:extLst>
              <a:ext uri="{FF2B5EF4-FFF2-40B4-BE49-F238E27FC236}">
                <a16:creationId xmlns:a16="http://schemas.microsoft.com/office/drawing/2014/main" id="{45914E87-FB68-540C-3EDC-AFC4D96A1945}"/>
              </a:ext>
            </a:extLst>
          </p:cNvPr>
          <p:cNvSpPr txBox="1"/>
          <p:nvPr/>
        </p:nvSpPr>
        <p:spPr>
          <a:xfrm>
            <a:off x="838199" y="1690688"/>
            <a:ext cx="10515599" cy="4247317"/>
          </a:xfrm>
          <a:prstGeom prst="rect">
            <a:avLst/>
          </a:prstGeom>
          <a:noFill/>
        </p:spPr>
        <p:txBody>
          <a:bodyPr wrap="square">
            <a:spAutoFit/>
          </a:bodyPr>
          <a:lstStyle/>
          <a:p>
            <a:pPr defTabSz="457200"/>
            <a:r>
              <a:rPr lang="en-US" b="0" i="0" spc="4" dirty="0">
                <a:solidFill>
                  <a:srgbClr val="222222"/>
                </a:solidFill>
                <a:effectLst/>
                <a:latin typeface="Times New Roman" panose="02020603050405020304" pitchFamily="18" charset="0"/>
                <a:cs typeface="Times New Roman" panose="02020603050405020304" pitchFamily="18" charset="0"/>
              </a:rPr>
              <a:t>XX.	Partnership Representative.— </a:t>
            </a:r>
          </a:p>
          <a:p>
            <a:pPr defTabSz="457200"/>
            <a:endParaRPr lang="en-US" b="0" i="0" spc="4" dirty="0">
              <a:solidFill>
                <a:srgbClr val="222222"/>
              </a:solidFill>
              <a:effectLst/>
              <a:latin typeface="Times New Roman" panose="02020603050405020304" pitchFamily="18" charset="0"/>
              <a:cs typeface="Times New Roman" panose="02020603050405020304" pitchFamily="18" charset="0"/>
            </a:endParaRPr>
          </a:p>
          <a:p>
            <a:pPr defTabSz="457200"/>
            <a:r>
              <a:rPr lang="en-US" b="0" i="0" spc="4" dirty="0">
                <a:solidFill>
                  <a:srgbClr val="222222"/>
                </a:solidFill>
                <a:effectLst/>
                <a:latin typeface="Times New Roman" panose="02020603050405020304" pitchFamily="18" charset="0"/>
                <a:cs typeface="Times New Roman" panose="02020603050405020304" pitchFamily="18" charset="0"/>
              </a:rPr>
              <a:t>A.	For purposes of Subchapter C of Chapter 63 of the Internal Revenue Code of 1986, as amended, and any corresponding state, local or foreign law provisions (collectively, the “Partnership Audit Rules”), the Members shall designate one Member or other eligible Person to serve as the “Partnership Representative” of the Company. </a:t>
            </a:r>
          </a:p>
          <a:p>
            <a:pPr defTabSz="457200"/>
            <a:endParaRPr lang="en-US" b="0" i="0" spc="4" dirty="0">
              <a:solidFill>
                <a:srgbClr val="222222"/>
              </a:solidFill>
              <a:effectLst/>
              <a:latin typeface="Times New Roman" panose="02020603050405020304" pitchFamily="18" charset="0"/>
              <a:cs typeface="Times New Roman" panose="02020603050405020304" pitchFamily="18" charset="0"/>
            </a:endParaRPr>
          </a:p>
          <a:p>
            <a:pPr defTabSz="457200"/>
            <a:r>
              <a:rPr lang="en-US" b="0" i="0" spc="4" dirty="0">
                <a:solidFill>
                  <a:srgbClr val="222222"/>
                </a:solidFill>
                <a:effectLst/>
                <a:latin typeface="Times New Roman" panose="02020603050405020304" pitchFamily="18" charset="0"/>
                <a:cs typeface="Times New Roman" panose="02020603050405020304" pitchFamily="18" charset="0"/>
              </a:rPr>
              <a:t>B.	The Partnership Representative shall have the sole and exclusive authority to act for and bind the Company and all Members, former Members and other Persons having an interest in the Company in any examination, audit, adjustment, settlement, judicial proceeding or other matter arising under the Partnership Audit Rules. </a:t>
            </a:r>
          </a:p>
          <a:p>
            <a:pPr defTabSz="457200"/>
            <a:endParaRPr lang="en-US" spc="4" dirty="0">
              <a:solidFill>
                <a:srgbClr val="222222"/>
              </a:solidFill>
              <a:latin typeface="Times New Roman" panose="02020603050405020304" pitchFamily="18" charset="0"/>
              <a:cs typeface="Times New Roman" panose="02020603050405020304" pitchFamily="18" charset="0"/>
            </a:endParaRPr>
          </a:p>
          <a:p>
            <a:pPr defTabSz="457200"/>
            <a:r>
              <a:rPr lang="en-US" b="0" i="0" spc="4" dirty="0">
                <a:solidFill>
                  <a:srgbClr val="222222"/>
                </a:solidFill>
                <a:effectLst/>
                <a:latin typeface="Times New Roman" panose="02020603050405020304" pitchFamily="18" charset="0"/>
                <a:cs typeface="Times New Roman" panose="02020603050405020304" pitchFamily="18" charset="0"/>
              </a:rPr>
              <a:t>C.	The Partnership Representative may make any election, designation or other determination the Partnership Representative deems necessary or appropriate, including any election under Section 6226 of the Internal Revenue Code, and may retain accountants, counsel and other professionals at the expense of the Company. </a:t>
            </a:r>
            <a:br>
              <a:rPr lang="en-US" dirty="0"/>
            </a:br>
            <a:endParaRPr lang="en-US" dirty="0"/>
          </a:p>
        </p:txBody>
      </p:sp>
    </p:spTree>
    <p:extLst>
      <p:ext uri="{BB962C8B-B14F-4D97-AF65-F5344CB8AC3E}">
        <p14:creationId xmlns:p14="http://schemas.microsoft.com/office/powerpoint/2010/main" val="4061470979"/>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33F010-44A2-44C1-A3FC-21985077CFF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latin typeface="Tempus Sans ITC" panose="04020404030D07020202" pitchFamily="82" charset="0"/>
              </a:rPr>
              <a:t>Preserving the S Election</a:t>
            </a:r>
          </a:p>
        </p:txBody>
      </p:sp>
      <p:sp>
        <p:nvSpPr>
          <p:cNvPr id="5" name="TextBox 4">
            <a:extLst>
              <a:ext uri="{FF2B5EF4-FFF2-40B4-BE49-F238E27FC236}">
                <a16:creationId xmlns:a16="http://schemas.microsoft.com/office/drawing/2014/main" id="{F92ABE95-08A0-B86C-B799-3B6976633917}"/>
              </a:ext>
            </a:extLst>
          </p:cNvPr>
          <p:cNvSpPr txBox="1"/>
          <p:nvPr/>
        </p:nvSpPr>
        <p:spPr>
          <a:xfrm>
            <a:off x="1374607" y="2154522"/>
            <a:ext cx="9802730" cy="2308324"/>
          </a:xfrm>
          <a:prstGeom prst="rect">
            <a:avLst/>
          </a:prstGeom>
          <a:noFill/>
        </p:spPr>
        <p:txBody>
          <a:bodyPr wrap="square">
            <a:spAutoFit/>
          </a:bodyPr>
          <a:lstStyle/>
          <a:p>
            <a:r>
              <a:rPr lang="en-US" sz="2400" u="sng" dirty="0">
                <a:solidFill>
                  <a:schemeClr val="bg1"/>
                </a:solidFill>
                <a:latin typeface="Times New Roman" panose="02020603050405020304" pitchFamily="18" charset="0"/>
                <a:cs typeface="Times New Roman" panose="02020603050405020304" pitchFamily="18" charset="0"/>
              </a:rPr>
              <a:t>Preservation of S Election</a:t>
            </a:r>
            <a:r>
              <a:rPr lang="en-US" sz="2400" dirty="0">
                <a:solidFill>
                  <a:schemeClr val="bg1"/>
                </a:solidFill>
                <a:latin typeface="Times New Roman" panose="02020603050405020304" pitchFamily="18" charset="0"/>
                <a:cs typeface="Times New Roman" panose="02020603050405020304" pitchFamily="18" charset="0"/>
              </a:rPr>
              <a:t>. The Company and each Member shall take, and shall cause to be taken, all actions reasonably necessary to preserve at all times the Company’s classification for federal and applicable state and local income tax purposes as an S corporation, and shall refrain from taking any action, or failing to take any action, that would cause or reasonably be expected to cause the termination, revocation or invalidation of such election. </a:t>
            </a:r>
          </a:p>
        </p:txBody>
      </p:sp>
    </p:spTree>
    <p:extLst>
      <p:ext uri="{BB962C8B-B14F-4D97-AF65-F5344CB8AC3E}">
        <p14:creationId xmlns:p14="http://schemas.microsoft.com/office/powerpoint/2010/main" val="1156462813"/>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F3067-D46F-4918-B531-ACA735B88F9D}"/>
              </a:ext>
            </a:extLst>
          </p:cNvPr>
          <p:cNvSpPr/>
          <p:nvPr/>
        </p:nvSpPr>
        <p:spPr>
          <a:xfrm>
            <a:off x="1111717" y="1920895"/>
            <a:ext cx="9933272" cy="3323987"/>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600"/>
              </a:spcAft>
              <a:buClr>
                <a:srgbClr val="FFC000"/>
              </a:buClr>
              <a:buSzTx/>
              <a:tabLst/>
              <a:defRPr/>
            </a:pPr>
            <a:r>
              <a:rPr kumimoji="0" lang="en-US" sz="2000" b="1" i="0" u="none"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6.1. </a:t>
            </a:r>
            <a:r>
              <a:rPr kumimoji="0" lang="en-US" sz="2000" b="1" i="0" u="sng"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Fiscal Year</a:t>
            </a:r>
            <a:r>
              <a:rPr kumimoji="0" lang="en-US" sz="2000" b="1" i="0" u="none"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fiscal year of the Limited Liability Company shall be the calendar year.</a:t>
            </a:r>
          </a:p>
          <a:p>
            <a:pPr marR="0" lvl="0" algn="l" defTabSz="914400" rtl="0" eaLnBrk="1" fontAlgn="auto" latinLnBrk="0" hangingPunct="1">
              <a:lnSpc>
                <a:spcPct val="100000"/>
              </a:lnSpc>
              <a:spcBef>
                <a:spcPts val="600"/>
              </a:spcBef>
              <a:spcAft>
                <a:spcPts val="600"/>
              </a:spcAft>
              <a:buClr>
                <a:srgbClr val="FFC000"/>
              </a:buClr>
              <a:buSzTx/>
              <a:tabLst/>
              <a:defRPr/>
            </a:pPr>
            <a:r>
              <a:rPr kumimoji="0" lang="en-US" sz="2000" b="1" i="0" u="none"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6.2. </a:t>
            </a:r>
            <a:r>
              <a:rPr kumimoji="0" lang="en-US" sz="2000" b="1" i="0" u="sng"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Accounting Method</a:t>
            </a:r>
            <a:r>
              <a:rPr kumimoji="0" lang="en-US" sz="2000" b="1" i="0" u="none"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books and records of the Limited Liability Company shall be maintained on the method of accounting chosen by the Managing Member and in accordance with generally accepted accounting principles consistently applied and shall show all items of income and expense. The Managing Member shall maintain at the Limited Liability Company’s principal office full and accurate books and records of the Limited Liability Company’s business.</a:t>
            </a:r>
          </a:p>
        </p:txBody>
      </p:sp>
      <p:sp>
        <p:nvSpPr>
          <p:cNvPr id="3" name="Title 1">
            <a:extLst>
              <a:ext uri="{FF2B5EF4-FFF2-40B4-BE49-F238E27FC236}">
                <a16:creationId xmlns:a16="http://schemas.microsoft.com/office/drawing/2014/main" id="{FDA23033-BFE6-4EB1-9D7F-717CA928B149}"/>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2">
                    <a:lumMod val="75000"/>
                  </a:schemeClr>
                </a:solidFill>
                <a:latin typeface="Tempus Sans ITC" panose="04020404030D07020202" pitchFamily="82" charset="0"/>
              </a:rPr>
              <a:t>Accounting</a:t>
            </a:r>
          </a:p>
        </p:txBody>
      </p:sp>
    </p:spTree>
    <p:extLst>
      <p:ext uri="{BB962C8B-B14F-4D97-AF65-F5344CB8AC3E}">
        <p14:creationId xmlns:p14="http://schemas.microsoft.com/office/powerpoint/2010/main" val="3734480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21D1-EB70-4DF8-A84E-5B1B28726927}"/>
              </a:ext>
            </a:extLst>
          </p:cNvPr>
          <p:cNvSpPr>
            <a:spLocks noGrp="1"/>
          </p:cNvSpPr>
          <p:nvPr>
            <p:ph type="ctrTitle"/>
          </p:nvPr>
        </p:nvSpPr>
        <p:spPr>
          <a:xfrm>
            <a:off x="399246" y="2873890"/>
            <a:ext cx="9144000" cy="1238764"/>
          </a:xfrm>
        </p:spPr>
        <p:txBody>
          <a:bodyPr>
            <a:normAutofit/>
          </a:bodyPr>
          <a:lstStyle/>
          <a:p>
            <a:r>
              <a:rPr lang="en-US" sz="7200" dirty="0">
                <a:solidFill>
                  <a:schemeClr val="accent1">
                    <a:lumMod val="50000"/>
                  </a:schemeClr>
                </a:solidFill>
                <a:effectLst>
                  <a:outerShdw blurRad="38100" dist="38100" dir="2700000" algn="tl">
                    <a:srgbClr val="000000">
                      <a:alpha val="43137"/>
                    </a:srgbClr>
                  </a:outerShdw>
                </a:effectLst>
                <a:latin typeface="Chiller" panose="04020404031007020602" pitchFamily="82" charset="0"/>
              </a:rPr>
              <a:t>General Provisions</a:t>
            </a:r>
          </a:p>
        </p:txBody>
      </p:sp>
      <p:pic>
        <p:nvPicPr>
          <p:cNvPr id="4" name="Picture 3">
            <a:extLst>
              <a:ext uri="{FF2B5EF4-FFF2-40B4-BE49-F238E27FC236}">
                <a16:creationId xmlns:a16="http://schemas.microsoft.com/office/drawing/2014/main" id="{1E4F3FD9-DA8A-4ECC-9B6A-93518DBAEAAE}"/>
              </a:ext>
            </a:extLst>
          </p:cNvPr>
          <p:cNvPicPr>
            <a:picLocks noChangeAspect="1"/>
          </p:cNvPicPr>
          <p:nvPr/>
        </p:nvPicPr>
        <p:blipFill>
          <a:blip r:embed="rId2"/>
          <a:stretch>
            <a:fillRect/>
          </a:stretch>
        </p:blipFill>
        <p:spPr>
          <a:xfrm rot="3990002">
            <a:off x="5088082" y="4053435"/>
            <a:ext cx="6619556" cy="8011041"/>
          </a:xfrm>
          <a:prstGeom prst="rect">
            <a:avLst/>
          </a:prstGeom>
        </p:spPr>
      </p:pic>
      <p:sp>
        <p:nvSpPr>
          <p:cNvPr id="6" name="Block Arc 5">
            <a:extLst>
              <a:ext uri="{FF2B5EF4-FFF2-40B4-BE49-F238E27FC236}">
                <a16:creationId xmlns:a16="http://schemas.microsoft.com/office/drawing/2014/main" id="{CA6D22A1-DB4A-4BE7-A67E-09E4A5B65D2E}"/>
              </a:ext>
            </a:extLst>
          </p:cNvPr>
          <p:cNvSpPr/>
          <p:nvPr/>
        </p:nvSpPr>
        <p:spPr>
          <a:xfrm rot="21259419">
            <a:off x="1206707" y="4202875"/>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30680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B7CF76-ED81-2677-3A7F-B5879681C869}"/>
              </a:ext>
            </a:extLst>
          </p:cNvPr>
          <p:cNvPicPr>
            <a:picLocks noChangeAspect="1"/>
          </p:cNvPicPr>
          <p:nvPr/>
        </p:nvPicPr>
        <p:blipFill>
          <a:blip r:embed="rId2">
            <a:alphaModFix amt="35000"/>
          </a:blip>
          <a:srcRect b="22681"/>
          <a:stretch>
            <a:fill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4ACCD067-93EF-9226-CA08-E1939B55F29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4400" b="0" i="0" u="none" strike="noStrike"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j-ea"/>
                <a:cs typeface="+mj-cs"/>
              </a:rPr>
              <a:t>General Provisions</a:t>
            </a:r>
            <a:endParaRPr lang="en-US" sz="44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4A90DFC0-31DA-4C7A-A299-6AC7288D2723}"/>
              </a:ext>
            </a:extLst>
          </p:cNvPr>
          <p:cNvSpPr txBox="1"/>
          <p:nvPr/>
        </p:nvSpPr>
        <p:spPr>
          <a:xfrm>
            <a:off x="838200" y="2368907"/>
            <a:ext cx="10515600" cy="4351338"/>
          </a:xfrm>
          <a:prstGeom prst="rect">
            <a:avLst/>
          </a:prstGeom>
        </p:spPr>
        <p:txBody>
          <a:bodyPr vert="horz" lIns="91440" tIns="45720" rIns="91440" bIns="45720" rtlCol="0">
            <a:normAutofit/>
          </a:bodyPr>
          <a:lstStyle/>
          <a:p>
            <a:pPr marL="800100" indent="-571500">
              <a:lnSpc>
                <a:spcPct val="90000"/>
              </a:lnSpc>
              <a:spcBef>
                <a:spcPts val="600"/>
              </a:spcBef>
              <a:spcAft>
                <a:spcPts val="600"/>
              </a:spcAft>
              <a:buFont typeface="Calibri" panose="020F0502020204030204" pitchFamily="34" charset="0"/>
              <a:buChar char="›"/>
            </a:pPr>
            <a:r>
              <a:rPr lang="en-US" sz="4000" dirty="0">
                <a:solidFill>
                  <a:srgbClr val="FFFFFF"/>
                </a:solidFill>
              </a:rPr>
              <a:t>Covenant Not to Compete</a:t>
            </a:r>
          </a:p>
          <a:p>
            <a:pPr marL="800100" indent="-571500">
              <a:lnSpc>
                <a:spcPct val="90000"/>
              </a:lnSpc>
              <a:spcBef>
                <a:spcPts val="600"/>
              </a:spcBef>
              <a:spcAft>
                <a:spcPts val="600"/>
              </a:spcAft>
              <a:buFont typeface="Calibri" panose="020F0502020204030204" pitchFamily="34" charset="0"/>
              <a:buChar char="›"/>
            </a:pPr>
            <a:r>
              <a:rPr lang="en-US" sz="4000" dirty="0">
                <a:solidFill>
                  <a:srgbClr val="FFFFFF"/>
                </a:solidFill>
              </a:rPr>
              <a:t>Non-Disclosure</a:t>
            </a:r>
          </a:p>
          <a:p>
            <a:pPr marL="800100" indent="-571500">
              <a:lnSpc>
                <a:spcPct val="90000"/>
              </a:lnSpc>
              <a:spcBef>
                <a:spcPts val="600"/>
              </a:spcBef>
              <a:spcAft>
                <a:spcPts val="600"/>
              </a:spcAft>
              <a:buFont typeface="Calibri" panose="020F0502020204030204" pitchFamily="34" charset="0"/>
              <a:buChar char="›"/>
            </a:pPr>
            <a:r>
              <a:rPr lang="en-US" sz="4000" dirty="0" err="1">
                <a:solidFill>
                  <a:srgbClr val="FFFFFF"/>
                </a:solidFill>
              </a:rPr>
              <a:t>Amendmentz</a:t>
            </a:r>
            <a:endParaRPr lang="en-US" sz="4000" dirty="0">
              <a:solidFill>
                <a:srgbClr val="FFFFFF"/>
              </a:solidFill>
            </a:endParaRPr>
          </a:p>
          <a:p>
            <a:pPr marL="800100" indent="-571500">
              <a:lnSpc>
                <a:spcPct val="90000"/>
              </a:lnSpc>
              <a:spcBef>
                <a:spcPts val="600"/>
              </a:spcBef>
              <a:spcAft>
                <a:spcPts val="600"/>
              </a:spcAft>
              <a:buFont typeface="Calibri" panose="020F0502020204030204" pitchFamily="34" charset="0"/>
              <a:buChar char="›"/>
            </a:pPr>
            <a:r>
              <a:rPr lang="en-US" sz="4000" dirty="0">
                <a:solidFill>
                  <a:srgbClr val="FFFFFF"/>
                </a:solidFill>
              </a:rPr>
              <a:t>Arbitration</a:t>
            </a:r>
          </a:p>
          <a:p>
            <a:pPr marL="800100" indent="-571500">
              <a:lnSpc>
                <a:spcPct val="90000"/>
              </a:lnSpc>
              <a:spcBef>
                <a:spcPts val="600"/>
              </a:spcBef>
              <a:spcAft>
                <a:spcPts val="600"/>
              </a:spcAft>
              <a:buFont typeface="Calibri" panose="020F0502020204030204" pitchFamily="34" charset="0"/>
              <a:buChar char="›"/>
            </a:pPr>
            <a:r>
              <a:rPr lang="en-US" sz="4000" dirty="0">
                <a:solidFill>
                  <a:srgbClr val="FFFFFF"/>
                </a:solidFill>
              </a:rPr>
              <a:t>Governing Law </a:t>
            </a:r>
          </a:p>
          <a:p>
            <a:pPr indent="-228600">
              <a:lnSpc>
                <a:spcPct val="90000"/>
              </a:lnSpc>
              <a:buFont typeface="Arial" panose="020B0604020202020204" pitchFamily="34" charset="0"/>
              <a:buChar char="•"/>
            </a:pPr>
            <a:endParaRPr lang="en-US" dirty="0">
              <a:solidFill>
                <a:srgbClr val="FFFFFF"/>
              </a:solidFill>
            </a:endParaRPr>
          </a:p>
        </p:txBody>
      </p:sp>
      <p:sp>
        <p:nvSpPr>
          <p:cNvPr id="7" name="Block Arc 6">
            <a:extLst>
              <a:ext uri="{FF2B5EF4-FFF2-40B4-BE49-F238E27FC236}">
                <a16:creationId xmlns:a16="http://schemas.microsoft.com/office/drawing/2014/main" id="{6F2F17B8-B052-C734-072C-00B608CDDB1A}"/>
              </a:ext>
            </a:extLst>
          </p:cNvPr>
          <p:cNvSpPr/>
          <p:nvPr/>
        </p:nvSpPr>
        <p:spPr>
          <a:xfrm rot="21259419">
            <a:off x="89108" y="1637990"/>
            <a:ext cx="7401850" cy="365758"/>
          </a:xfrm>
          <a:prstGeom prst="blockArc">
            <a:avLst>
              <a:gd name="adj1" fmla="val 10927571"/>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1236845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d\Desktop\the_end_lg_clr.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1981202"/>
            <a:ext cx="4038600" cy="306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40245"/>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B2921-F769-82F9-E3B3-17B8993E4C77}"/>
              </a:ext>
            </a:extLst>
          </p:cNvPr>
          <p:cNvSpPr>
            <a:spLocks noGrp="1"/>
          </p:cNvSpPr>
          <p:nvPr>
            <p:ph type="title"/>
          </p:nvPr>
        </p:nvSpPr>
        <p:spPr>
          <a:xfrm>
            <a:off x="411480" y="991443"/>
            <a:ext cx="4443154" cy="1087819"/>
          </a:xfrm>
        </p:spPr>
        <p:txBody>
          <a:bodyPr anchor="b">
            <a:normAutofit/>
          </a:bodyPr>
          <a:lstStyle/>
          <a:p>
            <a:endParaRPr lang="en-US" sz="3400" dirty="0">
              <a:latin typeface="Abadi ExtraLight" panose="020B0204020104020204" pitchFamily="34" charset="0"/>
            </a:endParaRP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C054E84-5144-5511-D944-CBBF661976F8}"/>
              </a:ext>
            </a:extLst>
          </p:cNvPr>
          <p:cNvSpPr>
            <a:spLocks noGrp="1"/>
          </p:cNvSpPr>
          <p:nvPr>
            <p:ph idx="1"/>
          </p:nvPr>
        </p:nvSpPr>
        <p:spPr>
          <a:xfrm>
            <a:off x="1440180" y="2761329"/>
            <a:ext cx="9773920" cy="3492868"/>
          </a:xfrm>
        </p:spPr>
        <p:txBody>
          <a:bodyPr>
            <a:noAutofit/>
          </a:bodyPr>
          <a:lstStyle/>
          <a:p>
            <a:pPr>
              <a:buFont typeface="Symbol" panose="05050102010706020507" pitchFamily="18" charset="2"/>
              <a:buChar char="×"/>
            </a:pPr>
            <a:r>
              <a:rPr lang="en-US" dirty="0"/>
              <a:t>PBI – Wills of the Rich and Famous – August 6, 2026</a:t>
            </a:r>
          </a:p>
          <a:p>
            <a:pPr>
              <a:buFont typeface="Symbol" panose="05050102010706020507" pitchFamily="18" charset="2"/>
              <a:buChar char="×"/>
            </a:pPr>
            <a:r>
              <a:rPr lang="en-US" dirty="0" err="1"/>
              <a:t>Youronlineprofessor</a:t>
            </a:r>
            <a:r>
              <a:rPr lang="en-US" dirty="0"/>
              <a:t> - The Ethics of AI – August 27, 2026</a:t>
            </a:r>
          </a:p>
        </p:txBody>
      </p:sp>
      <p:pic>
        <p:nvPicPr>
          <p:cNvPr id="5" name="Picture 4">
            <a:extLst>
              <a:ext uri="{FF2B5EF4-FFF2-40B4-BE49-F238E27FC236}">
                <a16:creationId xmlns:a16="http://schemas.microsoft.com/office/drawing/2014/main" id="{10BF63E8-B3B0-B2DC-3C18-2DA22C005173}"/>
              </a:ext>
            </a:extLst>
          </p:cNvPr>
          <p:cNvPicPr>
            <a:picLocks noChangeAspect="1"/>
          </p:cNvPicPr>
          <p:nvPr/>
        </p:nvPicPr>
        <p:blipFill>
          <a:blip r:embed="rId2"/>
          <a:stretch>
            <a:fillRect/>
          </a:stretch>
        </p:blipFill>
        <p:spPr>
          <a:xfrm>
            <a:off x="2633057" y="436880"/>
            <a:ext cx="6440424" cy="1793798"/>
          </a:xfrm>
          <a:prstGeom prst="rect">
            <a:avLst/>
          </a:prstGeom>
        </p:spPr>
      </p:pic>
    </p:spTree>
    <p:extLst>
      <p:ext uri="{BB962C8B-B14F-4D97-AF65-F5344CB8AC3E}">
        <p14:creationId xmlns:p14="http://schemas.microsoft.com/office/powerpoint/2010/main" val="236741701"/>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62200" y="99067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4724400" y="1645993"/>
            <a:ext cx="5486400"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If you have questions after the presentation, please email me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n-ea"/>
                <a:cs typeface="+mn-cs"/>
              </a:rPr>
              <a:t>tedperkins@gibperk.com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le 1">
            <a:extLst>
              <a:ext uri="{FF2B5EF4-FFF2-40B4-BE49-F238E27FC236}">
                <a16:creationId xmlns:a16="http://schemas.microsoft.com/office/drawing/2014/main" id="{718749B8-778E-4FD6-9A4D-6AFF8180E734}"/>
              </a:ext>
            </a:extLst>
          </p:cNvPr>
          <p:cNvSpPr>
            <a:spLocks noGrp="1"/>
          </p:cNvSpPr>
          <p:nvPr>
            <p:ph type="ctrTitle"/>
          </p:nvPr>
        </p:nvSpPr>
        <p:spPr>
          <a:xfrm>
            <a:off x="4937760" y="365760"/>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156727193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6379" y="991411"/>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799"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978210" y="1468552"/>
            <a:ext cx="3721095" cy="40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hlinkClick r:id="rId2"/>
              </a:rPr>
              <a:t>www.learningmarket.org</a:t>
            </a:r>
            <a:r>
              <a:rPr kumimoji="0" lang="en-US" altLang="en-US" sz="16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rPr>
              <a:t>. </a:t>
            </a: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Arial Nova Light" panose="020B0304020202020204" pitchFamily="34" charset="0"/>
              <a:ea typeface="+mn-ea"/>
              <a:cs typeface="+mn-cs"/>
            </a:endParaRP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prstClr val="black"/>
                </a:solidFill>
                <a:effectLst/>
                <a:uLnTx/>
                <a:uFillTx/>
                <a:latin typeface="Arial Nova Light" panose="020B0304020202020204" pitchFamily="34" charset="0"/>
                <a:ea typeface="+mn-ea"/>
                <a:cs typeface="+mn-cs"/>
              </a:rPr>
              <a:t>Our Sponsor No. Identification Number </a:t>
            </a:r>
            <a:r>
              <a:rPr kumimoji="0" lang="en-US" altLang="en-US" sz="1600" b="1" i="0" u="none" strike="noStrike" kern="1200" cap="none" spc="0" normalizeH="0" baseline="0" noProof="0">
                <a:ln>
                  <a:noFill/>
                </a:ln>
                <a:solidFill>
                  <a:prstClr val="black"/>
                </a:solidFill>
                <a:effectLst/>
                <a:uLnTx/>
                <a:uFillTx/>
                <a:latin typeface="Arial Nova Light" panose="020B0304020202020204" pitchFamily="34" charset="0"/>
                <a:ea typeface="+mn-ea"/>
                <a:cs typeface="+mn-cs"/>
              </a:rPr>
              <a:t>137573</a:t>
            </a:r>
          </a:p>
        </p:txBody>
      </p:sp>
      <p:pic>
        <p:nvPicPr>
          <p:cNvPr id="1986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2593" y="2017736"/>
            <a:ext cx="1832865" cy="2430916"/>
          </a:xfrm>
          <a:prstGeom prst="rect">
            <a:avLst/>
          </a:prstGeom>
          <a:noFill/>
          <a:ln>
            <a:noFill/>
          </a:ln>
          <a:effectLst>
            <a:outerShdw blurRad="63500" sx="105000" sy="105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918" y="425716"/>
            <a:ext cx="5044106" cy="52308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pic>
        <p:nvPicPr>
          <p:cNvPr id="4" name="Picture 3" descr="gibperknobackground.png">
            <a:extLst>
              <a:ext uri="{FF2B5EF4-FFF2-40B4-BE49-F238E27FC236}">
                <a16:creationId xmlns:a16="http://schemas.microsoft.com/office/drawing/2014/main" id="{81B9A074-5ED7-3881-44F0-D67AD15CDBA1}"/>
              </a:ext>
            </a:extLst>
          </p:cNvPr>
          <p:cNvPicPr>
            <a:picLocks noChangeAspect="1"/>
          </p:cNvPicPr>
          <p:nvPr/>
        </p:nvPicPr>
        <p:blipFill>
          <a:blip r:embed="rId4"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23932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62200" y="99067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854254"/>
            <a:ext cx="5715000" cy="2985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Your Web browser will now direct you to a page with a Course Evaluation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Please do not close your browser until you have completed this form</a:t>
            </a:r>
            <a:r>
              <a:rPr kumimoji="0" lang="en-US" sz="1600" b="1" i="0" u="none" strike="noStrike" kern="120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Title 1">
            <a:extLst>
              <a:ext uri="{FF2B5EF4-FFF2-40B4-BE49-F238E27FC236}">
                <a16:creationId xmlns:a16="http://schemas.microsoft.com/office/drawing/2014/main" id="{FB964B66-F158-4A58-BEF5-7542ABE435E2}"/>
              </a:ext>
            </a:extLst>
          </p:cNvPr>
          <p:cNvSpPr>
            <a:spLocks noGrp="1"/>
          </p:cNvSpPr>
          <p:nvPr>
            <p:ph type="ctrTitle"/>
          </p:nvPr>
        </p:nvSpPr>
        <p:spPr>
          <a:xfrm>
            <a:off x="4937760" y="365760"/>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298571532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4931" y="702675"/>
            <a:ext cx="9542141" cy="4523137"/>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Refund Policy</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Program Cancellation Policy</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refund any fees paid in full in the event that a scheduled program is cancelled or rescheduled.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Complaint Resolution Policy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badi Extra Light" panose="020B0204020104020204" pitchFamily="34" charset="0"/>
                <a:ea typeface="+mn-ea"/>
                <a:cs typeface="Calibri" panose="020F0502020204030204" pitchFamily="34" charset="0"/>
              </a:rPr>
              <a:t>All evaluations are reviewed by Edward Perkins. Grievance complaints are directed to Mr. Perkins at (610) 565-1708 ext. 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pic>
        <p:nvPicPr>
          <p:cNvPr id="3" name="Picture 2" descr="gibperknobackground.png">
            <a:extLst>
              <a:ext uri="{FF2B5EF4-FFF2-40B4-BE49-F238E27FC236}">
                <a16:creationId xmlns:a16="http://schemas.microsoft.com/office/drawing/2014/main" id="{B1CBA022-CDCE-13DC-6525-762E2A0E483E}"/>
              </a:ext>
            </a:extLst>
          </p:cNvPr>
          <p:cNvPicPr>
            <a:picLocks noChangeAspect="1"/>
          </p:cNvPicPr>
          <p:nvPr/>
        </p:nvPicPr>
        <p:blipFill>
          <a:blip r:embed="rId3" cstate="print"/>
          <a:srcRect/>
          <a:stretch>
            <a:fillRect/>
          </a:stretch>
        </p:blipFill>
        <p:spPr bwMode="auto">
          <a:xfrm>
            <a:off x="690238" y="5803047"/>
            <a:ext cx="2483215" cy="58307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1054646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4DDC6DAB0E054E85EB466A366746D1" ma:contentTypeVersion="14" ma:contentTypeDescription="Create a new document." ma:contentTypeScope="" ma:versionID="ed3ad2495722aeac0f7f7eebe285d5f8">
  <xsd:schema xmlns:xsd="http://www.w3.org/2001/XMLSchema" xmlns:xs="http://www.w3.org/2001/XMLSchema" xmlns:p="http://schemas.microsoft.com/office/2006/metadata/properties" xmlns:ns3="d9b200a4-5d96-4f2e-812a-c542f5d418e1" xmlns:ns4="da27d67b-f2b9-4b8d-8a12-4029e31a9c4a" targetNamespace="http://schemas.microsoft.com/office/2006/metadata/properties" ma:root="true" ma:fieldsID="9a7bf9b03e8fd546bdaf8423deb2fba8" ns3:_="" ns4:_="">
    <xsd:import namespace="d9b200a4-5d96-4f2e-812a-c542f5d418e1"/>
    <xsd:import namespace="da27d67b-f2b9-4b8d-8a12-4029e31a9c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_activity"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200a4-5d96-4f2e-812a-c542f5d41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7d67b-f2b9-4b8d-8a12-4029e31a9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9b200a4-5d96-4f2e-812a-c542f5d418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A3F5C-2103-4A6D-A4D1-4384CD755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200a4-5d96-4f2e-812a-c542f5d418e1"/>
    <ds:schemaRef ds:uri="da27d67b-f2b9-4b8d-8a12-4029e31a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1606F4-42E4-4D62-8AF9-FB0AE439B618}">
  <ds:schemaRefs>
    <ds:schemaRef ds:uri="http://schemas.microsoft.com/office/2006/documentManagement/types"/>
    <ds:schemaRef ds:uri="d9b200a4-5d96-4f2e-812a-c542f5d418e1"/>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infopath/2007/PartnerControls"/>
    <ds:schemaRef ds:uri="da27d67b-f2b9-4b8d-8a12-4029e31a9c4a"/>
    <ds:schemaRef ds:uri="http://purl.org/dc/terms/"/>
    <ds:schemaRef ds:uri="http://purl.org/dc/elements/1.1/"/>
  </ds:schemaRefs>
</ds:datastoreItem>
</file>

<file path=customXml/itemProps3.xml><?xml version="1.0" encoding="utf-8"?>
<ds:datastoreItem xmlns:ds="http://schemas.openxmlformats.org/officeDocument/2006/customXml" ds:itemID="{3AEC7CCD-8886-439D-BD92-51F89BD85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2694</TotalTime>
  <Words>6270</Words>
  <Application>Microsoft Office PowerPoint</Application>
  <PresentationFormat>Widescreen</PresentationFormat>
  <Paragraphs>447</Paragraphs>
  <Slides>80</Slides>
  <Notes>18</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80</vt:i4>
      </vt:variant>
    </vt:vector>
  </HeadingPairs>
  <TitlesOfParts>
    <vt:vector size="105" baseType="lpstr">
      <vt:lpstr>Abadi Extra Light</vt:lpstr>
      <vt:lpstr>Abadi ExtraLight</vt:lpstr>
      <vt:lpstr>Aparajita</vt:lpstr>
      <vt:lpstr>Arial</vt:lpstr>
      <vt:lpstr>Arial Black</vt:lpstr>
      <vt:lpstr>Arial Narrow</vt:lpstr>
      <vt:lpstr>Arial Nova Cond</vt:lpstr>
      <vt:lpstr>Arial Nova Cond Light</vt:lpstr>
      <vt:lpstr>Arial Nova Light</vt:lpstr>
      <vt:lpstr>Bernard MT Condensed</vt:lpstr>
      <vt:lpstr>Calibri</vt:lpstr>
      <vt:lpstr>Calibri Light</vt:lpstr>
      <vt:lpstr>Chiller</vt:lpstr>
      <vt:lpstr>Courier New</vt:lpstr>
      <vt:lpstr>Franklin Gothic Book</vt:lpstr>
      <vt:lpstr>Gill Sans MT</vt:lpstr>
      <vt:lpstr>High Tower Text</vt:lpstr>
      <vt:lpstr>Symbol</vt:lpstr>
      <vt:lpstr>Tempus Sans ITC</vt:lpstr>
      <vt:lpstr>Times New Roman</vt:lpstr>
      <vt:lpstr>Wingdings</vt:lpstr>
      <vt:lpstr>Office Theme</vt:lpstr>
      <vt:lpstr>1_Office Theme</vt:lpstr>
      <vt:lpstr>2_Office Theme</vt:lpstr>
      <vt:lpstr>1_Default Design</vt:lpstr>
      <vt:lpstr>YourOnLineProfessor.net </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PowerPoint Presentation</vt:lpstr>
      <vt:lpstr>PowerPoint Presentation</vt:lpstr>
      <vt:lpstr>Questions</vt:lpstr>
      <vt:lpstr>YourOnLineProfessor.net </vt:lpstr>
      <vt:lpstr>Current Distributions</vt:lpstr>
      <vt:lpstr>Distributions Provisions</vt:lpstr>
      <vt:lpstr>PowerPoint Presentation</vt:lpstr>
      <vt:lpstr>PowerPoint Presentation</vt:lpstr>
      <vt:lpstr>    </vt:lpstr>
      <vt:lpstr>Capital Transaction Distributions</vt:lpstr>
      <vt:lpstr>  1. No distribution may be made if after the distribution, the limited liability  company would not be able to pay its debts as they become due in the  ordinary course of the company’s activities and affairs  2. Moreover, no distribution may be made if after the distribution:  &gt; the company’s total assets would be less than the sum of    its total liabilities   &gt; plus the amount that would be needed if the company were to be      dissolved,  to satisfy the preferential rights of members and transferees    whose preferential rights are superior to the rights of persons receiving    the distribution</vt:lpstr>
      <vt:lpstr>PowerPoint Presentation</vt:lpstr>
      <vt:lpstr>Tax Allocations</vt:lpstr>
      <vt:lpstr>How are Tax Allocations  Different from Current Distributions?</vt:lpstr>
      <vt:lpstr>PowerPoint Presentation</vt:lpstr>
      <vt:lpstr>PowerPoint Presentation</vt:lpstr>
      <vt:lpstr> What is IRC Sec. 704 all about? </vt:lpstr>
      <vt:lpstr>PowerPoint Presentation</vt:lpstr>
      <vt:lpstr>Ms B - Capital Account</vt:lpstr>
      <vt:lpstr>Admission of New Members</vt:lpstr>
      <vt:lpstr>   </vt:lpstr>
      <vt:lpstr>    </vt:lpstr>
      <vt:lpstr>   Pre-Emptive Rights</vt:lpstr>
      <vt:lpstr>Restrictions on Transfer</vt:lpstr>
      <vt:lpstr>     </vt:lpstr>
      <vt:lpstr>PowerPoint Presentation</vt:lpstr>
      <vt:lpstr>   § 8852. Transfer of transferable interest.   </vt:lpstr>
      <vt:lpstr>Buy Out Provisions</vt:lpstr>
      <vt:lpstr> Buy Out Provisions </vt:lpstr>
      <vt:lpstr> Buy Out Provisions </vt:lpstr>
      <vt:lpstr>Triggering Events</vt:lpstr>
      <vt:lpstr> Option or Obligation </vt:lpstr>
      <vt:lpstr>Buyout Price Determination</vt:lpstr>
      <vt:lpstr>Who has the Option or Obligation?</vt:lpstr>
      <vt:lpstr>PowerPoint Presentation</vt:lpstr>
      <vt:lpstr>Tax Characterization of the Payments</vt:lpstr>
      <vt:lpstr>   Drag Along Provisions</vt:lpstr>
      <vt:lpstr>   Tag Along </vt:lpstr>
      <vt:lpstr>PowerPoint Presentation</vt:lpstr>
      <vt:lpstr>Right to Dissociate</vt:lpstr>
      <vt:lpstr>Power to dissociate — A person has the power to dissociate as a member at any time, rightfully or wrongfully, by express notice to the LLC.  Wrongful dissociation — A person’s dissociation as a member is wrongful only if the dissociation is in breach of an express provision of the operating agreement.  An Operating Agreement can make dissociation a breach, but it generally can't stop the withdrawal from happening. The member gets out; they just pay for it.     </vt:lpstr>
      <vt:lpstr>Section 8861 lists events causing dissociation </vt:lpstr>
      <vt:lpstr>When is a dissociation "wrongful"</vt:lpstr>
      <vt:lpstr>Dissociation</vt:lpstr>
      <vt:lpstr>Dissociation</vt:lpstr>
      <vt:lpstr>     </vt:lpstr>
      <vt:lpstr>When Can an LLC Expel a Member?</vt:lpstr>
      <vt:lpstr>    </vt:lpstr>
      <vt:lpstr>    </vt:lpstr>
      <vt:lpstr>    </vt:lpstr>
      <vt:lpstr>Right to Information</vt:lpstr>
      <vt:lpstr>    </vt:lpstr>
      <vt:lpstr>PowerPoint Presentation</vt:lpstr>
      <vt:lpstr>PowerPoint Presentation</vt:lpstr>
      <vt:lpstr>PowerPoint Presentation</vt:lpstr>
      <vt:lpstr>Dissolution</vt:lpstr>
      <vt:lpstr>A limited liability company is dissolved, and its activities and affairs must be wound up, on the occurrence of any of the following: 1. An event or circumstance that the operating agreement states  causes dissolution. 2. The consent of all the members. 3. The passage of 180 consecutive days after the company ceases  to have any members. 4. Court order of dissolution 5. The State can dissolve the LLC.   </vt:lpstr>
      <vt:lpstr> (1) The limited liability company is first required to apply its assets to discharge the  limited liability company’s obligations to creditors, including members that are  creditors.  (2) to each owner of a transferable interest that reflects contributions made and not  previously returned, an amount equal to the value of the unreturned contributions; and (3) among owners of transferable interests in proportion to their respective rights to share  in distributions immediately before the dissolution of the limited liability company( (4) If the company does not have sufficient surplus to coany surplus must be distributed  among the owners of transferable interests in proportion to the value of the  respective unreturned contributionsmply with the statutory order of  distribution.    Note: All surplus distributions must be paid in money.  .   </vt:lpstr>
      <vt:lpstr>The Relevance of the Operating Agreement</vt:lpstr>
      <vt:lpstr>Accounting and Tax Matters</vt:lpstr>
      <vt:lpstr>The Bipartisan Budget Act of 2015</vt:lpstr>
      <vt:lpstr>PowerPoint Presentation</vt:lpstr>
      <vt:lpstr>PowerPoint Presentation</vt:lpstr>
      <vt:lpstr>PowerPoint Presentation</vt:lpstr>
      <vt:lpstr>General Provisions</vt:lpstr>
      <vt:lpstr>PowerPoint Presentation</vt:lpstr>
      <vt:lpstr>PowerPoint Presentation</vt:lpstr>
      <vt:lpstr>PowerPoint Presentation</vt:lpstr>
      <vt:lpstr>YourOnLineProfessor.net </vt:lpstr>
      <vt:lpstr>YourOnLineProfessor.net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Limited Liability Company</dc:title>
  <dc:creator>Ted</dc:creator>
  <cp:lastModifiedBy>Sean Tait</cp:lastModifiedBy>
  <cp:revision>147</cp:revision>
  <cp:lastPrinted>2017-09-28T15:02:38Z</cp:lastPrinted>
  <dcterms:created xsi:type="dcterms:W3CDTF">2017-09-26T12:16:23Z</dcterms:created>
  <dcterms:modified xsi:type="dcterms:W3CDTF">2026-07-23T18:29:34Z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0x010100DC4DDC6DAB0E054E85EB466A366746D1</vt:lpwstr>
  </property>
  <property fmtid="{D5CDD505-2E9C-101B-9397-08002B2CF9AE}" pid="3" name="MediaServiceImageTags">
    <vt:lpwstr/>
  </property>
</Properties>
</file>