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 id="2147483672" r:id="rId6"/>
    <p:sldMasterId id="2147483684" r:id="rId7"/>
    <p:sldMasterId id="2147483696" r:id="rId8"/>
    <p:sldMasterId id="2147483708" r:id="rId9"/>
  </p:sldMasterIdLst>
  <p:notesMasterIdLst>
    <p:notesMasterId r:id="rId101"/>
  </p:notesMasterIdLst>
  <p:handoutMasterIdLst>
    <p:handoutMasterId r:id="rId102"/>
  </p:handoutMasterIdLst>
  <p:sldIdLst>
    <p:sldId id="414" r:id="rId10"/>
    <p:sldId id="2785" r:id="rId11"/>
    <p:sldId id="2262" r:id="rId12"/>
    <p:sldId id="2786" r:id="rId13"/>
    <p:sldId id="417" r:id="rId14"/>
    <p:sldId id="418" r:id="rId15"/>
    <p:sldId id="498" r:id="rId16"/>
    <p:sldId id="421" r:id="rId17"/>
    <p:sldId id="499" r:id="rId18"/>
    <p:sldId id="500" r:id="rId19"/>
    <p:sldId id="424" r:id="rId20"/>
    <p:sldId id="427" r:id="rId21"/>
    <p:sldId id="428" r:id="rId22"/>
    <p:sldId id="2693" r:id="rId23"/>
    <p:sldId id="256" r:id="rId24"/>
    <p:sldId id="258" r:id="rId25"/>
    <p:sldId id="257" r:id="rId26"/>
    <p:sldId id="371" r:id="rId27"/>
    <p:sldId id="259" r:id="rId28"/>
    <p:sldId id="260" r:id="rId29"/>
    <p:sldId id="263" r:id="rId30"/>
    <p:sldId id="264" r:id="rId31"/>
    <p:sldId id="484" r:id="rId32"/>
    <p:sldId id="372" r:id="rId33"/>
    <p:sldId id="380" r:id="rId34"/>
    <p:sldId id="381" r:id="rId35"/>
    <p:sldId id="436" r:id="rId36"/>
    <p:sldId id="452" r:id="rId37"/>
    <p:sldId id="266" r:id="rId38"/>
    <p:sldId id="267" r:id="rId39"/>
    <p:sldId id="375" r:id="rId40"/>
    <p:sldId id="437" r:id="rId41"/>
    <p:sldId id="268" r:id="rId42"/>
    <p:sldId id="269" r:id="rId43"/>
    <p:sldId id="454" r:id="rId44"/>
    <p:sldId id="276" r:id="rId45"/>
    <p:sldId id="275" r:id="rId46"/>
    <p:sldId id="277" r:id="rId47"/>
    <p:sldId id="274" r:id="rId48"/>
    <p:sldId id="455" r:id="rId49"/>
    <p:sldId id="279" r:id="rId50"/>
    <p:sldId id="280" r:id="rId51"/>
    <p:sldId id="281" r:id="rId52"/>
    <p:sldId id="282" r:id="rId53"/>
    <p:sldId id="393" r:id="rId54"/>
    <p:sldId id="286" r:id="rId55"/>
    <p:sldId id="388" r:id="rId56"/>
    <p:sldId id="394" r:id="rId57"/>
    <p:sldId id="273" r:id="rId58"/>
    <p:sldId id="467" r:id="rId59"/>
    <p:sldId id="468" r:id="rId60"/>
    <p:sldId id="284" r:id="rId61"/>
    <p:sldId id="285" r:id="rId62"/>
    <p:sldId id="329" r:id="rId63"/>
    <p:sldId id="392" r:id="rId64"/>
    <p:sldId id="287" r:id="rId65"/>
    <p:sldId id="439" r:id="rId66"/>
    <p:sldId id="348" r:id="rId67"/>
    <p:sldId id="464" r:id="rId68"/>
    <p:sldId id="469" r:id="rId69"/>
    <p:sldId id="289" r:id="rId70"/>
    <p:sldId id="466" r:id="rId71"/>
    <p:sldId id="465" r:id="rId72"/>
    <p:sldId id="288" r:id="rId73"/>
    <p:sldId id="475" r:id="rId74"/>
    <p:sldId id="470" r:id="rId75"/>
    <p:sldId id="471" r:id="rId76"/>
    <p:sldId id="478" r:id="rId77"/>
    <p:sldId id="479" r:id="rId78"/>
    <p:sldId id="480" r:id="rId79"/>
    <p:sldId id="395" r:id="rId80"/>
    <p:sldId id="482" r:id="rId81"/>
    <p:sldId id="483" r:id="rId82"/>
    <p:sldId id="349" r:id="rId83"/>
    <p:sldId id="358" r:id="rId84"/>
    <p:sldId id="357" r:id="rId85"/>
    <p:sldId id="356" r:id="rId86"/>
    <p:sldId id="291" r:id="rId87"/>
    <p:sldId id="481" r:id="rId88"/>
    <p:sldId id="451" r:id="rId89"/>
    <p:sldId id="376" r:id="rId90"/>
    <p:sldId id="440" r:id="rId91"/>
    <p:sldId id="350" r:id="rId92"/>
    <p:sldId id="293" r:id="rId93"/>
    <p:sldId id="294" r:id="rId94"/>
    <p:sldId id="333" r:id="rId95"/>
    <p:sldId id="457" r:id="rId96"/>
    <p:sldId id="296" r:id="rId97"/>
    <p:sldId id="2897" r:id="rId98"/>
    <p:sldId id="2898" r:id="rId99"/>
    <p:sldId id="2899" r:id="rId10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6441" autoAdjust="0"/>
  </p:normalViewPr>
  <p:slideViewPr>
    <p:cSldViewPr snapToGrid="0">
      <p:cViewPr varScale="1">
        <p:scale>
          <a:sx n="92" d="100"/>
          <a:sy n="92" d="100"/>
        </p:scale>
        <p:origin x="942"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23D2AF-FBEA-420B-BD40-A1A39F72F0A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1D46948-C8F2-4A8A-81A9-3650E72BD39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BDF19A-F344-41D8-9C8D-A957F1B22DED}" type="datetimeFigureOut">
              <a:rPr lang="en-US" smtClean="0"/>
              <a:t>6/23/2026</a:t>
            </a:fld>
            <a:endParaRPr lang="en-US"/>
          </a:p>
        </p:txBody>
      </p:sp>
      <p:sp>
        <p:nvSpPr>
          <p:cNvPr id="4" name="Footer Placeholder 3">
            <a:extLst>
              <a:ext uri="{FF2B5EF4-FFF2-40B4-BE49-F238E27FC236}">
                <a16:creationId xmlns:a16="http://schemas.microsoft.com/office/drawing/2014/main" id="{2D4249E8-EAE4-4433-80C1-8AF6B4F881C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AC52E4-5945-49ED-8896-2A065EF6F0E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D50F2A-5410-4A42-BE42-E8B95A14536A}" type="slidenum">
              <a:rPr lang="en-US" smtClean="0"/>
              <a:t>‹#›</a:t>
            </a:fld>
            <a:endParaRPr lang="en-US"/>
          </a:p>
        </p:txBody>
      </p:sp>
    </p:spTree>
    <p:extLst>
      <p:ext uri="{BB962C8B-B14F-4D97-AF65-F5344CB8AC3E}">
        <p14:creationId xmlns:p14="http://schemas.microsoft.com/office/powerpoint/2010/main" val="6036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B1CB0A-DCBB-4296-9481-A78472E9730B}" type="datetimeFigureOut">
              <a:rPr lang="en-US" smtClean="0"/>
              <a:t>6/23/2026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1599D8-1684-410B-885B-3E4075C39D90}" type="slidenum">
              <a:rPr lang="en-US" smtClean="0"/>
              <a:t>‹#›</a:t>
            </a:fld>
            <a:endParaRPr lang="en-US"/>
          </a:p>
        </p:txBody>
      </p:sp>
    </p:spTree>
    <p:extLst>
      <p:ext uri="{BB962C8B-B14F-4D97-AF65-F5344CB8AC3E}">
        <p14:creationId xmlns:p14="http://schemas.microsoft.com/office/powerpoint/2010/main" val="202444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599D8-1684-410B-885B-3E4075C39D90}" type="slidenum">
              <a:rPr lang="en-US" smtClean="0"/>
              <a:t>1</a:t>
            </a:fld>
            <a:endParaRPr lang="en-US"/>
          </a:p>
        </p:txBody>
      </p:sp>
    </p:spTree>
    <p:extLst>
      <p:ext uri="{BB962C8B-B14F-4D97-AF65-F5344CB8AC3E}">
        <p14:creationId xmlns:p14="http://schemas.microsoft.com/office/powerpoint/2010/main" val="159810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CBCD0FC5-9E8C-49B5-841A-715044A24069}" type="slidenum">
              <a:rPr lang="en-US">
                <a:solidFill>
                  <a:prstClr val="black"/>
                </a:solidFill>
                <a:latin typeface="Calibri"/>
              </a:rPr>
              <a:pPr defTabSz="931774">
                <a:defRPr/>
              </a:pPr>
              <a:t>28</a:t>
            </a:fld>
            <a:endParaRPr lang="en-US">
              <a:solidFill>
                <a:prstClr val="black"/>
              </a:solidFill>
              <a:latin typeface="Calibri"/>
            </a:endParaRPr>
          </a:p>
        </p:txBody>
      </p:sp>
    </p:spTree>
    <p:extLst>
      <p:ext uri="{BB962C8B-B14F-4D97-AF65-F5344CB8AC3E}">
        <p14:creationId xmlns:p14="http://schemas.microsoft.com/office/powerpoint/2010/main" val="3162751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599D8-1684-410B-885B-3E4075C39D90}" type="slidenum">
              <a:rPr lang="en-US" smtClean="0"/>
              <a:t>34</a:t>
            </a:fld>
            <a:endParaRPr lang="en-US"/>
          </a:p>
        </p:txBody>
      </p:sp>
    </p:spTree>
    <p:extLst>
      <p:ext uri="{BB962C8B-B14F-4D97-AF65-F5344CB8AC3E}">
        <p14:creationId xmlns:p14="http://schemas.microsoft.com/office/powerpoint/2010/main" val="353445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599D8-1684-410B-885B-3E4075C39D90}" type="slidenum">
              <a:rPr lang="en-US" smtClean="0"/>
              <a:t>45</a:t>
            </a:fld>
            <a:endParaRPr lang="en-US"/>
          </a:p>
        </p:txBody>
      </p:sp>
    </p:spTree>
    <p:extLst>
      <p:ext uri="{BB962C8B-B14F-4D97-AF65-F5344CB8AC3E}">
        <p14:creationId xmlns:p14="http://schemas.microsoft.com/office/powerpoint/2010/main" val="3713631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599D8-1684-410B-885B-3E4075C39D90}" type="slidenum">
              <a:rPr lang="en-US" smtClean="0"/>
              <a:t>58</a:t>
            </a:fld>
            <a:endParaRPr lang="en-US"/>
          </a:p>
        </p:txBody>
      </p:sp>
    </p:spTree>
    <p:extLst>
      <p:ext uri="{BB962C8B-B14F-4D97-AF65-F5344CB8AC3E}">
        <p14:creationId xmlns:p14="http://schemas.microsoft.com/office/powerpoint/2010/main" val="59833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599D8-1684-410B-885B-3E4075C39D90}" type="slidenum">
              <a:rPr lang="en-US" smtClean="0"/>
              <a:t>66</a:t>
            </a:fld>
            <a:endParaRPr lang="en-US"/>
          </a:p>
        </p:txBody>
      </p:sp>
    </p:spTree>
    <p:extLst>
      <p:ext uri="{BB962C8B-B14F-4D97-AF65-F5344CB8AC3E}">
        <p14:creationId xmlns:p14="http://schemas.microsoft.com/office/powerpoint/2010/main" val="237165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599D8-1684-410B-885B-3E4075C39D90}" type="slidenum">
              <a:rPr lang="en-US" smtClean="0"/>
              <a:t>69</a:t>
            </a:fld>
            <a:endParaRPr lang="en-US"/>
          </a:p>
        </p:txBody>
      </p:sp>
    </p:spTree>
    <p:extLst>
      <p:ext uri="{BB962C8B-B14F-4D97-AF65-F5344CB8AC3E}">
        <p14:creationId xmlns:p14="http://schemas.microsoft.com/office/powerpoint/2010/main" val="100737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BCD0FC5-9E8C-49B5-841A-715044A2406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25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599D8-1684-410B-885B-3E4075C39D90}" type="slidenum">
              <a:rPr lang="en-US" smtClean="0"/>
              <a:t>85</a:t>
            </a:fld>
            <a:endParaRPr lang="en-US"/>
          </a:p>
        </p:txBody>
      </p:sp>
    </p:spTree>
    <p:extLst>
      <p:ext uri="{BB962C8B-B14F-4D97-AF65-F5344CB8AC3E}">
        <p14:creationId xmlns:p14="http://schemas.microsoft.com/office/powerpoint/2010/main" val="320182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68203" rtl="0" eaLnBrk="1" fontAlgn="auto" latinLnBrk="0" hangingPunct="1">
              <a:lnSpc>
                <a:spcPct val="100000"/>
              </a:lnSpc>
              <a:spcBef>
                <a:spcPts val="0"/>
              </a:spcBef>
              <a:spcAft>
                <a:spcPts val="0"/>
              </a:spcAft>
              <a:buClrTx/>
              <a:buSzTx/>
              <a:buFontTx/>
              <a:buNone/>
              <a:tabLst/>
              <a:defRPr/>
            </a:pPr>
            <a:fld id="{ECB5FAA0-DA90-435B-AF94-2EAAA4BEE5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820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64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697C5-5207-450A-B097-EA5F4C7E19F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735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8078" rtl="0" eaLnBrk="1" fontAlgn="auto" latinLnBrk="0" hangingPunct="1">
              <a:lnSpc>
                <a:spcPct val="100000"/>
              </a:lnSpc>
              <a:spcBef>
                <a:spcPts val="0"/>
              </a:spcBef>
              <a:spcAft>
                <a:spcPts val="0"/>
              </a:spcAft>
              <a:buClrTx/>
              <a:buSzTx/>
              <a:buFontTx/>
              <a:buNone/>
              <a:tabLst/>
              <a:defRPr/>
            </a:pPr>
            <a:fld id="{ADE015BC-75D4-443D-A8F3-53427990922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80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88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725488"/>
            <a:ext cx="6451600" cy="3629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7104" rtl="0" eaLnBrk="1" fontAlgn="auto" latinLnBrk="0" hangingPunct="1">
              <a:lnSpc>
                <a:spcPct val="100000"/>
              </a:lnSpc>
              <a:spcBef>
                <a:spcPts val="0"/>
              </a:spcBef>
              <a:spcAft>
                <a:spcPts val="0"/>
              </a:spcAft>
              <a:buClrTx/>
              <a:buSzTx/>
              <a:buFontTx/>
              <a:buNone/>
              <a:tabLst/>
              <a:defRPr/>
            </a:pPr>
            <a:fld id="{88BE6BA3-E703-46E0-B6D4-79A1391FA8D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5710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75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0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2239F6F3-BCC9-49B1-817F-3C2B49599BD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142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2A685415-B560-4765-A89E-AB11D189AF3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142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16DEDCF2-3D6B-4A6E-B1B8-7096948B34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7883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0A18D298-4453-4368-B7D8-98F580763E0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8599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A692-681A-47FF-851E-0C1B8A44C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FF637D-A58E-49B6-9AF1-2F4F34E25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745E3F-92B9-4518-B55B-6A9C2C35A628}"/>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5" name="Footer Placeholder 4">
            <a:extLst>
              <a:ext uri="{FF2B5EF4-FFF2-40B4-BE49-F238E27FC236}">
                <a16:creationId xmlns:a16="http://schemas.microsoft.com/office/drawing/2014/main" id="{BDD4AD7A-76EE-47E6-8F1B-3157F5A43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29D8B-1A69-4DA9-8D6C-A60C6D82AAEB}"/>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186228159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BB89-7EEF-48FA-A729-79A2D835D1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C9CF8-F222-4033-BC56-6D4CA53DC3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2566A-3A0F-4E62-8E6F-AEB2C1825581}"/>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5" name="Footer Placeholder 4">
            <a:extLst>
              <a:ext uri="{FF2B5EF4-FFF2-40B4-BE49-F238E27FC236}">
                <a16:creationId xmlns:a16="http://schemas.microsoft.com/office/drawing/2014/main" id="{0C2DD23F-3458-49A3-9F97-2F748B292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78733-5BA2-4887-9BA0-C8190B15ED23}"/>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325012337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D9718-1043-4335-A291-86896D0B7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854AB-86F3-4A1B-8771-FA9A343D4B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56A4-0A30-4AB1-9836-DE6178D278B0}"/>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5" name="Footer Placeholder 4">
            <a:extLst>
              <a:ext uri="{FF2B5EF4-FFF2-40B4-BE49-F238E27FC236}">
                <a16:creationId xmlns:a16="http://schemas.microsoft.com/office/drawing/2014/main" id="{BF6DB66B-3A83-4778-ABBE-3C2B5DCEF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66AC4-E3C6-47D3-9B65-3A80E373667C}"/>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1120263673"/>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43BBD1-D78E-4372-B6B0-C03F9325A41D}"/>
              </a:ext>
            </a:extLst>
          </p:cNvPr>
          <p:cNvSpPr>
            <a:spLocks noGrp="1"/>
          </p:cNvSpPr>
          <p:nvPr>
            <p:ph type="dt" sz="half" idx="10"/>
          </p:nvPr>
        </p:nvSpPr>
        <p:spPr/>
        <p:txBody>
          <a:bodyPr/>
          <a:lstStyle>
            <a:lvl1pPr>
              <a:defRPr/>
            </a:lvl1pPr>
          </a:lstStyle>
          <a:p>
            <a:pPr>
              <a:defRPr/>
            </a:pPr>
            <a:fld id="{DD399857-88DA-4E5F-9FF9-1EFEF691422A}" type="datetimeFigureOut">
              <a:rPr lang="en-US"/>
              <a:pPr>
                <a:defRPr/>
              </a:pPr>
              <a:t>6/23/2026</a:t>
            </a:fld>
            <a:endParaRPr lang="en-US"/>
          </a:p>
        </p:txBody>
      </p:sp>
      <p:sp>
        <p:nvSpPr>
          <p:cNvPr id="5" name="Footer Placeholder 4">
            <a:extLst>
              <a:ext uri="{FF2B5EF4-FFF2-40B4-BE49-F238E27FC236}">
                <a16:creationId xmlns:a16="http://schemas.microsoft.com/office/drawing/2014/main" id="{4BFF4F3F-7AE4-40CF-A42B-6432023CCD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E11314-C0EF-4C05-B7B9-498DD8D998A2}"/>
              </a:ext>
            </a:extLst>
          </p:cNvPr>
          <p:cNvSpPr>
            <a:spLocks noGrp="1"/>
          </p:cNvSpPr>
          <p:nvPr>
            <p:ph type="sldNum" sz="quarter" idx="12"/>
          </p:nvPr>
        </p:nvSpPr>
        <p:spPr/>
        <p:txBody>
          <a:bodyPr/>
          <a:lstStyle>
            <a:lvl1pPr>
              <a:defRPr/>
            </a:lvl1pPr>
          </a:lstStyle>
          <a:p>
            <a:fld id="{1D71CC23-74D4-498E-BE86-5415CA0F984B}" type="slidenum">
              <a:rPr lang="en-US" altLang="en-US"/>
              <a:pPr/>
              <a:t>‹#›</a:t>
            </a:fld>
            <a:endParaRPr lang="en-US" altLang="en-US"/>
          </a:p>
        </p:txBody>
      </p:sp>
    </p:spTree>
    <p:extLst>
      <p:ext uri="{BB962C8B-B14F-4D97-AF65-F5344CB8AC3E}">
        <p14:creationId xmlns:p14="http://schemas.microsoft.com/office/powerpoint/2010/main" val="67757718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7CFF2-BD56-488D-9CDD-CD0CF864C6A1}"/>
              </a:ext>
            </a:extLst>
          </p:cNvPr>
          <p:cNvSpPr>
            <a:spLocks noGrp="1"/>
          </p:cNvSpPr>
          <p:nvPr>
            <p:ph type="dt" sz="half" idx="10"/>
          </p:nvPr>
        </p:nvSpPr>
        <p:spPr/>
        <p:txBody>
          <a:bodyPr/>
          <a:lstStyle>
            <a:lvl1pPr>
              <a:defRPr/>
            </a:lvl1pPr>
          </a:lstStyle>
          <a:p>
            <a:pPr>
              <a:defRPr/>
            </a:pPr>
            <a:fld id="{A7896CC0-7F10-4F5F-A71D-878FAA2CBF6F}" type="datetimeFigureOut">
              <a:rPr lang="en-US"/>
              <a:pPr>
                <a:defRPr/>
              </a:pPr>
              <a:t>6/23/2026</a:t>
            </a:fld>
            <a:endParaRPr lang="en-US"/>
          </a:p>
        </p:txBody>
      </p:sp>
      <p:sp>
        <p:nvSpPr>
          <p:cNvPr id="5" name="Footer Placeholder 4">
            <a:extLst>
              <a:ext uri="{FF2B5EF4-FFF2-40B4-BE49-F238E27FC236}">
                <a16:creationId xmlns:a16="http://schemas.microsoft.com/office/drawing/2014/main" id="{C091BD90-36C9-4FDA-A1C9-29B1AF096A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836DE7-C76D-4491-A4E2-5C78DEF3648C}"/>
              </a:ext>
            </a:extLst>
          </p:cNvPr>
          <p:cNvSpPr>
            <a:spLocks noGrp="1"/>
          </p:cNvSpPr>
          <p:nvPr>
            <p:ph type="sldNum" sz="quarter" idx="12"/>
          </p:nvPr>
        </p:nvSpPr>
        <p:spPr/>
        <p:txBody>
          <a:bodyPr/>
          <a:lstStyle>
            <a:lvl1pPr>
              <a:defRPr/>
            </a:lvl1pPr>
          </a:lstStyle>
          <a:p>
            <a:fld id="{19483256-91DE-4C35-A7D8-49BC17DEF95B}" type="slidenum">
              <a:rPr lang="en-US" altLang="en-US"/>
              <a:pPr/>
              <a:t>‹#›</a:t>
            </a:fld>
            <a:endParaRPr lang="en-US" altLang="en-US"/>
          </a:p>
        </p:txBody>
      </p:sp>
    </p:spTree>
    <p:extLst>
      <p:ext uri="{BB962C8B-B14F-4D97-AF65-F5344CB8AC3E}">
        <p14:creationId xmlns:p14="http://schemas.microsoft.com/office/powerpoint/2010/main" val="366474116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2E9FE-B4D3-45E0-9504-B14B23DAF883}"/>
              </a:ext>
            </a:extLst>
          </p:cNvPr>
          <p:cNvSpPr>
            <a:spLocks noGrp="1"/>
          </p:cNvSpPr>
          <p:nvPr>
            <p:ph type="dt" sz="half" idx="10"/>
          </p:nvPr>
        </p:nvSpPr>
        <p:spPr/>
        <p:txBody>
          <a:bodyPr/>
          <a:lstStyle>
            <a:lvl1pPr>
              <a:defRPr/>
            </a:lvl1pPr>
          </a:lstStyle>
          <a:p>
            <a:pPr>
              <a:defRPr/>
            </a:pPr>
            <a:fld id="{FDF0ED26-BB58-4D6A-BB97-1A752D087D21}" type="datetimeFigureOut">
              <a:rPr lang="en-US"/>
              <a:pPr>
                <a:defRPr/>
              </a:pPr>
              <a:t>6/23/2026</a:t>
            </a:fld>
            <a:endParaRPr lang="en-US"/>
          </a:p>
        </p:txBody>
      </p:sp>
      <p:sp>
        <p:nvSpPr>
          <p:cNvPr id="5" name="Footer Placeholder 4">
            <a:extLst>
              <a:ext uri="{FF2B5EF4-FFF2-40B4-BE49-F238E27FC236}">
                <a16:creationId xmlns:a16="http://schemas.microsoft.com/office/drawing/2014/main" id="{B80CFCAE-3617-4A5C-A220-37E09B1564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F7141A-202D-4A43-A239-A7EED6DE6F4B}"/>
              </a:ext>
            </a:extLst>
          </p:cNvPr>
          <p:cNvSpPr>
            <a:spLocks noGrp="1"/>
          </p:cNvSpPr>
          <p:nvPr>
            <p:ph type="sldNum" sz="quarter" idx="12"/>
          </p:nvPr>
        </p:nvSpPr>
        <p:spPr/>
        <p:txBody>
          <a:bodyPr/>
          <a:lstStyle>
            <a:lvl1pPr>
              <a:defRPr/>
            </a:lvl1pPr>
          </a:lstStyle>
          <a:p>
            <a:fld id="{BEA98BE4-7598-4125-94B2-57D353545533}" type="slidenum">
              <a:rPr lang="en-US" altLang="en-US"/>
              <a:pPr/>
              <a:t>‹#›</a:t>
            </a:fld>
            <a:endParaRPr lang="en-US" altLang="en-US"/>
          </a:p>
        </p:txBody>
      </p:sp>
    </p:spTree>
    <p:extLst>
      <p:ext uri="{BB962C8B-B14F-4D97-AF65-F5344CB8AC3E}">
        <p14:creationId xmlns:p14="http://schemas.microsoft.com/office/powerpoint/2010/main" val="151351417"/>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E99512-79F5-401B-8C77-EC4A0316EB95}"/>
              </a:ext>
            </a:extLst>
          </p:cNvPr>
          <p:cNvSpPr>
            <a:spLocks noGrp="1"/>
          </p:cNvSpPr>
          <p:nvPr>
            <p:ph type="dt" sz="half" idx="10"/>
          </p:nvPr>
        </p:nvSpPr>
        <p:spPr/>
        <p:txBody>
          <a:bodyPr/>
          <a:lstStyle>
            <a:lvl1pPr>
              <a:defRPr/>
            </a:lvl1pPr>
          </a:lstStyle>
          <a:p>
            <a:pPr>
              <a:defRPr/>
            </a:pPr>
            <a:fld id="{5E5F45DD-DA9E-4E0F-9C04-5D9A0F8E5780}" type="datetimeFigureOut">
              <a:rPr lang="en-US"/>
              <a:pPr>
                <a:defRPr/>
              </a:pPr>
              <a:t>6/23/2026</a:t>
            </a:fld>
            <a:endParaRPr lang="en-US"/>
          </a:p>
        </p:txBody>
      </p:sp>
      <p:sp>
        <p:nvSpPr>
          <p:cNvPr id="6" name="Footer Placeholder 4">
            <a:extLst>
              <a:ext uri="{FF2B5EF4-FFF2-40B4-BE49-F238E27FC236}">
                <a16:creationId xmlns:a16="http://schemas.microsoft.com/office/drawing/2014/main" id="{4A23A25A-6568-4DE4-90D3-D74BF3E359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118C608-50D5-4DA8-B8C0-0140755DB158}"/>
              </a:ext>
            </a:extLst>
          </p:cNvPr>
          <p:cNvSpPr>
            <a:spLocks noGrp="1"/>
          </p:cNvSpPr>
          <p:nvPr>
            <p:ph type="sldNum" sz="quarter" idx="12"/>
          </p:nvPr>
        </p:nvSpPr>
        <p:spPr/>
        <p:txBody>
          <a:bodyPr/>
          <a:lstStyle>
            <a:lvl1pPr>
              <a:defRPr/>
            </a:lvl1pPr>
          </a:lstStyle>
          <a:p>
            <a:fld id="{87FFB73D-4DFD-4D6B-9CD5-9CF0740536A2}" type="slidenum">
              <a:rPr lang="en-US" altLang="en-US"/>
              <a:pPr/>
              <a:t>‹#›</a:t>
            </a:fld>
            <a:endParaRPr lang="en-US" altLang="en-US"/>
          </a:p>
        </p:txBody>
      </p:sp>
    </p:spTree>
    <p:extLst>
      <p:ext uri="{BB962C8B-B14F-4D97-AF65-F5344CB8AC3E}">
        <p14:creationId xmlns:p14="http://schemas.microsoft.com/office/powerpoint/2010/main" val="3340259090"/>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0F850B-6881-414B-BA62-03EB6F4051C2}"/>
              </a:ext>
            </a:extLst>
          </p:cNvPr>
          <p:cNvSpPr>
            <a:spLocks noGrp="1"/>
          </p:cNvSpPr>
          <p:nvPr>
            <p:ph type="dt" sz="half" idx="10"/>
          </p:nvPr>
        </p:nvSpPr>
        <p:spPr/>
        <p:txBody>
          <a:bodyPr/>
          <a:lstStyle>
            <a:lvl1pPr>
              <a:defRPr/>
            </a:lvl1pPr>
          </a:lstStyle>
          <a:p>
            <a:pPr>
              <a:defRPr/>
            </a:pPr>
            <a:fld id="{8CCBBE90-6B03-4C82-9758-7DD8798E2E97}" type="datetimeFigureOut">
              <a:rPr lang="en-US"/>
              <a:pPr>
                <a:defRPr/>
              </a:pPr>
              <a:t>6/23/2026</a:t>
            </a:fld>
            <a:endParaRPr lang="en-US"/>
          </a:p>
        </p:txBody>
      </p:sp>
      <p:sp>
        <p:nvSpPr>
          <p:cNvPr id="8" name="Footer Placeholder 4">
            <a:extLst>
              <a:ext uri="{FF2B5EF4-FFF2-40B4-BE49-F238E27FC236}">
                <a16:creationId xmlns:a16="http://schemas.microsoft.com/office/drawing/2014/main" id="{4F93B716-DCFF-4991-85EC-F6843964BAD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47C006-2E2F-4375-A601-8500F51BBFAA}"/>
              </a:ext>
            </a:extLst>
          </p:cNvPr>
          <p:cNvSpPr>
            <a:spLocks noGrp="1"/>
          </p:cNvSpPr>
          <p:nvPr>
            <p:ph type="sldNum" sz="quarter" idx="12"/>
          </p:nvPr>
        </p:nvSpPr>
        <p:spPr/>
        <p:txBody>
          <a:bodyPr/>
          <a:lstStyle>
            <a:lvl1pPr>
              <a:defRPr/>
            </a:lvl1pPr>
          </a:lstStyle>
          <a:p>
            <a:fld id="{CD065072-1032-4844-980B-8E52522C635A}" type="slidenum">
              <a:rPr lang="en-US" altLang="en-US"/>
              <a:pPr/>
              <a:t>‹#›</a:t>
            </a:fld>
            <a:endParaRPr lang="en-US" altLang="en-US"/>
          </a:p>
        </p:txBody>
      </p:sp>
    </p:spTree>
    <p:extLst>
      <p:ext uri="{BB962C8B-B14F-4D97-AF65-F5344CB8AC3E}">
        <p14:creationId xmlns:p14="http://schemas.microsoft.com/office/powerpoint/2010/main" val="201909464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7D185A-C31B-4466-B4FD-E46C22941BAF}"/>
              </a:ext>
            </a:extLst>
          </p:cNvPr>
          <p:cNvSpPr>
            <a:spLocks noGrp="1"/>
          </p:cNvSpPr>
          <p:nvPr>
            <p:ph type="dt" sz="half" idx="10"/>
          </p:nvPr>
        </p:nvSpPr>
        <p:spPr/>
        <p:txBody>
          <a:bodyPr/>
          <a:lstStyle>
            <a:lvl1pPr>
              <a:defRPr/>
            </a:lvl1pPr>
          </a:lstStyle>
          <a:p>
            <a:pPr>
              <a:defRPr/>
            </a:pPr>
            <a:fld id="{F078916F-8275-49FC-9FE0-0448703AAA5C}" type="datetimeFigureOut">
              <a:rPr lang="en-US"/>
              <a:pPr>
                <a:defRPr/>
              </a:pPr>
              <a:t>6/23/2026</a:t>
            </a:fld>
            <a:endParaRPr lang="en-US"/>
          </a:p>
        </p:txBody>
      </p:sp>
      <p:sp>
        <p:nvSpPr>
          <p:cNvPr id="4" name="Footer Placeholder 4">
            <a:extLst>
              <a:ext uri="{FF2B5EF4-FFF2-40B4-BE49-F238E27FC236}">
                <a16:creationId xmlns:a16="http://schemas.microsoft.com/office/drawing/2014/main" id="{2FD4748F-018B-4C85-9540-321516DC4C7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028BBC2-CBF5-4F1F-AF01-FFC134195ECE}"/>
              </a:ext>
            </a:extLst>
          </p:cNvPr>
          <p:cNvSpPr>
            <a:spLocks noGrp="1"/>
          </p:cNvSpPr>
          <p:nvPr>
            <p:ph type="sldNum" sz="quarter" idx="12"/>
          </p:nvPr>
        </p:nvSpPr>
        <p:spPr/>
        <p:txBody>
          <a:bodyPr/>
          <a:lstStyle>
            <a:lvl1pPr>
              <a:defRPr/>
            </a:lvl1pPr>
          </a:lstStyle>
          <a:p>
            <a:fld id="{35534F36-1B71-4470-9B3D-8E5EBA977BFD}" type="slidenum">
              <a:rPr lang="en-US" altLang="en-US"/>
              <a:pPr/>
              <a:t>‹#›</a:t>
            </a:fld>
            <a:endParaRPr lang="en-US" altLang="en-US"/>
          </a:p>
        </p:txBody>
      </p:sp>
    </p:spTree>
    <p:extLst>
      <p:ext uri="{BB962C8B-B14F-4D97-AF65-F5344CB8AC3E}">
        <p14:creationId xmlns:p14="http://schemas.microsoft.com/office/powerpoint/2010/main" val="2130887854"/>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BD71A1-9B08-40BB-91E3-74401D58ACD5}"/>
              </a:ext>
            </a:extLst>
          </p:cNvPr>
          <p:cNvSpPr>
            <a:spLocks noGrp="1"/>
          </p:cNvSpPr>
          <p:nvPr>
            <p:ph type="dt" sz="half" idx="10"/>
          </p:nvPr>
        </p:nvSpPr>
        <p:spPr/>
        <p:txBody>
          <a:bodyPr/>
          <a:lstStyle>
            <a:lvl1pPr>
              <a:defRPr/>
            </a:lvl1pPr>
          </a:lstStyle>
          <a:p>
            <a:pPr>
              <a:defRPr/>
            </a:pPr>
            <a:fld id="{C61CE2C6-5740-4509-8364-ED3DDB1E10EE}" type="datetimeFigureOut">
              <a:rPr lang="en-US"/>
              <a:pPr>
                <a:defRPr/>
              </a:pPr>
              <a:t>6/23/2026</a:t>
            </a:fld>
            <a:endParaRPr lang="en-US"/>
          </a:p>
        </p:txBody>
      </p:sp>
      <p:sp>
        <p:nvSpPr>
          <p:cNvPr id="3" name="Footer Placeholder 4">
            <a:extLst>
              <a:ext uri="{FF2B5EF4-FFF2-40B4-BE49-F238E27FC236}">
                <a16:creationId xmlns:a16="http://schemas.microsoft.com/office/drawing/2014/main" id="{44ECB05D-5512-44A6-863E-F75E4F73D1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C3B22E8-EDF2-4D2F-9894-F2094B6306E4}"/>
              </a:ext>
            </a:extLst>
          </p:cNvPr>
          <p:cNvSpPr>
            <a:spLocks noGrp="1"/>
          </p:cNvSpPr>
          <p:nvPr>
            <p:ph type="sldNum" sz="quarter" idx="12"/>
          </p:nvPr>
        </p:nvSpPr>
        <p:spPr/>
        <p:txBody>
          <a:bodyPr/>
          <a:lstStyle>
            <a:lvl1pPr>
              <a:defRPr/>
            </a:lvl1pPr>
          </a:lstStyle>
          <a:p>
            <a:fld id="{395CD01D-F872-4E31-B871-A4D3C063D06D}" type="slidenum">
              <a:rPr lang="en-US" altLang="en-US"/>
              <a:pPr/>
              <a:t>‹#›</a:t>
            </a:fld>
            <a:endParaRPr lang="en-US" altLang="en-US"/>
          </a:p>
        </p:txBody>
      </p:sp>
    </p:spTree>
    <p:extLst>
      <p:ext uri="{BB962C8B-B14F-4D97-AF65-F5344CB8AC3E}">
        <p14:creationId xmlns:p14="http://schemas.microsoft.com/office/powerpoint/2010/main" val="3161812968"/>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74506B3-B373-498D-AA07-6FD902E61CDA}"/>
              </a:ext>
            </a:extLst>
          </p:cNvPr>
          <p:cNvSpPr>
            <a:spLocks noGrp="1"/>
          </p:cNvSpPr>
          <p:nvPr>
            <p:ph type="dt" sz="half" idx="10"/>
          </p:nvPr>
        </p:nvSpPr>
        <p:spPr/>
        <p:txBody>
          <a:bodyPr/>
          <a:lstStyle>
            <a:lvl1pPr>
              <a:defRPr/>
            </a:lvl1pPr>
          </a:lstStyle>
          <a:p>
            <a:pPr>
              <a:defRPr/>
            </a:pPr>
            <a:fld id="{654AD77D-4AFB-4B15-B5D4-87B6B17789A7}" type="datetimeFigureOut">
              <a:rPr lang="en-US"/>
              <a:pPr>
                <a:defRPr/>
              </a:pPr>
              <a:t>6/23/2026</a:t>
            </a:fld>
            <a:endParaRPr lang="en-US"/>
          </a:p>
        </p:txBody>
      </p:sp>
      <p:sp>
        <p:nvSpPr>
          <p:cNvPr id="6" name="Footer Placeholder 4">
            <a:extLst>
              <a:ext uri="{FF2B5EF4-FFF2-40B4-BE49-F238E27FC236}">
                <a16:creationId xmlns:a16="http://schemas.microsoft.com/office/drawing/2014/main" id="{C1077496-9031-478B-8DFB-B016CEE325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64C13D-1954-48E0-A73A-CE7838584C30}"/>
              </a:ext>
            </a:extLst>
          </p:cNvPr>
          <p:cNvSpPr>
            <a:spLocks noGrp="1"/>
          </p:cNvSpPr>
          <p:nvPr>
            <p:ph type="sldNum" sz="quarter" idx="12"/>
          </p:nvPr>
        </p:nvSpPr>
        <p:spPr/>
        <p:txBody>
          <a:bodyPr/>
          <a:lstStyle>
            <a:lvl1pPr>
              <a:defRPr/>
            </a:lvl1pPr>
          </a:lstStyle>
          <a:p>
            <a:fld id="{7D998485-9B86-4223-AE81-9457920FB2F4}" type="slidenum">
              <a:rPr lang="en-US" altLang="en-US"/>
              <a:pPr/>
              <a:t>‹#›</a:t>
            </a:fld>
            <a:endParaRPr lang="en-US" altLang="en-US"/>
          </a:p>
        </p:txBody>
      </p:sp>
    </p:spTree>
    <p:extLst>
      <p:ext uri="{BB962C8B-B14F-4D97-AF65-F5344CB8AC3E}">
        <p14:creationId xmlns:p14="http://schemas.microsoft.com/office/powerpoint/2010/main" val="332402569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16F7-92FF-40CE-8803-0EF901B9C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A1085-D6F7-4DF2-BEF1-832A4BB450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B359F-1308-44B5-8083-27B2CD2BFA35}"/>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5" name="Footer Placeholder 4">
            <a:extLst>
              <a:ext uri="{FF2B5EF4-FFF2-40B4-BE49-F238E27FC236}">
                <a16:creationId xmlns:a16="http://schemas.microsoft.com/office/drawing/2014/main" id="{1A22B4C9-461D-4766-86E1-AB89247FC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DE513-8F19-4C3F-88D7-53A773018813}"/>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96308646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4C9C25-AF91-4EC0-A56A-86FE1BF0EB16}"/>
              </a:ext>
            </a:extLst>
          </p:cNvPr>
          <p:cNvSpPr>
            <a:spLocks noGrp="1"/>
          </p:cNvSpPr>
          <p:nvPr>
            <p:ph type="dt" sz="half" idx="10"/>
          </p:nvPr>
        </p:nvSpPr>
        <p:spPr/>
        <p:txBody>
          <a:bodyPr/>
          <a:lstStyle>
            <a:lvl1pPr>
              <a:defRPr/>
            </a:lvl1pPr>
          </a:lstStyle>
          <a:p>
            <a:pPr>
              <a:defRPr/>
            </a:pPr>
            <a:fld id="{867053D5-908D-4825-9C77-F4432F009809}" type="datetimeFigureOut">
              <a:rPr lang="en-US"/>
              <a:pPr>
                <a:defRPr/>
              </a:pPr>
              <a:t>6/23/2026</a:t>
            </a:fld>
            <a:endParaRPr lang="en-US"/>
          </a:p>
        </p:txBody>
      </p:sp>
      <p:sp>
        <p:nvSpPr>
          <p:cNvPr id="6" name="Footer Placeholder 4">
            <a:extLst>
              <a:ext uri="{FF2B5EF4-FFF2-40B4-BE49-F238E27FC236}">
                <a16:creationId xmlns:a16="http://schemas.microsoft.com/office/drawing/2014/main" id="{76A8D0BF-F8E7-43C9-9165-8A5161AE9A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AD8766-DF9F-47EA-8368-3013570DF017}"/>
              </a:ext>
            </a:extLst>
          </p:cNvPr>
          <p:cNvSpPr>
            <a:spLocks noGrp="1"/>
          </p:cNvSpPr>
          <p:nvPr>
            <p:ph type="sldNum" sz="quarter" idx="12"/>
          </p:nvPr>
        </p:nvSpPr>
        <p:spPr/>
        <p:txBody>
          <a:bodyPr/>
          <a:lstStyle>
            <a:lvl1pPr>
              <a:defRPr/>
            </a:lvl1pPr>
          </a:lstStyle>
          <a:p>
            <a:fld id="{1D74EDA9-13E7-49AD-AD9D-5D226E08DE8E}" type="slidenum">
              <a:rPr lang="en-US" altLang="en-US"/>
              <a:pPr/>
              <a:t>‹#›</a:t>
            </a:fld>
            <a:endParaRPr lang="en-US" altLang="en-US"/>
          </a:p>
        </p:txBody>
      </p:sp>
    </p:spTree>
    <p:extLst>
      <p:ext uri="{BB962C8B-B14F-4D97-AF65-F5344CB8AC3E}">
        <p14:creationId xmlns:p14="http://schemas.microsoft.com/office/powerpoint/2010/main" val="3313146893"/>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2EFC5-BA08-4F78-A1AD-719C0CC7D90C}"/>
              </a:ext>
            </a:extLst>
          </p:cNvPr>
          <p:cNvSpPr>
            <a:spLocks noGrp="1"/>
          </p:cNvSpPr>
          <p:nvPr>
            <p:ph type="dt" sz="half" idx="10"/>
          </p:nvPr>
        </p:nvSpPr>
        <p:spPr/>
        <p:txBody>
          <a:bodyPr/>
          <a:lstStyle>
            <a:lvl1pPr>
              <a:defRPr/>
            </a:lvl1pPr>
          </a:lstStyle>
          <a:p>
            <a:pPr>
              <a:defRPr/>
            </a:pPr>
            <a:fld id="{FB77F780-D196-4570-80FA-C01819DA51EF}" type="datetimeFigureOut">
              <a:rPr lang="en-US"/>
              <a:pPr>
                <a:defRPr/>
              </a:pPr>
              <a:t>6/23/2026</a:t>
            </a:fld>
            <a:endParaRPr lang="en-US"/>
          </a:p>
        </p:txBody>
      </p:sp>
      <p:sp>
        <p:nvSpPr>
          <p:cNvPr id="5" name="Footer Placeholder 4">
            <a:extLst>
              <a:ext uri="{FF2B5EF4-FFF2-40B4-BE49-F238E27FC236}">
                <a16:creationId xmlns:a16="http://schemas.microsoft.com/office/drawing/2014/main" id="{5DD9305A-9A67-42BD-9CB4-59D793AFCA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750AA9-7204-4D88-909C-352CE747B526}"/>
              </a:ext>
            </a:extLst>
          </p:cNvPr>
          <p:cNvSpPr>
            <a:spLocks noGrp="1"/>
          </p:cNvSpPr>
          <p:nvPr>
            <p:ph type="sldNum" sz="quarter" idx="12"/>
          </p:nvPr>
        </p:nvSpPr>
        <p:spPr/>
        <p:txBody>
          <a:bodyPr/>
          <a:lstStyle>
            <a:lvl1pPr>
              <a:defRPr/>
            </a:lvl1pPr>
          </a:lstStyle>
          <a:p>
            <a:fld id="{B1A9B8B7-DDF5-4642-A5D9-F2ACF6B3FDFC}" type="slidenum">
              <a:rPr lang="en-US" altLang="en-US"/>
              <a:pPr/>
              <a:t>‹#›</a:t>
            </a:fld>
            <a:endParaRPr lang="en-US" altLang="en-US"/>
          </a:p>
        </p:txBody>
      </p:sp>
    </p:spTree>
    <p:extLst>
      <p:ext uri="{BB962C8B-B14F-4D97-AF65-F5344CB8AC3E}">
        <p14:creationId xmlns:p14="http://schemas.microsoft.com/office/powerpoint/2010/main" val="68565180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24DB8-F551-4BEC-B7C8-CC2BC03474F7}"/>
              </a:ext>
            </a:extLst>
          </p:cNvPr>
          <p:cNvSpPr>
            <a:spLocks noGrp="1"/>
          </p:cNvSpPr>
          <p:nvPr>
            <p:ph type="dt" sz="half" idx="10"/>
          </p:nvPr>
        </p:nvSpPr>
        <p:spPr/>
        <p:txBody>
          <a:bodyPr/>
          <a:lstStyle>
            <a:lvl1pPr>
              <a:defRPr/>
            </a:lvl1pPr>
          </a:lstStyle>
          <a:p>
            <a:pPr>
              <a:defRPr/>
            </a:pPr>
            <a:fld id="{FA3B3011-6B7D-4F8A-9F69-9BC1DF9A2A9D}" type="datetimeFigureOut">
              <a:rPr lang="en-US"/>
              <a:pPr>
                <a:defRPr/>
              </a:pPr>
              <a:t>6/23/2026</a:t>
            </a:fld>
            <a:endParaRPr lang="en-US"/>
          </a:p>
        </p:txBody>
      </p:sp>
      <p:sp>
        <p:nvSpPr>
          <p:cNvPr id="5" name="Footer Placeholder 4">
            <a:extLst>
              <a:ext uri="{FF2B5EF4-FFF2-40B4-BE49-F238E27FC236}">
                <a16:creationId xmlns:a16="http://schemas.microsoft.com/office/drawing/2014/main" id="{0ED4640C-D6FB-40BB-995B-269D93B88E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83856A-B3F0-430A-B0AB-C93E322FA2F2}"/>
              </a:ext>
            </a:extLst>
          </p:cNvPr>
          <p:cNvSpPr>
            <a:spLocks noGrp="1"/>
          </p:cNvSpPr>
          <p:nvPr>
            <p:ph type="sldNum" sz="quarter" idx="12"/>
          </p:nvPr>
        </p:nvSpPr>
        <p:spPr/>
        <p:txBody>
          <a:bodyPr/>
          <a:lstStyle>
            <a:lvl1pPr>
              <a:defRPr/>
            </a:lvl1pPr>
          </a:lstStyle>
          <a:p>
            <a:fld id="{F65FE8DA-3B7B-4268-B971-29C2427622BF}" type="slidenum">
              <a:rPr lang="en-US" altLang="en-US"/>
              <a:pPr/>
              <a:t>‹#›</a:t>
            </a:fld>
            <a:endParaRPr lang="en-US" altLang="en-US"/>
          </a:p>
        </p:txBody>
      </p:sp>
    </p:spTree>
    <p:extLst>
      <p:ext uri="{BB962C8B-B14F-4D97-AF65-F5344CB8AC3E}">
        <p14:creationId xmlns:p14="http://schemas.microsoft.com/office/powerpoint/2010/main" val="2592529487"/>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992050626"/>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25221143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471284005"/>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284615474"/>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6/23/2026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955756970"/>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65699925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43831652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62FD-7A33-4B6D-984A-B2A574A68A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D56735-C1B8-4D46-AF19-922CB3819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6355E3-8167-4F69-933C-14ED9D355D80}"/>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5" name="Footer Placeholder 4">
            <a:extLst>
              <a:ext uri="{FF2B5EF4-FFF2-40B4-BE49-F238E27FC236}">
                <a16:creationId xmlns:a16="http://schemas.microsoft.com/office/drawing/2014/main" id="{504C2B50-5ED5-4691-9FD3-D19354FCD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06D90-AE32-495B-BF38-8E09E579DF4F}"/>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4150650363"/>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965307481"/>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082972727"/>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493974568"/>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234970747"/>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vl6pPr marL="2285314" indent="0" algn="ctr">
              <a:buNone/>
              <a:defRPr/>
            </a:lvl6pPr>
            <a:lvl7pPr marL="2742377" indent="0" algn="ctr">
              <a:buNone/>
              <a:defRPr/>
            </a:lvl7pPr>
            <a:lvl8pPr marL="3199440" indent="0" algn="ctr">
              <a:buNone/>
              <a:defRPr/>
            </a:lvl8pPr>
            <a:lvl9pPr marL="365650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E0915-2977-4891-8EF1-E9FEB61E78A0}" type="slidenum">
              <a:rPr lang="en-US"/>
              <a:pPr>
                <a:defRPr/>
              </a:pPr>
              <a:t>‹#›</a:t>
            </a:fld>
            <a:endParaRPr lang="en-US"/>
          </a:p>
        </p:txBody>
      </p:sp>
    </p:spTree>
    <p:extLst>
      <p:ext uri="{BB962C8B-B14F-4D97-AF65-F5344CB8AC3E}">
        <p14:creationId xmlns:p14="http://schemas.microsoft.com/office/powerpoint/2010/main" val="1782583275"/>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B435E-A49E-4162-AF42-8B81422E2A98}" type="slidenum">
              <a:rPr lang="en-US"/>
              <a:pPr>
                <a:defRPr/>
              </a:pPr>
              <a:t>‹#›</a:t>
            </a:fld>
            <a:endParaRPr lang="en-US"/>
          </a:p>
        </p:txBody>
      </p:sp>
    </p:spTree>
    <p:extLst>
      <p:ext uri="{BB962C8B-B14F-4D97-AF65-F5344CB8AC3E}">
        <p14:creationId xmlns:p14="http://schemas.microsoft.com/office/powerpoint/2010/main" val="1206487685"/>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99"/>
            </a:lvl1pPr>
            <a:lvl2pPr marL="457063" indent="0">
              <a:buNone/>
              <a:defRPr sz="1799"/>
            </a:lvl2pPr>
            <a:lvl3pPr marL="914126" indent="0">
              <a:buNone/>
              <a:defRPr sz="1600"/>
            </a:lvl3pPr>
            <a:lvl4pPr marL="1371189" indent="0">
              <a:buNone/>
              <a:defRPr sz="1400"/>
            </a:lvl4pPr>
            <a:lvl5pPr marL="1828251" indent="0">
              <a:buNone/>
              <a:defRPr sz="1400"/>
            </a:lvl5pPr>
            <a:lvl6pPr marL="2285314" indent="0">
              <a:buNone/>
              <a:defRPr sz="1400"/>
            </a:lvl6pPr>
            <a:lvl7pPr marL="2742377" indent="0">
              <a:buNone/>
              <a:defRPr sz="1400"/>
            </a:lvl7pPr>
            <a:lvl8pPr marL="3199440" indent="0">
              <a:buNone/>
              <a:defRPr sz="1400"/>
            </a:lvl8pPr>
            <a:lvl9pPr marL="365650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165AF-F49E-4680-BEC3-61F8434AAFA9}" type="slidenum">
              <a:rPr lang="en-US"/>
              <a:pPr>
                <a:defRPr/>
              </a:pPr>
              <a:t>‹#›</a:t>
            </a:fld>
            <a:endParaRPr lang="en-US"/>
          </a:p>
        </p:txBody>
      </p:sp>
    </p:spTree>
    <p:extLst>
      <p:ext uri="{BB962C8B-B14F-4D97-AF65-F5344CB8AC3E}">
        <p14:creationId xmlns:p14="http://schemas.microsoft.com/office/powerpoint/2010/main" val="2655147017"/>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981200"/>
            <a:ext cx="5080000" cy="411480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2FAC9-4DBA-46EC-844D-F17317BB27F3}" type="slidenum">
              <a:rPr lang="en-US"/>
              <a:pPr>
                <a:defRPr/>
              </a:pPr>
              <a:t>‹#›</a:t>
            </a:fld>
            <a:endParaRPr lang="en-US"/>
          </a:p>
        </p:txBody>
      </p:sp>
    </p:spTree>
    <p:extLst>
      <p:ext uri="{BB962C8B-B14F-4D97-AF65-F5344CB8AC3E}">
        <p14:creationId xmlns:p14="http://schemas.microsoft.com/office/powerpoint/2010/main" val="3118676527"/>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284333-22E5-4010-B23F-6D031FBE1943}" type="slidenum">
              <a:rPr lang="en-US"/>
              <a:pPr>
                <a:defRPr/>
              </a:pPr>
              <a:t>‹#›</a:t>
            </a:fld>
            <a:endParaRPr lang="en-US"/>
          </a:p>
        </p:txBody>
      </p:sp>
    </p:spTree>
    <p:extLst>
      <p:ext uri="{BB962C8B-B14F-4D97-AF65-F5344CB8AC3E}">
        <p14:creationId xmlns:p14="http://schemas.microsoft.com/office/powerpoint/2010/main" val="1828132167"/>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961EA1-114D-40D9-9139-2FA404AF0D19}" type="slidenum">
              <a:rPr lang="en-US"/>
              <a:pPr>
                <a:defRPr/>
              </a:pPr>
              <a:t>‹#›</a:t>
            </a:fld>
            <a:endParaRPr lang="en-US"/>
          </a:p>
        </p:txBody>
      </p:sp>
    </p:spTree>
    <p:extLst>
      <p:ext uri="{BB962C8B-B14F-4D97-AF65-F5344CB8AC3E}">
        <p14:creationId xmlns:p14="http://schemas.microsoft.com/office/powerpoint/2010/main" val="345149689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AD47-A6BB-4F73-BB7E-140314D77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57CDF-46EE-4393-B775-5695761240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60E7E6-39CB-46D7-A38A-4FFCE6A89B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CDCBB-4F8A-4664-BAD9-464AE2D5EFBC}"/>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6" name="Footer Placeholder 5">
            <a:extLst>
              <a:ext uri="{FF2B5EF4-FFF2-40B4-BE49-F238E27FC236}">
                <a16:creationId xmlns:a16="http://schemas.microsoft.com/office/drawing/2014/main" id="{56998B79-5986-4B21-B2BE-B50585D02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5D9DF-26FC-42CD-8F64-646D77D1426A}"/>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2406202711"/>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0DBF0C-95F3-4DF0-BDDF-A3C9CCE1AEF6}" type="slidenum">
              <a:rPr lang="en-US"/>
              <a:pPr>
                <a:defRPr/>
              </a:pPr>
              <a:t>‹#›</a:t>
            </a:fld>
            <a:endParaRPr lang="en-US"/>
          </a:p>
        </p:txBody>
      </p:sp>
    </p:spTree>
    <p:extLst>
      <p:ext uri="{BB962C8B-B14F-4D97-AF65-F5344CB8AC3E}">
        <p14:creationId xmlns:p14="http://schemas.microsoft.com/office/powerpoint/2010/main" val="283545377"/>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8B810-8839-4C11-A227-74065A9C5FAF}" type="slidenum">
              <a:rPr lang="en-US"/>
              <a:pPr>
                <a:defRPr/>
              </a:pPr>
              <a:t>‹#›</a:t>
            </a:fld>
            <a:endParaRPr lang="en-US"/>
          </a:p>
        </p:txBody>
      </p:sp>
    </p:spTree>
    <p:extLst>
      <p:ext uri="{BB962C8B-B14F-4D97-AF65-F5344CB8AC3E}">
        <p14:creationId xmlns:p14="http://schemas.microsoft.com/office/powerpoint/2010/main" val="4135082141"/>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3E278-1DB2-458A-B8C0-EB6E33227D6A}" type="slidenum">
              <a:rPr lang="en-US"/>
              <a:pPr>
                <a:defRPr/>
              </a:pPr>
              <a:t>‹#›</a:t>
            </a:fld>
            <a:endParaRPr lang="en-US"/>
          </a:p>
        </p:txBody>
      </p:sp>
    </p:spTree>
    <p:extLst>
      <p:ext uri="{BB962C8B-B14F-4D97-AF65-F5344CB8AC3E}">
        <p14:creationId xmlns:p14="http://schemas.microsoft.com/office/powerpoint/2010/main" val="2529122213"/>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CED94-8A62-4169-890C-87A84802614C}" type="slidenum">
              <a:rPr lang="en-US"/>
              <a:pPr>
                <a:defRPr/>
              </a:pPr>
              <a:t>‹#›</a:t>
            </a:fld>
            <a:endParaRPr lang="en-US"/>
          </a:p>
        </p:txBody>
      </p:sp>
    </p:spTree>
    <p:extLst>
      <p:ext uri="{BB962C8B-B14F-4D97-AF65-F5344CB8AC3E}">
        <p14:creationId xmlns:p14="http://schemas.microsoft.com/office/powerpoint/2010/main" val="3691864072"/>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D1095-9D54-40B4-8A9D-692127AEBDB1}" type="slidenum">
              <a:rPr lang="en-US"/>
              <a:pPr>
                <a:defRPr/>
              </a:pPr>
              <a:t>‹#›</a:t>
            </a:fld>
            <a:endParaRPr lang="en-US"/>
          </a:p>
        </p:txBody>
      </p:sp>
    </p:spTree>
    <p:extLst>
      <p:ext uri="{BB962C8B-B14F-4D97-AF65-F5344CB8AC3E}">
        <p14:creationId xmlns:p14="http://schemas.microsoft.com/office/powerpoint/2010/main" val="4237563040"/>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EA86-3EAE-98F1-D2E6-BA7CBDF153F5}"/>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3A50ECED-7899-A93E-1C18-6B78CFBC6BAB}"/>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BA5388-CB84-9C4E-38B0-25144991B7D9}"/>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5" name="Footer Placeholder 4">
            <a:extLst>
              <a:ext uri="{FF2B5EF4-FFF2-40B4-BE49-F238E27FC236}">
                <a16:creationId xmlns:a16="http://schemas.microsoft.com/office/drawing/2014/main" id="{BF8523FA-6452-9F24-97B0-B14D40EE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6FC0F-2BA4-4542-7F7B-9ABD020187D1}"/>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3096719891"/>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E8EA-0DFF-DF71-609C-430DF0D8A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F6B85-EE94-D0A6-BFA7-5BDE946F2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199A7-45A1-6C9C-D59E-198C2C3A92E8}"/>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5" name="Footer Placeholder 4">
            <a:extLst>
              <a:ext uri="{FF2B5EF4-FFF2-40B4-BE49-F238E27FC236}">
                <a16:creationId xmlns:a16="http://schemas.microsoft.com/office/drawing/2014/main" id="{2792B87F-EABF-1DD3-B411-EF8D2730B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9EB49-9475-E596-9214-C7F53E70F7C5}"/>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988404569"/>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1815-C5C5-153F-7918-4908B62C3D31}"/>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B482469C-C61A-4EFF-0221-D8453BAAFC97}"/>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55423-912B-CB71-A8D4-78638792E113}"/>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5" name="Footer Placeholder 4">
            <a:extLst>
              <a:ext uri="{FF2B5EF4-FFF2-40B4-BE49-F238E27FC236}">
                <a16:creationId xmlns:a16="http://schemas.microsoft.com/office/drawing/2014/main" id="{7B2ADCDD-2A50-86E1-86BA-B4839A68D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2B95C-85E1-268A-62C5-6807B738C6DD}"/>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648174324"/>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23B-0671-64E6-419B-B71E685EC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E1FB4-7955-9033-DC74-9EB6587BCDB3}"/>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D273C2-790B-D44A-71A4-F22092383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2BEAC-DA3E-A669-5811-06B34DC8C91B}"/>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6" name="Footer Placeholder 5">
            <a:extLst>
              <a:ext uri="{FF2B5EF4-FFF2-40B4-BE49-F238E27FC236}">
                <a16:creationId xmlns:a16="http://schemas.microsoft.com/office/drawing/2014/main" id="{A47B006A-539C-3824-F048-112E6A1EE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D7D36-4002-EC2F-B26C-BB9C46048F29}"/>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2493167708"/>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11D2-5808-6BB1-771D-0E1837F2557E}"/>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0A21-1BAB-9337-0109-169DABA0298E}"/>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8FE5-05FB-09E9-FE64-3A8AFD8A58F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0ED5E-EBE6-9FC2-EE69-0D4664576053}"/>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6B012D-65CA-1620-C35A-2ABEAF81DC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B5627-F11E-65AC-4ECC-F91701F0531C}"/>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8" name="Footer Placeholder 7">
            <a:extLst>
              <a:ext uri="{FF2B5EF4-FFF2-40B4-BE49-F238E27FC236}">
                <a16:creationId xmlns:a16="http://schemas.microsoft.com/office/drawing/2014/main" id="{AEEE9AE5-3DD5-8B19-9D88-2806956FCD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606087-C385-9876-81E1-A168EE0333F6}"/>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226827216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84F4-ABF6-419D-8014-B2200201E7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BAF017-0212-4FDA-9547-3F84DB42F2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C7FEB2-0AAF-4D82-BD06-7FCC3FA52E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5C512-24A2-47B4-960F-4BF8D2229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F82E79-4A53-44F1-881C-94D84F924B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D29E8-5C59-48D7-8639-CD884B749965}"/>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8" name="Footer Placeholder 7">
            <a:extLst>
              <a:ext uri="{FF2B5EF4-FFF2-40B4-BE49-F238E27FC236}">
                <a16:creationId xmlns:a16="http://schemas.microsoft.com/office/drawing/2014/main" id="{FFC4AE6E-E0EA-44E6-AFE2-24506B99F2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862759-2D5E-41EB-AC4D-B8CC86A3060E}"/>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4023491858"/>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C4C7-A306-2F18-22CC-FE59A6EF60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ADE803-4968-59B8-0EF0-1F2719528649}"/>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4" name="Footer Placeholder 3">
            <a:extLst>
              <a:ext uri="{FF2B5EF4-FFF2-40B4-BE49-F238E27FC236}">
                <a16:creationId xmlns:a16="http://schemas.microsoft.com/office/drawing/2014/main" id="{3C556A2A-512E-C6E4-2DCF-0DF184816E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1B5792-F8E1-39B2-B493-604EBE242ADB}"/>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3282973605"/>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BD57E-E065-012D-9B9E-C7C4E6FE1E60}"/>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3" name="Footer Placeholder 2">
            <a:extLst>
              <a:ext uri="{FF2B5EF4-FFF2-40B4-BE49-F238E27FC236}">
                <a16:creationId xmlns:a16="http://schemas.microsoft.com/office/drawing/2014/main" id="{46E76B78-6316-B80D-51E3-EB6D6BFD0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CF7FB5-87F4-95C7-4FF7-45C54B2F17DB}"/>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2223029036"/>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DE2C-0186-922F-844C-635A5831BB41}"/>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40A9A66B-B325-28B6-7061-9E1E96331B25}"/>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BEDFC-B538-420E-1D2A-D6EED0E9258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2B632-09E4-B2D1-31A5-84CB82A02FA1}"/>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6" name="Footer Placeholder 5">
            <a:extLst>
              <a:ext uri="{FF2B5EF4-FFF2-40B4-BE49-F238E27FC236}">
                <a16:creationId xmlns:a16="http://schemas.microsoft.com/office/drawing/2014/main" id="{1A903405-575D-1412-6690-73740C127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4839F-BA57-1A9E-FB91-8ABB2DA44B63}"/>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04062147"/>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E0C7-DEE6-4123-A883-7EC304E2C5DE}"/>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74CAE674-D6C5-6D66-AD7D-B3AE87F08E9E}"/>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25552064-9203-50BB-D453-C7ABC8384F4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EDB97-59E5-9AFE-80EB-664754D25A35}"/>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6" name="Footer Placeholder 5">
            <a:extLst>
              <a:ext uri="{FF2B5EF4-FFF2-40B4-BE49-F238E27FC236}">
                <a16:creationId xmlns:a16="http://schemas.microsoft.com/office/drawing/2014/main" id="{E38B453C-E54B-3066-C82E-5BB901877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C7045-9594-0A7B-3935-5B6210573CA5}"/>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3834434943"/>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A0D0-B1E1-C401-4915-CE0C337EB8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184DAE-264B-BF44-EF24-7C9B3BA25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D287E-96FE-6CFD-293B-2CE6DC989918}"/>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5" name="Footer Placeholder 4">
            <a:extLst>
              <a:ext uri="{FF2B5EF4-FFF2-40B4-BE49-F238E27FC236}">
                <a16:creationId xmlns:a16="http://schemas.microsoft.com/office/drawing/2014/main" id="{ABB3FB81-CF4D-F83F-BCB3-BD0666E6E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7692A-D48F-4509-6922-AD148D6D0C56}"/>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466250353"/>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47753E-BA0A-A005-5DA5-91CA74A52C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03AC63-7205-A220-E544-90FF38922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68C37-AB13-9EB4-D1DE-B191AE25CAB1}"/>
              </a:ext>
            </a:extLst>
          </p:cNvPr>
          <p:cNvSpPr>
            <a:spLocks noGrp="1"/>
          </p:cNvSpPr>
          <p:nvPr>
            <p:ph type="dt" sz="half" idx="10"/>
          </p:nvPr>
        </p:nvSpPr>
        <p:spPr/>
        <p:txBody>
          <a:bodyPr/>
          <a:lstStyle/>
          <a:p>
            <a:fld id="{A373C20D-0F1B-41F6-8E10-492060BCECB3}" type="datetimeFigureOut">
              <a:rPr lang="en-US" smtClean="0"/>
              <a:t>6/23/2026</a:t>
            </a:fld>
            <a:endParaRPr lang="en-US"/>
          </a:p>
        </p:txBody>
      </p:sp>
      <p:sp>
        <p:nvSpPr>
          <p:cNvPr id="5" name="Footer Placeholder 4">
            <a:extLst>
              <a:ext uri="{FF2B5EF4-FFF2-40B4-BE49-F238E27FC236}">
                <a16:creationId xmlns:a16="http://schemas.microsoft.com/office/drawing/2014/main" id="{3C34E555-D571-620E-CA11-F7A70C0DB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8E957-2AA8-C0F2-DB2C-82B9DBB865E2}"/>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709088459"/>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0FC6-022C-303B-254F-20F8B9893BD3}"/>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66C4968B-4D30-FFF7-1AC5-133AEFB9A503}"/>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877703-BDEC-37C8-B456-153A0443ABBC}"/>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5" name="Footer Placeholder 4">
            <a:extLst>
              <a:ext uri="{FF2B5EF4-FFF2-40B4-BE49-F238E27FC236}">
                <a16:creationId xmlns:a16="http://schemas.microsoft.com/office/drawing/2014/main" id="{5ADC6EF1-5D20-9A4D-8436-654EC28B3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26F5D-E981-EE72-3C29-059D2E8509AF}"/>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412755045"/>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6C46-3B6A-5154-BC97-55977C4BB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2CB87-B3A2-0E53-E8D2-5CF3BD9348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157C8-2F42-E78D-2094-40ECAEF3E58F}"/>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5" name="Footer Placeholder 4">
            <a:extLst>
              <a:ext uri="{FF2B5EF4-FFF2-40B4-BE49-F238E27FC236}">
                <a16:creationId xmlns:a16="http://schemas.microsoft.com/office/drawing/2014/main" id="{E84E18BA-8309-66E4-07F0-740FF3665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97EC1-5391-B7DB-1345-309586F4816B}"/>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2507821499"/>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F162-1C0F-4F62-2B75-DAB8251786FE}"/>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DA36E8CD-8F38-6EFA-29C5-354F08C507B7}"/>
              </a:ext>
            </a:extLst>
          </p:cNvPr>
          <p:cNvSpPr>
            <a:spLocks noGrp="1"/>
          </p:cNvSpPr>
          <p:nvPr>
            <p:ph type="body" idx="1"/>
          </p:nvPr>
        </p:nvSpPr>
        <p:spPr>
          <a:xfrm>
            <a:off x="831850" y="4589465"/>
            <a:ext cx="10515600"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6BC99-6DEB-A0C7-8AC5-2D17ABDBA254}"/>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5" name="Footer Placeholder 4">
            <a:extLst>
              <a:ext uri="{FF2B5EF4-FFF2-40B4-BE49-F238E27FC236}">
                <a16:creationId xmlns:a16="http://schemas.microsoft.com/office/drawing/2014/main" id="{77F8D794-AC08-5639-8184-2926C2AFF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0D3E0-EA35-286B-0B4E-189BC59C0D69}"/>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1093563432"/>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4C4E-7ECE-C4DF-A3AB-4DD657F15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AECA5-5B06-36D4-727A-99E84D43291E}"/>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A18987-5EAB-1B99-63AA-BC5B57144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A0AC8E-989F-B296-B464-B38C23927BE2}"/>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6" name="Footer Placeholder 5">
            <a:extLst>
              <a:ext uri="{FF2B5EF4-FFF2-40B4-BE49-F238E27FC236}">
                <a16:creationId xmlns:a16="http://schemas.microsoft.com/office/drawing/2014/main" id="{D76A5F82-089A-E90B-7070-574287A32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20899-6D78-256B-445A-C643EBFC0B97}"/>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1700939476"/>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5857-DA5F-4EFF-B62F-32775BD760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9F39B3-D1F5-4FFE-B8C2-4BB75DC16B47}"/>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4" name="Footer Placeholder 3">
            <a:extLst>
              <a:ext uri="{FF2B5EF4-FFF2-40B4-BE49-F238E27FC236}">
                <a16:creationId xmlns:a16="http://schemas.microsoft.com/office/drawing/2014/main" id="{B80DB7C6-A6F4-4D26-B359-0B55E3B829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0B819F-4912-4B0E-8094-70B8421D9B82}"/>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3154533985"/>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A29D-8C68-B7CF-CAAB-88EBC21E01A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68FE2-D705-6A0D-33A5-596FFDC60BDF}"/>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9170D-A8BF-70FF-4989-CF785E1E113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6A260D-3004-CF32-1DC5-0513FDD4BD1C}"/>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A7609-D9CE-FAE8-75E1-8870656AC3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55272-8B4B-F35B-4083-3DCC8EED8C5D}"/>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8" name="Footer Placeholder 7">
            <a:extLst>
              <a:ext uri="{FF2B5EF4-FFF2-40B4-BE49-F238E27FC236}">
                <a16:creationId xmlns:a16="http://schemas.microsoft.com/office/drawing/2014/main" id="{E3779A56-1D5C-000A-AA97-87CF30A8C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69636A-476D-3D70-6462-98AA4971FB7F}"/>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1264604793"/>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4446-7EEE-2442-E469-06E174752A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E6AC0-6AA8-D8D4-ECA2-8D303B7CFE49}"/>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4" name="Footer Placeholder 3">
            <a:extLst>
              <a:ext uri="{FF2B5EF4-FFF2-40B4-BE49-F238E27FC236}">
                <a16:creationId xmlns:a16="http://schemas.microsoft.com/office/drawing/2014/main" id="{5879E394-55B1-B6FD-9947-861DE4CF53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33E1DB-9116-03CB-9485-B376D34BED5B}"/>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257446978"/>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C4ACD-398C-7B17-E316-9ADB30C009F4}"/>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3" name="Footer Placeholder 2">
            <a:extLst>
              <a:ext uri="{FF2B5EF4-FFF2-40B4-BE49-F238E27FC236}">
                <a16:creationId xmlns:a16="http://schemas.microsoft.com/office/drawing/2014/main" id="{EA74B815-9973-0CAE-B4E4-D69DBBEFD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BB876-AE0E-1F4C-DA11-25B48867C5BB}"/>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2713749176"/>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7574-9368-3862-F6A7-7F3715C9671A}"/>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E7458503-EB42-3737-7B47-8E8EA9CDA916}"/>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5FBAF3-69D3-8BFC-1DBD-0C9EABF68093}"/>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5EDFA-BB20-E6EC-B0EF-0656F5B8852B}"/>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6" name="Footer Placeholder 5">
            <a:extLst>
              <a:ext uri="{FF2B5EF4-FFF2-40B4-BE49-F238E27FC236}">
                <a16:creationId xmlns:a16="http://schemas.microsoft.com/office/drawing/2014/main" id="{ACDC3B21-C56A-4541-0E99-014CD27C2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648A5B-207F-DDB7-9720-0948C5102FC7}"/>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3171468413"/>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7586-6A55-F259-EDB6-5CAC04E319AB}"/>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9CAAD43E-2C24-15AB-1FE3-4C864E41DC3C}"/>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91F37734-4637-B9F3-84F3-9C12129B9983}"/>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AC0E5-13A1-33CD-BACC-CA7C39F7E20A}"/>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6" name="Footer Placeholder 5">
            <a:extLst>
              <a:ext uri="{FF2B5EF4-FFF2-40B4-BE49-F238E27FC236}">
                <a16:creationId xmlns:a16="http://schemas.microsoft.com/office/drawing/2014/main" id="{3D71620D-07D7-048B-567D-FE1CCC2DC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8155CD-B86E-999C-8932-C5BC392DA5FE}"/>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1063691862"/>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28BB-9D93-C080-9E0D-0E0706266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39FAA4-0291-611B-2C61-5372CD0D17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0D30B-1E9A-008A-965C-7773E441FC9F}"/>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5" name="Footer Placeholder 4">
            <a:extLst>
              <a:ext uri="{FF2B5EF4-FFF2-40B4-BE49-F238E27FC236}">
                <a16:creationId xmlns:a16="http://schemas.microsoft.com/office/drawing/2014/main" id="{8B24471E-B7DD-8914-074B-07DC1CE20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A57DB-5969-4037-6AAD-F5F4FBAF2417}"/>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3294738394"/>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42EE68-DB1D-5A4F-6123-A02C79E6B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DDDF90-91BC-D4E3-D855-107B86C1C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31CBD-4066-4E05-22FD-B8F1EC69F376}"/>
              </a:ext>
            </a:extLst>
          </p:cNvPr>
          <p:cNvSpPr>
            <a:spLocks noGrp="1"/>
          </p:cNvSpPr>
          <p:nvPr>
            <p:ph type="dt" sz="half" idx="10"/>
          </p:nvPr>
        </p:nvSpPr>
        <p:spPr/>
        <p:txBody>
          <a:bodyPr/>
          <a:lstStyle/>
          <a:p>
            <a:fld id="{998F74ED-B4A6-412B-85C0-817C810B668C}" type="datetimeFigureOut">
              <a:rPr lang="en-US" smtClean="0"/>
              <a:t>6/23/2026</a:t>
            </a:fld>
            <a:endParaRPr lang="en-US"/>
          </a:p>
        </p:txBody>
      </p:sp>
      <p:sp>
        <p:nvSpPr>
          <p:cNvPr id="5" name="Footer Placeholder 4">
            <a:extLst>
              <a:ext uri="{FF2B5EF4-FFF2-40B4-BE49-F238E27FC236}">
                <a16:creationId xmlns:a16="http://schemas.microsoft.com/office/drawing/2014/main" id="{3B153874-CD7D-0516-E223-27958AD60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EF430-6A16-7BC8-9653-82738E46EB5B}"/>
              </a:ext>
            </a:extLst>
          </p:cNvPr>
          <p:cNvSpPr>
            <a:spLocks noGrp="1"/>
          </p:cNvSpPr>
          <p:nvPr>
            <p:ph type="sldNum" sz="quarter" idx="12"/>
          </p:nvPr>
        </p:nvSpPr>
        <p:spPr/>
        <p:txBody>
          <a:bodyPr/>
          <a:lstStyle/>
          <a:p>
            <a:fld id="{A3252E99-F92D-40DB-A4F7-1271E96DC90A}" type="slidenum">
              <a:rPr lang="en-US" smtClean="0"/>
              <a:t>‹#›</a:t>
            </a:fld>
            <a:endParaRPr lang="en-US"/>
          </a:p>
        </p:txBody>
      </p:sp>
    </p:spTree>
    <p:extLst>
      <p:ext uri="{BB962C8B-B14F-4D97-AF65-F5344CB8AC3E}">
        <p14:creationId xmlns:p14="http://schemas.microsoft.com/office/powerpoint/2010/main" val="462754748"/>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42C7F-F84F-4F39-AB62-EEEC1D0D8C51}"/>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3" name="Footer Placeholder 2">
            <a:extLst>
              <a:ext uri="{FF2B5EF4-FFF2-40B4-BE49-F238E27FC236}">
                <a16:creationId xmlns:a16="http://schemas.microsoft.com/office/drawing/2014/main" id="{4865FBDE-D568-4945-8B47-7ACC2CD3F3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99E48F-1B6F-457B-93CD-B2FC1CBC4BDA}"/>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289044481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1519-34EC-4224-AC42-99B28CBC2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F14B37-52EA-4CD3-81C4-B2D776E11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0C9830-093D-4368-B665-3286A0116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C5A24-1CCE-4622-A4B0-B3A40BA5FBB3}"/>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6" name="Footer Placeholder 5">
            <a:extLst>
              <a:ext uri="{FF2B5EF4-FFF2-40B4-BE49-F238E27FC236}">
                <a16:creationId xmlns:a16="http://schemas.microsoft.com/office/drawing/2014/main" id="{1E039E75-6B96-4FDF-8CE9-913E40E65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4DF2E-4B2E-44D8-8D2C-91DFB64DC484}"/>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39454778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AB85-552F-4776-8429-A983E48FD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18DC28-325B-4D88-9480-76BCBFCF3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659222-458B-4D56-8100-F07307349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D9B0A-700C-45C0-9360-382B00416F22}"/>
              </a:ext>
            </a:extLst>
          </p:cNvPr>
          <p:cNvSpPr>
            <a:spLocks noGrp="1"/>
          </p:cNvSpPr>
          <p:nvPr>
            <p:ph type="dt" sz="half" idx="10"/>
          </p:nvPr>
        </p:nvSpPr>
        <p:spPr/>
        <p:txBody>
          <a:bodyPr/>
          <a:lstStyle/>
          <a:p>
            <a:fld id="{C78D13F7-672A-4F3E-99D6-F6CEE2252AB1}" type="datetimeFigureOut">
              <a:rPr lang="en-US" smtClean="0"/>
              <a:t>6/23/2026</a:t>
            </a:fld>
            <a:endParaRPr lang="en-US"/>
          </a:p>
        </p:txBody>
      </p:sp>
      <p:sp>
        <p:nvSpPr>
          <p:cNvPr id="6" name="Footer Placeholder 5">
            <a:extLst>
              <a:ext uri="{FF2B5EF4-FFF2-40B4-BE49-F238E27FC236}">
                <a16:creationId xmlns:a16="http://schemas.microsoft.com/office/drawing/2014/main" id="{6C3DD661-1CE8-495B-81EA-56B6E0A1F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BC9B3-B6F5-411D-A525-6939B24FD12F}"/>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360417569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7694E-4AAB-4AAF-AF59-BBCAC4004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BD50D-664E-4062-B41F-0AF58F7E9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E79DF-1B35-4D72-8782-28E2D6DCB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D13F7-672A-4F3E-99D6-F6CEE2252AB1}" type="datetimeFigureOut">
              <a:rPr lang="en-US" smtClean="0"/>
              <a:t>6/23/2026</a:t>
            </a:fld>
            <a:endParaRPr lang="en-US"/>
          </a:p>
        </p:txBody>
      </p:sp>
      <p:sp>
        <p:nvSpPr>
          <p:cNvPr id="5" name="Footer Placeholder 4">
            <a:extLst>
              <a:ext uri="{FF2B5EF4-FFF2-40B4-BE49-F238E27FC236}">
                <a16:creationId xmlns:a16="http://schemas.microsoft.com/office/drawing/2014/main" id="{53D0C481-B680-49F2-A5BA-2B95E9EEF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C8BA9C-A977-4C3A-AEE9-010AF65ED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C474B-52A9-4099-9D5D-E7F366C2337D}" type="slidenum">
              <a:rPr lang="en-US" smtClean="0"/>
              <a:t>‹#›</a:t>
            </a:fld>
            <a:endParaRPr lang="en-US"/>
          </a:p>
        </p:txBody>
      </p:sp>
    </p:spTree>
    <p:extLst>
      <p:ext uri="{BB962C8B-B14F-4D97-AF65-F5344CB8AC3E}">
        <p14:creationId xmlns:p14="http://schemas.microsoft.com/office/powerpoint/2010/main" val="153933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B3F0F6-CED8-49BB-8CB1-050C59158EE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00EF8F4-8D28-4799-A3A2-A44780ABD44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1D03EC4-16C6-43C5-9D77-2AC05DF64A3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6FF63A-9740-4D9B-8FDB-E23A579ED73E}" type="datetimeFigureOut">
              <a:rPr lang="en-US"/>
              <a:pPr>
                <a:defRPr/>
              </a:pPr>
              <a:t>6/23/2026</a:t>
            </a:fld>
            <a:endParaRPr lang="en-US"/>
          </a:p>
        </p:txBody>
      </p:sp>
      <p:sp>
        <p:nvSpPr>
          <p:cNvPr id="5" name="Footer Placeholder 4">
            <a:extLst>
              <a:ext uri="{FF2B5EF4-FFF2-40B4-BE49-F238E27FC236}">
                <a16:creationId xmlns:a16="http://schemas.microsoft.com/office/drawing/2014/main" id="{F14A64B5-494A-4DF5-B5F6-171A55223D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2DFC634-67F6-4D48-9812-4EE4DBE9AA7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4D69D9E-DCC4-4748-B8A8-C2D50D7CFF54}" type="slidenum">
              <a:rPr lang="en-US" altLang="en-US"/>
              <a:pPr/>
              <a:t>‹#›</a:t>
            </a:fld>
            <a:endParaRPr lang="en-US" altLang="en-US"/>
          </a:p>
        </p:txBody>
      </p:sp>
    </p:spTree>
    <p:extLst>
      <p:ext uri="{BB962C8B-B14F-4D97-AF65-F5344CB8AC3E}">
        <p14:creationId xmlns:p14="http://schemas.microsoft.com/office/powerpoint/2010/main" val="2911162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6/23/2026</a:t>
            </a:fld>
            <a:endParaRPr lang="en-US"/>
          </a:p>
        </p:txBody>
      </p:sp>
      <p:sp>
        <p:nvSpPr>
          <p:cNvPr id="5" name="Footer Placeholder 4"/>
          <p:cNvSpPr>
            <a:spLocks noGrp="1"/>
          </p:cNvSpPr>
          <p:nvPr>
            <p:ph type="ftr" sz="quarter" idx="3"/>
          </p:nvPr>
        </p:nvSpPr>
        <p:spPr>
          <a:xfrm>
            <a:off x="4165600" y="63564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2101150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1"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1"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1"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7DE68816-E2CA-414B-A3C4-D0D7758E270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5262291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xStyles>
    <p:titleStyle>
      <a:lvl1pPr algn="ctr" rtl="0" eaLnBrk="0" fontAlgn="base" hangingPunct="0">
        <a:spcBef>
          <a:spcPct val="0"/>
        </a:spcBef>
        <a:spcAft>
          <a:spcPct val="0"/>
        </a:spcAft>
        <a:defRPr sz="4399">
          <a:solidFill>
            <a:schemeClr val="tx2"/>
          </a:solidFill>
          <a:latin typeface="+mj-lt"/>
          <a:ea typeface="+mj-ea"/>
          <a:cs typeface="+mj-cs"/>
        </a:defRPr>
      </a:lvl1pPr>
      <a:lvl2pPr algn="ctr" rtl="0" eaLnBrk="0" fontAlgn="base" hangingPunct="0">
        <a:spcBef>
          <a:spcPct val="0"/>
        </a:spcBef>
        <a:spcAft>
          <a:spcPct val="0"/>
        </a:spcAft>
        <a:defRPr sz="4399">
          <a:solidFill>
            <a:schemeClr val="tx2"/>
          </a:solidFill>
          <a:latin typeface="Times New Roman" pitchFamily="18" charset="0"/>
        </a:defRPr>
      </a:lvl2pPr>
      <a:lvl3pPr algn="ctr" rtl="0" eaLnBrk="0" fontAlgn="base" hangingPunct="0">
        <a:spcBef>
          <a:spcPct val="0"/>
        </a:spcBef>
        <a:spcAft>
          <a:spcPct val="0"/>
        </a:spcAft>
        <a:defRPr sz="4399">
          <a:solidFill>
            <a:schemeClr val="tx2"/>
          </a:solidFill>
          <a:latin typeface="Times New Roman" pitchFamily="18" charset="0"/>
        </a:defRPr>
      </a:lvl3pPr>
      <a:lvl4pPr algn="ctr" rtl="0" eaLnBrk="0" fontAlgn="base" hangingPunct="0">
        <a:spcBef>
          <a:spcPct val="0"/>
        </a:spcBef>
        <a:spcAft>
          <a:spcPct val="0"/>
        </a:spcAft>
        <a:defRPr sz="4399">
          <a:solidFill>
            <a:schemeClr val="tx2"/>
          </a:solidFill>
          <a:latin typeface="Times New Roman" pitchFamily="18" charset="0"/>
        </a:defRPr>
      </a:lvl4pPr>
      <a:lvl5pPr algn="ctr" rtl="0" eaLnBrk="0" fontAlgn="base" hangingPunct="0">
        <a:spcBef>
          <a:spcPct val="0"/>
        </a:spcBef>
        <a:spcAft>
          <a:spcPct val="0"/>
        </a:spcAft>
        <a:defRPr sz="4399">
          <a:solidFill>
            <a:schemeClr val="tx2"/>
          </a:solidFill>
          <a:latin typeface="Times New Roman" pitchFamily="18" charset="0"/>
        </a:defRPr>
      </a:lvl5pPr>
      <a:lvl6pPr marL="457063" algn="ctr" rtl="0" fontAlgn="base">
        <a:spcBef>
          <a:spcPct val="0"/>
        </a:spcBef>
        <a:spcAft>
          <a:spcPct val="0"/>
        </a:spcAft>
        <a:defRPr sz="4399">
          <a:solidFill>
            <a:schemeClr val="tx2"/>
          </a:solidFill>
          <a:latin typeface="Times New Roman" pitchFamily="18" charset="0"/>
        </a:defRPr>
      </a:lvl6pPr>
      <a:lvl7pPr marL="914126" algn="ctr" rtl="0" fontAlgn="base">
        <a:spcBef>
          <a:spcPct val="0"/>
        </a:spcBef>
        <a:spcAft>
          <a:spcPct val="0"/>
        </a:spcAft>
        <a:defRPr sz="4399">
          <a:solidFill>
            <a:schemeClr val="tx2"/>
          </a:solidFill>
          <a:latin typeface="Times New Roman" pitchFamily="18" charset="0"/>
        </a:defRPr>
      </a:lvl7pPr>
      <a:lvl8pPr marL="1371189" algn="ctr" rtl="0" fontAlgn="base">
        <a:spcBef>
          <a:spcPct val="0"/>
        </a:spcBef>
        <a:spcAft>
          <a:spcPct val="0"/>
        </a:spcAft>
        <a:defRPr sz="4399">
          <a:solidFill>
            <a:schemeClr val="tx2"/>
          </a:solidFill>
          <a:latin typeface="Times New Roman" pitchFamily="18" charset="0"/>
        </a:defRPr>
      </a:lvl8pPr>
      <a:lvl9pPr marL="1828251" algn="ctr" rtl="0" fontAlgn="base">
        <a:spcBef>
          <a:spcPct val="0"/>
        </a:spcBef>
        <a:spcAft>
          <a:spcPct val="0"/>
        </a:spcAft>
        <a:defRPr sz="4399">
          <a:solidFill>
            <a:schemeClr val="tx2"/>
          </a:solidFill>
          <a:latin typeface="Times New Roman" pitchFamily="18" charset="0"/>
        </a:defRPr>
      </a:lvl9pPr>
    </p:titleStyle>
    <p:bodyStyle>
      <a:lvl1pPr marL="342797" indent="-342797" algn="l" rtl="0" eaLnBrk="0" fontAlgn="base" hangingPunct="0">
        <a:spcBef>
          <a:spcPct val="20000"/>
        </a:spcBef>
        <a:spcAft>
          <a:spcPct val="0"/>
        </a:spcAft>
        <a:buChar char="•"/>
        <a:defRPr sz="3199">
          <a:solidFill>
            <a:schemeClr val="tx1"/>
          </a:solidFill>
          <a:latin typeface="+mn-lt"/>
          <a:ea typeface="+mn-ea"/>
          <a:cs typeface="+mn-cs"/>
        </a:defRPr>
      </a:lvl1pPr>
      <a:lvl2pPr marL="742727" indent="-285664" algn="l" rtl="0" eaLnBrk="0" fontAlgn="base" hangingPunct="0">
        <a:spcBef>
          <a:spcPct val="20000"/>
        </a:spcBef>
        <a:spcAft>
          <a:spcPct val="0"/>
        </a:spcAft>
        <a:buChar char="–"/>
        <a:defRPr sz="2799">
          <a:solidFill>
            <a:schemeClr val="tx1"/>
          </a:solidFill>
          <a:latin typeface="+mn-lt"/>
        </a:defRPr>
      </a:lvl2pPr>
      <a:lvl3pPr marL="1142657" indent="-228531" algn="l" rtl="0" eaLnBrk="0" fontAlgn="base" hangingPunct="0">
        <a:spcBef>
          <a:spcPct val="20000"/>
        </a:spcBef>
        <a:spcAft>
          <a:spcPct val="0"/>
        </a:spcAft>
        <a:buChar char="•"/>
        <a:defRPr sz="2399">
          <a:solidFill>
            <a:schemeClr val="tx1"/>
          </a:solidFill>
          <a:latin typeface="+mn-lt"/>
        </a:defRPr>
      </a:lvl3pPr>
      <a:lvl4pPr marL="1599720" indent="-228531" algn="l" rtl="0" eaLnBrk="0" fontAlgn="base" hangingPunct="0">
        <a:spcBef>
          <a:spcPct val="20000"/>
        </a:spcBef>
        <a:spcAft>
          <a:spcPct val="0"/>
        </a:spcAft>
        <a:buChar char="–"/>
        <a:defRPr sz="1999">
          <a:solidFill>
            <a:schemeClr val="tx1"/>
          </a:solidFill>
          <a:latin typeface="+mn-lt"/>
        </a:defRPr>
      </a:lvl4pPr>
      <a:lvl5pPr marL="2056783" indent="-228531" algn="l" rtl="0" eaLnBrk="0" fontAlgn="base" hangingPunct="0">
        <a:spcBef>
          <a:spcPct val="20000"/>
        </a:spcBef>
        <a:spcAft>
          <a:spcPct val="0"/>
        </a:spcAft>
        <a:buChar char="»"/>
        <a:defRPr sz="1999">
          <a:solidFill>
            <a:schemeClr val="tx1"/>
          </a:solidFill>
          <a:latin typeface="+mn-lt"/>
        </a:defRPr>
      </a:lvl5pPr>
      <a:lvl6pPr marL="2513846" indent="-228531" algn="l" rtl="0" fontAlgn="base">
        <a:spcBef>
          <a:spcPct val="20000"/>
        </a:spcBef>
        <a:spcAft>
          <a:spcPct val="0"/>
        </a:spcAft>
        <a:buChar char="»"/>
        <a:defRPr sz="1999">
          <a:solidFill>
            <a:schemeClr val="tx1"/>
          </a:solidFill>
          <a:latin typeface="+mn-lt"/>
        </a:defRPr>
      </a:lvl6pPr>
      <a:lvl7pPr marL="2970908" indent="-228531" algn="l" rtl="0" fontAlgn="base">
        <a:spcBef>
          <a:spcPct val="20000"/>
        </a:spcBef>
        <a:spcAft>
          <a:spcPct val="0"/>
        </a:spcAft>
        <a:buChar char="»"/>
        <a:defRPr sz="1999">
          <a:solidFill>
            <a:schemeClr val="tx1"/>
          </a:solidFill>
          <a:latin typeface="+mn-lt"/>
        </a:defRPr>
      </a:lvl7pPr>
      <a:lvl8pPr marL="3427971" indent="-228531" algn="l" rtl="0" fontAlgn="base">
        <a:spcBef>
          <a:spcPct val="20000"/>
        </a:spcBef>
        <a:spcAft>
          <a:spcPct val="0"/>
        </a:spcAft>
        <a:buChar char="»"/>
        <a:defRPr sz="1999">
          <a:solidFill>
            <a:schemeClr val="tx1"/>
          </a:solidFill>
          <a:latin typeface="+mn-lt"/>
        </a:defRPr>
      </a:lvl8pPr>
      <a:lvl9pPr marL="3885034" indent="-228531" algn="l" rtl="0" fontAlgn="base">
        <a:spcBef>
          <a:spcPct val="20000"/>
        </a:spcBef>
        <a:spcAft>
          <a:spcPct val="0"/>
        </a:spcAft>
        <a:buChar char="»"/>
        <a:defRPr sz="1999">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9C926-B27C-7C2B-CF78-36F85769B09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69C8C-B72F-7C17-45DC-8AF1F56D2F8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67122-E120-9AF3-661D-45C185779D5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C20D-0F1B-41F6-8E10-492060BCECB3}" type="datetimeFigureOut">
              <a:rPr lang="en-US" smtClean="0"/>
              <a:t>6/23/2026</a:t>
            </a:fld>
            <a:endParaRPr lang="en-US"/>
          </a:p>
        </p:txBody>
      </p:sp>
      <p:sp>
        <p:nvSpPr>
          <p:cNvPr id="5" name="Footer Placeholder 4">
            <a:extLst>
              <a:ext uri="{FF2B5EF4-FFF2-40B4-BE49-F238E27FC236}">
                <a16:creationId xmlns:a16="http://schemas.microsoft.com/office/drawing/2014/main" id="{31DA6BC1-CEF3-5B6A-3E67-4B3AF2D4B98B}"/>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0F213-A8B2-1335-9041-1C42C69E170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3055B-EA39-4900-BC12-E33B5F145C33}" type="slidenum">
              <a:rPr lang="en-US" smtClean="0"/>
              <a:t>‹#›</a:t>
            </a:fld>
            <a:endParaRPr lang="en-US"/>
          </a:p>
        </p:txBody>
      </p:sp>
    </p:spTree>
    <p:extLst>
      <p:ext uri="{BB962C8B-B14F-4D97-AF65-F5344CB8AC3E}">
        <p14:creationId xmlns:p14="http://schemas.microsoft.com/office/powerpoint/2010/main" val="21085825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78208-3D94-D547-5E39-C22C20BD9E24}"/>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5B2519-695E-F7C5-68E6-3402D10B7B34}"/>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CE7BB-0265-5F0A-4CEC-167350BA0D2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8F74ED-B4A6-412B-85C0-817C810B668C}" type="datetimeFigureOut">
              <a:rPr lang="en-US" smtClean="0"/>
              <a:t>6/23/2026</a:t>
            </a:fld>
            <a:endParaRPr lang="en-US"/>
          </a:p>
        </p:txBody>
      </p:sp>
      <p:sp>
        <p:nvSpPr>
          <p:cNvPr id="5" name="Footer Placeholder 4">
            <a:extLst>
              <a:ext uri="{FF2B5EF4-FFF2-40B4-BE49-F238E27FC236}">
                <a16:creationId xmlns:a16="http://schemas.microsoft.com/office/drawing/2014/main" id="{DEE973B6-44BB-F5B2-5BC5-F844D37202C2}"/>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00B5A4-E987-D1FE-8C4F-34E45309612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252E99-F92D-40DB-A4F7-1271E96DC90A}" type="slidenum">
              <a:rPr lang="en-US" smtClean="0"/>
              <a:t>‹#›</a:t>
            </a:fld>
            <a:endParaRPr lang="en-US"/>
          </a:p>
        </p:txBody>
      </p:sp>
    </p:spTree>
    <p:extLst>
      <p:ext uri="{BB962C8B-B14F-4D97-AF65-F5344CB8AC3E}">
        <p14:creationId xmlns:p14="http://schemas.microsoft.com/office/powerpoint/2010/main" val="8007752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over/>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mailto:tperkins@gibperk.com" TargetMode="External"/><Relationship Id="rId2" Type="http://schemas.openxmlformats.org/officeDocument/2006/relationships/hyperlink" Target="mailto:mpezzner@gibperk.com" TargetMode="External"/><Relationship Id="rId1" Type="http://schemas.openxmlformats.org/officeDocument/2006/relationships/slideLayout" Target="../slideLayouts/slideLayout39.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pfellman@gibperk.com"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jpeg"/><Relationship Id="rId4" Type="http://schemas.openxmlformats.org/officeDocument/2006/relationships/hyperlink" Target="mailto:tedperkins@gibperk.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pezzner@gibperk.com"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earningmarket.org/" TargetMode="Externa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tperkins@gibperk.com" TargetMode="External"/><Relationship Id="rId1" Type="http://schemas.openxmlformats.org/officeDocument/2006/relationships/slideLayout" Target="../slideLayouts/slideLayout61.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3048000" cy="693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5181600" y="964241"/>
            <a:ext cx="4724400" cy="624681"/>
          </a:xfrm>
          <a:ln>
            <a:noFill/>
          </a:ln>
        </p:spPr>
        <p:txBody>
          <a:bodyPr rtlCol="0">
            <a:normAutofit/>
          </a:bodyPr>
          <a:lstStyle/>
          <a:p>
            <a:pPr>
              <a:defRPr/>
            </a:pPr>
            <a:r>
              <a:rPr lang="en-US" sz="3200" dirty="0">
                <a:solidFill>
                  <a:schemeClr val="bg1">
                    <a:lumMod val="75000"/>
                  </a:schemeClr>
                </a:solidFill>
                <a:effectLst>
                  <a:outerShdw blurRad="38100" dist="38100" dir="2700000" algn="tl">
                    <a:srgbClr val="000000">
                      <a:alpha val="43137"/>
                    </a:srgbClr>
                  </a:outerShdw>
                </a:effectLst>
                <a:latin typeface="Bernard MT Condensed" pitchFamily="18" charset="0"/>
              </a:rPr>
              <a:t>YourOnLineProfessor.net </a:t>
            </a:r>
            <a:endParaRPr lang="en-US" sz="3200" dirty="0">
              <a:effectLst>
                <a:outerShdw blurRad="38100" dist="38100" dir="2700000" algn="tl">
                  <a:srgbClr val="000000">
                    <a:alpha val="43137"/>
                  </a:srgbClr>
                </a:outerShdw>
              </a:effectLst>
              <a:latin typeface="Bernard MT Condensed" pitchFamily="18" charset="0"/>
            </a:endParaRPr>
          </a:p>
        </p:txBody>
      </p:sp>
      <p:sp>
        <p:nvSpPr>
          <p:cNvPr id="64516"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itchFamily="34" charset="0"/>
                <a:ea typeface="+mn-ea"/>
                <a:cs typeface="+mn-cs"/>
              </a:rPr>
              <a:t> </a:t>
            </a:r>
          </a:p>
        </p:txBody>
      </p:sp>
      <p:sp>
        <p:nvSpPr>
          <p:cNvPr id="12" name="Title 1"/>
          <p:cNvSpPr txBox="1">
            <a:spLocks/>
          </p:cNvSpPr>
          <p:nvPr/>
        </p:nvSpPr>
        <p:spPr>
          <a:xfrm>
            <a:off x="4910880" y="2260101"/>
            <a:ext cx="5486400" cy="1371600"/>
          </a:xfrm>
          <a:prstGeom prst="rect">
            <a:avLst/>
          </a:prstGeom>
          <a:solidFill>
            <a:schemeClr val="bg1"/>
          </a:solidFill>
          <a:ln>
            <a:solidFill>
              <a:srgbClr val="C00000"/>
            </a:solidFill>
          </a:ln>
          <a:effectLst>
            <a:outerShdw blurRad="12700" dist="38100" dir="600000" sx="1000" sy="1000" algn="ctr" rotWithShape="0">
              <a:srgbClr val="000000">
                <a:alpha val="99000"/>
              </a:srgbClr>
            </a:outerShdw>
          </a:effectLst>
        </p:spPr>
        <p:txBody>
          <a:bodyPr anchor="ctr">
            <a:normAutofit fontScale="82500" lnSpcReduction="100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Drafting and understanding </a:t>
            </a:r>
            <a:r>
              <a:rPr kumimoji="0" lang="en-US" sz="3300" b="1" i="0"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llc</a:t>
            </a:r>
            <a:r>
              <a:rPr kumimoji="0" lang="en-US" sz="3300" b="1" i="0"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OPERATING agreements</a:t>
            </a:r>
            <a:endParaRPr kumimoji="0" lang="en-US" sz="4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3" name="TextBox 2"/>
          <p:cNvSpPr txBox="1"/>
          <p:nvPr/>
        </p:nvSpPr>
        <p:spPr>
          <a:xfrm>
            <a:off x="6908523" y="1637004"/>
            <a:ext cx="14911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June</a:t>
            </a:r>
            <a:r>
              <a:rPr lang="en-US" b="1" dirty="0">
                <a:solidFill>
                  <a:srgbClr val="FF0000"/>
                </a:solidFill>
                <a:latin typeface="Calibri"/>
              </a:rPr>
              <a:t> 25, </a:t>
            </a:r>
            <a:r>
              <a:rPr kumimoji="0" lang="en-US" sz="1800" b="1" i="0" u="none" strike="noStrike" kern="1200" cap="none" spc="0" normalizeH="0" baseline="0" noProof="0" dirty="0">
                <a:ln>
                  <a:noFill/>
                </a:ln>
                <a:solidFill>
                  <a:srgbClr val="FF0000"/>
                </a:solidFill>
                <a:effectLst/>
                <a:uLnTx/>
                <a:uFillTx/>
                <a:latin typeface="Calibri"/>
                <a:ea typeface="+mn-ea"/>
                <a:cs typeface="+mn-cs"/>
              </a:rPr>
              <a:t>2026</a:t>
            </a:r>
          </a:p>
        </p:txBody>
      </p:sp>
      <p:sp>
        <p:nvSpPr>
          <p:cNvPr id="9" name="Rectangle 8"/>
          <p:cNvSpPr/>
          <p:nvPr/>
        </p:nvSpPr>
        <p:spPr>
          <a:xfrm>
            <a:off x="5692025" y="3812753"/>
            <a:ext cx="4462869" cy="2769989"/>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LEARNING OBJECTIVE – </a:t>
            </a:r>
            <a:b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This course will provide an overview of issues and </a:t>
            </a:r>
            <a:r>
              <a:rPr lang="en-US" sz="1400" dirty="0">
                <a:solidFill>
                  <a:srgbClr val="FF0000"/>
                </a:solidFill>
                <a:latin typeface="Calibri"/>
              </a:rPr>
              <a:t>the legal scrivener will face when drafting Operating Agreement for Limited Liability Companies</a:t>
            </a:r>
            <a:endParaRPr kumimoji="0" lang="en-US" sz="1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CONTINUING EDUCATION CREDIT – </a:t>
            </a:r>
            <a:b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CPAs – 1.0 Hour of Group Internet Based  or </a:t>
            </a:r>
            <a:br>
              <a:rPr kumimoji="0" lang="en-US" sz="1400" b="0" i="0" u="none" strike="noStrike" kern="1200" cap="none" spc="0" normalizeH="0" baseline="0" noProof="0" dirty="0">
                <a:ln>
                  <a:noFill/>
                </a:ln>
                <a:solidFill>
                  <a:srgbClr val="FF0000"/>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Interactive Self Study Credit</a:t>
            </a:r>
            <a:br>
              <a:rPr kumimoji="0" lang="en-US" sz="1400" b="0" i="0" u="none" strike="noStrike" kern="1200" cap="none" spc="0" normalizeH="0" baseline="0" noProof="0" dirty="0">
                <a:ln>
                  <a:noFill/>
                </a:ln>
                <a:solidFill>
                  <a:srgbClr val="FF0000"/>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Attorneys – 1.0 Hour of Live Webcast Credit in jurisdictions in which Youronlineprofessor.net is an accredited provider of CPE and CLE</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FIELD OF STUDY </a:t>
            </a:r>
            <a:r>
              <a:rPr kumimoji="0" lang="en-US" sz="1400" b="0" i="0" u="none" strike="noStrike" kern="1200" cap="none" spc="0" normalizeH="0" baseline="0" noProof="0" dirty="0">
                <a:ln>
                  <a:noFill/>
                </a:ln>
                <a:solidFill>
                  <a:srgbClr val="FF0000"/>
                </a:solidFill>
                <a:effectLst/>
                <a:uLnTx/>
                <a:uFillTx/>
                <a:latin typeface="Calibri"/>
                <a:ea typeface="+mn-ea"/>
                <a:cs typeface="+mn-cs"/>
              </a:rPr>
              <a:t>– Business Law</a:t>
            </a:r>
          </a:p>
        </p:txBody>
      </p:sp>
    </p:spTree>
    <p:extLst>
      <p:ext uri="{BB962C8B-B14F-4D97-AF65-F5344CB8AC3E}">
        <p14:creationId xmlns:p14="http://schemas.microsoft.com/office/powerpoint/2010/main" val="28231793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4931" y="702675"/>
            <a:ext cx="9542141" cy="4523137"/>
          </a:xfrm>
          <a:prstGeom prst="rect">
            <a:avLst/>
          </a:prstGeom>
          <a:noFill/>
        </p:spPr>
        <p:txBody>
          <a:bodyPr wrap="square">
            <a:spAutoFit/>
          </a:bodyPr>
          <a:lstStyle/>
          <a:p>
            <a:pPr defTabSz="914126">
              <a:defRPr/>
            </a:pPr>
            <a:r>
              <a:rPr lang="en-US" sz="1799" b="1">
                <a:solidFill>
                  <a:srgbClr val="C00000"/>
                </a:solidFill>
                <a:effectLst>
                  <a:outerShdw blurRad="38100" dist="38100" dir="2700000" algn="tl">
                    <a:srgbClr val="000000">
                      <a:alpha val="43137"/>
                    </a:srgbClr>
                  </a:outerShdw>
                </a:effectLst>
                <a:latin typeface="Abadi Extra Light" panose="020B0204020104020204" pitchFamily="34" charset="0"/>
                <a:cs typeface="Calibri" panose="020F0502020204030204" pitchFamily="34" charset="0"/>
              </a:rPr>
              <a:t>Refund Policy</a:t>
            </a:r>
          </a:p>
          <a:p>
            <a:pPr defTabSz="914126">
              <a:defRPr/>
            </a:pPr>
            <a:r>
              <a:rPr lang="en-US" sz="1799">
                <a:solidFill>
                  <a:srgbClr val="000000"/>
                </a:solidFill>
                <a:latin typeface="Abadi Extra Light" panose="020B0204020104020204" pitchFamily="34" charset="0"/>
                <a:cs typeface="Calibri" panose="020F0502020204030204" pitchFamily="34" charset="0"/>
              </a:rPr>
              <a:t>It is the policy of YourOnlineProfessor.net to satisfy participants and purchasers in a reasonable manner. Therefore, refunds to dissatisfied participants will be given in order to maintain good will. However, the reason for a participant's dissatisfaction and any resulting refund must be clearly indicated. Each refund request will be reviewed by a majority of the members of YourOnlineProfessor.net. A refund is always given if a course does not qualify for CPE credit in the state in which the purchaser seeks to apply it for credit.</a:t>
            </a:r>
          </a:p>
          <a:p>
            <a:pPr defTabSz="914126">
              <a:defRPr/>
            </a:pPr>
            <a:r>
              <a:rPr lang="en-US" sz="1799" b="1">
                <a:solidFill>
                  <a:srgbClr val="C00000"/>
                </a:solidFill>
                <a:effectLst>
                  <a:outerShdw blurRad="38100" dist="38100" dir="2700000" algn="tl">
                    <a:srgbClr val="000000">
                      <a:alpha val="43137"/>
                    </a:srgbClr>
                  </a:outerShdw>
                </a:effectLst>
                <a:latin typeface="Abadi Extra Light" panose="020B0204020104020204" pitchFamily="34" charset="0"/>
                <a:cs typeface="Calibri" panose="020F0502020204030204" pitchFamily="34" charset="0"/>
              </a:rPr>
              <a:t>Program Cancellation Policy</a:t>
            </a:r>
          </a:p>
          <a:p>
            <a:pPr defTabSz="914126">
              <a:defRPr/>
            </a:pPr>
            <a:r>
              <a:rPr lang="en-US" sz="1799">
                <a:solidFill>
                  <a:srgbClr val="000000"/>
                </a:solidFill>
                <a:latin typeface="Abadi Extra Light" panose="020B0204020104020204" pitchFamily="34" charset="0"/>
                <a:cs typeface="Calibri" panose="020F0502020204030204" pitchFamily="34" charset="0"/>
              </a:rPr>
              <a:t>It is the policy of YourOnlineProfessor.net to refund any fees paid in full in the event that a scheduled program is cancelled or rescheduled. </a:t>
            </a:r>
          </a:p>
          <a:p>
            <a:pPr defTabSz="914126">
              <a:defRPr/>
            </a:pPr>
            <a:r>
              <a:rPr lang="en-US" sz="1799" b="1">
                <a:solidFill>
                  <a:srgbClr val="C00000"/>
                </a:solidFill>
                <a:effectLst>
                  <a:outerShdw blurRad="38100" dist="38100" dir="2700000" algn="tl">
                    <a:srgbClr val="000000">
                      <a:alpha val="43137"/>
                    </a:srgbClr>
                  </a:outerShdw>
                </a:effectLst>
                <a:latin typeface="Abadi Extra Light" panose="020B0204020104020204" pitchFamily="34" charset="0"/>
                <a:cs typeface="Calibri" panose="020F0502020204030204" pitchFamily="34" charset="0"/>
              </a:rPr>
              <a:t>Complaint Resolution Policy </a:t>
            </a:r>
          </a:p>
          <a:p>
            <a:pPr defTabSz="914126">
              <a:defRPr/>
            </a:pPr>
            <a:r>
              <a:rPr lang="en-US" sz="1799">
                <a:solidFill>
                  <a:srgbClr val="000000"/>
                </a:solidFill>
                <a:latin typeface="Abadi Extra Light" panose="020B0204020104020204" pitchFamily="34" charset="0"/>
                <a:cs typeface="Calibri" panose="020F0502020204030204" pitchFamily="34" charset="0"/>
              </a:rPr>
              <a:t>All evaluations are reviewed by Edward Perkins. Grievance complaints are directed to Mr. Perkins at (610) 565-1708 ext. 2 or via email to yop@youronlineprofessor.org. It is the policy of YourOnlineProfessor.net to respond to every grievance complaint. This response shall include when appropriate: reviewing the grievance complaint in conjunction with other participant evaluations and discussion of the grievance complaint with the course instructor or other employees.</a:t>
            </a:r>
          </a:p>
        </p:txBody>
      </p:sp>
      <p:pic>
        <p:nvPicPr>
          <p:cNvPr id="3" name="Picture 2" descr="gibperknobackground.png">
            <a:extLst>
              <a:ext uri="{FF2B5EF4-FFF2-40B4-BE49-F238E27FC236}">
                <a16:creationId xmlns:a16="http://schemas.microsoft.com/office/drawing/2014/main" id="{B1CBA022-CDCE-13DC-6525-762E2A0E483E}"/>
              </a:ext>
            </a:extLst>
          </p:cNvPr>
          <p:cNvPicPr>
            <a:picLocks noChangeAspect="1"/>
          </p:cNvPicPr>
          <p:nvPr/>
        </p:nvPicPr>
        <p:blipFill>
          <a:blip r:embed="rId3"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1054646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panose="020F0502020204030204"/>
            </a:endParaRPr>
          </a:p>
        </p:txBody>
      </p:sp>
      <p:sp>
        <p:nvSpPr>
          <p:cNvPr id="72708" name="TextBox 3"/>
          <p:cNvSpPr txBox="1">
            <a:spLocks noChangeArrowheads="1"/>
          </p:cNvSpPr>
          <p:nvPr/>
        </p:nvSpPr>
        <p:spPr bwMode="auto">
          <a:xfrm>
            <a:off x="3296379" y="991411"/>
            <a:ext cx="324044" cy="830781"/>
          </a:xfrm>
          <a:prstGeom prst="rect">
            <a:avLst/>
          </a:prstGeom>
          <a:noFill/>
          <a:ln w="9525">
            <a:noFill/>
            <a:miter lim="800000"/>
            <a:headEnd/>
            <a:tailEnd/>
          </a:ln>
        </p:spPr>
        <p:txBody>
          <a:bodyPr wrap="none">
            <a:spAutoFit/>
          </a:bodyPr>
          <a:lstStyle/>
          <a:p>
            <a:pPr defTabSz="914126">
              <a:defRPr/>
            </a:pPr>
            <a:r>
              <a:rPr lang="en-US" sz="4799">
                <a:solidFill>
                  <a:srgbClr val="FF0000"/>
                </a:solidFill>
                <a:latin typeface="Calibri" panose="020F0502020204030204"/>
              </a:rPr>
              <a:t> </a:t>
            </a:r>
          </a:p>
        </p:txBody>
      </p:sp>
      <p:sp>
        <p:nvSpPr>
          <p:cNvPr id="9" name="TextBox 8"/>
          <p:cNvSpPr txBox="1"/>
          <p:nvPr/>
        </p:nvSpPr>
        <p:spPr>
          <a:xfrm>
            <a:off x="5715099" y="305615"/>
            <a:ext cx="4113728" cy="6305469"/>
          </a:xfrm>
          <a:prstGeom prst="rect">
            <a:avLst/>
          </a:prstGeom>
          <a:solidFill>
            <a:schemeClr val="bg1"/>
          </a:solidFill>
        </p:spPr>
        <p:txBody>
          <a:bodyPr>
            <a:spAutoFit/>
          </a:bodyPr>
          <a:lstStyle/>
          <a:p>
            <a:pPr algn="ctr" defTabSz="914126">
              <a:defRPr/>
            </a:pPr>
            <a:r>
              <a:rPr lang="en-US" sz="1799">
                <a:solidFill>
                  <a:srgbClr val="000000"/>
                </a:solidFill>
                <a:latin typeface="Abadi Extra Light" panose="020B0204020104020204" pitchFamily="34" charset="0"/>
                <a:cs typeface="Calibri" panose="020F0502020204030204" pitchFamily="34" charset="0"/>
              </a:rPr>
              <a:t>Where Applicable, this program is</a:t>
            </a:r>
            <a:br>
              <a:rPr lang="en-US" sz="1799">
                <a:solidFill>
                  <a:srgbClr val="000000"/>
                </a:solidFill>
                <a:latin typeface="Abadi Extra Light" panose="020B0204020104020204" pitchFamily="34" charset="0"/>
                <a:cs typeface="Calibri" panose="020F0502020204030204" pitchFamily="34" charset="0"/>
              </a:rPr>
            </a:br>
            <a:r>
              <a:rPr lang="en-US" sz="1799">
                <a:solidFill>
                  <a:srgbClr val="000000"/>
                </a:solidFill>
                <a:latin typeface="Abadi Extra Light" panose="020B0204020104020204" pitchFamily="34" charset="0"/>
                <a:cs typeface="Calibri" panose="020F0502020204030204" pitchFamily="34" charset="0"/>
              </a:rPr>
              <a:t>© YourOnlineProfessor.net - All Rights Reserved.</a:t>
            </a:r>
          </a:p>
          <a:p>
            <a:pPr algn="ctr" defTabSz="914126">
              <a:defRPr/>
            </a:pPr>
            <a:endParaRPr lang="en-US" sz="1799">
              <a:solidFill>
                <a:srgbClr val="000000"/>
              </a:solidFill>
              <a:latin typeface="Abadi Extra Light" panose="020B0204020104020204" pitchFamily="34" charset="0"/>
              <a:cs typeface="Calibri" panose="020F0502020204030204" pitchFamily="34" charset="0"/>
            </a:endParaRPr>
          </a:p>
          <a:p>
            <a:pPr algn="ctr" defTabSz="914126">
              <a:defRPr/>
            </a:pPr>
            <a:r>
              <a:rPr lang="en-US" sz="1799">
                <a:solidFill>
                  <a:srgbClr val="000000"/>
                </a:solidFill>
                <a:latin typeface="Abadi Extra Light" panose="020B0204020104020204" pitchFamily="34" charset="0"/>
                <a:cs typeface="Calibri" panose="020F0502020204030204" pitchFamily="34" charset="0"/>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should be sought.</a:t>
            </a:r>
          </a:p>
          <a:p>
            <a:pPr algn="ctr" defTabSz="914126">
              <a:defRPr/>
            </a:pPr>
            <a:endParaRPr lang="en-US" sz="1799">
              <a:solidFill>
                <a:srgbClr val="000000"/>
              </a:solidFill>
              <a:latin typeface="Abadi Extra Light" panose="020B0204020104020204" pitchFamily="34" charset="0"/>
              <a:cs typeface="Calibri" panose="020F0502020204030204" pitchFamily="34" charset="0"/>
            </a:endParaRPr>
          </a:p>
          <a:p>
            <a:pPr algn="ctr" defTabSz="914126">
              <a:defRPr/>
            </a:pPr>
            <a:r>
              <a:rPr lang="en-US" sz="1799">
                <a:solidFill>
                  <a:srgbClr val="000000"/>
                </a:solidFill>
                <a:latin typeface="Abadi Extra Light" panose="020B0204020104020204" pitchFamily="34" charset="0"/>
                <a:cs typeface="Calibri" panose="020F0502020204030204" pitchFamily="34" charset="0"/>
              </a:rPr>
              <a:t>Inquiries regarding the use of the material contained in </a:t>
            </a:r>
          </a:p>
          <a:p>
            <a:pPr algn="ctr" defTabSz="914126">
              <a:defRPr/>
            </a:pPr>
            <a:r>
              <a:rPr lang="en-US" sz="1799">
                <a:solidFill>
                  <a:srgbClr val="000000"/>
                </a:solidFill>
                <a:latin typeface="Abadi Extra Light" panose="020B0204020104020204" pitchFamily="34" charset="0"/>
                <a:cs typeface="Calibri" panose="020F0502020204030204" pitchFamily="34" charset="0"/>
              </a:rPr>
              <a:t>this Course should be addressed to:</a:t>
            </a:r>
            <a:br>
              <a:rPr lang="en-US" sz="1799">
                <a:solidFill>
                  <a:srgbClr val="000000"/>
                </a:solidFill>
                <a:latin typeface="Abadi Extra Light" panose="020B0204020104020204" pitchFamily="34" charset="0"/>
                <a:cs typeface="Calibri" panose="020F0502020204030204" pitchFamily="34" charset="0"/>
              </a:rPr>
            </a:br>
            <a:endParaRPr lang="en-US" sz="1799">
              <a:solidFill>
                <a:prstClr val="black"/>
              </a:solidFill>
              <a:effectLst>
                <a:outerShdw blurRad="38100" dist="38100" dir="2700000" algn="tl">
                  <a:srgbClr val="C0C0C0"/>
                </a:outerShdw>
              </a:effectLst>
              <a:latin typeface="Abadi Extra Light" panose="020B0204020104020204" pitchFamily="34" charset="0"/>
              <a:cs typeface="Calibri" panose="020F0502020204030204" pitchFamily="34" charset="0"/>
            </a:endParaRPr>
          </a:p>
          <a:p>
            <a:pPr algn="ctr" defTabSz="914126">
              <a:defRPr/>
            </a:pPr>
            <a:r>
              <a:rPr lang="en-US" sz="1600">
                <a:solidFill>
                  <a:srgbClr val="000066"/>
                </a:solidFill>
                <a:effectLst>
                  <a:outerShdw blurRad="38100" dist="38100" dir="2700000" algn="tl">
                    <a:srgbClr val="000000">
                      <a:alpha val="43137"/>
                    </a:srgbClr>
                  </a:outerShdw>
                </a:effectLst>
                <a:uFill>
                  <a:solidFill>
                    <a:srgbClr val="C00000"/>
                  </a:solidFill>
                </a:uFill>
                <a:latin typeface="Abadi Extra Light" panose="020B0204020104020204" pitchFamily="34" charset="0"/>
                <a:ea typeface="Tahoma" pitchFamily="34" charset="0"/>
                <a:cs typeface="Times New Roman" pitchFamily="18" charset="0"/>
              </a:rPr>
              <a:t>Ted Perkins</a:t>
            </a:r>
          </a:p>
          <a:p>
            <a:pPr algn="ctr" defTabSz="914126">
              <a:defRPr/>
            </a:pPr>
            <a:r>
              <a:rPr lang="en-US" sz="1600" u="sng" err="1">
                <a:solidFill>
                  <a:srgbClr val="000066"/>
                </a:solidFill>
                <a:effectLst>
                  <a:outerShdw blurRad="38100" dist="38100" dir="2700000" algn="tl">
                    <a:srgbClr val="000000">
                      <a:alpha val="43137"/>
                    </a:srgbClr>
                  </a:outerShdw>
                </a:effectLst>
                <a:uFill>
                  <a:solidFill>
                    <a:srgbClr val="C00000"/>
                  </a:solidFill>
                </a:uFill>
                <a:latin typeface="Abadi Extra Light" panose="020B0204020104020204" pitchFamily="34" charset="0"/>
                <a:ea typeface="Tahoma" pitchFamily="34" charset="0"/>
                <a:cs typeface="Times New Roman" pitchFamily="18" charset="0"/>
              </a:rPr>
              <a:t>tperkins</a:t>
            </a:r>
            <a:r>
              <a:rPr lang="en-US" sz="1600" u="sng">
                <a:solidFill>
                  <a:srgbClr val="000066"/>
                </a:solidFill>
                <a:effectLst>
                  <a:outerShdw blurRad="38100" dist="38100" dir="2700000" algn="tl">
                    <a:srgbClr val="000000">
                      <a:alpha val="43137"/>
                    </a:srgbClr>
                  </a:outerShdw>
                </a:effectLst>
                <a:uFill>
                  <a:solidFill>
                    <a:srgbClr val="C00000"/>
                  </a:solidFill>
                </a:uFill>
                <a:latin typeface="Abadi Extra Light" panose="020B0204020104020204" pitchFamily="34" charset="0"/>
                <a:ea typeface="Tahoma" pitchFamily="34" charset="0"/>
                <a:cs typeface="Times New Roman" pitchFamily="18" charset="0"/>
              </a:rPr>
              <a:t>@gibperk.com</a:t>
            </a:r>
            <a:br>
              <a:rPr lang="en-US" sz="1600">
                <a:solidFill>
                  <a:srgbClr val="C00000"/>
                </a:solidFill>
                <a:effectLst>
                  <a:outerShdw blurRad="38100" dist="38100" dir="2700000" algn="tl">
                    <a:srgbClr val="C0C0C0"/>
                  </a:outerShdw>
                </a:effectLst>
                <a:latin typeface="Abadi Extra Light" panose="020B0204020104020204" pitchFamily="34" charset="0"/>
              </a:rPr>
            </a:br>
            <a:r>
              <a:rPr lang="en-US" sz="1600">
                <a:solidFill>
                  <a:prstClr val="black"/>
                </a:solidFill>
                <a:effectLst>
                  <a:outerShdw blurRad="38100" dist="38100" dir="2700000" algn="tl">
                    <a:srgbClr val="C0C0C0"/>
                  </a:outerShdw>
                </a:effectLst>
                <a:latin typeface="Abadi Extra Light" panose="020B0204020104020204" pitchFamily="34" charset="0"/>
              </a:rPr>
              <a:t>Suite 204</a:t>
            </a:r>
            <a:br>
              <a:rPr lang="en-US" sz="1600">
                <a:solidFill>
                  <a:prstClr val="black"/>
                </a:solidFill>
                <a:effectLst>
                  <a:outerShdw blurRad="38100" dist="38100" dir="2700000" algn="tl">
                    <a:srgbClr val="C0C0C0"/>
                  </a:outerShdw>
                </a:effectLst>
                <a:latin typeface="Abadi Extra Light" panose="020B0204020104020204" pitchFamily="34" charset="0"/>
              </a:rPr>
            </a:br>
            <a:r>
              <a:rPr lang="en-US" sz="1600">
                <a:solidFill>
                  <a:prstClr val="black"/>
                </a:solidFill>
                <a:effectLst>
                  <a:outerShdw blurRad="38100" dist="38100" dir="2700000" algn="tl">
                    <a:srgbClr val="C0C0C0"/>
                  </a:outerShdw>
                </a:effectLst>
                <a:latin typeface="Abadi Extra Light" panose="020B0204020104020204" pitchFamily="34" charset="0"/>
              </a:rPr>
              <a:t>100 W. Sixth Street</a:t>
            </a:r>
            <a:br>
              <a:rPr lang="en-US" sz="1600">
                <a:solidFill>
                  <a:prstClr val="black"/>
                </a:solidFill>
                <a:effectLst>
                  <a:outerShdw blurRad="38100" dist="38100" dir="2700000" algn="tl">
                    <a:srgbClr val="C0C0C0"/>
                  </a:outerShdw>
                </a:effectLst>
                <a:latin typeface="Abadi Extra Light" panose="020B0204020104020204" pitchFamily="34" charset="0"/>
              </a:rPr>
            </a:br>
            <a:r>
              <a:rPr lang="en-US" sz="1600">
                <a:solidFill>
                  <a:prstClr val="black"/>
                </a:solidFill>
                <a:effectLst>
                  <a:outerShdw blurRad="38100" dist="38100" dir="2700000" algn="tl">
                    <a:srgbClr val="C0C0C0"/>
                  </a:outerShdw>
                </a:effectLst>
                <a:latin typeface="Abadi Extra Light" panose="020B0204020104020204" pitchFamily="34" charset="0"/>
              </a:rPr>
              <a:t>Media, PA 19063</a:t>
            </a:r>
          </a:p>
        </p:txBody>
      </p:sp>
      <p:pic>
        <p:nvPicPr>
          <p:cNvPr id="2" name="Picture 1" descr="gibperknobackground.png">
            <a:extLst>
              <a:ext uri="{FF2B5EF4-FFF2-40B4-BE49-F238E27FC236}">
                <a16:creationId xmlns:a16="http://schemas.microsoft.com/office/drawing/2014/main" id="{4E8B8689-0BE3-57B3-3543-12373C3C9569}"/>
              </a:ext>
            </a:extLst>
          </p:cNvPr>
          <p:cNvPicPr>
            <a:picLocks noChangeAspect="1"/>
          </p:cNvPicPr>
          <p:nvPr/>
        </p:nvPicPr>
        <p:blipFill>
          <a:blip r:embed="rId3"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3375823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6379" y="991365"/>
            <a:ext cx="324044" cy="830781"/>
          </a:xfrm>
          <a:prstGeom prst="rect">
            <a:avLst/>
          </a:prstGeom>
          <a:noFill/>
        </p:spPr>
        <p:txBody>
          <a:bodyPr wrap="none">
            <a:spAutoFit/>
          </a:bodyPr>
          <a:lstStyle/>
          <a:p>
            <a:pPr defTabSz="914126">
              <a:defRPr/>
            </a:pPr>
            <a:r>
              <a:rPr lang="en-US" sz="4799">
                <a:solidFill>
                  <a:srgbClr val="FF0000"/>
                </a:solidFill>
                <a:latin typeface="Calibri" panose="020F0502020204030204"/>
              </a:rPr>
              <a:t> </a:t>
            </a:r>
          </a:p>
        </p:txBody>
      </p:sp>
      <p:sp>
        <p:nvSpPr>
          <p:cNvPr id="10" name="TextBox 9"/>
          <p:cNvSpPr txBox="1"/>
          <p:nvPr/>
        </p:nvSpPr>
        <p:spPr>
          <a:xfrm>
            <a:off x="1014876" y="2818111"/>
            <a:ext cx="10602026" cy="3292351"/>
          </a:xfrm>
          <a:prstGeom prst="rect">
            <a:avLst/>
          </a:prstGeom>
          <a:noFill/>
        </p:spPr>
        <p:txBody>
          <a:bodyPr wrap="square">
            <a:spAutoFit/>
          </a:bodyPr>
          <a:lstStyle/>
          <a:p>
            <a:pPr defTabSz="914126">
              <a:defRPr/>
            </a:pPr>
            <a:endParaRPr lang="en-US" sz="1600" b="1" dirty="0">
              <a:solidFill>
                <a:srgbClr val="000000"/>
              </a:solidFill>
              <a:latin typeface="Calibri" panose="020F0502020204030204" pitchFamily="34" charset="0"/>
              <a:cs typeface="Calibri" panose="020F0502020204030204" pitchFamily="34" charset="0"/>
            </a:endParaRPr>
          </a:p>
          <a:p>
            <a:pPr algn="ctr" defTabSz="914126">
              <a:defRPr/>
            </a:pPr>
            <a:r>
              <a:rPr lang="en-US" sz="2399" dirty="0">
                <a:solidFill>
                  <a:srgbClr val="000000"/>
                </a:solidFill>
                <a:latin typeface="Calibri" panose="020F0502020204030204" pitchFamily="34" charset="0"/>
                <a:cs typeface="Calibri" panose="020F0502020204030204" pitchFamily="34" charset="0"/>
              </a:rPr>
              <a:t>Attendees will be asked to periodically verify their attendance </a:t>
            </a:r>
          </a:p>
          <a:p>
            <a:pPr algn="ctr" defTabSz="914126">
              <a:defRPr/>
            </a:pPr>
            <a:r>
              <a:rPr lang="en-US" sz="2399" dirty="0">
                <a:solidFill>
                  <a:srgbClr val="000000"/>
                </a:solidFill>
                <a:latin typeface="Calibri" panose="020F0502020204030204" pitchFamily="34" charset="0"/>
                <a:cs typeface="Calibri" panose="020F0502020204030204" pitchFamily="34" charset="0"/>
              </a:rPr>
              <a:t>in order to comply with CPE/CLE guidelines.</a:t>
            </a:r>
          </a:p>
          <a:p>
            <a:pPr algn="ctr" defTabSz="914126">
              <a:defRPr/>
            </a:pPr>
            <a:endParaRPr lang="en-US" sz="2399" dirty="0">
              <a:solidFill>
                <a:srgbClr val="000000"/>
              </a:solidFill>
              <a:latin typeface="Calibri" panose="020F0502020204030204" pitchFamily="34" charset="0"/>
              <a:cs typeface="Calibri" panose="020F0502020204030204" pitchFamily="34" charset="0"/>
            </a:endParaRPr>
          </a:p>
          <a:p>
            <a:pPr algn="ctr" defTabSz="914126">
              <a:defRPr/>
            </a:pPr>
            <a:r>
              <a:rPr lang="en-US" sz="2399" dirty="0">
                <a:solidFill>
                  <a:srgbClr val="000000"/>
                </a:solidFill>
                <a:latin typeface="Calibri" panose="020F0502020204030204" pitchFamily="34" charset="0"/>
                <a:cs typeface="Calibri" panose="020F0502020204030204" pitchFamily="34" charset="0"/>
              </a:rPr>
              <a:t>This involves clicking </a:t>
            </a:r>
            <a:r>
              <a:rPr lang="en-US" sz="2399" dirty="0">
                <a:solidFill>
                  <a:srgbClr val="FF0000"/>
                </a:solidFill>
                <a:latin typeface="Calibri" panose="020F0502020204030204" pitchFamily="34" charset="0"/>
                <a:cs typeface="Calibri" panose="020F0502020204030204" pitchFamily="34" charset="0"/>
              </a:rPr>
              <a:t>“Still here” </a:t>
            </a:r>
            <a:r>
              <a:rPr lang="en-US" sz="2399" dirty="0">
                <a:solidFill>
                  <a:srgbClr val="000000"/>
                </a:solidFill>
                <a:latin typeface="Calibri" panose="020F0502020204030204" pitchFamily="34" charset="0"/>
                <a:cs typeface="Calibri" panose="020F0502020204030204" pitchFamily="34" charset="0"/>
              </a:rPr>
              <a:t>when the pop-up arises.</a:t>
            </a:r>
          </a:p>
          <a:p>
            <a:pPr algn="ctr" defTabSz="914126">
              <a:defRPr/>
            </a:pPr>
            <a:endParaRPr lang="en-US" sz="2399" dirty="0">
              <a:solidFill>
                <a:srgbClr val="000000"/>
              </a:solidFill>
              <a:latin typeface="Calibri" panose="020F0502020204030204" pitchFamily="34" charset="0"/>
              <a:cs typeface="Calibri" panose="020F0502020204030204" pitchFamily="34" charset="0"/>
            </a:endParaRPr>
          </a:p>
          <a:p>
            <a:pPr algn="ctr" defTabSz="914126">
              <a:defRPr/>
            </a:pPr>
            <a:r>
              <a:rPr lang="en-US" sz="2399" u="sng" dirty="0">
                <a:solidFill>
                  <a:srgbClr val="000000"/>
                </a:solidFill>
                <a:latin typeface="Calibri" panose="020F0502020204030204" pitchFamily="34" charset="0"/>
                <a:cs typeface="Calibri" panose="020F0502020204030204" pitchFamily="34" charset="0"/>
              </a:rPr>
              <a:t>It is important that you follow all such prompts </a:t>
            </a:r>
          </a:p>
          <a:p>
            <a:pPr algn="ctr" defTabSz="914126">
              <a:defRPr/>
            </a:pPr>
            <a:r>
              <a:rPr lang="en-US" sz="2399" dirty="0">
                <a:solidFill>
                  <a:srgbClr val="000000"/>
                </a:solidFill>
                <a:latin typeface="Calibri" panose="020F0502020204030204" pitchFamily="34" charset="0"/>
                <a:cs typeface="Calibri" panose="020F0502020204030204" pitchFamily="34" charset="0"/>
              </a:rPr>
              <a:t>in order to ensure that your CPE/CLE credits </a:t>
            </a:r>
            <a:br>
              <a:rPr lang="en-US" sz="2399" dirty="0">
                <a:solidFill>
                  <a:srgbClr val="000000"/>
                </a:solidFill>
                <a:latin typeface="Calibri" panose="020F0502020204030204" pitchFamily="34" charset="0"/>
                <a:cs typeface="Calibri" panose="020F0502020204030204" pitchFamily="34" charset="0"/>
              </a:rPr>
            </a:br>
            <a:r>
              <a:rPr lang="en-US" sz="2399" dirty="0">
                <a:solidFill>
                  <a:srgbClr val="000000"/>
                </a:solidFill>
                <a:latin typeface="Calibri" panose="020F0502020204030204" pitchFamily="34" charset="0"/>
                <a:cs typeface="Calibri" panose="020F0502020204030204" pitchFamily="34" charset="0"/>
              </a:rPr>
              <a:t>are received in full.</a:t>
            </a:r>
          </a:p>
        </p:txBody>
      </p:sp>
      <p:pic>
        <p:nvPicPr>
          <p:cNvPr id="3" name="Picture 2">
            <a:extLst>
              <a:ext uri="{FF2B5EF4-FFF2-40B4-BE49-F238E27FC236}">
                <a16:creationId xmlns:a16="http://schemas.microsoft.com/office/drawing/2014/main" id="{9199EA8F-E203-9349-2C86-919AD60BCDF3}"/>
              </a:ext>
            </a:extLst>
          </p:cNvPr>
          <p:cNvPicPr>
            <a:picLocks noChangeAspect="1"/>
          </p:cNvPicPr>
          <p:nvPr/>
        </p:nvPicPr>
        <p:blipFill>
          <a:blip r:embed="rId3"/>
          <a:stretch>
            <a:fillRect/>
          </a:stretch>
        </p:blipFill>
        <p:spPr>
          <a:xfrm>
            <a:off x="1588" y="206737"/>
            <a:ext cx="12295186" cy="2611372"/>
          </a:xfrm>
          <a:prstGeom prst="rect">
            <a:avLst/>
          </a:prstGeom>
        </p:spPr>
      </p:pic>
    </p:spTree>
    <p:extLst>
      <p:ext uri="{BB962C8B-B14F-4D97-AF65-F5344CB8AC3E}">
        <p14:creationId xmlns:p14="http://schemas.microsoft.com/office/powerpoint/2010/main" val="865482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panose="020F0502020204030204"/>
            </a:endParaRPr>
          </a:p>
        </p:txBody>
      </p:sp>
      <p:sp>
        <p:nvSpPr>
          <p:cNvPr id="4" name="TextBox 3"/>
          <p:cNvSpPr txBox="1"/>
          <p:nvPr/>
        </p:nvSpPr>
        <p:spPr>
          <a:xfrm>
            <a:off x="3296379" y="991365"/>
            <a:ext cx="324044" cy="830781"/>
          </a:xfrm>
          <a:prstGeom prst="rect">
            <a:avLst/>
          </a:prstGeom>
          <a:noFill/>
        </p:spPr>
        <p:txBody>
          <a:bodyPr wrap="none">
            <a:spAutoFit/>
          </a:bodyPr>
          <a:lstStyle/>
          <a:p>
            <a:pPr defTabSz="914126">
              <a:defRPr/>
            </a:pPr>
            <a:r>
              <a:rPr lang="en-US" sz="4799">
                <a:solidFill>
                  <a:srgbClr val="FF0000"/>
                </a:solidFill>
                <a:latin typeface="Calibri" panose="020F0502020204030204"/>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panose="020F0502020204030204"/>
            </a:endParaRPr>
          </a:p>
        </p:txBody>
      </p:sp>
      <p:sp>
        <p:nvSpPr>
          <p:cNvPr id="9" name="TextBox 8"/>
          <p:cNvSpPr txBox="1"/>
          <p:nvPr/>
        </p:nvSpPr>
        <p:spPr>
          <a:xfrm>
            <a:off x="5886228" y="1751681"/>
            <a:ext cx="4418449" cy="3907744"/>
          </a:xfrm>
          <a:prstGeom prst="rect">
            <a:avLst/>
          </a:prstGeom>
          <a:noFill/>
        </p:spPr>
        <p:txBody>
          <a:bodyPr wrap="square">
            <a:spAutoFit/>
          </a:bodyPr>
          <a:lstStyle/>
          <a:p>
            <a:pPr algn="ctr" defTabSz="914126">
              <a:defRPr/>
            </a:pPr>
            <a:r>
              <a:rPr lang="en-US" sz="2799" b="1" i="1" cap="all">
                <a:solidFill>
                  <a:srgbClr val="1F497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Technical Support</a:t>
            </a:r>
          </a:p>
          <a:p>
            <a:pPr defTabSz="914126">
              <a:defRPr/>
            </a:pPr>
            <a:endParaRPr lang="en-US" sz="1600" b="1">
              <a:solidFill>
                <a:srgbClr val="000000"/>
              </a:solidFill>
              <a:latin typeface="Calibri" panose="020F0502020204030204" pitchFamily="34" charset="0"/>
              <a:cs typeface="Calibri" panose="020F0502020204030204" pitchFamily="34" charset="0"/>
            </a:endParaRPr>
          </a:p>
          <a:p>
            <a:pPr algn="ctr" defTabSz="914126">
              <a:defRPr/>
            </a:pPr>
            <a:r>
              <a:rPr lang="en-US" sz="2799">
                <a:solidFill>
                  <a:srgbClr val="000000"/>
                </a:solidFill>
                <a:latin typeface="Calibri" panose="020F0502020204030204" pitchFamily="34" charset="0"/>
                <a:cs typeface="Calibri" panose="020F0502020204030204" pitchFamily="34" charset="0"/>
              </a:rPr>
              <a:t>If you have issues during the presentation, please email</a:t>
            </a:r>
          </a:p>
          <a:p>
            <a:pPr defTabSz="914126">
              <a:defRPr/>
            </a:pPr>
            <a:endParaRPr lang="en-US" sz="1600" b="1">
              <a:solidFill>
                <a:srgbClr val="000000"/>
              </a:solidFill>
              <a:latin typeface="Calibri" panose="020F0502020204030204" pitchFamily="34" charset="0"/>
              <a:cs typeface="Calibri" panose="020F0502020204030204" pitchFamily="34" charset="0"/>
            </a:endParaRPr>
          </a:p>
          <a:p>
            <a:pPr algn="ctr" defTabSz="914126">
              <a:defRPr/>
            </a:pPr>
            <a:r>
              <a:rPr lang="en-US" sz="3599" b="1">
                <a:solidFill>
                  <a:srgbClr val="000000"/>
                </a:solidFill>
                <a:latin typeface="Calibri" panose="020F0502020204030204" pitchFamily="34" charset="0"/>
                <a:cs typeface="Calibri" panose="020F0502020204030204" pitchFamily="34" charset="0"/>
              </a:rPr>
              <a:t>stait@gibperk.com</a:t>
            </a:r>
          </a:p>
          <a:p>
            <a:pPr algn="ctr" defTabSz="914126">
              <a:defRPr/>
            </a:pPr>
            <a:endParaRPr lang="en-US" sz="2399">
              <a:solidFill>
                <a:srgbClr val="000000"/>
              </a:solidFill>
              <a:latin typeface="Calibri" panose="020F0502020204030204" pitchFamily="34" charset="0"/>
              <a:cs typeface="Calibri" panose="020F0502020204030204" pitchFamily="34" charset="0"/>
            </a:endParaRPr>
          </a:p>
          <a:p>
            <a:pPr algn="ctr" defTabSz="914126">
              <a:defRPr/>
            </a:pPr>
            <a:r>
              <a:rPr lang="en-US" sz="2399">
                <a:solidFill>
                  <a:srgbClr val="000000"/>
                </a:solidFill>
                <a:latin typeface="Calibri" panose="020F0502020204030204" pitchFamily="34" charset="0"/>
                <a:cs typeface="Calibri" panose="020F0502020204030204" pitchFamily="34" charset="0"/>
              </a:rPr>
              <a:t>for real-time troubleshooting assistance</a:t>
            </a:r>
            <a:r>
              <a:rPr lang="en-US" sz="2399" b="1">
                <a:solidFill>
                  <a:srgbClr val="000000"/>
                </a:solidFill>
                <a:latin typeface="Calibri" panose="020F0502020204030204" pitchFamily="34" charset="0"/>
                <a:cs typeface="Calibri" panose="020F0502020204030204" pitchFamily="34" charset="0"/>
              </a:rPr>
              <a:t>.</a:t>
            </a:r>
          </a:p>
          <a:p>
            <a:pPr algn="ctr" defTabSz="914126">
              <a:defRPr/>
            </a:pPr>
            <a:endParaRPr lang="en-US" sz="2399" b="1">
              <a:solidFill>
                <a:srgbClr val="000000"/>
              </a:solidFill>
              <a:latin typeface="High Tower Text" panose="02040502050506030303" pitchFamily="18" charset="0"/>
            </a:endParaRPr>
          </a:p>
        </p:txBody>
      </p:sp>
    </p:spTree>
    <p:extLst>
      <p:ext uri="{BB962C8B-B14F-4D97-AF65-F5344CB8AC3E}">
        <p14:creationId xmlns:p14="http://schemas.microsoft.com/office/powerpoint/2010/main" val="293163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537" y="597639"/>
            <a:ext cx="7199025" cy="1485513"/>
          </a:xfrm>
        </p:spPr>
        <p:txBody>
          <a:bodyPr rtlCol="0">
            <a:normAutofit/>
          </a:bodyPr>
          <a:lstStyle/>
          <a:p>
            <a:pPr algn="ctr">
              <a:defRPr/>
            </a:pPr>
            <a:r>
              <a:rPr lang="en-US" sz="4799" b="1">
                <a:solidFill>
                  <a:srgbClr val="C00000"/>
                </a:solidFill>
                <a:effectLst>
                  <a:outerShdw blurRad="38100" dist="38100" dir="2700000" algn="tl">
                    <a:srgbClr val="000000">
                      <a:alpha val="43137"/>
                    </a:srgbClr>
                  </a:outerShdw>
                </a:effectLst>
                <a:latin typeface="Arial Nova Cond Light" panose="020B0604020202020204" pitchFamily="34" charset="0"/>
              </a:rPr>
              <a:t>Questions</a:t>
            </a:r>
          </a:p>
        </p:txBody>
      </p:sp>
      <p:sp>
        <p:nvSpPr>
          <p:cNvPr id="7" name="TextBox 6"/>
          <p:cNvSpPr txBox="1"/>
          <p:nvPr/>
        </p:nvSpPr>
        <p:spPr>
          <a:xfrm>
            <a:off x="3007532" y="1965768"/>
            <a:ext cx="6461029" cy="4584677"/>
          </a:xfrm>
          <a:prstGeom prst="rect">
            <a:avLst/>
          </a:prstGeom>
          <a:noFill/>
        </p:spPr>
        <p:txBody>
          <a:bodyPr>
            <a:spAutoFit/>
          </a:bodyPr>
          <a:lstStyle/>
          <a:p>
            <a:pPr algn="ctr" defTabSz="457063">
              <a:defRPr/>
            </a:pPr>
            <a:r>
              <a:rPr lang="en-US" sz="2799">
                <a:solidFill>
                  <a:prstClr val="black"/>
                </a:solidFill>
                <a:latin typeface="Arial Nova Cond" panose="020B0506020202020204" pitchFamily="34" charset="0"/>
                <a:cs typeface="Aparajita" panose="020B0604020202020204" pitchFamily="34" charset="0"/>
              </a:rPr>
              <a:t>If you have any questions regarding this Course please contact </a:t>
            </a:r>
            <a:br>
              <a:rPr lang="en-US" sz="2799">
                <a:solidFill>
                  <a:prstClr val="black"/>
                </a:solidFill>
                <a:latin typeface="Arial Nova Cond" panose="020B0506020202020204" pitchFamily="34" charset="0"/>
                <a:cs typeface="Aparajita" panose="020B0604020202020204" pitchFamily="34" charset="0"/>
              </a:rPr>
            </a:br>
            <a:r>
              <a:rPr lang="en-US" sz="2799">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Martin Pezzner</a:t>
            </a:r>
            <a:br>
              <a:rPr lang="en-US" sz="2799">
                <a:solidFill>
                  <a:prstClr val="black"/>
                </a:solidFill>
                <a:latin typeface="Arial Nova Cond" panose="020B0506020202020204" pitchFamily="34" charset="0"/>
                <a:cs typeface="Aparajita" panose="020B0604020202020204" pitchFamily="34" charset="0"/>
              </a:rPr>
            </a:br>
            <a:r>
              <a:rPr lang="en-US" sz="2799">
                <a:solidFill>
                  <a:prstClr val="black"/>
                </a:solidFill>
                <a:latin typeface="Arial Nova Cond" panose="020B0506020202020204" pitchFamily="34" charset="0"/>
                <a:cs typeface="Aparajita" panose="020B0604020202020204" pitchFamily="34" charset="0"/>
              </a:rPr>
              <a:t>at </a:t>
            </a:r>
            <a:r>
              <a:rPr lang="en-US" sz="2799" u="sng">
                <a:solidFill>
                  <a:srgbClr val="0070C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hlinkClick r:id="rId2">
                  <a:extLst>
                    <a:ext uri="{A12FA001-AC4F-418D-AE19-62706E023703}">
                      <ahyp:hlinkClr xmlns:ahyp="http://schemas.microsoft.com/office/drawing/2018/hyperlinkcolor" val="tx"/>
                    </a:ext>
                  </a:extLst>
                </a:hlinkClick>
              </a:rPr>
              <a:t>mpezzner@gibperk.com</a:t>
            </a:r>
            <a:r>
              <a:rPr lang="en-US" sz="2799" u="sng">
                <a:solidFill>
                  <a:srgbClr val="0070C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 </a:t>
            </a:r>
            <a:br>
              <a:rPr lang="en-US" sz="2799" u="sng">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br>
            <a:r>
              <a:rPr lang="en-US" sz="2799">
                <a:solidFill>
                  <a:prstClr val="black"/>
                </a:solidFill>
                <a:latin typeface="Arial Nova Cond" panose="020B0506020202020204" pitchFamily="34" charset="0"/>
                <a:cs typeface="Aparajita" panose="020B0604020202020204" pitchFamily="34" charset="0"/>
              </a:rPr>
              <a:t>or </a:t>
            </a:r>
          </a:p>
          <a:p>
            <a:pPr algn="ctr" defTabSz="457063">
              <a:defRPr/>
            </a:pPr>
            <a:r>
              <a:rPr lang="en-US" sz="2799">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Ted Perkins</a:t>
            </a:r>
          </a:p>
          <a:p>
            <a:pPr algn="ctr" defTabSz="457063">
              <a:defRPr/>
            </a:pPr>
            <a:r>
              <a:rPr lang="en-US" sz="2799">
                <a:solidFill>
                  <a:prstClr val="black"/>
                </a:solidFill>
                <a:latin typeface="Arial Nova Cond" panose="020B0506020202020204" pitchFamily="34" charset="0"/>
                <a:cs typeface="Aparajita" panose="020B0604020202020204" pitchFamily="34" charset="0"/>
              </a:rPr>
              <a:t>at </a:t>
            </a:r>
            <a:r>
              <a:rPr lang="en-US" sz="2799">
                <a:solidFill>
                  <a:srgbClr val="0070C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hlinkClick r:id="rId3">
                  <a:extLst>
                    <a:ext uri="{A12FA001-AC4F-418D-AE19-62706E023703}">
                      <ahyp:hlinkClr xmlns:ahyp="http://schemas.microsoft.com/office/drawing/2018/hyperlinkcolor" val="tx"/>
                    </a:ext>
                  </a:extLst>
                </a:hlinkClick>
              </a:rPr>
              <a:t>tperkins@gibperk.com</a:t>
            </a:r>
            <a:endParaRPr lang="en-US" sz="2799">
              <a:solidFill>
                <a:srgbClr val="0070C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endParaRPr>
          </a:p>
          <a:p>
            <a:pPr algn="ctr" defTabSz="457063">
              <a:defRPr/>
            </a:pPr>
            <a:r>
              <a:rPr lang="en-US" sz="2799">
                <a:solidFill>
                  <a:prstClr val="black"/>
                </a:solidFill>
                <a:latin typeface="Arial Nova Cond" panose="020B0506020202020204" pitchFamily="34" charset="0"/>
                <a:cs typeface="Aparajita" panose="020B0604020202020204" pitchFamily="34" charset="0"/>
              </a:rPr>
              <a:t>or</a:t>
            </a:r>
            <a:br>
              <a:rPr lang="en-US" sz="2799">
                <a:solidFill>
                  <a:prstClr val="black"/>
                </a:solidFill>
                <a:latin typeface="Arial Nova Cond" panose="020B0506020202020204" pitchFamily="34" charset="0"/>
                <a:cs typeface="Aparajita" panose="020B0604020202020204" pitchFamily="34" charset="0"/>
              </a:rPr>
            </a:br>
            <a:r>
              <a:rPr lang="en-US" sz="2799">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(610) 565-1708 Ext. 104 </a:t>
            </a:r>
            <a:br>
              <a:rPr lang="en-US" sz="3999">
                <a:solidFill>
                  <a:srgbClr val="C00000"/>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sz="3999">
              <a:solidFill>
                <a:prstClr val="black"/>
              </a:solidFill>
              <a:latin typeface="Aparajita" panose="020B0604020202020204" pitchFamily="34" charset="0"/>
              <a:cs typeface="Aparajita" panose="020B0604020202020204" pitchFamily="34" charset="0"/>
            </a:endParaRPr>
          </a:p>
        </p:txBody>
      </p:sp>
      <p:sp>
        <p:nvSpPr>
          <p:cNvPr id="3" name="AutoShape 4" descr="http://downloads.animationfactory.com/download/question_md_clr.gif?t=1447862876&amp;m=32992063&amp;h=bda19fe6a9044b512d4721be56c0e5d5"/>
          <p:cNvSpPr>
            <a:spLocks noChangeAspect="1" noChangeArrowheads="1"/>
          </p:cNvSpPr>
          <p:nvPr/>
        </p:nvSpPr>
        <p:spPr bwMode="auto">
          <a:xfrm>
            <a:off x="1572803" y="-135597"/>
            <a:ext cx="228540" cy="304721"/>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457063">
              <a:defRPr/>
            </a:pPr>
            <a:endParaRPr lang="en-US" sz="1799">
              <a:solidFill>
                <a:prstClr val="black"/>
              </a:solidFill>
              <a:latin typeface="Franklin Gothic Book" panose="020B0503020102020204"/>
            </a:endParaRPr>
          </a:p>
        </p:txBody>
      </p:sp>
      <p:pic>
        <p:nvPicPr>
          <p:cNvPr id="9221" name="Picture 5" descr="C:\Users\ted\Desktop\question_md_clr.gif"/>
          <p:cNvPicPr>
            <a:picLocks noChangeAspect="1" noChangeArrowheads="1" noCrop="1"/>
          </p:cNvPicPr>
          <p:nvPr/>
        </p:nvPicPr>
        <p:blipFill>
          <a:blip r:embed="rId4"/>
          <a:srcRect/>
          <a:stretch>
            <a:fillRect/>
          </a:stretch>
        </p:blipFill>
        <p:spPr bwMode="auto">
          <a:xfrm>
            <a:off x="7216485" y="913498"/>
            <a:ext cx="230128" cy="736408"/>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70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p:cTn id="11" dur="500" fill="hold"/>
                                        <p:tgtEl>
                                          <p:spTgt spid="9221"/>
                                        </p:tgtEl>
                                        <p:attrNameLst>
                                          <p:attrName>ppt_w</p:attrName>
                                        </p:attrNameLst>
                                      </p:cBhvr>
                                      <p:tavLst>
                                        <p:tav tm="0">
                                          <p:val>
                                            <p:fltVal val="0"/>
                                          </p:val>
                                        </p:tav>
                                        <p:tav tm="100000">
                                          <p:val>
                                            <p:strVal val="#ppt_w"/>
                                          </p:val>
                                        </p:tav>
                                      </p:tavLst>
                                    </p:anim>
                                    <p:anim calcmode="lin" valueType="num">
                                      <p:cBhvr>
                                        <p:cTn id="12" dur="500" fill="hold"/>
                                        <p:tgtEl>
                                          <p:spTgt spid="9221"/>
                                        </p:tgtEl>
                                        <p:attrNameLst>
                                          <p:attrName>ppt_h</p:attrName>
                                        </p:attrNameLst>
                                      </p:cBhvr>
                                      <p:tavLst>
                                        <p:tav tm="0">
                                          <p:val>
                                            <p:fltVal val="0"/>
                                          </p:val>
                                        </p:tav>
                                        <p:tav tm="100000">
                                          <p:val>
                                            <p:strVal val="#ppt_h"/>
                                          </p:val>
                                        </p:tav>
                                      </p:tavLst>
                                    </p:anim>
                                    <p:animEffect transition="in" filter="fade">
                                      <p:cBhvr>
                                        <p:cTn id="13" dur="500"/>
                                        <p:tgtEl>
                                          <p:spTgt spid="92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left)">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The Limited Liability Company</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19958939">
            <a:off x="9701866" y="-13879"/>
            <a:ext cx="6619556" cy="7014301"/>
          </a:xfrm>
          <a:prstGeom prst="rect">
            <a:avLst/>
          </a:prstGeom>
        </p:spPr>
      </p:pic>
      <p:sp>
        <p:nvSpPr>
          <p:cNvPr id="6" name="Block Arc 5">
            <a:extLst>
              <a:ext uri="{FF2B5EF4-FFF2-40B4-BE49-F238E27FC236}">
                <a16:creationId xmlns:a16="http://schemas.microsoft.com/office/drawing/2014/main" id="{E0E28297-1662-44F6-87A9-B88C5E2B5885}"/>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29893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EF3-A9E7-43FC-ADF3-301E8CAECCBF}"/>
              </a:ext>
            </a:extLst>
          </p:cNvPr>
          <p:cNvSpPr>
            <a:spLocks noGrp="1"/>
          </p:cNvSpPr>
          <p:nvPr>
            <p:ph type="title"/>
          </p:nvPr>
        </p:nvSpPr>
        <p:spPr>
          <a:xfrm>
            <a:off x="640080" y="91440"/>
            <a:ext cx="10515600" cy="1325563"/>
          </a:xfrm>
        </p:spPr>
        <p:txBody>
          <a:bodyPr>
            <a:normAutofit/>
          </a:bodyPr>
          <a:lstStyle/>
          <a:p>
            <a:r>
              <a:rPr lang="en-US" sz="3600" dirty="0">
                <a:solidFill>
                  <a:schemeClr val="bg2"/>
                </a:solidFill>
                <a:effectLst>
                  <a:outerShdw blurRad="38100" dist="38100" dir="2700000" algn="tl">
                    <a:srgbClr val="000000">
                      <a:alpha val="43137"/>
                    </a:srgbClr>
                  </a:outerShdw>
                </a:effectLst>
                <a:latin typeface="Chiller" panose="04020404031007020602" pitchFamily="82" charset="0"/>
              </a:rPr>
              <a:t>The Limited Liability Company</a:t>
            </a:r>
            <a:endParaRPr lang="en-US" sz="3600" dirty="0">
              <a:solidFill>
                <a:schemeClr val="bg2"/>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8D39C27D-A6FD-4026-8AD5-6BD089183D79}"/>
              </a:ext>
            </a:extLst>
          </p:cNvPr>
          <p:cNvSpPr/>
          <p:nvPr/>
        </p:nvSpPr>
        <p:spPr>
          <a:xfrm>
            <a:off x="1479400" y="1814444"/>
            <a:ext cx="6844532" cy="3564822"/>
          </a:xfrm>
          <a:prstGeom prst="rect">
            <a:avLst/>
          </a:prstGeom>
        </p:spPr>
        <p:txBody>
          <a:bodyPr wrap="square">
            <a:spAutoFit/>
          </a:bodyPr>
          <a:lstStyle/>
          <a:p>
            <a:pPr marL="285750" indent="-285750">
              <a:lnSpc>
                <a:spcPct val="114000"/>
              </a:lnSpc>
              <a:spcBef>
                <a:spcPts val="600"/>
              </a:spcBef>
              <a:spcAft>
                <a:spcPts val="600"/>
              </a:spcAft>
              <a:buFont typeface="Wingdings" panose="05000000000000000000" pitchFamily="2" charset="2"/>
              <a:buChar char="ü"/>
            </a:pPr>
            <a:r>
              <a:rPr lang="en-US" sz="3200" dirty="0">
                <a:solidFill>
                  <a:schemeClr val="accent2"/>
                </a:solidFill>
                <a:effectLst>
                  <a:outerShdw blurRad="38100" dist="38100" dir="2700000" algn="tl">
                    <a:srgbClr val="000000">
                      <a:alpha val="43137"/>
                    </a:srgbClr>
                  </a:outerShdw>
                </a:effectLst>
                <a:latin typeface="Trebuchet MS" panose="020B0603020202020204" pitchFamily="34" charset="0"/>
                <a:cs typeface="Calibri" panose="020F0502020204030204" pitchFamily="34" charset="0"/>
              </a:rPr>
              <a:t>The limited liability company </a:t>
            </a:r>
            <a:br>
              <a:rPr lang="en-US" sz="3200" dirty="0">
                <a:solidFill>
                  <a:schemeClr val="accent2"/>
                </a:solidFill>
                <a:effectLst>
                  <a:outerShdw blurRad="38100" dist="38100" dir="2700000" algn="tl">
                    <a:srgbClr val="000000">
                      <a:alpha val="43137"/>
                    </a:srgbClr>
                  </a:outerShdw>
                </a:effectLst>
                <a:latin typeface="Trebuchet MS" panose="020B0603020202020204" pitchFamily="34" charset="0"/>
                <a:cs typeface="Calibri" panose="020F0502020204030204" pitchFamily="34" charset="0"/>
              </a:rPr>
            </a:br>
            <a:r>
              <a:rPr lang="en-US" sz="3200" dirty="0">
                <a:solidFill>
                  <a:schemeClr val="accent2"/>
                </a:solidFill>
                <a:effectLst>
                  <a:outerShdw blurRad="38100" dist="38100" dir="2700000" algn="tl">
                    <a:srgbClr val="000000">
                      <a:alpha val="43137"/>
                    </a:srgbClr>
                  </a:outerShdw>
                </a:effectLst>
                <a:latin typeface="Trebuchet MS" panose="020B0603020202020204" pitchFamily="34" charset="0"/>
                <a:cs typeface="Calibri" panose="020F0502020204030204" pitchFamily="34" charset="0"/>
              </a:rPr>
              <a:t>is a </a:t>
            </a:r>
            <a:r>
              <a:rPr lang="en-US" sz="3200" dirty="0">
                <a:solidFill>
                  <a:schemeClr val="bg2"/>
                </a:solidFill>
                <a:effectLst>
                  <a:outerShdw blurRad="38100" dist="38100" dir="2700000" algn="tl">
                    <a:srgbClr val="000000">
                      <a:alpha val="43137"/>
                    </a:srgbClr>
                  </a:outerShdw>
                </a:effectLst>
                <a:latin typeface="Trebuchet MS" panose="020B0603020202020204" pitchFamily="34" charset="0"/>
                <a:cs typeface="Calibri" panose="020F0502020204030204" pitchFamily="34" charset="0"/>
              </a:rPr>
              <a:t>statutory creation. </a:t>
            </a:r>
          </a:p>
          <a:p>
            <a:pPr marL="285750" indent="-285750">
              <a:lnSpc>
                <a:spcPct val="114000"/>
              </a:lnSpc>
              <a:spcBef>
                <a:spcPts val="600"/>
              </a:spcBef>
              <a:spcAft>
                <a:spcPts val="600"/>
              </a:spcAft>
              <a:buFont typeface="Wingdings" panose="05000000000000000000" pitchFamily="2" charset="2"/>
              <a:buChar char="ü"/>
            </a:pPr>
            <a:r>
              <a:rPr lang="en-US" sz="3200" dirty="0">
                <a:solidFill>
                  <a:schemeClr val="accent2"/>
                </a:solidFill>
                <a:effectLst>
                  <a:outerShdw blurRad="38100" dist="38100" dir="2700000" algn="tl">
                    <a:srgbClr val="000000">
                      <a:alpha val="43137"/>
                    </a:srgbClr>
                  </a:outerShdw>
                </a:effectLst>
                <a:latin typeface="Trebuchet MS" panose="020B0603020202020204" pitchFamily="34" charset="0"/>
                <a:cs typeface="Calibri" panose="020F0502020204030204" pitchFamily="34" charset="0"/>
              </a:rPr>
              <a:t>Effective April 1, 2017, all limited liability companies in Pennsylvania are governed by </a:t>
            </a:r>
            <a:r>
              <a:rPr lang="en-US" sz="3200" dirty="0">
                <a:solidFill>
                  <a:schemeClr val="bg2"/>
                </a:solidFill>
                <a:effectLst>
                  <a:outerShdw blurRad="38100" dist="38100" dir="2700000" algn="tl">
                    <a:srgbClr val="000000">
                      <a:alpha val="43137"/>
                    </a:srgbClr>
                  </a:outerShdw>
                </a:effectLst>
                <a:latin typeface="Trebuchet MS" panose="020B0603020202020204" pitchFamily="34" charset="0"/>
                <a:cs typeface="Calibri" panose="020F0502020204030204" pitchFamily="34" charset="0"/>
              </a:rPr>
              <a:t>Uniform Limited Liability Company Act of 2016 </a:t>
            </a:r>
          </a:p>
        </p:txBody>
      </p:sp>
      <p:sp>
        <p:nvSpPr>
          <p:cNvPr id="5" name="Block Arc 4">
            <a:extLst>
              <a:ext uri="{FF2B5EF4-FFF2-40B4-BE49-F238E27FC236}">
                <a16:creationId xmlns:a16="http://schemas.microsoft.com/office/drawing/2014/main" id="{DB7D5CDF-A01B-4280-AA34-03A4ADA99C1B}"/>
              </a:ext>
            </a:extLst>
          </p:cNvPr>
          <p:cNvSpPr/>
          <p:nvPr/>
        </p:nvSpPr>
        <p:spPr>
          <a:xfrm rot="21259419">
            <a:off x="640080" y="1097280"/>
            <a:ext cx="4362036" cy="191193"/>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A765C4BB-0FD4-41B7-B8A0-5EA088CFE00E}"/>
              </a:ext>
            </a:extLst>
          </p:cNvPr>
          <p:cNvPicPr>
            <a:picLocks noChangeAspect="1"/>
          </p:cNvPicPr>
          <p:nvPr/>
        </p:nvPicPr>
        <p:blipFill>
          <a:blip r:embed="rId2"/>
          <a:stretch>
            <a:fillRect/>
          </a:stretch>
        </p:blipFill>
        <p:spPr>
          <a:xfrm>
            <a:off x="9160727" y="36300"/>
            <a:ext cx="2619375" cy="6766559"/>
          </a:xfrm>
          <a:prstGeom prst="rect">
            <a:avLst/>
          </a:prstGeom>
        </p:spPr>
      </p:pic>
    </p:spTree>
    <p:extLst>
      <p:ext uri="{BB962C8B-B14F-4D97-AF65-F5344CB8AC3E}">
        <p14:creationId xmlns:p14="http://schemas.microsoft.com/office/powerpoint/2010/main" val="2363846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EF3-A9E7-43FC-ADF3-301E8CAECCBF}"/>
              </a:ext>
            </a:extLst>
          </p:cNvPr>
          <p:cNvSpPr>
            <a:spLocks noGrp="1"/>
          </p:cNvSpPr>
          <p:nvPr>
            <p:ph type="title"/>
          </p:nvPr>
        </p:nvSpPr>
        <p:spPr>
          <a:xfrm>
            <a:off x="640080" y="91440"/>
            <a:ext cx="10515600" cy="1325563"/>
          </a:xfrm>
        </p:spPr>
        <p:txBody>
          <a:bodyPr>
            <a:normAutofit/>
          </a:bodyPr>
          <a:lstStyle/>
          <a:p>
            <a:r>
              <a:rPr lang="en-US" sz="3600" dirty="0">
                <a:solidFill>
                  <a:schemeClr val="accent2"/>
                </a:solidFill>
                <a:effectLst>
                  <a:outerShdw blurRad="38100" dist="38100" dir="2700000" algn="tl">
                    <a:srgbClr val="000000">
                      <a:alpha val="43137"/>
                    </a:srgbClr>
                  </a:outerShdw>
                </a:effectLst>
                <a:latin typeface="Chiller" panose="04020404031007020602" pitchFamily="82" charset="0"/>
              </a:rPr>
              <a:t>The Limited Liability Company</a:t>
            </a:r>
            <a:endParaRPr lang="en-US" sz="3600" dirty="0">
              <a:solidFill>
                <a:schemeClr val="accent2"/>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8D39C27D-A6FD-4026-8AD5-6BD089183D79}"/>
              </a:ext>
            </a:extLst>
          </p:cNvPr>
          <p:cNvSpPr/>
          <p:nvPr/>
        </p:nvSpPr>
        <p:spPr>
          <a:xfrm>
            <a:off x="527304" y="1711545"/>
            <a:ext cx="11137392" cy="4185761"/>
          </a:xfrm>
          <a:prstGeom prst="rect">
            <a:avLst/>
          </a:prstGeom>
        </p:spPr>
        <p:txBody>
          <a:bodyPr wrap="square">
            <a:spAutoFit/>
          </a:bodyPr>
          <a:lstStyle/>
          <a:p>
            <a:pPr marL="285750" indent="-285750">
              <a:spcBef>
                <a:spcPts val="600"/>
              </a:spcBef>
              <a:spcAft>
                <a:spcPts val="600"/>
              </a:spcAft>
              <a:buClr>
                <a:schemeClr val="accent4"/>
              </a:buClr>
              <a:buFont typeface="Wingdings" panose="05000000000000000000" pitchFamily="2" charset="2"/>
              <a:buChar char="ü"/>
            </a:pPr>
            <a:r>
              <a:rPr lang="en-US" sz="2400" dirty="0">
                <a:solidFill>
                  <a:schemeClr val="accent2"/>
                </a:solidFill>
                <a:latin typeface="Trebuchet MS" panose="020B0603020202020204" pitchFamily="34" charset="0"/>
                <a:cs typeface="Calibri" panose="020F0502020204030204" pitchFamily="34" charset="0"/>
              </a:rPr>
              <a:t>A </a:t>
            </a:r>
            <a:r>
              <a:rPr lang="en-US" sz="2400" dirty="0">
                <a:solidFill>
                  <a:schemeClr val="accent4">
                    <a:lumMod val="60000"/>
                    <a:lumOff val="40000"/>
                  </a:schemeClr>
                </a:solidFill>
                <a:latin typeface="Trebuchet MS" panose="020B0603020202020204" pitchFamily="34" charset="0"/>
                <a:cs typeface="Calibri" panose="020F0502020204030204" pitchFamily="34" charset="0"/>
              </a:rPr>
              <a:t>“limited liability company” </a:t>
            </a:r>
            <a:r>
              <a:rPr lang="en-US" sz="2400" dirty="0">
                <a:solidFill>
                  <a:schemeClr val="accent2"/>
                </a:solidFill>
                <a:latin typeface="Trebuchet MS" panose="020B0603020202020204" pitchFamily="34" charset="0"/>
                <a:cs typeface="Calibri" panose="020F0502020204030204" pitchFamily="34" charset="0"/>
              </a:rPr>
              <a:t>is a hybrid form of business organization </a:t>
            </a:r>
          </a:p>
          <a:p>
            <a:pPr marL="285750" indent="-285750">
              <a:spcBef>
                <a:spcPts val="600"/>
              </a:spcBef>
              <a:spcAft>
                <a:spcPts val="600"/>
              </a:spcAft>
              <a:buClr>
                <a:schemeClr val="accent4"/>
              </a:buClr>
              <a:buFont typeface="Wingdings" panose="05000000000000000000" pitchFamily="2" charset="2"/>
              <a:buChar char="ü"/>
            </a:pPr>
            <a:r>
              <a:rPr lang="en-US" sz="2400" dirty="0">
                <a:solidFill>
                  <a:schemeClr val="accent2"/>
                </a:solidFill>
                <a:latin typeface="Trebuchet MS" panose="020B0603020202020204" pitchFamily="34" charset="0"/>
                <a:cs typeface="Calibri" panose="020F0502020204030204" pitchFamily="34" charset="0"/>
              </a:rPr>
              <a:t>It combines some of the most </a:t>
            </a:r>
            <a:r>
              <a:rPr lang="en-US" sz="2400" dirty="0">
                <a:solidFill>
                  <a:schemeClr val="accent4">
                    <a:lumMod val="60000"/>
                    <a:lumOff val="40000"/>
                  </a:schemeClr>
                </a:solidFill>
                <a:latin typeface="Trebuchet MS" panose="020B0603020202020204" pitchFamily="34" charset="0"/>
                <a:cs typeface="Calibri" panose="020F0502020204030204" pitchFamily="34" charset="0"/>
              </a:rPr>
              <a:t>advantageous attributes </a:t>
            </a:r>
            <a:r>
              <a:rPr lang="en-US" sz="2400" dirty="0">
                <a:solidFill>
                  <a:schemeClr val="accent2"/>
                </a:solidFill>
                <a:latin typeface="Trebuchet MS" panose="020B0603020202020204" pitchFamily="34" charset="0"/>
                <a:cs typeface="Calibri" panose="020F0502020204030204" pitchFamily="34" charset="0"/>
              </a:rPr>
              <a:t>of a Company with those of a corporation. </a:t>
            </a:r>
          </a:p>
          <a:p>
            <a:pPr marL="285750" indent="-285750">
              <a:spcBef>
                <a:spcPts val="600"/>
              </a:spcBef>
              <a:spcAft>
                <a:spcPts val="600"/>
              </a:spcAft>
              <a:buClr>
                <a:schemeClr val="accent4"/>
              </a:buClr>
              <a:buFont typeface="Wingdings" panose="05000000000000000000" pitchFamily="2" charset="2"/>
              <a:buChar char="ü"/>
            </a:pPr>
            <a:r>
              <a:rPr lang="en-US" sz="2400" dirty="0">
                <a:solidFill>
                  <a:schemeClr val="accent2"/>
                </a:solidFill>
                <a:latin typeface="Trebuchet MS" panose="020B0603020202020204" pitchFamily="34" charset="0"/>
                <a:cs typeface="Calibri" panose="020F0502020204030204" pitchFamily="34" charset="0"/>
              </a:rPr>
              <a:t>Owners are designated as </a:t>
            </a:r>
            <a:r>
              <a:rPr lang="en-US" sz="2400" dirty="0">
                <a:solidFill>
                  <a:schemeClr val="accent4">
                    <a:lumMod val="60000"/>
                    <a:lumOff val="40000"/>
                  </a:schemeClr>
                </a:solidFill>
                <a:latin typeface="Trebuchet MS" panose="020B0603020202020204" pitchFamily="34" charset="0"/>
                <a:cs typeface="Calibri" panose="020F0502020204030204" pitchFamily="34" charset="0"/>
              </a:rPr>
              <a:t>“members” </a:t>
            </a:r>
            <a:r>
              <a:rPr lang="en-US" sz="2400" dirty="0">
                <a:solidFill>
                  <a:schemeClr val="accent2"/>
                </a:solidFill>
                <a:latin typeface="Trebuchet MS" panose="020B0603020202020204" pitchFamily="34" charset="0"/>
                <a:cs typeface="Calibri" panose="020F0502020204030204" pitchFamily="34" charset="0"/>
              </a:rPr>
              <a:t>and hold </a:t>
            </a:r>
            <a:r>
              <a:rPr lang="en-US" sz="2400" dirty="0">
                <a:solidFill>
                  <a:schemeClr val="accent4">
                    <a:lumMod val="60000"/>
                    <a:lumOff val="40000"/>
                  </a:schemeClr>
                </a:solidFill>
                <a:latin typeface="Trebuchet MS" panose="020B0603020202020204" pitchFamily="34" charset="0"/>
                <a:cs typeface="Calibri" panose="020F0502020204030204" pitchFamily="34" charset="0"/>
              </a:rPr>
              <a:t>“membership interests</a:t>
            </a:r>
            <a:r>
              <a:rPr lang="en-US" sz="2400" dirty="0">
                <a:solidFill>
                  <a:schemeClr val="accent2"/>
                </a:solidFill>
                <a:latin typeface="Trebuchet MS" panose="020B0603020202020204" pitchFamily="34" charset="0"/>
                <a:cs typeface="Calibri" panose="020F0502020204030204" pitchFamily="34" charset="0"/>
              </a:rPr>
              <a:t>” in the LLC</a:t>
            </a:r>
          </a:p>
          <a:p>
            <a:pPr marL="285750" indent="-285750">
              <a:spcBef>
                <a:spcPts val="600"/>
              </a:spcBef>
              <a:spcAft>
                <a:spcPts val="600"/>
              </a:spcAft>
              <a:buClr>
                <a:schemeClr val="accent4"/>
              </a:buClr>
              <a:buFont typeface="Wingdings" panose="05000000000000000000" pitchFamily="2" charset="2"/>
              <a:buChar char="ü"/>
            </a:pPr>
            <a:r>
              <a:rPr lang="en-US" sz="2400" dirty="0">
                <a:solidFill>
                  <a:schemeClr val="accent2"/>
                </a:solidFill>
                <a:latin typeface="Trebuchet MS" panose="020B0603020202020204" pitchFamily="34" charset="0"/>
                <a:cs typeface="Calibri" panose="020F0502020204030204" pitchFamily="34" charset="0"/>
              </a:rPr>
              <a:t>An </a:t>
            </a:r>
            <a:r>
              <a:rPr lang="en-US" sz="2400" dirty="0">
                <a:solidFill>
                  <a:schemeClr val="accent4">
                    <a:lumMod val="60000"/>
                    <a:lumOff val="40000"/>
                  </a:schemeClr>
                </a:solidFill>
                <a:latin typeface="Trebuchet MS" panose="020B0603020202020204" pitchFamily="34" charset="0"/>
                <a:cs typeface="Calibri" panose="020F0502020204030204" pitchFamily="34" charset="0"/>
              </a:rPr>
              <a:t>entity distinct </a:t>
            </a:r>
            <a:r>
              <a:rPr lang="en-US" sz="2400" dirty="0">
                <a:solidFill>
                  <a:schemeClr val="accent2"/>
                </a:solidFill>
                <a:latin typeface="Trebuchet MS" panose="020B0603020202020204" pitchFamily="34" charset="0"/>
                <a:cs typeface="Calibri" panose="020F0502020204030204" pitchFamily="34" charset="0"/>
              </a:rPr>
              <a:t>from its members, </a:t>
            </a:r>
          </a:p>
          <a:p>
            <a:pPr marL="285750" indent="-285750">
              <a:spcBef>
                <a:spcPts val="600"/>
              </a:spcBef>
              <a:spcAft>
                <a:spcPts val="600"/>
              </a:spcAft>
              <a:buClr>
                <a:schemeClr val="accent4"/>
              </a:buClr>
              <a:buFont typeface="Wingdings" panose="05000000000000000000" pitchFamily="2" charset="2"/>
              <a:buChar char="ü"/>
            </a:pPr>
            <a:r>
              <a:rPr lang="en-US" sz="2400" dirty="0">
                <a:solidFill>
                  <a:schemeClr val="accent2"/>
                </a:solidFill>
                <a:latin typeface="Trebuchet MS" panose="020B0603020202020204" pitchFamily="34" charset="0"/>
                <a:cs typeface="Calibri" panose="020F0502020204030204" pitchFamily="34" charset="0"/>
              </a:rPr>
              <a:t>It has </a:t>
            </a:r>
            <a:r>
              <a:rPr lang="en-US" sz="2400" dirty="0">
                <a:solidFill>
                  <a:schemeClr val="accent4">
                    <a:lumMod val="60000"/>
                    <a:lumOff val="40000"/>
                  </a:schemeClr>
                </a:solidFill>
                <a:latin typeface="Trebuchet MS" panose="020B0603020202020204" pitchFamily="34" charset="0"/>
                <a:cs typeface="Calibri" panose="020F0502020204030204" pitchFamily="34" charset="0"/>
              </a:rPr>
              <a:t>perpetual duration </a:t>
            </a:r>
          </a:p>
          <a:p>
            <a:pPr marL="285750" indent="-285750">
              <a:spcBef>
                <a:spcPts val="600"/>
              </a:spcBef>
              <a:spcAft>
                <a:spcPts val="600"/>
              </a:spcAft>
              <a:buClr>
                <a:schemeClr val="accent4"/>
              </a:buClr>
              <a:buFont typeface="Wingdings" panose="05000000000000000000" pitchFamily="2" charset="2"/>
              <a:buChar char="ü"/>
            </a:pPr>
            <a:r>
              <a:rPr lang="en-US" sz="2400" dirty="0">
                <a:solidFill>
                  <a:schemeClr val="accent2"/>
                </a:solidFill>
                <a:latin typeface="Trebuchet MS" panose="020B0603020202020204" pitchFamily="34" charset="0"/>
                <a:cs typeface="Calibri" panose="020F0502020204030204" pitchFamily="34" charset="0"/>
              </a:rPr>
              <a:t>The members may manage the company or delegate their authority to </a:t>
            </a:r>
            <a:r>
              <a:rPr lang="en-US" sz="2400" dirty="0">
                <a:solidFill>
                  <a:schemeClr val="accent4">
                    <a:lumMod val="60000"/>
                    <a:lumOff val="40000"/>
                  </a:schemeClr>
                </a:solidFill>
                <a:latin typeface="Trebuchet MS" panose="020B0603020202020204" pitchFamily="34" charset="0"/>
                <a:cs typeface="Calibri" panose="020F0502020204030204" pitchFamily="34" charset="0"/>
              </a:rPr>
              <a:t>“managers”</a:t>
            </a:r>
          </a:p>
        </p:txBody>
      </p:sp>
      <p:sp>
        <p:nvSpPr>
          <p:cNvPr id="6" name="Block Arc 5">
            <a:extLst>
              <a:ext uri="{FF2B5EF4-FFF2-40B4-BE49-F238E27FC236}">
                <a16:creationId xmlns:a16="http://schemas.microsoft.com/office/drawing/2014/main" id="{BA821495-3668-440C-8D51-F982B5821F32}"/>
              </a:ext>
            </a:extLst>
          </p:cNvPr>
          <p:cNvSpPr/>
          <p:nvPr/>
        </p:nvSpPr>
        <p:spPr>
          <a:xfrm rot="21259419">
            <a:off x="640080" y="1097280"/>
            <a:ext cx="4362036" cy="191193"/>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86553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7D8C40-864D-4D1B-A86A-4353C3E9EEC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9498413" y="2681995"/>
            <a:ext cx="1564065" cy="1801230"/>
          </a:xfrm>
          <a:prstGeom prst="rect">
            <a:avLst/>
          </a:prstGeom>
        </p:spPr>
      </p:pic>
      <p:sp>
        <p:nvSpPr>
          <p:cNvPr id="2" name="Title 1">
            <a:extLst>
              <a:ext uri="{FF2B5EF4-FFF2-40B4-BE49-F238E27FC236}">
                <a16:creationId xmlns:a16="http://schemas.microsoft.com/office/drawing/2014/main" id="{8F825EF3-A9E7-43FC-ADF3-301E8CAECCBF}"/>
              </a:ext>
            </a:extLst>
          </p:cNvPr>
          <p:cNvSpPr>
            <a:spLocks noGrp="1"/>
          </p:cNvSpPr>
          <p:nvPr>
            <p:ph type="title"/>
          </p:nvPr>
        </p:nvSpPr>
        <p:spPr>
          <a:xfrm>
            <a:off x="640080" y="91440"/>
            <a:ext cx="10515600" cy="1325563"/>
          </a:xfrm>
        </p:spPr>
        <p:txBody>
          <a:bodyPr>
            <a:normAutofit/>
          </a:bodyPr>
          <a:lstStyle/>
          <a:p>
            <a:r>
              <a:rPr lang="en-US" sz="3600" dirty="0">
                <a:effectLst>
                  <a:outerShdw blurRad="38100" dist="38100" dir="2700000" algn="tl">
                    <a:srgbClr val="000000">
                      <a:alpha val="43137"/>
                    </a:srgbClr>
                  </a:outerShdw>
                </a:effectLst>
                <a:latin typeface="Chiller" panose="04020404031007020602" pitchFamily="82" charset="0"/>
              </a:rPr>
              <a:t>The Limited Liability Company</a:t>
            </a:r>
            <a:endParaRPr lang="en-US" sz="3600"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8D39C27D-A6FD-4026-8AD5-6BD089183D79}"/>
              </a:ext>
            </a:extLst>
          </p:cNvPr>
          <p:cNvSpPr/>
          <p:nvPr/>
        </p:nvSpPr>
        <p:spPr>
          <a:xfrm>
            <a:off x="912721" y="1597483"/>
            <a:ext cx="8585692" cy="3508653"/>
          </a:xfrm>
          <a:prstGeom prst="rect">
            <a:avLst/>
          </a:prstGeom>
        </p:spPr>
        <p:txBody>
          <a:bodyPr wrap="square">
            <a:spAutoFit/>
          </a:bodyPr>
          <a:lstStyle/>
          <a:p>
            <a:pPr>
              <a:spcBef>
                <a:spcPts val="600"/>
              </a:spcBef>
              <a:spcAft>
                <a:spcPts val="600"/>
              </a:spcAft>
            </a:pPr>
            <a:r>
              <a:rPr lang="en-US" sz="3200" dirty="0">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The operation of a limited liability company is controlled by:</a:t>
            </a:r>
          </a:p>
          <a:p>
            <a:pPr marL="914400" lvl="0" indent="-455613">
              <a:spcBef>
                <a:spcPts val="600"/>
              </a:spcBef>
              <a:spcAft>
                <a:spcPts val="600"/>
              </a:spcAft>
              <a:buFont typeface="Wingdings" panose="05000000000000000000" pitchFamily="2" charset="2"/>
              <a:buChar char="ü"/>
            </a:pPr>
            <a:r>
              <a:rPr lang="en-US" sz="3200" dirty="0">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Its Certificate of Organization</a:t>
            </a:r>
          </a:p>
          <a:p>
            <a:pPr marL="914400" lvl="0" indent="-455613">
              <a:spcBef>
                <a:spcPts val="600"/>
              </a:spcBef>
              <a:spcAft>
                <a:spcPts val="600"/>
              </a:spcAft>
              <a:buFont typeface="Wingdings" panose="05000000000000000000" pitchFamily="2" charset="2"/>
              <a:buChar char="ü"/>
            </a:pPr>
            <a:r>
              <a:rPr lang="en-US" sz="3200" dirty="0">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The Uniform Limited Liability Company Act of 2016, and</a:t>
            </a:r>
          </a:p>
          <a:p>
            <a:pPr marL="914400" lvl="0" indent="-455613">
              <a:spcBef>
                <a:spcPts val="600"/>
              </a:spcBef>
              <a:spcAft>
                <a:spcPts val="600"/>
              </a:spcAft>
              <a:buFont typeface="Wingdings" panose="05000000000000000000" pitchFamily="2" charset="2"/>
              <a:buChar char="ü"/>
            </a:pPr>
            <a:r>
              <a:rPr lang="en-US" sz="3200" dirty="0">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The Operating Agreement </a:t>
            </a:r>
          </a:p>
        </p:txBody>
      </p:sp>
      <p:sp>
        <p:nvSpPr>
          <p:cNvPr id="5" name="Block Arc 4">
            <a:extLst>
              <a:ext uri="{FF2B5EF4-FFF2-40B4-BE49-F238E27FC236}">
                <a16:creationId xmlns:a16="http://schemas.microsoft.com/office/drawing/2014/main" id="{DB7D5CDF-A01B-4280-AA34-03A4ADA99C1B}"/>
              </a:ext>
            </a:extLst>
          </p:cNvPr>
          <p:cNvSpPr/>
          <p:nvPr/>
        </p:nvSpPr>
        <p:spPr>
          <a:xfrm rot="21259419">
            <a:off x="640080" y="1097280"/>
            <a:ext cx="4362036" cy="191193"/>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pic>
        <p:nvPicPr>
          <p:cNvPr id="4098" name="Picture 2" descr="Image result for certificate of organization pa">
            <a:extLst>
              <a:ext uri="{FF2B5EF4-FFF2-40B4-BE49-F238E27FC236}">
                <a16:creationId xmlns:a16="http://schemas.microsoft.com/office/drawing/2014/main" id="{49B57AC1-CE32-4319-A54D-4E20C950B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9501">
            <a:off x="7557999" y="1115896"/>
            <a:ext cx="1341593" cy="1831771"/>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3518012-1AE3-4DB5-95E5-318F1EE936ED}"/>
              </a:ext>
            </a:extLst>
          </p:cNvPr>
          <p:cNvSpPr txBox="1"/>
          <p:nvPr/>
        </p:nvSpPr>
        <p:spPr>
          <a:xfrm rot="21295819">
            <a:off x="7113569" y="3751159"/>
            <a:ext cx="1386588" cy="2154436"/>
          </a:xfrm>
          <a:prstGeom prst="rect">
            <a:avLst/>
          </a:prstGeom>
          <a:solidFill>
            <a:schemeClr val="accent4">
              <a:lumMod val="20000"/>
              <a:lumOff val="80000"/>
            </a:schemeClr>
          </a:solidFill>
          <a:effectLst>
            <a:outerShdw blurRad="50800" dist="50800" dir="5400000" algn="ctr" rotWithShape="0">
              <a:srgbClr val="000000">
                <a:alpha val="99000"/>
              </a:srgbClr>
            </a:outerShdw>
          </a:effectLst>
        </p:spPr>
        <p:txBody>
          <a:bodyPr wrap="square" rtlCol="0">
            <a:spAutoFit/>
          </a:bodyPr>
          <a:lstStyle/>
          <a:p>
            <a:pPr algn="ctr"/>
            <a:endParaRPr lang="en-US" sz="1400" dirty="0"/>
          </a:p>
          <a:p>
            <a:pPr algn="ctr"/>
            <a:r>
              <a:rPr lang="en-US" sz="1200" dirty="0"/>
              <a:t>Operating Agreement</a:t>
            </a:r>
          </a:p>
          <a:p>
            <a:pPr algn="ctr"/>
            <a:r>
              <a:rPr lang="en-US" sz="1200" dirty="0"/>
              <a:t>Of </a:t>
            </a:r>
          </a:p>
          <a:p>
            <a:pPr algn="ctr"/>
            <a:r>
              <a:rPr lang="en-US" sz="1200" dirty="0"/>
              <a:t> Apple LLC</a:t>
            </a:r>
          </a:p>
          <a:p>
            <a:pPr algn="ctr"/>
            <a:r>
              <a:rPr lang="en-US" sz="1200" dirty="0"/>
              <a:t>______________</a:t>
            </a:r>
            <a:br>
              <a:rPr lang="en-US" sz="1200" dirty="0"/>
            </a:br>
            <a:r>
              <a:rPr lang="en-US" sz="1200" dirty="0"/>
              <a:t>_______________</a:t>
            </a:r>
          </a:p>
          <a:p>
            <a:pPr algn="ctr"/>
            <a:endParaRPr lang="en-US" sz="1600" dirty="0"/>
          </a:p>
          <a:p>
            <a:pPr algn="ctr"/>
            <a:endParaRPr lang="en-US" sz="1600" dirty="0"/>
          </a:p>
          <a:p>
            <a:pPr algn="ctr"/>
            <a:endParaRPr lang="en-US" sz="1600" dirty="0"/>
          </a:p>
        </p:txBody>
      </p:sp>
    </p:spTree>
    <p:extLst>
      <p:ext uri="{BB962C8B-B14F-4D97-AF65-F5344CB8AC3E}">
        <p14:creationId xmlns:p14="http://schemas.microsoft.com/office/powerpoint/2010/main" val="35656227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p:cTn id="22" dur="500" fill="hold"/>
                                        <p:tgtEl>
                                          <p:spTgt spid="4098"/>
                                        </p:tgtEl>
                                        <p:attrNameLst>
                                          <p:attrName>ppt_w</p:attrName>
                                        </p:attrNameLst>
                                      </p:cBhvr>
                                      <p:tavLst>
                                        <p:tav tm="0">
                                          <p:val>
                                            <p:fltVal val="0"/>
                                          </p:val>
                                        </p:tav>
                                        <p:tav tm="100000">
                                          <p:val>
                                            <p:strVal val="#ppt_w"/>
                                          </p:val>
                                        </p:tav>
                                      </p:tavLst>
                                    </p:anim>
                                    <p:anim calcmode="lin" valueType="num">
                                      <p:cBhvr>
                                        <p:cTn id="23" dur="500" fill="hold"/>
                                        <p:tgtEl>
                                          <p:spTgt spid="4098"/>
                                        </p:tgtEl>
                                        <p:attrNameLst>
                                          <p:attrName>ppt_h</p:attrName>
                                        </p:attrNameLst>
                                      </p:cBhvr>
                                      <p:tavLst>
                                        <p:tav tm="0">
                                          <p:val>
                                            <p:fltVal val="0"/>
                                          </p:val>
                                        </p:tav>
                                        <p:tav tm="100000">
                                          <p:val>
                                            <p:strVal val="#ppt_h"/>
                                          </p:val>
                                        </p:tav>
                                      </p:tavLst>
                                    </p:anim>
                                    <p:animEffect transition="in" filter="fade">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left)">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effectLst>
                  <a:outerShdw blurRad="38100" dist="38100" dir="2700000" algn="tl">
                    <a:srgbClr val="000000">
                      <a:alpha val="43137"/>
                    </a:srgbClr>
                  </a:outerShdw>
                </a:effectLst>
                <a:latin typeface="Chiller" panose="04020404031007020602" pitchFamily="82" charset="0"/>
              </a:rPr>
              <a:t>The Operating Agreement</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18392595">
            <a:off x="7813901" y="-2375182"/>
            <a:ext cx="6619556" cy="701430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93266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a:extLst>
              <a:ext uri="{FF2B5EF4-FFF2-40B4-BE49-F238E27FC236}">
                <a16:creationId xmlns:a16="http://schemas.microsoft.com/office/drawing/2014/main" id="{76F0FF20-D877-41E7-9312-81BEEAA4B248}"/>
              </a:ext>
            </a:extLst>
          </p:cNvPr>
          <p:cNvSpPr txBox="1">
            <a:spLocks noChangeArrowheads="1"/>
          </p:cNvSpPr>
          <p:nvPr/>
        </p:nvSpPr>
        <p:spPr bwMode="auto">
          <a:xfrm>
            <a:off x="1118896" y="991239"/>
            <a:ext cx="324044"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defTabSz="914126" fontAlgn="base">
              <a:spcBef>
                <a:spcPct val="0"/>
              </a:spcBef>
              <a:spcAft>
                <a:spcPct val="0"/>
              </a:spcAft>
              <a:buNone/>
              <a:defRPr/>
            </a:pPr>
            <a:r>
              <a:rPr lang="en-US" altLang="en-US" sz="4799">
                <a:solidFill>
                  <a:srgbClr val="FF0000"/>
                </a:solidFill>
                <a:latin typeface="Calibri" panose="020F0502020204030204" pitchFamily="34" charset="0"/>
              </a:rPr>
              <a:t> </a:t>
            </a:r>
          </a:p>
        </p:txBody>
      </p:sp>
      <p:sp>
        <p:nvSpPr>
          <p:cNvPr id="13" name="TextBox 12">
            <a:extLst>
              <a:ext uri="{FF2B5EF4-FFF2-40B4-BE49-F238E27FC236}">
                <a16:creationId xmlns:a16="http://schemas.microsoft.com/office/drawing/2014/main" id="{0BE34527-3C17-498A-8391-3A518204F4DC}"/>
              </a:ext>
            </a:extLst>
          </p:cNvPr>
          <p:cNvSpPr txBox="1"/>
          <p:nvPr/>
        </p:nvSpPr>
        <p:spPr>
          <a:xfrm>
            <a:off x="3865827" y="841643"/>
            <a:ext cx="8125883" cy="6015465"/>
          </a:xfrm>
          <a:prstGeom prst="rect">
            <a:avLst/>
          </a:prstGeom>
          <a:noFill/>
          <a:ln w="31750">
            <a:noFill/>
          </a:ln>
        </p:spPr>
        <p:txBody>
          <a:bodyPr lIns="274249" tIns="182832" rIns="274249">
            <a:spAutoFit/>
          </a:bodyPr>
          <a:lstStyle/>
          <a:p>
            <a:pPr defTabSz="914126" fontAlgn="base">
              <a:spcBef>
                <a:spcPct val="0"/>
              </a:spcBef>
              <a:spcAft>
                <a:spcPts val="600"/>
              </a:spcAft>
              <a:defRPr/>
            </a:pPr>
            <a:r>
              <a:rPr lang="en-US" sz="23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EDWARD L. PERKINS, BA, JD, LLM(Tax), CPA</a:t>
            </a:r>
          </a:p>
          <a:p>
            <a:pPr marL="457063" defTabSz="914126" fontAlgn="base">
              <a:spcBef>
                <a:spcPct val="0"/>
              </a:spcBef>
              <a:spcAft>
                <a:spcPts val="600"/>
              </a:spcAft>
              <a:defRPr/>
            </a:pPr>
            <a:r>
              <a:rPr lang="en-US" sz="1999">
                <a:solidFill>
                  <a:srgbClr val="000000">
                    <a:lumMod val="50000"/>
                    <a:lumOff val="50000"/>
                  </a:srgbClr>
                </a:solidFill>
                <a:latin typeface="Arial Narrow" panose="020B0606020202030204" pitchFamily="34" charset="0"/>
                <a:ea typeface="Tahoma" pitchFamily="34" charset="0"/>
                <a:cs typeface="Calibri" pitchFamily="34" charset="0"/>
              </a:rPr>
              <a:t>Founding Shareholder - </a:t>
            </a:r>
            <a:r>
              <a:rPr lang="en-US" sz="1999" cap="all">
                <a:solidFill>
                  <a:srgbClr val="000000">
                    <a:lumMod val="50000"/>
                    <a:lumOff val="50000"/>
                  </a:srgbClr>
                </a:solidFill>
                <a:latin typeface="Gill Sans MT" panose="020B0502020104020203" pitchFamily="34" charset="0"/>
                <a:ea typeface="Tahoma" pitchFamily="34" charset="0"/>
                <a:cs typeface="Calibri" pitchFamily="34" charset="0"/>
              </a:rPr>
              <a:t>Gibson &amp; Perkins, PC</a:t>
            </a:r>
          </a:p>
          <a:p>
            <a:pPr defTabSz="685594" fontAlgn="base">
              <a:spcBef>
                <a:spcPct val="0"/>
              </a:spcBef>
              <a:spcAft>
                <a:spcPct val="0"/>
              </a:spcAft>
              <a:defRPr/>
            </a:pPr>
            <a:endParaRPr lang="en-US" altLang="en-US" sz="1500" b="1">
              <a:solidFill>
                <a:srgbClr val="C00000"/>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defTabSz="685594" fontAlgn="base">
              <a:spcBef>
                <a:spcPct val="0"/>
              </a:spcBef>
              <a:spcAft>
                <a:spcPts val="600"/>
              </a:spcAft>
              <a:defRPr/>
            </a:pPr>
            <a:r>
              <a:rPr lang="en-US" altLang="en-US" sz="1500" b="1">
                <a:solidFill>
                  <a:srgbClr val="C00000"/>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tedperkins@gibperk.com</a:t>
            </a:r>
            <a:br>
              <a:rPr lang="en-US" altLang="en-US" sz="1500" b="1">
                <a:solidFill>
                  <a:srgbClr val="C00000"/>
                </a:solidFill>
                <a:latin typeface="Calibri" panose="020F0502020204030204" pitchFamily="34" charset="0"/>
                <a:cs typeface="Times New Roman" panose="02020603050405020304" pitchFamily="18" charset="0"/>
              </a:rPr>
            </a:br>
            <a:r>
              <a:rPr lang="en-US" altLang="en-US" sz="1500">
                <a:solidFill>
                  <a:srgbClr val="000000"/>
                </a:solidFill>
                <a:latin typeface="Calibri" panose="020F0502020204030204" pitchFamily="34" charset="0"/>
                <a:cs typeface="Times New Roman" panose="02020603050405020304" pitchFamily="18" charset="0"/>
              </a:rPr>
              <a:t> 610.565.1708 ext. 102</a:t>
            </a:r>
          </a:p>
          <a:p>
            <a:pPr defTabSz="914126" fontAlgn="base">
              <a:spcBef>
                <a:spcPct val="0"/>
              </a:spcBef>
              <a:spcAft>
                <a:spcPct val="0"/>
              </a:spcAft>
              <a:defRPr/>
            </a:pPr>
            <a:r>
              <a:rPr lang="en-US" sz="19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Adjunct Professor</a:t>
            </a:r>
          </a:p>
          <a:p>
            <a:pPr marL="457063" defTabSz="914126" fontAlgn="base">
              <a:spcBef>
                <a:spcPts val="600"/>
              </a:spcBef>
              <a:spcAft>
                <a:spcPts val="600"/>
              </a:spcAft>
              <a:defRPr/>
            </a:pPr>
            <a:r>
              <a:rPr lang="en-US" sz="1999">
                <a:solidFill>
                  <a:srgbClr val="000000">
                    <a:lumMod val="50000"/>
                    <a:lumOff val="50000"/>
                  </a:srgbClr>
                </a:solidFill>
                <a:latin typeface="Arial Narrow" panose="020B0606020202030204" pitchFamily="34" charset="0"/>
                <a:ea typeface="Tahoma" pitchFamily="34" charset="0"/>
                <a:cs typeface="Calibri" pitchFamily="34" charset="0"/>
              </a:rPr>
              <a:t>Villanova University School of Law - </a:t>
            </a:r>
            <a:r>
              <a:rPr lang="en-US" sz="1999" i="1">
                <a:solidFill>
                  <a:srgbClr val="000000">
                    <a:lumMod val="50000"/>
                    <a:lumOff val="50000"/>
                  </a:srgbClr>
                </a:solidFill>
                <a:latin typeface="Arial Narrow" panose="020B0606020202030204" pitchFamily="34" charset="0"/>
                <a:ea typeface="Tahoma" pitchFamily="34" charset="0"/>
                <a:cs typeface="Calibri" pitchFamily="34" charset="0"/>
              </a:rPr>
              <a:t>Graduate Tax Program</a:t>
            </a:r>
          </a:p>
          <a:p>
            <a:pPr defTabSz="914126" fontAlgn="base">
              <a:spcBef>
                <a:spcPts val="600"/>
              </a:spcBef>
              <a:spcAft>
                <a:spcPts val="600"/>
              </a:spcAft>
              <a:defRPr/>
            </a:pPr>
            <a:r>
              <a:rPr lang="en-US" sz="19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Author </a:t>
            </a:r>
          </a:p>
          <a:p>
            <a:pPr marL="685594" indent="-228531" defTabSz="914126" fontAlgn="base">
              <a:spcBef>
                <a:spcPts val="300"/>
              </a:spcBef>
              <a:spcAft>
                <a:spcPts val="300"/>
              </a:spcAft>
              <a:buFont typeface="Arial" panose="020B0604020202020204" pitchFamily="34" charset="0"/>
              <a:buChar char="•"/>
              <a:defRPr/>
            </a:pPr>
            <a:r>
              <a:rPr lang="en-US" sz="1799">
                <a:solidFill>
                  <a:srgbClr val="C00000"/>
                </a:solidFill>
                <a:latin typeface="Arial Narrow" panose="020B0606020202030204" pitchFamily="34" charset="0"/>
                <a:ea typeface="Tahoma" pitchFamily="34" charset="0"/>
                <a:cs typeface="Calibri" pitchFamily="34" charset="0"/>
              </a:rPr>
              <a:t>AICPA’s – Taxation of Trusts and Estates</a:t>
            </a:r>
          </a:p>
          <a:p>
            <a:pPr marL="685594" indent="-228531" defTabSz="914126" fontAlgn="base">
              <a:spcBef>
                <a:spcPts val="300"/>
              </a:spcBef>
              <a:spcAft>
                <a:spcPts val="300"/>
              </a:spcAft>
              <a:buFont typeface="Arial" panose="020B0604020202020204" pitchFamily="34" charset="0"/>
              <a:buChar char="•"/>
              <a:defRPr/>
            </a:pPr>
            <a:r>
              <a:rPr lang="en-US" sz="1799">
                <a:solidFill>
                  <a:srgbClr val="C00000"/>
                </a:solidFill>
                <a:latin typeface="Arial Narrow" panose="020B0606020202030204" pitchFamily="34" charset="0"/>
                <a:ea typeface="Tahoma" pitchFamily="34" charset="0"/>
                <a:cs typeface="Calibri" pitchFamily="34" charset="0"/>
              </a:rPr>
              <a:t>AICPA’s – Fundamentals of Trusts</a:t>
            </a:r>
          </a:p>
          <a:p>
            <a:pPr marL="685594" indent="-228531" defTabSz="914126" fontAlgn="base">
              <a:spcBef>
                <a:spcPts val="300"/>
              </a:spcBef>
              <a:spcAft>
                <a:spcPts val="300"/>
              </a:spcAft>
              <a:buFont typeface="Arial" panose="020B0604020202020204" pitchFamily="34" charset="0"/>
              <a:buChar char="•"/>
              <a:defRPr/>
            </a:pPr>
            <a:r>
              <a:rPr lang="en-US" sz="17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Drafting Wills That Work in Pennsylvania</a:t>
            </a:r>
          </a:p>
          <a:p>
            <a:pPr marL="685594" indent="-228531" defTabSz="914126" fontAlgn="base">
              <a:spcBef>
                <a:spcPts val="300"/>
              </a:spcBef>
              <a:spcAft>
                <a:spcPts val="300"/>
              </a:spcAft>
              <a:buFont typeface="Arial" panose="020B0604020202020204" pitchFamily="34" charset="0"/>
              <a:buChar char="•"/>
              <a:defRPr/>
            </a:pPr>
            <a:r>
              <a:rPr lang="en-US" sz="17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PBI - Special Needs Trusts in Pennsylvania</a:t>
            </a:r>
          </a:p>
          <a:p>
            <a:pPr marL="685594" indent="-228531" defTabSz="914126" fontAlgn="base">
              <a:spcBef>
                <a:spcPts val="300"/>
              </a:spcBef>
              <a:spcAft>
                <a:spcPts val="300"/>
              </a:spcAft>
              <a:buFont typeface="Arial" panose="020B0604020202020204" pitchFamily="34" charset="0"/>
              <a:buChar char="•"/>
              <a:defRPr/>
            </a:pPr>
            <a:r>
              <a:rPr lang="en-US" sz="17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PBI - The Pennsylvania Trusts Handbook</a:t>
            </a:r>
          </a:p>
          <a:p>
            <a:pPr marL="685594" indent="-228531" defTabSz="914126" fontAlgn="base">
              <a:spcBef>
                <a:spcPts val="300"/>
              </a:spcBef>
              <a:spcAft>
                <a:spcPts val="300"/>
              </a:spcAft>
              <a:buFont typeface="Arial" panose="020B0604020202020204" pitchFamily="34" charset="0"/>
              <a:buChar char="•"/>
              <a:defRPr/>
            </a:pPr>
            <a:r>
              <a:rPr lang="en-US" sz="17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PBI -  The ABCs of Will Contests – </a:t>
            </a:r>
            <a:r>
              <a:rPr lang="en-US" sz="1799">
                <a:solidFill>
                  <a:srgbClr val="FFFFFF">
                    <a:lumMod val="65000"/>
                  </a:srgbClr>
                </a:solidFill>
                <a:latin typeface="Arial Narrow" panose="020B0606020202030204" pitchFamily="34" charset="0"/>
                <a:ea typeface="Tahoma" pitchFamily="34" charset="0"/>
                <a:cs typeface="Calibri" pitchFamily="34" charset="0"/>
              </a:rPr>
              <a:t>Co-Author Paul Fellman</a:t>
            </a:r>
          </a:p>
          <a:p>
            <a:pPr defTabSz="914126" fontAlgn="base">
              <a:spcBef>
                <a:spcPts val="600"/>
              </a:spcBef>
              <a:spcAft>
                <a:spcPts val="600"/>
              </a:spcAft>
              <a:defRPr/>
            </a:pPr>
            <a:r>
              <a:rPr lang="en-US" sz="19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Founder </a:t>
            </a:r>
            <a:r>
              <a:rPr lang="en-US" sz="1999" b="1">
                <a:solidFill>
                  <a:srgbClr val="C00000"/>
                </a:solidFill>
                <a:latin typeface="Arial Narrow" panose="020B0606020202030204" pitchFamily="34" charset="0"/>
                <a:ea typeface="Tahoma" pitchFamily="34" charset="0"/>
                <a:cs typeface="Calibri" pitchFamily="34" charset="0"/>
              </a:rPr>
              <a:t>-</a:t>
            </a:r>
            <a:r>
              <a:rPr lang="en-US" sz="1999" b="1">
                <a:solidFill>
                  <a:srgbClr val="1F497D">
                    <a:lumMod val="75000"/>
                  </a:srgbClr>
                </a:solidFill>
                <a:latin typeface="Arial Narrow" panose="020B0606020202030204" pitchFamily="34" charset="0"/>
                <a:ea typeface="Tahoma" pitchFamily="34" charset="0"/>
                <a:cs typeface="Calibri" pitchFamily="34" charset="0"/>
              </a:rPr>
              <a:t> </a:t>
            </a:r>
            <a:r>
              <a:rPr lang="en-US" sz="1999">
                <a:solidFill>
                  <a:srgbClr val="000000">
                    <a:lumMod val="50000"/>
                    <a:lumOff val="50000"/>
                  </a:srgbClr>
                </a:solidFill>
                <a:latin typeface="Arial Narrow" panose="020B0606020202030204" pitchFamily="34" charset="0"/>
                <a:ea typeface="Tahoma" pitchFamily="34" charset="0"/>
                <a:cs typeface="Calibri" pitchFamily="34" charset="0"/>
              </a:rPr>
              <a:t>YourOnlineProfessor.net</a:t>
            </a:r>
          </a:p>
          <a:p>
            <a:pPr defTabSz="914126" fontAlgn="base">
              <a:spcBef>
                <a:spcPct val="0"/>
              </a:spcBef>
              <a:spcAft>
                <a:spcPct val="0"/>
              </a:spcAft>
              <a:defRPr/>
            </a:pPr>
            <a:endParaRPr lang="en-US" sz="2399">
              <a:solidFill>
                <a:prstClr val="black"/>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pic>
        <p:nvPicPr>
          <p:cNvPr id="58374" name="Picture 7" descr="K:\FIRM\GibPerk WebSite\Law Firm\untitled-695-Edit.jpg">
            <a:extLst>
              <a:ext uri="{FF2B5EF4-FFF2-40B4-BE49-F238E27FC236}">
                <a16:creationId xmlns:a16="http://schemas.microsoft.com/office/drawing/2014/main" id="{644D987F-3219-4C8B-9C35-7EFB5E0B10C4}"/>
              </a:ext>
            </a:extLst>
          </p:cNvPr>
          <p:cNvPicPr preferRelativeResize="0">
            <a:picLocks noChangeArrowheads="1"/>
          </p:cNvPicPr>
          <p:nvPr/>
        </p:nvPicPr>
        <p:blipFill>
          <a:blip r:embed="rId5"/>
          <a:srcRect/>
          <a:stretch>
            <a:fillRect/>
          </a:stretch>
        </p:blipFill>
        <p:spPr bwMode="auto">
          <a:xfrm>
            <a:off x="732917" y="1189304"/>
            <a:ext cx="2742486" cy="4205145"/>
          </a:xfrm>
          <a:prstGeom prst="rect">
            <a:avLst/>
          </a:prstGeom>
          <a:noFill/>
          <a:ln w="9525">
            <a:solidFill>
              <a:srgbClr val="FFC000"/>
            </a:solidFill>
            <a:miter lim="800000"/>
            <a:headEnd/>
            <a:tailEnd/>
          </a:ln>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8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EF3-A9E7-43FC-ADF3-301E8CAECCBF}"/>
              </a:ext>
            </a:extLst>
          </p:cNvPr>
          <p:cNvSpPr>
            <a:spLocks noGrp="1"/>
          </p:cNvSpPr>
          <p:nvPr>
            <p:ph type="title"/>
          </p:nvPr>
        </p:nvSpPr>
        <p:spPr>
          <a:xfrm>
            <a:off x="805426" y="426883"/>
            <a:ext cx="4518711" cy="436784"/>
          </a:xfrm>
        </p:spPr>
        <p:txBody>
          <a:bodyPr>
            <a:normAutofit fontScale="90000"/>
          </a:bodyPr>
          <a:lstStyle/>
          <a:p>
            <a:r>
              <a:rPr lang="en-US" sz="3600" dirty="0">
                <a:solidFill>
                  <a:schemeClr val="accent2"/>
                </a:solidFill>
                <a:effectLst>
                  <a:outerShdw blurRad="38100" dist="38100" dir="2700000" algn="tl">
                    <a:srgbClr val="000000">
                      <a:alpha val="43137"/>
                    </a:srgbClr>
                  </a:outerShdw>
                </a:effectLst>
                <a:latin typeface="Chiller" panose="04020404031007020602" pitchFamily="82" charset="0"/>
              </a:rPr>
              <a:t>The Operating Agreement –Function and Content</a:t>
            </a:r>
            <a:endParaRPr lang="en-US" sz="3600" dirty="0">
              <a:solidFill>
                <a:schemeClr val="accent2"/>
              </a:solidFill>
              <a:effectLst>
                <a:outerShdw blurRad="38100" dist="38100" dir="2700000" algn="tl">
                  <a:srgbClr val="000000">
                    <a:alpha val="43137"/>
                  </a:srgbClr>
                </a:outerShdw>
              </a:effectLst>
            </a:endParaRPr>
          </a:p>
        </p:txBody>
      </p:sp>
      <p:sp>
        <p:nvSpPr>
          <p:cNvPr id="5" name="Block Arc 4">
            <a:extLst>
              <a:ext uri="{FF2B5EF4-FFF2-40B4-BE49-F238E27FC236}">
                <a16:creationId xmlns:a16="http://schemas.microsoft.com/office/drawing/2014/main" id="{152C676F-D8F6-46B3-8A8C-56468F04E269}"/>
              </a:ext>
            </a:extLst>
          </p:cNvPr>
          <p:cNvSpPr/>
          <p:nvPr/>
        </p:nvSpPr>
        <p:spPr>
          <a:xfrm rot="21259419">
            <a:off x="278461" y="1078920"/>
            <a:ext cx="4362036" cy="191193"/>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C9F14E32-6C1C-4401-8CAC-9D0809934858}"/>
              </a:ext>
            </a:extLst>
          </p:cNvPr>
          <p:cNvSpPr/>
          <p:nvPr/>
        </p:nvSpPr>
        <p:spPr>
          <a:xfrm>
            <a:off x="1316926" y="1440147"/>
            <a:ext cx="6782696" cy="4616648"/>
          </a:xfrm>
          <a:prstGeom prst="rect">
            <a:avLst/>
          </a:prstGeom>
        </p:spPr>
        <p:txBody>
          <a:bodyPr wrap="square">
            <a:spAutoFit/>
          </a:bodyPr>
          <a:lstStyle/>
          <a:p>
            <a:pPr>
              <a:spcBef>
                <a:spcPts val="600"/>
              </a:spcBef>
              <a:spcAft>
                <a:spcPts val="600"/>
              </a:spcAft>
              <a:buClr>
                <a:schemeClr val="accent2"/>
              </a:buClr>
            </a:pPr>
            <a:r>
              <a:rPr lang="en-US" b="1" dirty="0">
                <a:solidFill>
                  <a:schemeClr val="accent2">
                    <a:lumMod val="60000"/>
                    <a:lumOff val="40000"/>
                  </a:schemeClr>
                </a:solidFill>
                <a:effectLst>
                  <a:outerShdw blurRad="38100" dist="38100" dir="2700000" algn="tl">
                    <a:srgbClr val="000000">
                      <a:alpha val="43137"/>
                    </a:srgbClr>
                  </a:outerShdw>
                </a:effectLst>
                <a:latin typeface="Tempus Sans ITC" panose="04020404030D07020202" pitchFamily="82" charset="0"/>
              </a:rPr>
              <a:t>As defined in the Uniform Limited Liability Company Act, the “operating agreement, is the agreement of all the members of the limited liability company relating to the following matters:</a:t>
            </a:r>
          </a:p>
          <a:p>
            <a:pPr marL="914400" indent="-457200">
              <a:spcBef>
                <a:spcPts val="600"/>
              </a:spcBef>
              <a:spcAft>
                <a:spcPts val="600"/>
              </a:spcAft>
              <a:buClr>
                <a:schemeClr val="accent2"/>
              </a:buClr>
              <a:buFont typeface="Wingdings" panose="05000000000000000000" pitchFamily="2" charset="2"/>
              <a:buChar char="ü"/>
            </a:pPr>
            <a:r>
              <a:rPr lang="en-US" b="1" dirty="0">
                <a:solidFill>
                  <a:schemeClr val="accent2"/>
                </a:solidFill>
                <a:effectLst>
                  <a:outerShdw blurRad="38100" dist="38100" dir="2700000" algn="tl">
                    <a:srgbClr val="000000">
                      <a:alpha val="43137"/>
                    </a:srgbClr>
                  </a:outerShdw>
                </a:effectLst>
                <a:latin typeface="Tempus Sans ITC" panose="04020404030D07020202" pitchFamily="82" charset="0"/>
              </a:rPr>
              <a:t>The relations among the members as members </a:t>
            </a:r>
          </a:p>
          <a:p>
            <a:pPr marL="914400" indent="-457200">
              <a:spcBef>
                <a:spcPts val="600"/>
              </a:spcBef>
              <a:spcAft>
                <a:spcPts val="600"/>
              </a:spcAft>
              <a:buClr>
                <a:schemeClr val="accent2"/>
              </a:buClr>
              <a:buFont typeface="Wingdings" panose="05000000000000000000" pitchFamily="2" charset="2"/>
              <a:buChar char="ü"/>
            </a:pPr>
            <a:r>
              <a:rPr lang="en-US" b="1" dirty="0">
                <a:solidFill>
                  <a:schemeClr val="accent2"/>
                </a:solidFill>
                <a:effectLst>
                  <a:outerShdw blurRad="38100" dist="38100" dir="2700000" algn="tl">
                    <a:srgbClr val="000000">
                      <a:alpha val="43137"/>
                    </a:srgbClr>
                  </a:outerShdw>
                </a:effectLst>
                <a:latin typeface="Tempus Sans ITC" panose="04020404030D07020202" pitchFamily="82" charset="0"/>
              </a:rPr>
              <a:t>Between the members and the limited liability company; </a:t>
            </a:r>
          </a:p>
          <a:p>
            <a:pPr marL="914400" indent="-457200">
              <a:spcBef>
                <a:spcPts val="600"/>
              </a:spcBef>
              <a:spcAft>
                <a:spcPts val="600"/>
              </a:spcAft>
              <a:buClr>
                <a:schemeClr val="accent2"/>
              </a:buClr>
              <a:buFont typeface="Wingdings" panose="05000000000000000000" pitchFamily="2" charset="2"/>
              <a:buChar char="ü"/>
            </a:pPr>
            <a:r>
              <a:rPr lang="en-US" b="1" dirty="0">
                <a:solidFill>
                  <a:schemeClr val="accent2">
                    <a:lumMod val="60000"/>
                    <a:lumOff val="40000"/>
                  </a:schemeClr>
                </a:solidFill>
                <a:effectLst>
                  <a:outerShdw blurRad="38100" dist="38100" dir="2700000" algn="tl">
                    <a:srgbClr val="000000">
                      <a:alpha val="43137"/>
                    </a:srgbClr>
                  </a:outerShdw>
                </a:effectLst>
                <a:latin typeface="Tempus Sans ITC" panose="04020404030D07020202" pitchFamily="82" charset="0"/>
              </a:rPr>
              <a:t>The management of a limited liability company</a:t>
            </a:r>
          </a:p>
          <a:p>
            <a:pPr marL="914400" indent="-457200">
              <a:spcBef>
                <a:spcPts val="600"/>
              </a:spcBef>
              <a:spcAft>
                <a:spcPts val="600"/>
              </a:spcAft>
              <a:buClr>
                <a:schemeClr val="accent2"/>
              </a:buClr>
              <a:buFont typeface="Wingdings" panose="05000000000000000000" pitchFamily="2" charset="2"/>
              <a:buChar char="ü"/>
            </a:pPr>
            <a:r>
              <a:rPr lang="en-US" b="1" dirty="0">
                <a:solidFill>
                  <a:schemeClr val="accent2"/>
                </a:solidFill>
                <a:effectLst>
                  <a:outerShdw blurRad="38100" dist="38100" dir="2700000" algn="tl">
                    <a:srgbClr val="000000">
                      <a:alpha val="43137"/>
                    </a:srgbClr>
                  </a:outerShdw>
                </a:effectLst>
                <a:latin typeface="Tempus Sans ITC" panose="04020404030D07020202" pitchFamily="82" charset="0"/>
              </a:rPr>
              <a:t>The rights and duties  of a person in the capacity of a member or manager; </a:t>
            </a:r>
          </a:p>
          <a:p>
            <a:pPr marL="914400" indent="-457200">
              <a:spcBef>
                <a:spcPts val="600"/>
              </a:spcBef>
              <a:spcAft>
                <a:spcPts val="600"/>
              </a:spcAft>
              <a:buClr>
                <a:schemeClr val="accent2"/>
              </a:buClr>
              <a:buFont typeface="Wingdings" panose="05000000000000000000" pitchFamily="2" charset="2"/>
              <a:buChar char="ü"/>
            </a:pPr>
            <a:r>
              <a:rPr lang="en-US" b="1" dirty="0">
                <a:solidFill>
                  <a:schemeClr val="accent2">
                    <a:lumMod val="60000"/>
                    <a:lumOff val="40000"/>
                  </a:schemeClr>
                </a:solidFill>
                <a:effectLst>
                  <a:outerShdw blurRad="38100" dist="38100" dir="2700000" algn="tl">
                    <a:srgbClr val="000000">
                      <a:alpha val="43137"/>
                    </a:srgbClr>
                  </a:outerShdw>
                </a:effectLst>
                <a:latin typeface="Tempus Sans ITC" panose="04020404030D07020202" pitchFamily="82" charset="0"/>
              </a:rPr>
              <a:t>The activities and affairs of the company and the conduct of those activities and affairs; </a:t>
            </a:r>
          </a:p>
          <a:p>
            <a:pPr marL="914400" indent="-457200">
              <a:spcBef>
                <a:spcPts val="600"/>
              </a:spcBef>
              <a:spcAft>
                <a:spcPts val="600"/>
              </a:spcAft>
              <a:buClr>
                <a:schemeClr val="accent2"/>
              </a:buClr>
              <a:buFont typeface="Wingdings" panose="05000000000000000000" pitchFamily="2" charset="2"/>
              <a:buChar char="ü"/>
            </a:pPr>
            <a:r>
              <a:rPr lang="en-US" b="1" dirty="0">
                <a:solidFill>
                  <a:schemeClr val="accent2"/>
                </a:solidFill>
                <a:effectLst>
                  <a:outerShdw blurRad="38100" dist="38100" dir="2700000" algn="tl">
                    <a:srgbClr val="000000">
                      <a:alpha val="43137"/>
                    </a:srgbClr>
                  </a:outerShdw>
                </a:effectLst>
                <a:latin typeface="Tempus Sans ITC" panose="04020404030D07020202" pitchFamily="82" charset="0"/>
              </a:rPr>
              <a:t>The means and conditions for approving a transaction under Chapter 3 transaction (i.e., a merger, interest exchange, conversion, division or domestication</a:t>
            </a:r>
            <a:r>
              <a:rPr lang="en-US" b="1" dirty="0">
                <a:effectLst>
                  <a:outerShdw blurRad="38100" dist="38100" dir="2700000" algn="tl">
                    <a:srgbClr val="000000">
                      <a:alpha val="43137"/>
                    </a:srgbClr>
                  </a:outerShdw>
                </a:effectLst>
                <a:latin typeface="Tempus Sans ITC" panose="04020404030D07020202" pitchFamily="82" charset="0"/>
              </a:rPr>
              <a:t>).</a:t>
            </a:r>
          </a:p>
        </p:txBody>
      </p:sp>
      <p:sp>
        <p:nvSpPr>
          <p:cNvPr id="7" name="TextBox 6">
            <a:extLst>
              <a:ext uri="{FF2B5EF4-FFF2-40B4-BE49-F238E27FC236}">
                <a16:creationId xmlns:a16="http://schemas.microsoft.com/office/drawing/2014/main" id="{F3DA6E29-D547-4D41-BF4D-5A20437B3FE3}"/>
              </a:ext>
            </a:extLst>
          </p:cNvPr>
          <p:cNvSpPr txBox="1"/>
          <p:nvPr/>
        </p:nvSpPr>
        <p:spPr>
          <a:xfrm>
            <a:off x="9677666" y="2921794"/>
            <a:ext cx="1386588" cy="2154436"/>
          </a:xfrm>
          <a:prstGeom prst="rect">
            <a:avLst/>
          </a:prstGeom>
          <a:solidFill>
            <a:schemeClr val="accent4">
              <a:lumMod val="20000"/>
              <a:lumOff val="80000"/>
            </a:schemeClr>
          </a:solidFill>
          <a:effectLst>
            <a:outerShdw blurRad="50800" dist="50800" dir="5400000" algn="ctr" rotWithShape="0">
              <a:srgbClr val="000000">
                <a:alpha val="99000"/>
              </a:srgbClr>
            </a:outerShdw>
          </a:effectLst>
        </p:spPr>
        <p:txBody>
          <a:bodyPr wrap="square" rtlCol="0">
            <a:spAutoFit/>
          </a:bodyPr>
          <a:lstStyle/>
          <a:p>
            <a:pPr algn="ctr"/>
            <a:endParaRPr lang="en-US" sz="1400" dirty="0"/>
          </a:p>
          <a:p>
            <a:pPr algn="ctr"/>
            <a:r>
              <a:rPr lang="en-US" sz="1200" dirty="0"/>
              <a:t>Operating Agreement</a:t>
            </a:r>
          </a:p>
          <a:p>
            <a:pPr algn="ctr"/>
            <a:r>
              <a:rPr lang="en-US" sz="1200" dirty="0"/>
              <a:t>Of </a:t>
            </a:r>
          </a:p>
          <a:p>
            <a:pPr algn="ctr"/>
            <a:r>
              <a:rPr lang="en-US" sz="1200" dirty="0"/>
              <a:t> Apple LLC</a:t>
            </a:r>
          </a:p>
          <a:p>
            <a:pPr algn="ctr"/>
            <a:r>
              <a:rPr lang="en-US" sz="1200" dirty="0"/>
              <a:t>______________</a:t>
            </a:r>
            <a:br>
              <a:rPr lang="en-US" sz="1200" dirty="0"/>
            </a:br>
            <a:r>
              <a:rPr lang="en-US" sz="1200" dirty="0"/>
              <a:t>_______________</a:t>
            </a:r>
          </a:p>
          <a:p>
            <a:pPr algn="ctr"/>
            <a:endParaRPr lang="en-US" sz="1600" dirty="0"/>
          </a:p>
          <a:p>
            <a:pPr algn="ctr"/>
            <a:endParaRPr lang="en-US" sz="1600" dirty="0"/>
          </a:p>
          <a:p>
            <a:pPr algn="ctr"/>
            <a:endParaRPr lang="en-US" sz="1600" dirty="0"/>
          </a:p>
        </p:txBody>
      </p:sp>
      <p:pic>
        <p:nvPicPr>
          <p:cNvPr id="12" name="Graphic 11" descr="Man">
            <a:extLst>
              <a:ext uri="{FF2B5EF4-FFF2-40B4-BE49-F238E27FC236}">
                <a16:creationId xmlns:a16="http://schemas.microsoft.com/office/drawing/2014/main" id="{90210F89-A249-4E0D-8092-59EE54E6F8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355356" y="3339742"/>
            <a:ext cx="914400" cy="1094591"/>
          </a:xfrm>
          <a:prstGeom prst="rect">
            <a:avLst/>
          </a:prstGeom>
        </p:spPr>
      </p:pic>
      <p:cxnSp>
        <p:nvCxnSpPr>
          <p:cNvPr id="13" name="Straight Connector 12">
            <a:extLst>
              <a:ext uri="{FF2B5EF4-FFF2-40B4-BE49-F238E27FC236}">
                <a16:creationId xmlns:a16="http://schemas.microsoft.com/office/drawing/2014/main" id="{E8789A1C-47BE-44FE-B66C-1428A3274869}"/>
              </a:ext>
            </a:extLst>
          </p:cNvPr>
          <p:cNvCxnSpPr>
            <a:cxnSpLocks/>
          </p:cNvCxnSpPr>
          <p:nvPr/>
        </p:nvCxnSpPr>
        <p:spPr>
          <a:xfrm>
            <a:off x="8179751" y="3667220"/>
            <a:ext cx="825370" cy="16250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F5D191-568F-4DC2-A49A-9FEF29259FD6}"/>
              </a:ext>
            </a:extLst>
          </p:cNvPr>
          <p:cNvCxnSpPr>
            <a:cxnSpLocks/>
          </p:cNvCxnSpPr>
          <p:nvPr/>
        </p:nvCxnSpPr>
        <p:spPr>
          <a:xfrm flipV="1">
            <a:off x="8702746" y="3764439"/>
            <a:ext cx="308514" cy="669894"/>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90D1C706-8E62-430C-B05A-0C8495BC805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098" y="3127060"/>
            <a:ext cx="914400" cy="1094591"/>
          </a:xfrm>
          <a:prstGeom prst="rect">
            <a:avLst/>
          </a:prstGeom>
        </p:spPr>
      </p:pic>
      <p:cxnSp>
        <p:nvCxnSpPr>
          <p:cNvPr id="21" name="Straight Connector 20">
            <a:extLst>
              <a:ext uri="{FF2B5EF4-FFF2-40B4-BE49-F238E27FC236}">
                <a16:creationId xmlns:a16="http://schemas.microsoft.com/office/drawing/2014/main" id="{9818395D-473F-4D95-8C6B-F6F3113FD43D}"/>
              </a:ext>
            </a:extLst>
          </p:cNvPr>
          <p:cNvCxnSpPr>
            <a:cxnSpLocks/>
          </p:cNvCxnSpPr>
          <p:nvPr/>
        </p:nvCxnSpPr>
        <p:spPr>
          <a:xfrm flipH="1" flipV="1">
            <a:off x="8194568" y="3672441"/>
            <a:ext cx="370060" cy="971773"/>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Graphic 7" descr="Man">
            <a:extLst>
              <a:ext uri="{FF2B5EF4-FFF2-40B4-BE49-F238E27FC236}">
                <a16:creationId xmlns:a16="http://schemas.microsoft.com/office/drawing/2014/main" id="{4EE78BD0-AB4C-490A-9ECB-863DE25A0AE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4292" y="3150185"/>
            <a:ext cx="914400" cy="1094591"/>
          </a:xfrm>
          <a:prstGeom prst="rect">
            <a:avLst/>
          </a:prstGeom>
        </p:spPr>
      </p:pic>
      <p:pic>
        <p:nvPicPr>
          <p:cNvPr id="11" name="Graphic 10" descr="Man">
            <a:extLst>
              <a:ext uri="{FF2B5EF4-FFF2-40B4-BE49-F238E27FC236}">
                <a16:creationId xmlns:a16="http://schemas.microsoft.com/office/drawing/2014/main" id="{AB8800B5-7D32-46A5-AA3F-760EA33C84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0932" y="4096919"/>
            <a:ext cx="914400" cy="1094591"/>
          </a:xfrm>
          <a:prstGeom prst="rect">
            <a:avLst/>
          </a:prstGeom>
        </p:spPr>
      </p:pic>
      <p:sp>
        <p:nvSpPr>
          <p:cNvPr id="26" name="Oval 25">
            <a:extLst>
              <a:ext uri="{FF2B5EF4-FFF2-40B4-BE49-F238E27FC236}">
                <a16:creationId xmlns:a16="http://schemas.microsoft.com/office/drawing/2014/main" id="{08D05A3B-0603-4E25-84AC-5E952B2A58B1}"/>
              </a:ext>
            </a:extLst>
          </p:cNvPr>
          <p:cNvSpPr/>
          <p:nvPr/>
        </p:nvSpPr>
        <p:spPr>
          <a:xfrm>
            <a:off x="7916747" y="2545183"/>
            <a:ext cx="1414632" cy="2813125"/>
          </a:xfrm>
          <a:prstGeom prst="ellipse">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Left 26">
            <a:extLst>
              <a:ext uri="{FF2B5EF4-FFF2-40B4-BE49-F238E27FC236}">
                <a16:creationId xmlns:a16="http://schemas.microsoft.com/office/drawing/2014/main" id="{16B5DF5B-8CA8-4CB6-9C0B-AA3C3D4F9528}"/>
              </a:ext>
            </a:extLst>
          </p:cNvPr>
          <p:cNvSpPr/>
          <p:nvPr/>
        </p:nvSpPr>
        <p:spPr>
          <a:xfrm>
            <a:off x="11126874" y="3685308"/>
            <a:ext cx="357520"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8" name="Arrow: Right 27">
            <a:extLst>
              <a:ext uri="{FF2B5EF4-FFF2-40B4-BE49-F238E27FC236}">
                <a16:creationId xmlns:a16="http://schemas.microsoft.com/office/drawing/2014/main" id="{B2A91CE4-BF46-4236-84A2-C105E6594F0A}"/>
              </a:ext>
            </a:extLst>
          </p:cNvPr>
          <p:cNvSpPr/>
          <p:nvPr/>
        </p:nvSpPr>
        <p:spPr>
          <a:xfrm>
            <a:off x="9355390" y="3685308"/>
            <a:ext cx="286869" cy="4846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0911100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right)">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6"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EF3-A9E7-43FC-ADF3-301E8CAECCBF}"/>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latin typeface="Chiller" panose="04020404031007020602" pitchFamily="82" charset="0"/>
              </a:rPr>
              <a:t>The Operating Agreement – Binding Affect</a:t>
            </a:r>
            <a:endParaRPr lang="en-US" sz="3600" dirty="0">
              <a:effectLst>
                <a:outerShdw blurRad="38100" dist="38100" dir="2700000" algn="tl">
                  <a:srgbClr val="000000">
                    <a:alpha val="43137"/>
                  </a:srgbClr>
                </a:outerShdw>
              </a:effectLst>
            </a:endParaRPr>
          </a:p>
        </p:txBody>
      </p:sp>
      <p:sp>
        <p:nvSpPr>
          <p:cNvPr id="5" name="Block Arc 4">
            <a:extLst>
              <a:ext uri="{FF2B5EF4-FFF2-40B4-BE49-F238E27FC236}">
                <a16:creationId xmlns:a16="http://schemas.microsoft.com/office/drawing/2014/main" id="{152C676F-D8F6-46B3-8A8C-56468F04E269}"/>
              </a:ext>
            </a:extLst>
          </p:cNvPr>
          <p:cNvSpPr/>
          <p:nvPr/>
        </p:nvSpPr>
        <p:spPr>
          <a:xfrm rot="21259419">
            <a:off x="520511" y="1413333"/>
            <a:ext cx="4362036" cy="191193"/>
          </a:xfrm>
          <a:prstGeom prst="blockArc">
            <a:avLst>
              <a:gd name="adj1" fmla="val 10927571"/>
              <a:gd name="adj2" fmla="val 0"/>
              <a:gd name="adj3" fmla="val 25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C9F14E32-6C1C-4401-8CAC-9D0809934858}"/>
              </a:ext>
            </a:extLst>
          </p:cNvPr>
          <p:cNvSpPr/>
          <p:nvPr/>
        </p:nvSpPr>
        <p:spPr>
          <a:xfrm>
            <a:off x="1428974" y="1819779"/>
            <a:ext cx="7026537" cy="3707169"/>
          </a:xfrm>
          <a:prstGeom prst="rect">
            <a:avLst/>
          </a:prstGeom>
        </p:spPr>
        <p:txBody>
          <a:bodyPr wrap="square">
            <a:spAutoFit/>
          </a:bodyPr>
          <a:lstStyle/>
          <a:p>
            <a:pPr marL="285750" indent="-285750">
              <a:lnSpc>
                <a:spcPct val="110000"/>
              </a:lnSpc>
              <a:spcBef>
                <a:spcPts val="600"/>
              </a:spcBef>
              <a:spcAft>
                <a:spcPts val="600"/>
              </a:spcAft>
              <a:buClr>
                <a:schemeClr val="bg1">
                  <a:lumMod val="95000"/>
                </a:schemeClr>
              </a:buClr>
              <a:buFont typeface="Wingdings" panose="05000000000000000000" pitchFamily="2" charset="2"/>
              <a:buChar char="ü"/>
            </a:pPr>
            <a:r>
              <a:rPr lang="en-US" sz="2800" b="1" dirty="0">
                <a:effectLst>
                  <a:outerShdw blurRad="38100" dist="38100" dir="2700000" algn="tl">
                    <a:srgbClr val="000000">
                      <a:alpha val="43137"/>
                    </a:srgbClr>
                  </a:outerShdw>
                </a:effectLst>
                <a:latin typeface="Tempus Sans ITC" panose="04020404030D07020202" pitchFamily="82" charset="0"/>
              </a:rPr>
              <a:t>A limited liability company is bound by and may enforce the operating agreement </a:t>
            </a:r>
          </a:p>
          <a:p>
            <a:pPr>
              <a:lnSpc>
                <a:spcPct val="110000"/>
              </a:lnSpc>
              <a:spcBef>
                <a:spcPts val="600"/>
              </a:spcBef>
              <a:spcAft>
                <a:spcPts val="600"/>
              </a:spcAft>
              <a:buClr>
                <a:schemeClr val="accent2"/>
              </a:buClr>
            </a:pPr>
            <a:r>
              <a:rPr lang="en-US" sz="2800" b="1" i="1" dirty="0">
                <a:solidFill>
                  <a:schemeClr val="bg2"/>
                </a:solidFill>
                <a:effectLst>
                  <a:outerShdw blurRad="38100" dist="38100" dir="2700000" algn="tl">
                    <a:srgbClr val="000000">
                      <a:alpha val="43137"/>
                    </a:srgbClr>
                  </a:outerShdw>
                </a:effectLst>
                <a:latin typeface="Tempus Sans ITC" panose="04020404030D07020202" pitchFamily="82" charset="0"/>
              </a:rPr>
              <a:t>….whether or not the company has itself manifested assent to the agreement </a:t>
            </a:r>
          </a:p>
          <a:p>
            <a:pPr marL="342900" indent="-342900">
              <a:lnSpc>
                <a:spcPct val="110000"/>
              </a:lnSpc>
              <a:spcBef>
                <a:spcPts val="600"/>
              </a:spcBef>
              <a:spcAft>
                <a:spcPts val="600"/>
              </a:spcAft>
              <a:buClr>
                <a:schemeClr val="bg1">
                  <a:lumMod val="95000"/>
                </a:schemeClr>
              </a:buClr>
              <a:buFont typeface="Wingdings" panose="05000000000000000000" pitchFamily="2" charset="2"/>
              <a:buChar char="ü"/>
            </a:pPr>
            <a:r>
              <a:rPr lang="en-US" sz="2800" b="1" i="1" dirty="0">
                <a:effectLst>
                  <a:outerShdw blurRad="38100" dist="38100" dir="2700000" algn="tl">
                    <a:srgbClr val="000000">
                      <a:alpha val="43137"/>
                    </a:srgbClr>
                  </a:outerShdw>
                </a:effectLst>
                <a:latin typeface="Tempus Sans ITC" panose="04020404030D07020202" pitchFamily="82" charset="0"/>
              </a:rPr>
              <a:t>A</a:t>
            </a:r>
            <a:r>
              <a:rPr lang="en-US" sz="2800" b="1" dirty="0">
                <a:effectLst>
                  <a:outerShdw blurRad="38100" dist="38100" dir="2700000" algn="tl">
                    <a:srgbClr val="000000">
                      <a:alpha val="43137"/>
                    </a:srgbClr>
                  </a:outerShdw>
                </a:effectLst>
                <a:latin typeface="Tempus Sans ITC" panose="04020404030D07020202" pitchFamily="82" charset="0"/>
              </a:rPr>
              <a:t> person that becomes a member of a limited liability company is deemed to assent to the operating agreement</a:t>
            </a:r>
          </a:p>
        </p:txBody>
      </p:sp>
      <p:pic>
        <p:nvPicPr>
          <p:cNvPr id="5122" name="Picture 2" descr="Image result for LLC Operating Agreement">
            <a:extLst>
              <a:ext uri="{FF2B5EF4-FFF2-40B4-BE49-F238E27FC236}">
                <a16:creationId xmlns:a16="http://schemas.microsoft.com/office/drawing/2014/main" id="{74C25CD7-48AD-4DD6-8A81-4B9391611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777" y="1690687"/>
            <a:ext cx="2622737" cy="3790333"/>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696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ppt_w</p:attrName>
                                        </p:attrNameLst>
                                      </p:cBhvr>
                                      <p:tavLst>
                                        <p:tav tm="0" fmla="#ppt_w*sin(2.5*pi*$)">
                                          <p:val>
                                            <p:fltVal val="0"/>
                                          </p:val>
                                        </p:tav>
                                        <p:tav tm="100000">
                                          <p:val>
                                            <p:fltVal val="1"/>
                                          </p:val>
                                        </p:tav>
                                      </p:tavLst>
                                    </p:anim>
                                    <p:anim calcmode="lin" valueType="num">
                                      <p:cBhvr>
                                        <p:cTn id="14" dur="1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EF3-A9E7-43FC-ADF3-301E8CAECCBF}"/>
              </a:ext>
            </a:extLst>
          </p:cNvPr>
          <p:cNvSpPr>
            <a:spLocks noGrp="1"/>
          </p:cNvSpPr>
          <p:nvPr>
            <p:ph type="title"/>
          </p:nvPr>
        </p:nvSpPr>
        <p:spPr/>
        <p:txBody>
          <a:bodyPr>
            <a:normAutofit/>
          </a:bodyPr>
          <a:lstStyle/>
          <a:p>
            <a:r>
              <a:rPr lang="en-US" sz="36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The Operating Agreement – Statutory Limitations</a:t>
            </a:r>
            <a:endParaRPr lang="en-US" sz="3600" dirty="0">
              <a:solidFill>
                <a:schemeClr val="accent1">
                  <a:lumMod val="50000"/>
                </a:schemeClr>
              </a:solidFill>
              <a:effectLst>
                <a:outerShdw blurRad="38100" dist="38100" dir="2700000" algn="tl">
                  <a:srgbClr val="000000">
                    <a:alpha val="43137"/>
                  </a:srgbClr>
                </a:outerShdw>
              </a:effectLst>
            </a:endParaRPr>
          </a:p>
        </p:txBody>
      </p:sp>
      <p:sp>
        <p:nvSpPr>
          <p:cNvPr id="5" name="Block Arc 4">
            <a:extLst>
              <a:ext uri="{FF2B5EF4-FFF2-40B4-BE49-F238E27FC236}">
                <a16:creationId xmlns:a16="http://schemas.microsoft.com/office/drawing/2014/main" id="{152C676F-D8F6-46B3-8A8C-56468F04E269}"/>
              </a:ext>
            </a:extLst>
          </p:cNvPr>
          <p:cNvSpPr/>
          <p:nvPr/>
        </p:nvSpPr>
        <p:spPr>
          <a:xfrm rot="21259419">
            <a:off x="654980" y="1406216"/>
            <a:ext cx="4362036" cy="191193"/>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C9F14E32-6C1C-4401-8CAC-9D0809934858}"/>
              </a:ext>
            </a:extLst>
          </p:cNvPr>
          <p:cNvSpPr/>
          <p:nvPr/>
        </p:nvSpPr>
        <p:spPr>
          <a:xfrm>
            <a:off x="1463040" y="1645920"/>
            <a:ext cx="10189285" cy="4924425"/>
          </a:xfrm>
          <a:prstGeom prst="rect">
            <a:avLst/>
          </a:prstGeom>
        </p:spPr>
        <p:txBody>
          <a:bodyPr wrap="square">
            <a:spAutoFit/>
          </a:bodyPr>
          <a:lstStyle/>
          <a:p>
            <a:pPr defTabSz="365760">
              <a:spcBef>
                <a:spcPts val="600"/>
              </a:spcBef>
              <a:spcAft>
                <a:spcPts val="600"/>
              </a:spcAft>
              <a:buClr>
                <a:schemeClr val="accent2"/>
              </a:buClr>
            </a:pPr>
            <a:r>
              <a:rPr lang="en-US" sz="1600" b="1" dirty="0">
                <a:latin typeface="Tempus Sans ITC" panose="04020404030D07020202" pitchFamily="82" charset="0"/>
              </a:rPr>
              <a:t>The Act places the following limitations on the Operating Agreement the Operating Agreement may not :</a:t>
            </a:r>
          </a:p>
          <a:p>
            <a:pPr defTabSz="365760">
              <a:spcBef>
                <a:spcPts val="600"/>
              </a:spcBef>
              <a:spcAft>
                <a:spcPts val="600"/>
              </a:spcAft>
              <a:buClr>
                <a:schemeClr val="accent2"/>
              </a:buClr>
            </a:pPr>
            <a:r>
              <a:rPr lang="en-US" sz="1600" b="1" dirty="0">
                <a:latin typeface="Tempus Sans ITC" panose="04020404030D07020202" pitchFamily="82" charset="0"/>
              </a:rPr>
              <a:t>1.	</a:t>
            </a:r>
            <a:r>
              <a:rPr lang="en-US" sz="1600" b="1" dirty="0">
                <a:solidFill>
                  <a:srgbClr val="C00000"/>
                </a:solidFill>
                <a:latin typeface="Tempus Sans ITC" panose="04020404030D07020202" pitchFamily="82" charset="0"/>
              </a:rPr>
              <a:t>Vary a provision required to be in the certificate of organization </a:t>
            </a:r>
            <a:r>
              <a:rPr lang="en-US" sz="1600" b="1" dirty="0">
                <a:latin typeface="Tempus Sans ITC" panose="04020404030D07020202" pitchFamily="82" charset="0"/>
              </a:rPr>
              <a:t>or other public filings, or the law applicable to those filings.</a:t>
            </a:r>
          </a:p>
          <a:p>
            <a:pPr defTabSz="365760">
              <a:spcBef>
                <a:spcPts val="600"/>
              </a:spcBef>
              <a:spcAft>
                <a:spcPts val="600"/>
              </a:spcAft>
              <a:buClr>
                <a:schemeClr val="accent2"/>
              </a:buClr>
            </a:pPr>
            <a:r>
              <a:rPr lang="en-US" sz="1600" b="1" dirty="0">
                <a:latin typeface="Tempus Sans ITC" panose="04020404030D07020202" pitchFamily="82" charset="0"/>
              </a:rPr>
              <a:t>2.	Vary </a:t>
            </a:r>
            <a:r>
              <a:rPr lang="en-US" sz="1600" b="1" dirty="0">
                <a:solidFill>
                  <a:srgbClr val="C00000"/>
                </a:solidFill>
                <a:latin typeface="Tempus Sans ITC" panose="04020404030D07020202" pitchFamily="82" charset="0"/>
              </a:rPr>
              <a:t>the company's capacity to sue and be sued </a:t>
            </a:r>
            <a:r>
              <a:rPr lang="en-US" sz="1600" b="1" dirty="0">
                <a:latin typeface="Tempus Sans ITC" panose="04020404030D07020202" pitchFamily="82" charset="0"/>
              </a:rPr>
              <a:t>in its own name.</a:t>
            </a:r>
          </a:p>
          <a:p>
            <a:pPr defTabSz="365760">
              <a:spcBef>
                <a:spcPts val="600"/>
              </a:spcBef>
              <a:spcAft>
                <a:spcPts val="600"/>
              </a:spcAft>
              <a:buClr>
                <a:schemeClr val="accent2"/>
              </a:buClr>
            </a:pPr>
            <a:r>
              <a:rPr lang="en-US" sz="1600" b="1" dirty="0">
                <a:latin typeface="Tempus Sans ITC" panose="04020404030D07020202" pitchFamily="82" charset="0"/>
              </a:rPr>
              <a:t>3.	Vary the </a:t>
            </a:r>
            <a:r>
              <a:rPr lang="en-US" sz="1600" b="1" dirty="0">
                <a:solidFill>
                  <a:srgbClr val="C00000"/>
                </a:solidFill>
                <a:latin typeface="Tempus Sans ITC" panose="04020404030D07020202" pitchFamily="82" charset="0"/>
              </a:rPr>
              <a:t>law applicable to the LLC </a:t>
            </a:r>
            <a:r>
              <a:rPr lang="en-US" sz="1600" b="1" dirty="0">
                <a:latin typeface="Tempus Sans ITC" panose="04020404030D07020202" pitchFamily="82" charset="0"/>
              </a:rPr>
              <a:t>(governing law / internal affairs).</a:t>
            </a:r>
          </a:p>
          <a:p>
            <a:pPr defTabSz="365760">
              <a:spcBef>
                <a:spcPts val="600"/>
              </a:spcBef>
              <a:spcAft>
                <a:spcPts val="600"/>
              </a:spcAft>
              <a:buClr>
                <a:schemeClr val="accent2"/>
              </a:buClr>
            </a:pPr>
            <a:r>
              <a:rPr lang="en-US" sz="1600" b="1" dirty="0">
                <a:latin typeface="Tempus Sans ITC" panose="04020404030D07020202" pitchFamily="82" charset="0"/>
              </a:rPr>
              <a:t>4.	Vary </a:t>
            </a:r>
            <a:r>
              <a:rPr lang="en-US" sz="1600" b="1" dirty="0">
                <a:solidFill>
                  <a:srgbClr val="C00000"/>
                </a:solidFill>
                <a:latin typeface="Tempus Sans ITC" panose="04020404030D07020202" pitchFamily="82" charset="0"/>
              </a:rPr>
              <a:t>the power of a court to decree dissolution </a:t>
            </a:r>
            <a:r>
              <a:rPr lang="en-US" sz="1600" b="1" dirty="0">
                <a:latin typeface="Tempus Sans ITC" panose="04020404030D07020202" pitchFamily="82" charset="0"/>
              </a:rPr>
              <a:t>or to take other action under the dissolution provisions.</a:t>
            </a:r>
          </a:p>
          <a:p>
            <a:pPr defTabSz="365760">
              <a:spcBef>
                <a:spcPts val="600"/>
              </a:spcBef>
              <a:spcAft>
                <a:spcPts val="600"/>
              </a:spcAft>
              <a:buClr>
                <a:schemeClr val="accent2"/>
              </a:buClr>
            </a:pPr>
            <a:r>
              <a:rPr lang="en-US" sz="1600" b="1" dirty="0">
                <a:latin typeface="Tempus Sans ITC" panose="04020404030D07020202" pitchFamily="82" charset="0"/>
              </a:rPr>
              <a:t>5.	Subject to limited exceptions, </a:t>
            </a:r>
            <a:r>
              <a:rPr lang="en-US" sz="1600" b="1" dirty="0">
                <a:solidFill>
                  <a:srgbClr val="C00000"/>
                </a:solidFill>
                <a:latin typeface="Tempus Sans ITC" panose="04020404030D07020202" pitchFamily="82" charset="0"/>
              </a:rPr>
              <a:t>eliminate the duty of loyalty, the duty of care, or any other fiduciary duty</a:t>
            </a:r>
            <a:r>
              <a:rPr lang="en-US" sz="1600" b="1" dirty="0">
                <a:latin typeface="Tempus Sans ITC" panose="04020404030D07020202" pitchFamily="82" charset="0"/>
              </a:rPr>
              <a:t>, though the agreement may:</a:t>
            </a:r>
          </a:p>
          <a:p>
            <a:pPr marL="342900" defTabSz="365760">
              <a:spcBef>
                <a:spcPts val="600"/>
              </a:spcBef>
              <a:spcAft>
                <a:spcPts val="600"/>
              </a:spcAft>
              <a:buClr>
                <a:schemeClr val="accent2"/>
              </a:buClr>
            </a:pPr>
            <a:r>
              <a:rPr lang="en-US" sz="1600" b="1" dirty="0">
                <a:latin typeface="Tempus Sans ITC" panose="04020404030D07020202" pitchFamily="82" charset="0"/>
              </a:rPr>
              <a:t>o	Identify specific types/categories of activities that do not violate the duty of loyalty (if not manifestly unreasonable);</a:t>
            </a:r>
          </a:p>
          <a:p>
            <a:pPr marL="342900" defTabSz="365760">
              <a:spcBef>
                <a:spcPts val="600"/>
              </a:spcBef>
              <a:spcAft>
                <a:spcPts val="600"/>
              </a:spcAft>
              <a:buClr>
                <a:schemeClr val="accent2"/>
              </a:buClr>
            </a:pPr>
            <a:r>
              <a:rPr lang="en-US" sz="1600" b="1" dirty="0">
                <a:latin typeface="Tempus Sans ITC" panose="04020404030D07020202" pitchFamily="82" charset="0"/>
              </a:rPr>
              <a:t>o	Alter the duty of care (but not authorize intentional misconduct or knowing violation of law);</a:t>
            </a:r>
          </a:p>
          <a:p>
            <a:pPr marL="342900" defTabSz="365760">
              <a:spcBef>
                <a:spcPts val="600"/>
              </a:spcBef>
              <a:spcAft>
                <a:spcPts val="600"/>
              </a:spcAft>
              <a:buClr>
                <a:schemeClr val="accent2"/>
              </a:buClr>
            </a:pPr>
            <a:r>
              <a:rPr lang="en-US" sz="1600" b="1" dirty="0">
                <a:latin typeface="Tempus Sans ITC" panose="04020404030D07020202" pitchFamily="82" charset="0"/>
              </a:rPr>
              <a:t>o	Alter or eliminate other fiduciary duties.</a:t>
            </a:r>
          </a:p>
          <a:p>
            <a:pPr defTabSz="365760">
              <a:spcBef>
                <a:spcPts val="600"/>
              </a:spcBef>
              <a:spcAft>
                <a:spcPts val="600"/>
              </a:spcAft>
              <a:buClr>
                <a:schemeClr val="accent2"/>
              </a:buClr>
            </a:pPr>
            <a:r>
              <a:rPr lang="en-US" sz="1600" b="1" dirty="0">
                <a:latin typeface="Tempus Sans ITC" panose="04020404030D07020202" pitchFamily="82" charset="0"/>
              </a:rPr>
              <a:t>6.	</a:t>
            </a:r>
            <a:r>
              <a:rPr lang="en-US" sz="1600" b="1" dirty="0">
                <a:solidFill>
                  <a:srgbClr val="C00000"/>
                </a:solidFill>
                <a:latin typeface="Tempus Sans ITC" panose="04020404030D07020202" pitchFamily="82" charset="0"/>
              </a:rPr>
              <a:t>Eliminate the contractual obligation of good faith and fair dealing</a:t>
            </a:r>
            <a:r>
              <a:rPr lang="en-US" sz="1600" b="1" dirty="0">
                <a:latin typeface="Tempus Sans ITC" panose="04020404030D07020202" pitchFamily="82" charset="0"/>
              </a:rPr>
              <a:t>, although the agreement may prescribe reasonable standards by which performance is measured (if not manifestly unreasonable).</a:t>
            </a:r>
          </a:p>
        </p:txBody>
      </p:sp>
    </p:spTree>
    <p:extLst>
      <p:ext uri="{BB962C8B-B14F-4D97-AF65-F5344CB8AC3E}">
        <p14:creationId xmlns:p14="http://schemas.microsoft.com/office/powerpoint/2010/main" val="6077714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CA5B-1B22-1E38-19DD-1C59CEA23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78671-748F-1784-648F-438D6E90E2DA}"/>
              </a:ext>
            </a:extLst>
          </p:cNvPr>
          <p:cNvSpPr>
            <a:spLocks noGrp="1"/>
          </p:cNvSpPr>
          <p:nvPr>
            <p:ph type="title"/>
          </p:nvPr>
        </p:nvSpPr>
        <p:spPr/>
        <p:txBody>
          <a:bodyPr>
            <a:normAutofit/>
          </a:bodyPr>
          <a:lstStyle/>
          <a:p>
            <a:r>
              <a:rPr lang="en-US" sz="36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The Operating Agreement – Statutory Limitations</a:t>
            </a:r>
            <a:endParaRPr lang="en-US" sz="3600" dirty="0">
              <a:solidFill>
                <a:schemeClr val="accent1">
                  <a:lumMod val="50000"/>
                </a:schemeClr>
              </a:solidFill>
              <a:effectLst>
                <a:outerShdw blurRad="38100" dist="38100" dir="2700000" algn="tl">
                  <a:srgbClr val="000000">
                    <a:alpha val="43137"/>
                  </a:srgbClr>
                </a:outerShdw>
              </a:effectLst>
            </a:endParaRPr>
          </a:p>
        </p:txBody>
      </p:sp>
      <p:sp>
        <p:nvSpPr>
          <p:cNvPr id="5" name="Block Arc 4">
            <a:extLst>
              <a:ext uri="{FF2B5EF4-FFF2-40B4-BE49-F238E27FC236}">
                <a16:creationId xmlns:a16="http://schemas.microsoft.com/office/drawing/2014/main" id="{6C9CEB18-4009-6481-2CA2-2B68EEBDED79}"/>
              </a:ext>
            </a:extLst>
          </p:cNvPr>
          <p:cNvSpPr/>
          <p:nvPr/>
        </p:nvSpPr>
        <p:spPr>
          <a:xfrm rot="21259419">
            <a:off x="654980" y="1406216"/>
            <a:ext cx="4362036" cy="191193"/>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2E79CBF2-7AB4-54DE-0323-DB04FB745991}"/>
              </a:ext>
            </a:extLst>
          </p:cNvPr>
          <p:cNvSpPr/>
          <p:nvPr/>
        </p:nvSpPr>
        <p:spPr>
          <a:xfrm>
            <a:off x="1346496" y="1812663"/>
            <a:ext cx="10189285" cy="4339650"/>
          </a:xfrm>
          <a:prstGeom prst="rect">
            <a:avLst/>
          </a:prstGeom>
        </p:spPr>
        <p:txBody>
          <a:bodyPr wrap="square">
            <a:spAutoFit/>
          </a:bodyPr>
          <a:lstStyle/>
          <a:p>
            <a:pPr marL="228600" indent="-228600" defTabSz="365760">
              <a:spcBef>
                <a:spcPts val="600"/>
              </a:spcBef>
              <a:spcAft>
                <a:spcPts val="600"/>
              </a:spcAft>
              <a:buClr>
                <a:schemeClr val="accent2"/>
              </a:buClr>
            </a:pPr>
            <a:r>
              <a:rPr lang="en-US" b="1" dirty="0">
                <a:latin typeface="Tempus Sans ITC" panose="04020404030D07020202" pitchFamily="82" charset="0"/>
              </a:rPr>
              <a:t>7.	</a:t>
            </a:r>
            <a:r>
              <a:rPr lang="en-US" b="1" dirty="0">
                <a:solidFill>
                  <a:srgbClr val="C00000"/>
                </a:solidFill>
                <a:latin typeface="Tempus Sans ITC" panose="04020404030D07020202" pitchFamily="82" charset="0"/>
              </a:rPr>
              <a:t>Relieve or exonerate a person from liability for conduct involving bad faith, willful or intentional misconduct, or a knowing violation of law</a:t>
            </a:r>
            <a:r>
              <a:rPr lang="en-US" b="1" dirty="0">
                <a:latin typeface="Tempus Sans ITC" panose="04020404030D07020202" pitchFamily="82" charset="0"/>
              </a:rPr>
              <a:t>.</a:t>
            </a:r>
          </a:p>
          <a:p>
            <a:pPr marL="228600" indent="-228600" defTabSz="365760">
              <a:spcBef>
                <a:spcPts val="600"/>
              </a:spcBef>
              <a:spcAft>
                <a:spcPts val="600"/>
              </a:spcAft>
              <a:buClr>
                <a:schemeClr val="accent2"/>
              </a:buClr>
            </a:pPr>
            <a:r>
              <a:rPr lang="en-US" b="1" dirty="0">
                <a:latin typeface="Tempus Sans ITC" panose="04020404030D07020202" pitchFamily="82" charset="0"/>
              </a:rPr>
              <a:t>8.	</a:t>
            </a:r>
            <a:r>
              <a:rPr lang="en-US" b="1" dirty="0">
                <a:solidFill>
                  <a:srgbClr val="C00000"/>
                </a:solidFill>
                <a:latin typeface="Tempus Sans ITC" panose="04020404030D07020202" pitchFamily="82" charset="0"/>
              </a:rPr>
              <a:t>Unreasonably restrict the duties and rights to information </a:t>
            </a:r>
            <a:r>
              <a:rPr lang="en-US" b="1" dirty="0">
                <a:latin typeface="Tempus Sans ITC" panose="04020404030D07020202" pitchFamily="82" charset="0"/>
              </a:rPr>
              <a:t>(records access) though it may impose reasonable confidentiality restrictions.</a:t>
            </a:r>
          </a:p>
          <a:p>
            <a:pPr marL="228600" indent="-228600" defTabSz="365760">
              <a:spcBef>
                <a:spcPts val="600"/>
              </a:spcBef>
              <a:spcAft>
                <a:spcPts val="600"/>
              </a:spcAft>
              <a:buClr>
                <a:schemeClr val="accent2"/>
              </a:buClr>
            </a:pPr>
            <a:r>
              <a:rPr lang="en-US" b="1" dirty="0">
                <a:latin typeface="Tempus Sans ITC" panose="04020404030D07020202" pitchFamily="82" charset="0"/>
              </a:rPr>
              <a:t>9.	</a:t>
            </a:r>
            <a:r>
              <a:rPr lang="en-US" b="1" dirty="0">
                <a:solidFill>
                  <a:srgbClr val="C00000"/>
                </a:solidFill>
                <a:latin typeface="Tempus Sans ITC" panose="04020404030D07020202" pitchFamily="82" charset="0"/>
              </a:rPr>
              <a:t>Vary the causes of dissolution </a:t>
            </a:r>
            <a:r>
              <a:rPr lang="en-US" b="1" dirty="0">
                <a:latin typeface="Tempus Sans ITC" panose="04020404030D07020202" pitchFamily="82" charset="0"/>
              </a:rPr>
              <a:t>specified in the statute (in certain respects).</a:t>
            </a:r>
          </a:p>
          <a:p>
            <a:pPr marL="228600" indent="-228600" defTabSz="365760">
              <a:spcBef>
                <a:spcPts val="600"/>
              </a:spcBef>
              <a:spcAft>
                <a:spcPts val="600"/>
              </a:spcAft>
              <a:buClr>
                <a:schemeClr val="accent2"/>
              </a:buClr>
            </a:pPr>
            <a:r>
              <a:rPr lang="en-US" b="1" dirty="0">
                <a:latin typeface="Tempus Sans ITC" panose="04020404030D07020202" pitchFamily="82" charset="0"/>
              </a:rPr>
              <a:t>10.	</a:t>
            </a:r>
            <a:r>
              <a:rPr lang="en-US" b="1" dirty="0">
                <a:solidFill>
                  <a:srgbClr val="C00000"/>
                </a:solidFill>
                <a:latin typeface="Tempus Sans ITC" panose="04020404030D07020202" pitchFamily="82" charset="0"/>
              </a:rPr>
              <a:t>Vary the requirement to wind up the company's activities and affairs</a:t>
            </a:r>
            <a:r>
              <a:rPr lang="en-US" b="1" dirty="0">
                <a:latin typeface="Tempus Sans ITC" panose="04020404030D07020202" pitchFamily="82" charset="0"/>
              </a:rPr>
              <a:t>.</a:t>
            </a:r>
          </a:p>
          <a:p>
            <a:pPr marL="228600" indent="-228600" defTabSz="365760">
              <a:spcBef>
                <a:spcPts val="600"/>
              </a:spcBef>
              <a:spcAft>
                <a:spcPts val="600"/>
              </a:spcAft>
              <a:buClr>
                <a:schemeClr val="accent2"/>
              </a:buClr>
            </a:pPr>
            <a:r>
              <a:rPr lang="en-US" b="1" dirty="0">
                <a:latin typeface="Tempus Sans ITC" panose="04020404030D07020202" pitchFamily="82" charset="0"/>
              </a:rPr>
              <a:t>11.	</a:t>
            </a:r>
            <a:r>
              <a:rPr lang="en-US" b="1" dirty="0">
                <a:solidFill>
                  <a:srgbClr val="C00000"/>
                </a:solidFill>
                <a:latin typeface="Tempus Sans ITC" panose="04020404030D07020202" pitchFamily="82" charset="0"/>
              </a:rPr>
              <a:t>Restrict the rights of third parties </a:t>
            </a:r>
            <a:r>
              <a:rPr lang="en-US" b="1" dirty="0">
                <a:latin typeface="Tempus Sans ITC" panose="04020404030D07020202" pitchFamily="82" charset="0"/>
              </a:rPr>
              <a:t>(persons other than members, managers, and transferees) under the Act.</a:t>
            </a:r>
          </a:p>
          <a:p>
            <a:pPr marL="228600" indent="-228600" defTabSz="365760">
              <a:spcBef>
                <a:spcPts val="600"/>
              </a:spcBef>
              <a:spcAft>
                <a:spcPts val="600"/>
              </a:spcAft>
              <a:buClr>
                <a:schemeClr val="accent2"/>
              </a:buClr>
            </a:pPr>
            <a:r>
              <a:rPr lang="en-US" b="1" dirty="0">
                <a:latin typeface="Tempus Sans ITC" panose="04020404030D07020202" pitchFamily="82" charset="0"/>
              </a:rPr>
              <a:t>12.	</a:t>
            </a:r>
            <a:r>
              <a:rPr lang="en-US" b="1" dirty="0">
                <a:solidFill>
                  <a:srgbClr val="C00000"/>
                </a:solidFill>
                <a:latin typeface="Tempus Sans ITC" panose="04020404030D07020202" pitchFamily="82" charset="0"/>
              </a:rPr>
              <a:t>Vary the power of a member to dissociate</a:t>
            </a:r>
            <a:r>
              <a:rPr lang="en-US" b="1" dirty="0">
                <a:latin typeface="Tempus Sans ITC" panose="04020404030D07020202" pitchFamily="82" charset="0"/>
              </a:rPr>
              <a:t>, except to require that notice of dissociation be in a record.</a:t>
            </a:r>
          </a:p>
          <a:p>
            <a:pPr marL="228600" indent="-228600" defTabSz="365760">
              <a:spcBef>
                <a:spcPts val="600"/>
              </a:spcBef>
              <a:spcAft>
                <a:spcPts val="600"/>
              </a:spcAft>
              <a:buClr>
                <a:schemeClr val="accent2"/>
              </a:buClr>
            </a:pPr>
            <a:r>
              <a:rPr lang="en-US" b="1" dirty="0">
                <a:latin typeface="Tempus Sans ITC" panose="04020404030D07020202" pitchFamily="82" charset="0"/>
              </a:rPr>
              <a:t>13.	</a:t>
            </a:r>
            <a:r>
              <a:rPr lang="en-US" b="1" dirty="0">
                <a:solidFill>
                  <a:srgbClr val="C00000"/>
                </a:solidFill>
                <a:latin typeface="Tempus Sans ITC" panose="04020404030D07020202" pitchFamily="82" charset="0"/>
              </a:rPr>
              <a:t>Vary the right of a member to maintain a derivative action </a:t>
            </a:r>
            <a:r>
              <a:rPr lang="en-US" b="1" dirty="0">
                <a:latin typeface="Tempus Sans ITC" panose="04020404030D07020202" pitchFamily="82" charset="0"/>
              </a:rPr>
              <a:t>(or related provisions), except that it may require unanimous consent to bring such an action. </a:t>
            </a:r>
            <a:endParaRPr lang="en-US" dirty="0">
              <a:solidFill>
                <a:schemeClr val="accent1">
                  <a:lumMod val="75000"/>
                </a:schemeClr>
              </a:solidFill>
              <a:latin typeface="Tempus Sans ITC" panose="04020404030D07020202" pitchFamily="82" charset="0"/>
            </a:endParaRPr>
          </a:p>
        </p:txBody>
      </p:sp>
    </p:spTree>
    <p:extLst>
      <p:ext uri="{BB962C8B-B14F-4D97-AF65-F5344CB8AC3E}">
        <p14:creationId xmlns:p14="http://schemas.microsoft.com/office/powerpoint/2010/main" val="14475754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fontScale="90000"/>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Drafting the Operating Agreement </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4276496">
            <a:off x="4371454" y="4825271"/>
            <a:ext cx="6619556" cy="701430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379363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900056837.WMF">
            <a:extLst>
              <a:ext uri="{FF2B5EF4-FFF2-40B4-BE49-F238E27FC236}">
                <a16:creationId xmlns:a16="http://schemas.microsoft.com/office/drawing/2014/main" id="{C6881C74-106B-41FC-918C-BEC3444B23CD}"/>
              </a:ext>
            </a:extLst>
          </p:cNvPr>
          <p:cNvPicPr>
            <a:picLocks noChangeAspect="1"/>
          </p:cNvPicPr>
          <p:nvPr/>
        </p:nvPicPr>
        <p:blipFill>
          <a:blip r:embed="rId2"/>
          <a:stretch>
            <a:fillRect/>
          </a:stretch>
        </p:blipFill>
        <p:spPr>
          <a:xfrm>
            <a:off x="7955280" y="1280160"/>
            <a:ext cx="3276600" cy="4475163"/>
          </a:xfrm>
          <a:prstGeom prst="rect">
            <a:avLst/>
          </a:prstGeom>
          <a:effectLst>
            <a:outerShdw blurRad="50800" dist="50800" dir="5400000" algn="ctr" rotWithShape="0">
              <a:srgbClr val="000000">
                <a:alpha val="99000"/>
              </a:srgbClr>
            </a:outerShdw>
          </a:effectLst>
        </p:spPr>
      </p:pic>
      <p:sp>
        <p:nvSpPr>
          <p:cNvPr id="2" name="Title 1">
            <a:extLst>
              <a:ext uri="{FF2B5EF4-FFF2-40B4-BE49-F238E27FC236}">
                <a16:creationId xmlns:a16="http://schemas.microsoft.com/office/drawing/2014/main" id="{5385AC2A-EEF9-4233-82C3-3C05D80E1477}"/>
              </a:ext>
            </a:extLst>
          </p:cNvPr>
          <p:cNvSpPr>
            <a:spLocks noGrp="1"/>
          </p:cNvSpPr>
          <p:nvPr>
            <p:ph type="title"/>
          </p:nvPr>
        </p:nvSpPr>
        <p:spPr/>
        <p:txBody>
          <a:bodyPr rtlCol="0">
            <a:normAutofit/>
          </a:bodyPr>
          <a:lstStyle/>
          <a:p>
            <a:pPr algn="l" eaLnBrk="1" fontAlgn="auto" hangingPunct="1">
              <a:spcAft>
                <a:spcPts val="0"/>
              </a:spcAft>
              <a:defRPr/>
            </a:pPr>
            <a:r>
              <a:rPr lang="en-US" sz="4000" dirty="0">
                <a:solidFill>
                  <a:srgbClr val="C00000"/>
                </a:solidFill>
                <a:effectLst>
                  <a:outerShdw blurRad="38100" dist="38100" dir="2700000" algn="tl">
                    <a:srgbClr val="000000">
                      <a:alpha val="43137"/>
                    </a:srgbClr>
                  </a:outerShdw>
                </a:effectLst>
              </a:rPr>
              <a:t>Consent to Joint Representation</a:t>
            </a:r>
          </a:p>
        </p:txBody>
      </p:sp>
      <p:sp>
        <p:nvSpPr>
          <p:cNvPr id="142340" name="Rectangle 2">
            <a:extLst>
              <a:ext uri="{FF2B5EF4-FFF2-40B4-BE49-F238E27FC236}">
                <a16:creationId xmlns:a16="http://schemas.microsoft.com/office/drawing/2014/main" id="{E7D7FA95-3035-4758-82E7-7400FF28425D}"/>
              </a:ext>
            </a:extLst>
          </p:cNvPr>
          <p:cNvSpPr>
            <a:spLocks noChangeArrowheads="1"/>
          </p:cNvSpPr>
          <p:nvPr/>
        </p:nvSpPr>
        <p:spPr bwMode="auto">
          <a:xfrm>
            <a:off x="1223010" y="2209800"/>
            <a:ext cx="5879465"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ts val="600"/>
              </a:spcBef>
              <a:spcAft>
                <a:spcPts val="600"/>
              </a:spcAft>
              <a:buClr>
                <a:srgbClr val="C00000"/>
              </a:buClr>
              <a:buFont typeface="Arial" panose="020B0604020202020204" pitchFamily="34" charset="0"/>
              <a:buChar char="┤"/>
            </a:pPr>
            <a:r>
              <a:rPr lang="en-US" altLang="en-US" sz="2400" dirty="0">
                <a:solidFill>
                  <a:prstClr val="black"/>
                </a:solidFill>
                <a:latin typeface="Arial" panose="020B0604020202020204" pitchFamily="34" charset="0"/>
                <a:cs typeface="Arial" panose="020B0604020202020204" pitchFamily="34" charset="0"/>
              </a:rPr>
              <a:t>In drafting an Operating Agreement, the attorney should recognize that there may be an inherent conflict of interest. </a:t>
            </a:r>
          </a:p>
          <a:p>
            <a:pPr eaLnBrk="0" fontAlgn="base" hangingPunct="0">
              <a:spcBef>
                <a:spcPts val="600"/>
              </a:spcBef>
              <a:spcAft>
                <a:spcPts val="600"/>
              </a:spcAft>
              <a:buClr>
                <a:srgbClr val="C00000"/>
              </a:buClr>
              <a:buFont typeface="Arial" panose="020B0604020202020204" pitchFamily="34" charset="0"/>
              <a:buChar char="┤"/>
            </a:pPr>
            <a:r>
              <a:rPr lang="en-US" altLang="en-US" sz="2400" dirty="0">
                <a:solidFill>
                  <a:prstClr val="black"/>
                </a:solidFill>
                <a:latin typeface="Arial" panose="020B0604020202020204" pitchFamily="34" charset="0"/>
                <a:cs typeface="Arial" panose="020B0604020202020204" pitchFamily="34" charset="0"/>
              </a:rPr>
              <a:t>The parties should be asked to acknowledge and waive the conflict.</a:t>
            </a:r>
          </a:p>
          <a:p>
            <a:pPr eaLnBrk="0" fontAlgn="base" hangingPunct="0">
              <a:spcBef>
                <a:spcPct val="0"/>
              </a:spcBef>
              <a:spcAft>
                <a:spcPct val="0"/>
              </a:spcAft>
              <a:buClr>
                <a:srgbClr val="C00000"/>
              </a:buClr>
              <a:buFont typeface="Arial" panose="020B0604020202020204" pitchFamily="34" charset="0"/>
              <a:buChar char="┤"/>
            </a:pPr>
            <a:endParaRPr lang="en-US"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3167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900056837.WMF">
            <a:extLst>
              <a:ext uri="{FF2B5EF4-FFF2-40B4-BE49-F238E27FC236}">
                <a16:creationId xmlns:a16="http://schemas.microsoft.com/office/drawing/2014/main" id="{D2A54C9D-FCD9-4807-8C69-42B33C40A599}"/>
              </a:ext>
            </a:extLst>
          </p:cNvPr>
          <p:cNvPicPr>
            <a:picLocks noChangeAspect="1"/>
          </p:cNvPicPr>
          <p:nvPr/>
        </p:nvPicPr>
        <p:blipFill>
          <a:blip r:embed="rId2"/>
          <a:stretch>
            <a:fillRect/>
          </a:stretch>
        </p:blipFill>
        <p:spPr>
          <a:xfrm>
            <a:off x="7955280" y="1280160"/>
            <a:ext cx="3276600" cy="4475163"/>
          </a:xfrm>
          <a:prstGeom prst="rect">
            <a:avLst/>
          </a:prstGeom>
          <a:effectLst>
            <a:outerShdw blurRad="50800" dist="50800" dir="5400000" algn="ctr" rotWithShape="0">
              <a:srgbClr val="000000">
                <a:alpha val="99000"/>
              </a:srgbClr>
            </a:outerShdw>
          </a:effectLst>
        </p:spPr>
      </p:pic>
      <p:sp>
        <p:nvSpPr>
          <p:cNvPr id="2" name="Title 1">
            <a:extLst>
              <a:ext uri="{FF2B5EF4-FFF2-40B4-BE49-F238E27FC236}">
                <a16:creationId xmlns:a16="http://schemas.microsoft.com/office/drawing/2014/main" id="{A6380270-0A9F-48D9-BBA9-50228C88EF6C}"/>
              </a:ext>
            </a:extLst>
          </p:cNvPr>
          <p:cNvSpPr>
            <a:spLocks noGrp="1"/>
          </p:cNvSpPr>
          <p:nvPr>
            <p:ph type="title"/>
          </p:nvPr>
        </p:nvSpPr>
        <p:spPr/>
        <p:txBody>
          <a:bodyPr rtlCol="0">
            <a:normAutofit/>
          </a:bodyPr>
          <a:lstStyle/>
          <a:p>
            <a:pPr algn="l" eaLnBrk="1" fontAlgn="auto" hangingPunct="1">
              <a:spcAft>
                <a:spcPts val="0"/>
              </a:spcAft>
              <a:defRPr/>
            </a:pPr>
            <a:r>
              <a:rPr lang="en-US" sz="4000" dirty="0">
                <a:solidFill>
                  <a:srgbClr val="C00000"/>
                </a:solidFill>
                <a:effectLst>
                  <a:outerShdw blurRad="38100" dist="38100" dir="2700000" algn="tl">
                    <a:srgbClr val="000000">
                      <a:alpha val="43137"/>
                    </a:srgbClr>
                  </a:outerShdw>
                </a:effectLst>
              </a:rPr>
              <a:t>Consent to Joint Representation</a:t>
            </a:r>
          </a:p>
        </p:txBody>
      </p:sp>
      <p:sp>
        <p:nvSpPr>
          <p:cNvPr id="143364" name="Rectangle 2">
            <a:extLst>
              <a:ext uri="{FF2B5EF4-FFF2-40B4-BE49-F238E27FC236}">
                <a16:creationId xmlns:a16="http://schemas.microsoft.com/office/drawing/2014/main" id="{F7CDF37C-B18A-42B9-BC1B-4F074CB9E2F5}"/>
              </a:ext>
            </a:extLst>
          </p:cNvPr>
          <p:cNvSpPr>
            <a:spLocks noChangeArrowheads="1"/>
          </p:cNvSpPr>
          <p:nvPr/>
        </p:nvSpPr>
        <p:spPr bwMode="auto">
          <a:xfrm>
            <a:off x="2133600" y="1295401"/>
            <a:ext cx="4876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The Members and the Company acknowledge that the Company’s counsel, Edward L. Perkins, Esq. and the law firm of Gibson &amp; Perkins, PC, prepared this Agreement on behalf of and in the course of his representation of the Company, and that:</a:t>
            </a:r>
            <a:endPar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a:t>
            </a:r>
            <a:r>
              <a:rPr kumimoji="0" lang="en-US" alt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THE PARTIES HAVE BEEN ADVISED BY MR. PERKINS THAT A CONFLICT EXISTS AMONG THEIR INDIVIDUAL INTERESTS; AND</a:t>
            </a:r>
            <a:endPar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ii. THE PARTIES HAVE BEEN ADVISED BY MR. PERKINS TO SEEK THE ADVICE OF INDEPENDENT COUNSEL; AND</a:t>
            </a:r>
            <a:endPar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iii. THE PARTIES HAVE HAD THE OPPORTUNITY TO SEEK THE ADVICE OF INDEPENDENT COUNSEL.</a:t>
            </a:r>
            <a:endPar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7517735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p:cTn id="7" dur="500" fill="hold"/>
                                        <p:tgtEl>
                                          <p:spTgt spid="143364"/>
                                        </p:tgtEl>
                                        <p:attrNameLst>
                                          <p:attrName>ppt_w</p:attrName>
                                        </p:attrNameLst>
                                      </p:cBhvr>
                                      <p:tavLst>
                                        <p:tav tm="0">
                                          <p:val>
                                            <p:fltVal val="0"/>
                                          </p:val>
                                        </p:tav>
                                        <p:tav tm="100000">
                                          <p:val>
                                            <p:strVal val="#ppt_w"/>
                                          </p:val>
                                        </p:tav>
                                      </p:tavLst>
                                    </p:anim>
                                    <p:anim calcmode="lin" valueType="num">
                                      <p:cBhvr>
                                        <p:cTn id="8" dur="500" fill="hold"/>
                                        <p:tgtEl>
                                          <p:spTgt spid="143364"/>
                                        </p:tgtEl>
                                        <p:attrNameLst>
                                          <p:attrName>ppt_h</p:attrName>
                                        </p:attrNameLst>
                                      </p:cBhvr>
                                      <p:tavLst>
                                        <p:tav tm="0">
                                          <p:val>
                                            <p:fltVal val="0"/>
                                          </p:val>
                                        </p:tav>
                                        <p:tav tm="100000">
                                          <p:val>
                                            <p:strVal val="#ppt_h"/>
                                          </p:val>
                                        </p:tav>
                                      </p:tavLst>
                                    </p:anim>
                                    <p:animEffect transition="in" filter="fade">
                                      <p:cBhvr>
                                        <p:cTn id="9"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69F5C-068F-4AA4-B6A3-29C3E92F9010}"/>
              </a:ext>
            </a:extLst>
          </p:cNvPr>
          <p:cNvSpPr/>
          <p:nvPr/>
        </p:nvSpPr>
        <p:spPr>
          <a:xfrm>
            <a:off x="0" y="56091"/>
            <a:ext cx="6864893" cy="691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9913" lvl="0">
              <a:spcBef>
                <a:spcPts val="300"/>
              </a:spcBef>
              <a:spcAft>
                <a:spcPts val="300"/>
              </a:spcAft>
            </a:pPr>
            <a:r>
              <a:rPr lang="en-US" dirty="0">
                <a:solidFill>
                  <a:srgbClr val="FFFFFF"/>
                </a:solidFill>
              </a:rPr>
              <a:t>I.	Introductory Paragraphs</a:t>
            </a:r>
          </a:p>
          <a:p>
            <a:pPr marL="569913" lvl="0">
              <a:spcBef>
                <a:spcPts val="300"/>
              </a:spcBef>
              <a:spcAft>
                <a:spcPts val="300"/>
              </a:spcAft>
            </a:pPr>
            <a:r>
              <a:rPr lang="en-US" dirty="0">
                <a:solidFill>
                  <a:srgbClr val="FFFFFF"/>
                </a:solidFill>
              </a:rPr>
              <a:t>II.	Formation</a:t>
            </a:r>
          </a:p>
          <a:p>
            <a:pPr marL="569913" lvl="0">
              <a:spcBef>
                <a:spcPts val="300"/>
              </a:spcBef>
              <a:spcAft>
                <a:spcPts val="300"/>
              </a:spcAft>
            </a:pPr>
            <a:r>
              <a:rPr lang="en-US" dirty="0">
                <a:solidFill>
                  <a:srgbClr val="FFFFFF"/>
                </a:solidFill>
              </a:rPr>
              <a:t>III.	Management and Operations</a:t>
            </a:r>
          </a:p>
          <a:p>
            <a:pPr marL="569913" lvl="0">
              <a:spcBef>
                <a:spcPts val="300"/>
              </a:spcBef>
              <a:spcAft>
                <a:spcPts val="300"/>
              </a:spcAft>
            </a:pPr>
            <a:r>
              <a:rPr lang="en-US" dirty="0">
                <a:solidFill>
                  <a:srgbClr val="FFFFFF"/>
                </a:solidFill>
              </a:rPr>
              <a:t>IV.	Members Rights and Obligations</a:t>
            </a:r>
          </a:p>
          <a:p>
            <a:pPr marL="569913" lvl="0">
              <a:spcBef>
                <a:spcPts val="300"/>
              </a:spcBef>
              <a:spcAft>
                <a:spcPts val="300"/>
              </a:spcAft>
            </a:pPr>
            <a:r>
              <a:rPr lang="en-US" dirty="0">
                <a:solidFill>
                  <a:srgbClr val="FFFFFF"/>
                </a:solidFill>
              </a:rPr>
              <a:t>V.	Distributions</a:t>
            </a:r>
          </a:p>
          <a:p>
            <a:pPr marL="569913" lvl="0">
              <a:spcBef>
                <a:spcPts val="300"/>
              </a:spcBef>
              <a:spcAft>
                <a:spcPts val="300"/>
              </a:spcAft>
            </a:pPr>
            <a:r>
              <a:rPr lang="en-US" dirty="0">
                <a:solidFill>
                  <a:srgbClr val="FFFFFF"/>
                </a:solidFill>
              </a:rPr>
              <a:t>VI.	Allocations</a:t>
            </a:r>
          </a:p>
          <a:p>
            <a:pPr marL="569913" lvl="0">
              <a:spcBef>
                <a:spcPts val="300"/>
              </a:spcBef>
              <a:spcAft>
                <a:spcPts val="300"/>
              </a:spcAft>
            </a:pPr>
            <a:r>
              <a:rPr lang="en-US" dirty="0">
                <a:solidFill>
                  <a:srgbClr val="FFFFFF"/>
                </a:solidFill>
              </a:rPr>
              <a:t>VII.	Transfers of Membership Interests</a:t>
            </a:r>
          </a:p>
          <a:p>
            <a:pPr marL="569913" lvl="0">
              <a:spcBef>
                <a:spcPts val="300"/>
              </a:spcBef>
              <a:spcAft>
                <a:spcPts val="300"/>
              </a:spcAft>
            </a:pPr>
            <a:r>
              <a:rPr lang="en-US" dirty="0">
                <a:solidFill>
                  <a:srgbClr val="FFFFFF"/>
                </a:solidFill>
              </a:rPr>
              <a:t>VIII.  Dissolution</a:t>
            </a:r>
          </a:p>
          <a:p>
            <a:pPr marL="569913" lvl="0">
              <a:spcBef>
                <a:spcPts val="300"/>
              </a:spcBef>
              <a:spcAft>
                <a:spcPts val="300"/>
              </a:spcAft>
            </a:pPr>
            <a:r>
              <a:rPr lang="en-US" dirty="0">
                <a:solidFill>
                  <a:srgbClr val="FFFFFF"/>
                </a:solidFill>
              </a:rPr>
              <a:t>IX.	Accounting and Tax Matters</a:t>
            </a:r>
          </a:p>
          <a:p>
            <a:pPr marL="569913" lvl="0">
              <a:spcBef>
                <a:spcPts val="300"/>
              </a:spcBef>
              <a:spcAft>
                <a:spcPts val="300"/>
              </a:spcAft>
            </a:pPr>
            <a:r>
              <a:rPr lang="en-US" dirty="0">
                <a:solidFill>
                  <a:srgbClr val="FFFFFF"/>
                </a:solidFill>
              </a:rPr>
              <a:t>IX.	General Provisions</a:t>
            </a:r>
          </a:p>
        </p:txBody>
      </p:sp>
      <p:sp>
        <p:nvSpPr>
          <p:cNvPr id="5" name="TextBox 4">
            <a:extLst>
              <a:ext uri="{FF2B5EF4-FFF2-40B4-BE49-F238E27FC236}">
                <a16:creationId xmlns:a16="http://schemas.microsoft.com/office/drawing/2014/main" id="{6E428C9F-56C3-46EA-8FD1-619B89BE1455}"/>
              </a:ext>
            </a:extLst>
          </p:cNvPr>
          <p:cNvSpPr txBox="1"/>
          <p:nvPr/>
        </p:nvSpPr>
        <p:spPr>
          <a:xfrm>
            <a:off x="914399" y="1033869"/>
            <a:ext cx="3371885" cy="584775"/>
          </a:xfrm>
          <a:prstGeom prst="rect">
            <a:avLst/>
          </a:prstGeom>
          <a:noFill/>
        </p:spPr>
        <p:txBody>
          <a:bodyPr wrap="none" rtlCol="0">
            <a:spAutoFit/>
          </a:bodyPr>
          <a:lstStyle/>
          <a:p>
            <a:r>
              <a:rPr lang="en-US" sz="3200" dirty="0">
                <a:ln w="0"/>
                <a:solidFill>
                  <a:schemeClr val="accent2"/>
                </a:solidFill>
                <a:effectLst>
                  <a:outerShdw blurRad="38100" dist="19050" dir="2700000" algn="tl" rotWithShape="0">
                    <a:schemeClr val="dk1">
                      <a:alpha val="40000"/>
                    </a:schemeClr>
                  </a:outerShdw>
                </a:effectLst>
              </a:rPr>
              <a:t>Agreement Outline</a:t>
            </a:r>
          </a:p>
        </p:txBody>
      </p:sp>
      <p:cxnSp>
        <p:nvCxnSpPr>
          <p:cNvPr id="7" name="Straight Connector 6">
            <a:extLst>
              <a:ext uri="{FF2B5EF4-FFF2-40B4-BE49-F238E27FC236}">
                <a16:creationId xmlns:a16="http://schemas.microsoft.com/office/drawing/2014/main" id="{017CB9DB-2E67-4428-A8FB-67D2F766D9A0}"/>
              </a:ext>
            </a:extLst>
          </p:cNvPr>
          <p:cNvCxnSpPr/>
          <p:nvPr/>
        </p:nvCxnSpPr>
        <p:spPr>
          <a:xfrm>
            <a:off x="731520" y="997110"/>
            <a:ext cx="0" cy="457200"/>
          </a:xfrm>
          <a:prstGeom prst="line">
            <a:avLst/>
          </a:prstGeom>
        </p:spPr>
        <p:style>
          <a:lnRef idx="2">
            <a:schemeClr val="accent2"/>
          </a:lnRef>
          <a:fillRef idx="0">
            <a:schemeClr val="accent2"/>
          </a:fillRef>
          <a:effectRef idx="1">
            <a:schemeClr val="accent2"/>
          </a:effectRef>
          <a:fontRef idx="minor">
            <a:schemeClr val="tx1"/>
          </a:fontRef>
        </p:style>
      </p:cxnSp>
      <p:pic>
        <p:nvPicPr>
          <p:cNvPr id="6" name="Picture 2" descr="Image result for LLC Operating Agreement">
            <a:extLst>
              <a:ext uri="{FF2B5EF4-FFF2-40B4-BE49-F238E27FC236}">
                <a16:creationId xmlns:a16="http://schemas.microsoft.com/office/drawing/2014/main" id="{FBEB4698-1453-4B98-9E82-8BC1325E0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413" y="1163919"/>
            <a:ext cx="3681188" cy="4870797"/>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7513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left)">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left)">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left)">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left)">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wipe(left)">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wipe(left)">
                                      <p:cBhvr>
                                        <p:cTn id="54" dur="500"/>
                                        <p:tgtEl>
                                          <p:spTgt spid="4">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wipe(left)">
                                      <p:cBhvr>
                                        <p:cTn id="5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73"/>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36"/>
            <a:ext cx="5715000" cy="24929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52158224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426140" y="2809344"/>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Introductory Paragraphs </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1793918">
            <a:off x="8115115" y="2643260"/>
            <a:ext cx="6619556" cy="701430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78572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medium confidence">
            <a:extLst>
              <a:ext uri="{FF2B5EF4-FFF2-40B4-BE49-F238E27FC236}">
                <a16:creationId xmlns:a16="http://schemas.microsoft.com/office/drawing/2014/main" id="{1ADB6EF8-672F-157A-DA38-956A927B1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8150" y="469038"/>
            <a:ext cx="4469794" cy="5919927"/>
          </a:xfrm>
          <a:effectLst>
            <a:outerShdw blurRad="50800" dist="50800" dir="5400000" algn="ctr" rotWithShape="0">
              <a:srgbClr val="000000">
                <a:alpha val="99000"/>
              </a:srgbClr>
            </a:outerShdw>
          </a:effectLst>
        </p:spPr>
      </p:pic>
      <p:sp>
        <p:nvSpPr>
          <p:cNvPr id="2" name="TextBox 1">
            <a:extLst>
              <a:ext uri="{FF2B5EF4-FFF2-40B4-BE49-F238E27FC236}">
                <a16:creationId xmlns:a16="http://schemas.microsoft.com/office/drawing/2014/main" id="{6FF33B9F-9BB6-5C03-85A3-B8249035B992}"/>
              </a:ext>
            </a:extLst>
          </p:cNvPr>
          <p:cNvSpPr txBox="1"/>
          <p:nvPr/>
        </p:nvSpPr>
        <p:spPr>
          <a:xfrm>
            <a:off x="6370571" y="3646620"/>
            <a:ext cx="5312699" cy="646163"/>
          </a:xfrm>
          <a:prstGeom prst="rect">
            <a:avLst/>
          </a:prstGeom>
          <a:noFill/>
        </p:spPr>
        <p:txBody>
          <a:bodyPr wrap="none" rtlCol="0">
            <a:spAutoFit/>
          </a:bodyPr>
          <a:lstStyle/>
          <a:p>
            <a:pPr defTabSz="914126">
              <a:defRPr/>
            </a:pPr>
            <a:endParaRPr lang="en-US" sz="1799">
              <a:solidFill>
                <a:prstClr val="black"/>
              </a:solidFill>
              <a:latin typeface="Calibri" panose="020F0502020204030204"/>
            </a:endParaRPr>
          </a:p>
          <a:p>
            <a:pPr defTabSz="914126">
              <a:defRPr/>
            </a:pPr>
            <a:r>
              <a:rPr lang="en-US" sz="1799">
                <a:solidFill>
                  <a:srgbClr val="C00000"/>
                </a:solidFill>
                <a:latin typeface="Calibri" panose="020F0502020204030204"/>
              </a:rPr>
              <a:t>https://www.pbi.org/catalog?category=PBI-Press-Book</a:t>
            </a:r>
          </a:p>
        </p:txBody>
      </p:sp>
      <p:sp>
        <p:nvSpPr>
          <p:cNvPr id="3" name="TextBox 2">
            <a:extLst>
              <a:ext uri="{FF2B5EF4-FFF2-40B4-BE49-F238E27FC236}">
                <a16:creationId xmlns:a16="http://schemas.microsoft.com/office/drawing/2014/main" id="{C7DF5160-0897-7B0E-9204-27ADECC24128}"/>
              </a:ext>
            </a:extLst>
          </p:cNvPr>
          <p:cNvSpPr txBox="1"/>
          <p:nvPr/>
        </p:nvSpPr>
        <p:spPr>
          <a:xfrm>
            <a:off x="6526195" y="1975917"/>
            <a:ext cx="4662626" cy="584623"/>
          </a:xfrm>
          <a:prstGeom prst="rect">
            <a:avLst/>
          </a:prstGeom>
          <a:noFill/>
        </p:spPr>
        <p:txBody>
          <a:bodyPr wrap="none" rtlCol="0">
            <a:spAutoFit/>
          </a:bodyPr>
          <a:lstStyle/>
          <a:p>
            <a:pPr defTabSz="914126">
              <a:defRPr/>
            </a:pPr>
            <a:r>
              <a:rPr lang="en-US" sz="3199">
                <a:solidFill>
                  <a:srgbClr val="C00000"/>
                </a:solidFill>
                <a:effectLst>
                  <a:outerShdw blurRad="38100" dist="38100" dir="2700000" algn="tl">
                    <a:srgbClr val="000000">
                      <a:alpha val="43137"/>
                    </a:srgbClr>
                  </a:outerShdw>
                </a:effectLst>
                <a:latin typeface="Calibri" panose="020F0502020204030204"/>
              </a:rPr>
              <a:t>NOW AVAILABLE at PBI.org</a:t>
            </a:r>
          </a:p>
        </p:txBody>
      </p:sp>
      <p:sp>
        <p:nvSpPr>
          <p:cNvPr id="4" name="TextBox 3">
            <a:extLst>
              <a:ext uri="{FF2B5EF4-FFF2-40B4-BE49-F238E27FC236}">
                <a16:creationId xmlns:a16="http://schemas.microsoft.com/office/drawing/2014/main" id="{48D35264-DEFE-8E72-76CD-F031B0E4320F}"/>
              </a:ext>
            </a:extLst>
          </p:cNvPr>
          <p:cNvSpPr txBox="1"/>
          <p:nvPr/>
        </p:nvSpPr>
        <p:spPr>
          <a:xfrm>
            <a:off x="6896671" y="2834385"/>
            <a:ext cx="3703575" cy="953859"/>
          </a:xfrm>
          <a:prstGeom prst="rect">
            <a:avLst/>
          </a:prstGeom>
          <a:noFill/>
        </p:spPr>
        <p:txBody>
          <a:bodyPr wrap="none" rtlCol="0">
            <a:spAutoFit/>
          </a:bodyPr>
          <a:lstStyle/>
          <a:p>
            <a:pPr algn="ctr" defTabSz="914126">
              <a:defRPr/>
            </a:pPr>
            <a:r>
              <a:rPr lang="en-US" sz="2799">
                <a:solidFill>
                  <a:prstClr val="black"/>
                </a:solidFill>
                <a:latin typeface="Calibri" panose="020F0502020204030204"/>
              </a:rPr>
              <a:t>Publications and Media/</a:t>
            </a:r>
            <a:br>
              <a:rPr lang="en-US" sz="2799">
                <a:solidFill>
                  <a:prstClr val="black"/>
                </a:solidFill>
                <a:latin typeface="Calibri" panose="020F0502020204030204"/>
              </a:rPr>
            </a:br>
            <a:r>
              <a:rPr lang="en-US" sz="2799">
                <a:solidFill>
                  <a:prstClr val="black"/>
                </a:solidFill>
                <a:latin typeface="Calibri" panose="020F0502020204030204"/>
              </a:rPr>
              <a:t>Press Books</a:t>
            </a:r>
          </a:p>
        </p:txBody>
      </p:sp>
      <p:cxnSp>
        <p:nvCxnSpPr>
          <p:cNvPr id="7" name="Straight Connector 6">
            <a:extLst>
              <a:ext uri="{FF2B5EF4-FFF2-40B4-BE49-F238E27FC236}">
                <a16:creationId xmlns:a16="http://schemas.microsoft.com/office/drawing/2014/main" id="{AE58776E-FBDE-2F20-7628-85C5EC3AB2B1}"/>
              </a:ext>
            </a:extLst>
          </p:cNvPr>
          <p:cNvCxnSpPr/>
          <p:nvPr/>
        </p:nvCxnSpPr>
        <p:spPr>
          <a:xfrm>
            <a:off x="7217393" y="2689605"/>
            <a:ext cx="320260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51000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33AA-1EE2-4D57-9568-04522AD0998E}"/>
              </a:ext>
            </a:extLst>
          </p:cNvPr>
          <p:cNvSpPr>
            <a:spLocks noGrp="1"/>
          </p:cNvSpPr>
          <p:nvPr>
            <p:ph type="title"/>
          </p:nvPr>
        </p:nvSpPr>
        <p:spPr>
          <a:xfrm>
            <a:off x="925162" y="864393"/>
            <a:ext cx="10696224" cy="3107430"/>
          </a:xfrm>
        </p:spPr>
        <p:txBody>
          <a:bodyPr>
            <a:normAutofit/>
          </a:bodyPr>
          <a:lstStyle/>
          <a:p>
            <a:pPr indent="914400">
              <a:lnSpc>
                <a:spcPct val="114000"/>
              </a:lnSpc>
            </a:pPr>
            <a:r>
              <a:rPr lang="en-US" sz="1800" b="1" dirty="0">
                <a:solidFill>
                  <a:schemeClr val="bg1"/>
                </a:solidFill>
                <a:latin typeface="Courier New" panose="02070309020205020404" pitchFamily="49" charset="0"/>
                <a:cs typeface="Courier New" panose="02070309020205020404" pitchFamily="49" charset="0"/>
              </a:rPr>
              <a:t>This Operating Agreement of Apple, LLC, a Pennsylvania Limited Liability Company is entered into effective as of April 1, 2026 by and between THOMAS SMITH, Managing Member, “Managing Member”), and WILLIAM JONES “Non-managing Member”. The Managing Member and Non-managing Members are referred to collectively in this Agreement as the “Members” and individually as a “Member.</a:t>
            </a:r>
            <a:endParaRPr lang="en-US" sz="1800" b="1" dirty="0">
              <a:solidFill>
                <a:schemeClr val="bg1"/>
              </a:solidFill>
            </a:endParaRPr>
          </a:p>
        </p:txBody>
      </p:sp>
      <p:sp>
        <p:nvSpPr>
          <p:cNvPr id="4" name="Rectangle 3">
            <a:extLst>
              <a:ext uri="{FF2B5EF4-FFF2-40B4-BE49-F238E27FC236}">
                <a16:creationId xmlns:a16="http://schemas.microsoft.com/office/drawing/2014/main" id="{16A96D19-153C-476B-8EFA-0A93834B0B7E}"/>
              </a:ext>
            </a:extLst>
          </p:cNvPr>
          <p:cNvSpPr/>
          <p:nvPr/>
        </p:nvSpPr>
        <p:spPr>
          <a:xfrm>
            <a:off x="2816635" y="621728"/>
            <a:ext cx="6096000" cy="646331"/>
          </a:xfrm>
          <a:prstGeom prst="rect">
            <a:avLst/>
          </a:prstGeom>
        </p:spPr>
        <p:txBody>
          <a:bodyPr>
            <a:spAutoFit/>
          </a:bodyPr>
          <a:lstStyle/>
          <a:p>
            <a:pPr algn="ctr"/>
            <a:r>
              <a:rPr lang="en-US" b="1" cap="all" dirty="0">
                <a:solidFill>
                  <a:schemeClr val="bg1"/>
                </a:solidFill>
                <a:latin typeface="Courier New" panose="02070309020205020404" pitchFamily="49" charset="0"/>
                <a:ea typeface="+mj-ea"/>
                <a:cs typeface="Courier New" panose="02070309020205020404" pitchFamily="49" charset="0"/>
              </a:rPr>
              <a:t>OPERATING AGREEMENT OF  </a:t>
            </a:r>
            <a:br>
              <a:rPr lang="en-US" b="1" cap="all" dirty="0">
                <a:solidFill>
                  <a:schemeClr val="bg1"/>
                </a:solidFill>
                <a:latin typeface="Courier New" panose="02070309020205020404" pitchFamily="49" charset="0"/>
                <a:ea typeface="+mj-ea"/>
                <a:cs typeface="Courier New" panose="02070309020205020404" pitchFamily="49" charset="0"/>
              </a:rPr>
            </a:br>
            <a:r>
              <a:rPr lang="en-US" b="1" cap="all" dirty="0">
                <a:solidFill>
                  <a:schemeClr val="bg1"/>
                </a:solidFill>
                <a:latin typeface="Courier New" panose="02070309020205020404" pitchFamily="49" charset="0"/>
                <a:ea typeface="+mj-ea"/>
                <a:cs typeface="Courier New" panose="02070309020205020404" pitchFamily="49" charset="0"/>
              </a:rPr>
              <a:t>APPLE, LLC</a:t>
            </a:r>
            <a:endParaRPr lang="en-US" b="1" dirty="0">
              <a:solidFill>
                <a:schemeClr val="bg1"/>
              </a:solidFill>
            </a:endParaRPr>
          </a:p>
        </p:txBody>
      </p:sp>
      <p:sp>
        <p:nvSpPr>
          <p:cNvPr id="5" name="Rectangle 4">
            <a:extLst>
              <a:ext uri="{FF2B5EF4-FFF2-40B4-BE49-F238E27FC236}">
                <a16:creationId xmlns:a16="http://schemas.microsoft.com/office/drawing/2014/main" id="{35A18BDA-D9E5-42DF-8641-7067D41B2C4E}"/>
              </a:ext>
            </a:extLst>
          </p:cNvPr>
          <p:cNvSpPr/>
          <p:nvPr/>
        </p:nvSpPr>
        <p:spPr>
          <a:xfrm>
            <a:off x="1021082" y="3456830"/>
            <a:ext cx="10419680" cy="1908215"/>
          </a:xfrm>
          <a:prstGeom prst="rect">
            <a:avLst/>
          </a:prstGeom>
        </p:spPr>
        <p:txBody>
          <a:bodyPr wrap="square">
            <a:spAutoFit/>
          </a:bodyPr>
          <a:lstStyle/>
          <a:p>
            <a:pPr>
              <a:spcBef>
                <a:spcPts val="600"/>
              </a:spcBef>
              <a:spcAft>
                <a:spcPts val="600"/>
              </a:spcAft>
            </a:pPr>
            <a:r>
              <a:rPr lang="en-US" dirty="0">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WHEREAS, the Members desire to form a limited liability company </a:t>
            </a:r>
            <a:r>
              <a:rPr lang="en-US" b="1" dirty="0">
                <a:solidFill>
                  <a:schemeClr val="bg1">
                    <a:lumMod val="95000"/>
                  </a:schemeClr>
                </a:solidFill>
                <a:latin typeface="Courier New" panose="02070309020205020404" pitchFamily="49" charset="0"/>
                <a:cs typeface="Courier New" panose="02070309020205020404" pitchFamily="49" charset="0"/>
              </a:rPr>
              <a:t>under the laws of the Commonwealth of Pennsylvania and to set forth their respective rights and obligations with respect to such limited liability company;</a:t>
            </a:r>
          </a:p>
          <a:p>
            <a:pPr>
              <a:spcBef>
                <a:spcPts val="600"/>
              </a:spcBef>
              <a:spcAft>
                <a:spcPts val="600"/>
              </a:spcAft>
            </a:pPr>
            <a:r>
              <a:rPr lang="en-US" b="1" dirty="0">
                <a:solidFill>
                  <a:schemeClr val="bg1">
                    <a:lumMod val="95000"/>
                  </a:schemeClr>
                </a:solidFill>
                <a:latin typeface="Courier New" panose="02070309020205020404" pitchFamily="49" charset="0"/>
                <a:cs typeface="Courier New" panose="02070309020205020404" pitchFamily="49" charset="0"/>
              </a:rPr>
              <a:t>NOW, THEREFORE, in consideration of the promises and mutual covenants stated in this Agreement, the parties agree as follows:</a:t>
            </a:r>
          </a:p>
        </p:txBody>
      </p:sp>
      <p:cxnSp>
        <p:nvCxnSpPr>
          <p:cNvPr id="6" name="Straight Connector 5">
            <a:extLst>
              <a:ext uri="{FF2B5EF4-FFF2-40B4-BE49-F238E27FC236}">
                <a16:creationId xmlns:a16="http://schemas.microsoft.com/office/drawing/2014/main" id="{1B2EDA45-BBB5-7181-AE9D-DE7176213976}"/>
              </a:ext>
            </a:extLst>
          </p:cNvPr>
          <p:cNvCxnSpPr/>
          <p:nvPr/>
        </p:nvCxnSpPr>
        <p:spPr>
          <a:xfrm>
            <a:off x="5760720" y="1794510"/>
            <a:ext cx="456057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B1D438-F6FE-B1A8-1AD5-EF183FC38F64}"/>
              </a:ext>
            </a:extLst>
          </p:cNvPr>
          <p:cNvCxnSpPr>
            <a:cxnSpLocks/>
          </p:cNvCxnSpPr>
          <p:nvPr/>
        </p:nvCxnSpPr>
        <p:spPr>
          <a:xfrm>
            <a:off x="7865328" y="2138297"/>
            <a:ext cx="209461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F638C692-D53E-3484-52CB-DB52A3CE9A81}"/>
              </a:ext>
            </a:extLst>
          </p:cNvPr>
          <p:cNvCxnSpPr>
            <a:cxnSpLocks/>
          </p:cNvCxnSpPr>
          <p:nvPr/>
        </p:nvCxnSpPr>
        <p:spPr>
          <a:xfrm>
            <a:off x="2137923" y="2439553"/>
            <a:ext cx="9302839"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21757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Formation </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1793918">
            <a:off x="8115115" y="2643260"/>
            <a:ext cx="6619556" cy="701430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58014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69F5C-068F-4AA4-B6A3-29C3E92F9010}"/>
              </a:ext>
            </a:extLst>
          </p:cNvPr>
          <p:cNvSpPr/>
          <p:nvPr/>
        </p:nvSpPr>
        <p:spPr>
          <a:xfrm>
            <a:off x="0" y="0"/>
            <a:ext cx="6864893" cy="691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I.	Introductory Paragraphs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II.	Formation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III.	Management and Operations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IV.	Members Rights and Obligations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V.	Distributions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VI.	Allocations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VII.	Transfers of Membership Interests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VIII.  Dissolution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IX.	Accounting and Tax Matters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IX.	General Provisions</a:t>
            </a:r>
          </a:p>
        </p:txBody>
      </p:sp>
      <p:sp>
        <p:nvSpPr>
          <p:cNvPr id="5" name="TextBox 4">
            <a:extLst>
              <a:ext uri="{FF2B5EF4-FFF2-40B4-BE49-F238E27FC236}">
                <a16:creationId xmlns:a16="http://schemas.microsoft.com/office/drawing/2014/main" id="{6E428C9F-56C3-46EA-8FD1-619B89BE1455}"/>
              </a:ext>
            </a:extLst>
          </p:cNvPr>
          <p:cNvSpPr txBox="1"/>
          <p:nvPr/>
        </p:nvSpPr>
        <p:spPr>
          <a:xfrm>
            <a:off x="914399" y="1033869"/>
            <a:ext cx="37617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Calibri"/>
                <a:ea typeface="+mn-ea"/>
                <a:cs typeface="+mn-cs"/>
              </a:rPr>
              <a:t>Agreement Outline</a:t>
            </a:r>
          </a:p>
        </p:txBody>
      </p:sp>
      <p:cxnSp>
        <p:nvCxnSpPr>
          <p:cNvPr id="7" name="Straight Connector 6">
            <a:extLst>
              <a:ext uri="{FF2B5EF4-FFF2-40B4-BE49-F238E27FC236}">
                <a16:creationId xmlns:a16="http://schemas.microsoft.com/office/drawing/2014/main" id="{017CB9DB-2E67-4428-A8FB-67D2F766D9A0}"/>
              </a:ext>
            </a:extLst>
          </p:cNvPr>
          <p:cNvCxnSpPr/>
          <p:nvPr/>
        </p:nvCxnSpPr>
        <p:spPr>
          <a:xfrm>
            <a:off x="731520" y="997110"/>
            <a:ext cx="0" cy="457200"/>
          </a:xfrm>
          <a:prstGeom prst="line">
            <a:avLst/>
          </a:prstGeom>
        </p:spPr>
        <p:style>
          <a:lnRef idx="2">
            <a:schemeClr val="accent2"/>
          </a:lnRef>
          <a:fillRef idx="0">
            <a:schemeClr val="accent2"/>
          </a:fillRef>
          <a:effectRef idx="1">
            <a:schemeClr val="accent2"/>
          </a:effectRef>
          <a:fontRef idx="minor">
            <a:schemeClr val="tx1"/>
          </a:fontRef>
        </p:style>
      </p:cxnSp>
      <p:sp>
        <p:nvSpPr>
          <p:cNvPr id="6" name="Rectangle 5">
            <a:extLst>
              <a:ext uri="{FF2B5EF4-FFF2-40B4-BE49-F238E27FC236}">
                <a16:creationId xmlns:a16="http://schemas.microsoft.com/office/drawing/2014/main" id="{DFDBEB2A-A5E3-4B34-894D-F896D20BC88D}"/>
              </a:ext>
            </a:extLst>
          </p:cNvPr>
          <p:cNvSpPr/>
          <p:nvPr/>
        </p:nvSpPr>
        <p:spPr>
          <a:xfrm>
            <a:off x="7047771" y="137822"/>
            <a:ext cx="4821218" cy="6286336"/>
          </a:xfrm>
          <a:prstGeom prst="rect">
            <a:avLst/>
          </a:prstGeom>
        </p:spPr>
        <p:txBody>
          <a:bodyPr wrap="square">
            <a:spAutoFit/>
          </a:bodyPr>
          <a:lstStyle/>
          <a:p>
            <a:pPr marL="400050" indent="-400050" defTabSz="457200">
              <a:buFontTx/>
              <a:buAutoNum type="romanUcPeriod"/>
            </a:pPr>
            <a:r>
              <a:rPr lang="en-US" u="sng" dirty="0">
                <a:solidFill>
                  <a:prstClr val="black"/>
                </a:solidFill>
                <a:latin typeface="Arial Narrow" panose="020B0606020202030204" pitchFamily="34" charset="0"/>
                <a:ea typeface="Calibri" panose="020F0502020204030204" pitchFamily="34" charset="0"/>
                <a:cs typeface="Arial" panose="020B0604020202020204" pitchFamily="34" charset="0"/>
              </a:rPr>
              <a:t>Introductory Paragraphs and Formation</a:t>
            </a:r>
          </a:p>
          <a:p>
            <a:pPr marL="400050" indent="-400050" defTabSz="457200">
              <a:buFontTx/>
              <a:buAutoNum type="romanUcPeriod"/>
            </a:pPr>
            <a:endParaRPr lang="en-US" dirty="0">
              <a:solidFill>
                <a:prstClr val="black"/>
              </a:solidFill>
              <a:latin typeface="Arial Narrow" panose="020B0606020202030204" pitchFamily="34" charset="0"/>
              <a:ea typeface="Calibri" panose="020F0502020204030204" pitchFamily="34" charset="0"/>
              <a:cs typeface="Arial" panose="020B0604020202020204" pitchFamily="34" charset="0"/>
            </a:endParaRPr>
          </a:p>
          <a:p>
            <a:pPr marL="4572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1.	Time when certificate of organization is to be effective, if different from filing date, including hour, if any, and month, day, and year.</a:t>
            </a:r>
          </a:p>
          <a:p>
            <a:pPr marL="4572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2.	Proposed name of limited liability company.</a:t>
            </a:r>
          </a:p>
          <a:p>
            <a:pPr marL="4572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3.	Period of existence.</a:t>
            </a:r>
          </a:p>
          <a:p>
            <a:pPr marL="4572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4.	Specific business or businesses in which company will engage.</a:t>
            </a:r>
          </a:p>
          <a:p>
            <a:pPr marL="4572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5.	Limitations or restrictions, if any, on business or powers of company.</a:t>
            </a:r>
          </a:p>
          <a:p>
            <a:pPr marL="4572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6.	Location and mailing address of company’s principal place of business.</a:t>
            </a:r>
          </a:p>
          <a:p>
            <a:pPr marL="4572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7.	Location of company’s registered office, including either:</a:t>
            </a:r>
          </a:p>
          <a:p>
            <a:pPr marL="9144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a.	Complete address, including street and number, of initial registered office in Pennsylvania.</a:t>
            </a:r>
          </a:p>
          <a:p>
            <a:pPr marL="914400" indent="-457200">
              <a:spcBef>
                <a:spcPts val="300"/>
              </a:spcBef>
              <a:spcAft>
                <a:spcPts val="300"/>
              </a:spcAft>
            </a:pPr>
            <a:r>
              <a:rPr lang="en-US" dirty="0">
                <a:solidFill>
                  <a:prstClr val="black"/>
                </a:solidFill>
                <a:latin typeface="Arial Narrow" panose="020B0606020202030204" pitchFamily="34" charset="0"/>
                <a:ea typeface="Calibri" panose="020F0502020204030204" pitchFamily="34" charset="0"/>
                <a:cs typeface="Arial" panose="020B0604020202020204" pitchFamily="34" charset="0"/>
              </a:rPr>
              <a:t>b.	Name and address of commercial registered office provider .</a:t>
            </a:r>
          </a:p>
        </p:txBody>
      </p:sp>
    </p:spTree>
    <p:extLst>
      <p:ext uri="{BB962C8B-B14F-4D97-AF65-F5344CB8AC3E}">
        <p14:creationId xmlns:p14="http://schemas.microsoft.com/office/powerpoint/2010/main" val="5976711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left)">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left)">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left)">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E5B9-2505-4406-A382-091CFE9FD6AD}"/>
              </a:ext>
            </a:extLst>
          </p:cNvPr>
          <p:cNvSpPr>
            <a:spLocks noGrp="1"/>
          </p:cNvSpPr>
          <p:nvPr>
            <p:ph type="title"/>
          </p:nvPr>
        </p:nvSpPr>
        <p:spPr>
          <a:xfrm>
            <a:off x="753035" y="2963097"/>
            <a:ext cx="10822194" cy="1325563"/>
          </a:xfrm>
          <a:ln>
            <a:solidFill>
              <a:schemeClr val="bg1"/>
            </a:solidFill>
          </a:ln>
        </p:spPr>
        <p:txBody>
          <a:bodyPr>
            <a:normAutofit fontScale="90000"/>
          </a:bodyPr>
          <a:lstStyle/>
          <a:p>
            <a:pPr>
              <a:lnSpc>
                <a:spcPct val="100000"/>
              </a:lnSpc>
              <a:spcBef>
                <a:spcPts val="600"/>
              </a:spcBef>
              <a:spcAft>
                <a:spcPts val="600"/>
              </a:spcAft>
            </a:pPr>
            <a:r>
              <a:rPr lang="en-US" sz="1600" b="1" dirty="0">
                <a:latin typeface="Courier New" panose="02070309020205020404" pitchFamily="49" charset="0"/>
                <a:cs typeface="Courier New" panose="02070309020205020404" pitchFamily="49" charset="0"/>
              </a:rPr>
              <a:t>ARTICLE II FORMATION</a:t>
            </a:r>
            <a:br>
              <a:rPr lang="en-US" sz="1600" b="1" dirty="0">
                <a:latin typeface="Courier New" panose="02070309020205020404" pitchFamily="49" charset="0"/>
                <a:cs typeface="Courier New" panose="02070309020205020404" pitchFamily="49" charset="0"/>
              </a:rPr>
            </a:b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2.1. Formation. The Members join together pursuant to this Agreement as a “Limited Liability Company” as of the Effective Date. The Managing Member shall deliver or cause to be delivered to the Department of State for filing a certificate of organization, in accordance with the Act, as soon as reasonably possible after the execution of this Agreement. The Limited Liability Company shall conduct business as a limited liability company pursuant to the terms of this Agreement and the provisions of all applicable law.</a:t>
            </a:r>
            <a:br>
              <a:rPr lang="en-US" sz="1600" b="1" dirty="0">
                <a:latin typeface="Courier New" panose="02070309020205020404" pitchFamily="49" charset="0"/>
                <a:cs typeface="Courier New" panose="02070309020205020404" pitchFamily="49" charset="0"/>
              </a:rPr>
            </a:b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2.2. Name. The business and affairs of the Limited Liability Company shall be conducted under the name APPLE, LLC and such name shall be used at all times in connection with the business and affairs of the Limited Liability Company.</a:t>
            </a:r>
            <a:br>
              <a:rPr lang="en-US" sz="1600" b="1" dirty="0">
                <a:latin typeface="Courier New" panose="02070309020205020404" pitchFamily="49" charset="0"/>
                <a:cs typeface="Courier New" panose="02070309020205020404" pitchFamily="49" charset="0"/>
              </a:rPr>
            </a:b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2.3. Office. The Limited Liability Company shall maintain its principal office at such location as may be designated by the Managing Member.</a:t>
            </a:r>
            <a:br>
              <a:rPr lang="en-US" sz="1600" b="1" dirty="0">
                <a:latin typeface="Courier New" panose="02070309020205020404" pitchFamily="49" charset="0"/>
                <a:cs typeface="Courier New" panose="02070309020205020404" pitchFamily="49" charset="0"/>
              </a:rPr>
            </a:b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2.4. Purpose. The purpose of the Limited Liability Company shall be to engage in any business or activity that Limited Liability Companies are permitted to engage in under the laws of the Commonwealth of Pennsylvania.</a:t>
            </a:r>
            <a:br>
              <a:rPr lang="en-US" sz="1600" b="1" dirty="0">
                <a:latin typeface="Courier New" panose="02070309020205020404" pitchFamily="49" charset="0"/>
                <a:cs typeface="Courier New" panose="02070309020205020404" pitchFamily="49" charset="0"/>
              </a:rPr>
            </a:br>
            <a:endParaRPr lang="en-US" b="1" dirty="0"/>
          </a:p>
        </p:txBody>
      </p:sp>
      <p:sp>
        <p:nvSpPr>
          <p:cNvPr id="4" name="Callout: Line 3">
            <a:extLst>
              <a:ext uri="{FF2B5EF4-FFF2-40B4-BE49-F238E27FC236}">
                <a16:creationId xmlns:a16="http://schemas.microsoft.com/office/drawing/2014/main" id="{8AF67B90-EDE6-4C45-B481-AB3CB06EBBE8}"/>
              </a:ext>
            </a:extLst>
          </p:cNvPr>
          <p:cNvSpPr/>
          <p:nvPr/>
        </p:nvSpPr>
        <p:spPr>
          <a:xfrm>
            <a:off x="6400800" y="295835"/>
            <a:ext cx="4991550" cy="886968"/>
          </a:xfrm>
          <a:prstGeom prst="borderCallout1">
            <a:avLst>
              <a:gd name="adj1" fmla="val 53316"/>
              <a:gd name="adj2" fmla="val -359"/>
              <a:gd name="adj3" fmla="val 209529"/>
              <a:gd name="adj4" fmla="val -17967"/>
            </a:avLst>
          </a:prstGeom>
          <a:solidFill>
            <a:schemeClr val="accent4">
              <a:lumMod val="20000"/>
              <a:lumOff val="80000"/>
            </a:schemeClr>
          </a:solidFill>
          <a:ln>
            <a:solidFill>
              <a:schemeClr val="accent2"/>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0000"/>
              </a:lnSpc>
              <a:spcBef>
                <a:spcPts val="600"/>
              </a:spcBef>
              <a:spcAft>
                <a:spcPts val="600"/>
              </a:spcAft>
            </a:pPr>
            <a:r>
              <a:rPr lang="en-US" sz="14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One or more persons may act as organizers to form a limited liability company by delivering to the Department of State for filing a certificate of organization [15 Pa. Cons. Stat. §</a:t>
            </a:r>
            <a:r>
              <a:rPr lang="en-US"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4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8821(a)].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llout: Line 4">
            <a:extLst>
              <a:ext uri="{FF2B5EF4-FFF2-40B4-BE49-F238E27FC236}">
                <a16:creationId xmlns:a16="http://schemas.microsoft.com/office/drawing/2014/main" id="{7C1E6B15-9AF8-4B4B-8533-37EEC290EDAB}"/>
              </a:ext>
            </a:extLst>
          </p:cNvPr>
          <p:cNvSpPr/>
          <p:nvPr/>
        </p:nvSpPr>
        <p:spPr>
          <a:xfrm>
            <a:off x="458993" y="465489"/>
            <a:ext cx="4991550" cy="1071641"/>
          </a:xfrm>
          <a:prstGeom prst="borderCallout1">
            <a:avLst>
              <a:gd name="adj1" fmla="val 99698"/>
              <a:gd name="adj2" fmla="val 49748"/>
              <a:gd name="adj3" fmla="val 275625"/>
              <a:gd name="adj4" fmla="val 29986"/>
            </a:avLst>
          </a:prstGeom>
          <a:solidFill>
            <a:schemeClr val="accent4">
              <a:lumMod val="20000"/>
              <a:lumOff val="80000"/>
            </a:schemeClr>
          </a:solidFill>
          <a:ln>
            <a:solidFill>
              <a:schemeClr val="accent2"/>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0000"/>
              </a:lnSpc>
              <a:spcBef>
                <a:spcPts val="600"/>
              </a:spcBef>
              <a:spcAft>
                <a:spcPts val="600"/>
              </a:spcAft>
            </a:pPr>
            <a:r>
              <a:rPr lang="en-US"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The proper name of a domestic limited liability company or registered foreign limited liability company must contain the term “company,” “limited” or “limited liability company,” or an abbreviation of one of those terms</a:t>
            </a:r>
          </a:p>
        </p:txBody>
      </p:sp>
      <p:sp>
        <p:nvSpPr>
          <p:cNvPr id="6" name="Callout: Line 5">
            <a:extLst>
              <a:ext uri="{FF2B5EF4-FFF2-40B4-BE49-F238E27FC236}">
                <a16:creationId xmlns:a16="http://schemas.microsoft.com/office/drawing/2014/main" id="{36D2B7A1-9B90-4E3B-B5C6-0FBA9846F2BC}"/>
              </a:ext>
            </a:extLst>
          </p:cNvPr>
          <p:cNvSpPr/>
          <p:nvPr/>
        </p:nvSpPr>
        <p:spPr>
          <a:xfrm>
            <a:off x="6535270" y="5294672"/>
            <a:ext cx="4991550" cy="1071641"/>
          </a:xfrm>
          <a:prstGeom prst="borderCallout1">
            <a:avLst>
              <a:gd name="adj1" fmla="val 53520"/>
              <a:gd name="adj2" fmla="val -575"/>
              <a:gd name="adj3" fmla="val -13985"/>
              <a:gd name="adj4" fmla="val -44906"/>
            </a:avLst>
          </a:prstGeom>
          <a:solidFill>
            <a:schemeClr val="accent4">
              <a:lumMod val="20000"/>
              <a:lumOff val="80000"/>
            </a:schemeClr>
          </a:solidFill>
          <a:ln>
            <a:solidFill>
              <a:schemeClr val="accent2"/>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0000"/>
              </a:lnSpc>
              <a:spcBef>
                <a:spcPts val="600"/>
              </a:spcBef>
              <a:spcAft>
                <a:spcPts val="600"/>
              </a:spcAft>
            </a:pPr>
            <a:r>
              <a:rPr lang="en-US"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 limited liability company has the power to do all things necessary or convenient to carry on its activities and affairs [15 Pa. Cons. Stat. §</a:t>
            </a:r>
            <a:r>
              <a:rPr lang="en-US" sz="1400" dirty="0">
                <a:solidFill>
                  <a:schemeClr val="tx1"/>
                </a:solidFill>
                <a:effectLst/>
                <a:latin typeface="Arial Narrow" panose="020B0606020202030204" pitchFamily="34" charset="0"/>
                <a:ea typeface="Calibri" panose="020F0502020204030204" pitchFamily="34" charset="0"/>
              </a:rPr>
              <a:t> </a:t>
            </a:r>
            <a:r>
              <a:rPr lang="en-US"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8819(a)], and it has the capacity to sue and be sued in its own name </a:t>
            </a:r>
          </a:p>
        </p:txBody>
      </p:sp>
      <p:sp>
        <p:nvSpPr>
          <p:cNvPr id="7" name="Callout: Line 6">
            <a:extLst>
              <a:ext uri="{FF2B5EF4-FFF2-40B4-BE49-F238E27FC236}">
                <a16:creationId xmlns:a16="http://schemas.microsoft.com/office/drawing/2014/main" id="{816BF956-CC09-479A-BD70-77D104C2DE6B}"/>
              </a:ext>
            </a:extLst>
          </p:cNvPr>
          <p:cNvSpPr/>
          <p:nvPr/>
        </p:nvSpPr>
        <p:spPr>
          <a:xfrm>
            <a:off x="7058809" y="2060089"/>
            <a:ext cx="4991550" cy="1565789"/>
          </a:xfrm>
          <a:prstGeom prst="borderCallout1">
            <a:avLst>
              <a:gd name="adj1" fmla="val 53520"/>
              <a:gd name="adj2" fmla="val -575"/>
              <a:gd name="adj3" fmla="val 137094"/>
              <a:gd name="adj4" fmla="val -56975"/>
            </a:avLst>
          </a:prstGeom>
          <a:solidFill>
            <a:schemeClr val="accent4">
              <a:lumMod val="20000"/>
              <a:lumOff val="80000"/>
            </a:schemeClr>
          </a:solidFill>
          <a:ln>
            <a:solidFill>
              <a:schemeClr val="accent2"/>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0000"/>
              </a:lnSpc>
              <a:spcBef>
                <a:spcPts val="600"/>
              </a:spcBef>
              <a:spcAft>
                <a:spcPts val="600"/>
              </a:spcAft>
            </a:pPr>
            <a:r>
              <a:rPr lang="en-US"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 limited liability company (LLC) is required to have and continuously maintain a registered office in Pennsylvania. The office may, but need not, be the same as its place of business  limited liability company has the power to do all things necessary or convenient to carry on its activities and affairs [15 Pa. Cons. Stat. §</a:t>
            </a:r>
            <a:r>
              <a:rPr lang="en-US" sz="1400" dirty="0">
                <a:solidFill>
                  <a:schemeClr val="tx1"/>
                </a:solidFill>
                <a:effectLst/>
                <a:latin typeface="Arial Narrow" panose="020B0606020202030204" pitchFamily="34" charset="0"/>
                <a:ea typeface="Calibri" panose="020F0502020204030204" pitchFamily="34" charset="0"/>
              </a:rPr>
              <a:t> </a:t>
            </a:r>
            <a:r>
              <a:rPr lang="en-US"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8819(a)], and it has the capacity to sue and be sued in its own name </a:t>
            </a:r>
          </a:p>
        </p:txBody>
      </p:sp>
    </p:spTree>
    <p:extLst>
      <p:ext uri="{BB962C8B-B14F-4D97-AF65-F5344CB8AC3E}">
        <p14:creationId xmlns:p14="http://schemas.microsoft.com/office/powerpoint/2010/main" val="33688430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Management and Operations</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3"/>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407064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69F5C-068F-4AA4-B6A3-29C3E92F9010}"/>
              </a:ext>
            </a:extLst>
          </p:cNvPr>
          <p:cNvSpPr/>
          <p:nvPr/>
        </p:nvSpPr>
        <p:spPr>
          <a:xfrm>
            <a:off x="0" y="0"/>
            <a:ext cx="6864893" cy="691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I.	Introductory Paragraphs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II.	Formation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III.	Management and Operations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IV.	Members Rights and Obligations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	Distributions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	Allocations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VII.	Transfers of Membership Interests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VIII.  Dissolution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IX.	Accounting and Tax Matters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IX.	General Provisions</a:t>
            </a:r>
          </a:p>
        </p:txBody>
      </p:sp>
      <p:sp>
        <p:nvSpPr>
          <p:cNvPr id="5" name="TextBox 4">
            <a:extLst>
              <a:ext uri="{FF2B5EF4-FFF2-40B4-BE49-F238E27FC236}">
                <a16:creationId xmlns:a16="http://schemas.microsoft.com/office/drawing/2014/main" id="{6E428C9F-56C3-46EA-8FD1-619B89BE1455}"/>
              </a:ext>
            </a:extLst>
          </p:cNvPr>
          <p:cNvSpPr txBox="1"/>
          <p:nvPr/>
        </p:nvSpPr>
        <p:spPr>
          <a:xfrm>
            <a:off x="914399" y="1033869"/>
            <a:ext cx="37617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Calibri"/>
                <a:ea typeface="+mn-ea"/>
                <a:cs typeface="+mn-cs"/>
              </a:rPr>
              <a:t>Agreement Outline</a:t>
            </a:r>
          </a:p>
        </p:txBody>
      </p:sp>
      <p:cxnSp>
        <p:nvCxnSpPr>
          <p:cNvPr id="7" name="Straight Connector 6">
            <a:extLst>
              <a:ext uri="{FF2B5EF4-FFF2-40B4-BE49-F238E27FC236}">
                <a16:creationId xmlns:a16="http://schemas.microsoft.com/office/drawing/2014/main" id="{017CB9DB-2E67-4428-A8FB-67D2F766D9A0}"/>
              </a:ext>
            </a:extLst>
          </p:cNvPr>
          <p:cNvCxnSpPr/>
          <p:nvPr/>
        </p:nvCxnSpPr>
        <p:spPr>
          <a:xfrm>
            <a:off x="731520" y="997110"/>
            <a:ext cx="0" cy="457200"/>
          </a:xfrm>
          <a:prstGeom prst="line">
            <a:avLst/>
          </a:prstGeom>
        </p:spPr>
        <p:style>
          <a:lnRef idx="2">
            <a:schemeClr val="accent2"/>
          </a:lnRef>
          <a:fillRef idx="0">
            <a:schemeClr val="accent2"/>
          </a:fillRef>
          <a:effectRef idx="1">
            <a:schemeClr val="accent2"/>
          </a:effectRef>
          <a:fontRef idx="minor">
            <a:schemeClr val="tx1"/>
          </a:fontRef>
        </p:style>
      </p:cxnSp>
      <p:sp>
        <p:nvSpPr>
          <p:cNvPr id="8" name="Rectangle 7">
            <a:extLst>
              <a:ext uri="{FF2B5EF4-FFF2-40B4-BE49-F238E27FC236}">
                <a16:creationId xmlns:a16="http://schemas.microsoft.com/office/drawing/2014/main" id="{59F6CB5B-8FC4-4FF7-B227-0773A2300F60}"/>
              </a:ext>
            </a:extLst>
          </p:cNvPr>
          <p:cNvSpPr/>
          <p:nvPr/>
        </p:nvSpPr>
        <p:spPr>
          <a:xfrm>
            <a:off x="7129490" y="2193484"/>
            <a:ext cx="4821218" cy="1569660"/>
          </a:xfrm>
          <a:prstGeom prst="rect">
            <a:avLst/>
          </a:prstGeom>
        </p:spPr>
        <p:txBody>
          <a:bodyPr wrap="square">
            <a:spAutoFit/>
          </a:bodyPr>
          <a:lstStyle/>
          <a:p>
            <a:pPr algn="ctr" defTabSz="457200"/>
            <a:r>
              <a:rPr lang="en-US" sz="3200" dirty="0">
                <a:solidFill>
                  <a:schemeClr val="accent2"/>
                </a:solidFill>
                <a:effectLst>
                  <a:outerShdw blurRad="38100" dist="38100" dir="2700000" algn="tl">
                    <a:srgbClr val="000000">
                      <a:alpha val="43137"/>
                    </a:srgbClr>
                  </a:outerShdw>
                </a:effectLst>
                <a:latin typeface="Tempus Sans ITC" panose="04020404030D07020202" pitchFamily="82" charset="0"/>
                <a:ea typeface="Calibri" panose="020F0502020204030204" pitchFamily="34" charset="0"/>
                <a:cs typeface="Arial" panose="020B0604020202020204" pitchFamily="34" charset="0"/>
              </a:rPr>
              <a:t>Member Managed </a:t>
            </a:r>
          </a:p>
          <a:p>
            <a:pPr algn="ctr" defTabSz="457200"/>
            <a:r>
              <a:rPr lang="en-US" sz="3200" dirty="0">
                <a:solidFill>
                  <a:schemeClr val="accent2"/>
                </a:solidFill>
                <a:effectLst>
                  <a:outerShdw blurRad="38100" dist="38100" dir="2700000" algn="tl">
                    <a:srgbClr val="000000">
                      <a:alpha val="43137"/>
                    </a:srgbClr>
                  </a:outerShdw>
                </a:effectLst>
                <a:latin typeface="Tempus Sans ITC" panose="04020404030D07020202" pitchFamily="82" charset="0"/>
                <a:ea typeface="Calibri" panose="020F0502020204030204" pitchFamily="34" charset="0"/>
                <a:cs typeface="Arial" panose="020B0604020202020204" pitchFamily="34" charset="0"/>
              </a:rPr>
              <a:t>or </a:t>
            </a:r>
          </a:p>
          <a:p>
            <a:pPr algn="ctr" defTabSz="457200"/>
            <a:r>
              <a:rPr lang="en-US" sz="3200" dirty="0">
                <a:solidFill>
                  <a:schemeClr val="accent2"/>
                </a:solidFill>
                <a:effectLst>
                  <a:outerShdw blurRad="38100" dist="38100" dir="2700000" algn="tl">
                    <a:srgbClr val="000000">
                      <a:alpha val="43137"/>
                    </a:srgbClr>
                  </a:outerShdw>
                </a:effectLst>
                <a:latin typeface="Tempus Sans ITC" panose="04020404030D07020202" pitchFamily="82" charset="0"/>
                <a:ea typeface="Calibri" panose="020F0502020204030204" pitchFamily="34" charset="0"/>
                <a:cs typeface="Arial" panose="020B0604020202020204" pitchFamily="34" charset="0"/>
              </a:rPr>
              <a:t>Manager Managed?</a:t>
            </a:r>
          </a:p>
        </p:txBody>
      </p:sp>
      <p:pic>
        <p:nvPicPr>
          <p:cNvPr id="3" name="Graphic 2" descr="Man">
            <a:extLst>
              <a:ext uri="{FF2B5EF4-FFF2-40B4-BE49-F238E27FC236}">
                <a16:creationId xmlns:a16="http://schemas.microsoft.com/office/drawing/2014/main" id="{11F594C0-6162-4972-A181-F714C33F91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997952" y="997110"/>
            <a:ext cx="914400" cy="914400"/>
          </a:xfrm>
          <a:prstGeom prst="rect">
            <a:avLst/>
          </a:prstGeom>
        </p:spPr>
      </p:pic>
      <p:pic>
        <p:nvPicPr>
          <p:cNvPr id="9" name="Graphic 8" descr="Man">
            <a:extLst>
              <a:ext uri="{FF2B5EF4-FFF2-40B4-BE49-F238E27FC236}">
                <a16:creationId xmlns:a16="http://schemas.microsoft.com/office/drawing/2014/main" id="{FA04986E-AEDE-4B03-B9A6-127A9488A48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812565" y="988379"/>
            <a:ext cx="914400" cy="914400"/>
          </a:xfrm>
          <a:prstGeom prst="rect">
            <a:avLst/>
          </a:prstGeom>
        </p:spPr>
      </p:pic>
      <p:pic>
        <p:nvPicPr>
          <p:cNvPr id="10" name="Graphic 9" descr="Man">
            <a:extLst>
              <a:ext uri="{FF2B5EF4-FFF2-40B4-BE49-F238E27FC236}">
                <a16:creationId xmlns:a16="http://schemas.microsoft.com/office/drawing/2014/main" id="{CA57B00A-4879-457E-A0A3-323E4A2AD7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639541" y="997110"/>
            <a:ext cx="863070" cy="972220"/>
          </a:xfrm>
          <a:prstGeom prst="rect">
            <a:avLst/>
          </a:prstGeom>
        </p:spPr>
      </p:pic>
      <p:pic>
        <p:nvPicPr>
          <p:cNvPr id="11" name="Graphic 10" descr="Man">
            <a:extLst>
              <a:ext uri="{FF2B5EF4-FFF2-40B4-BE49-F238E27FC236}">
                <a16:creationId xmlns:a16="http://schemas.microsoft.com/office/drawing/2014/main" id="{D2ACF29E-BFE3-42A7-A116-6795CC6F54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893011" y="3877892"/>
            <a:ext cx="914400" cy="914400"/>
          </a:xfrm>
          <a:prstGeom prst="rect">
            <a:avLst/>
          </a:prstGeom>
        </p:spPr>
      </p:pic>
      <p:pic>
        <p:nvPicPr>
          <p:cNvPr id="12" name="Graphic 11" descr="Man">
            <a:extLst>
              <a:ext uri="{FF2B5EF4-FFF2-40B4-BE49-F238E27FC236}">
                <a16:creationId xmlns:a16="http://schemas.microsoft.com/office/drawing/2014/main" id="{3A38439A-936D-465D-8407-77CFEC30A0E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997952" y="3877892"/>
            <a:ext cx="914400" cy="914400"/>
          </a:xfrm>
          <a:prstGeom prst="rect">
            <a:avLst/>
          </a:prstGeom>
        </p:spPr>
      </p:pic>
      <p:pic>
        <p:nvPicPr>
          <p:cNvPr id="13" name="Graphic 12" descr="Man">
            <a:extLst>
              <a:ext uri="{FF2B5EF4-FFF2-40B4-BE49-F238E27FC236}">
                <a16:creationId xmlns:a16="http://schemas.microsoft.com/office/drawing/2014/main" id="{B9270408-B9C0-4561-81C9-DD4EDBACC62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1555" y="3877892"/>
            <a:ext cx="914400" cy="914400"/>
          </a:xfrm>
          <a:prstGeom prst="rect">
            <a:avLst/>
          </a:prstGeom>
        </p:spPr>
      </p:pic>
    </p:spTree>
    <p:extLst>
      <p:ext uri="{BB962C8B-B14F-4D97-AF65-F5344CB8AC3E}">
        <p14:creationId xmlns:p14="http://schemas.microsoft.com/office/powerpoint/2010/main" val="685976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CB4C0-120C-47A2-9023-784C44F2E66E}"/>
              </a:ext>
            </a:extLst>
          </p:cNvPr>
          <p:cNvSpPr>
            <a:spLocks noGrp="1"/>
          </p:cNvSpPr>
          <p:nvPr>
            <p:ph type="title"/>
          </p:nvPr>
        </p:nvSpPr>
        <p:spPr>
          <a:xfrm>
            <a:off x="956534" y="2721049"/>
            <a:ext cx="10515600" cy="1325563"/>
          </a:xfrm>
        </p:spPr>
        <p:txBody>
          <a:bodyPr>
            <a:normAutofit/>
          </a:bodyPr>
          <a:lstStyle/>
          <a:p>
            <a:pPr algn="ctr"/>
            <a:r>
              <a:rPr lang="en-US" sz="7200" dirty="0">
                <a:solidFill>
                  <a:schemeClr val="accent4">
                    <a:lumMod val="60000"/>
                    <a:lumOff val="40000"/>
                  </a:schemeClr>
                </a:solidFill>
                <a:effectLst>
                  <a:outerShdw blurRad="38100" dist="38100" dir="2700000" algn="tl">
                    <a:srgbClr val="000000">
                      <a:alpha val="43137"/>
                    </a:srgbClr>
                  </a:outerShdw>
                </a:effectLst>
                <a:latin typeface="Chiller" panose="04020404031007020602" pitchFamily="82" charset="0"/>
              </a:rPr>
              <a:t>Member Managed LLCs</a:t>
            </a:r>
          </a:p>
        </p:txBody>
      </p:sp>
    </p:spTree>
    <p:extLst>
      <p:ext uri="{BB962C8B-B14F-4D97-AF65-F5344CB8AC3E}">
        <p14:creationId xmlns:p14="http://schemas.microsoft.com/office/powerpoint/2010/main" val="420863049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758698" y="2347733"/>
            <a:ext cx="8135920" cy="2809483"/>
          </a:xfrm>
        </p:spPr>
        <p:txBody>
          <a:bodyPr>
            <a:normAutofit fontScale="90000"/>
          </a:bodyPr>
          <a:lstStyle/>
          <a:p>
            <a:pPr>
              <a:lnSpc>
                <a:spcPct val="100000"/>
              </a:lnSpc>
              <a:spcBef>
                <a:spcPts val="600"/>
              </a:spcBef>
              <a:spcAft>
                <a:spcPts val="600"/>
              </a:spcAft>
            </a:pPr>
            <a:r>
              <a:rPr lang="en-US" sz="2200" dirty="0">
                <a:solidFill>
                  <a:srgbClr val="C00000"/>
                </a:solidFill>
                <a:effectLst>
                  <a:outerShdw blurRad="38100" dist="38100" dir="2700000" algn="tl">
                    <a:srgbClr val="000000">
                      <a:alpha val="43137"/>
                    </a:srgbClr>
                  </a:outerShdw>
                </a:effectLst>
                <a:latin typeface="Tempus Sans ITC" panose="04020404030D07020202" pitchFamily="82" charset="0"/>
              </a:rPr>
              <a:t>In a member-managed limited liability company, the following rules apply:</a:t>
            </a:r>
            <a:br>
              <a:rPr lang="en-US" sz="22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br>
              <a:rPr lang="en-US" sz="22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r>
              <a:rPr lang="en-US" sz="22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t>1.  Except as expressly provided, the management and conduct of the company are vested in the members.</a:t>
            </a:r>
            <a:br>
              <a:rPr lang="en-US" sz="22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br>
              <a:rPr lang="en-US" sz="22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r>
              <a:rPr lang="en-US" sz="2200" dirty="0">
                <a:solidFill>
                  <a:srgbClr val="C00000"/>
                </a:solidFill>
                <a:effectLst>
                  <a:outerShdw blurRad="38100" dist="38100" dir="2700000" algn="tl">
                    <a:srgbClr val="000000">
                      <a:alpha val="43137"/>
                    </a:srgbClr>
                  </a:outerShdw>
                </a:effectLst>
                <a:latin typeface="Tempus Sans ITC" panose="04020404030D07020202" pitchFamily="82" charset="0"/>
              </a:rPr>
              <a:t>2.  Each member has equal rights in the management and conduct of the company’s activities and affairs...</a:t>
            </a:r>
            <a:br>
              <a:rPr lang="en-US" sz="2200" dirty="0">
                <a:solidFill>
                  <a:srgbClr val="C00000"/>
                </a:solidFill>
                <a:effectLst>
                  <a:outerShdw blurRad="38100" dist="38100" dir="2700000" algn="tl">
                    <a:srgbClr val="000000">
                      <a:alpha val="43137"/>
                    </a:srgbClr>
                  </a:outerShdw>
                </a:effectLst>
                <a:latin typeface="Tempus Sans ITC" panose="04020404030D07020202" pitchFamily="82" charset="0"/>
              </a:rPr>
            </a:br>
            <a:br>
              <a:rPr lang="en-US" sz="2200" dirty="0">
                <a:solidFill>
                  <a:srgbClr val="C00000"/>
                </a:solidFill>
                <a:effectLst>
                  <a:outerShdw blurRad="38100" dist="38100" dir="2700000" algn="tl">
                    <a:srgbClr val="000000">
                      <a:alpha val="43137"/>
                    </a:srgbClr>
                  </a:outerShdw>
                </a:effectLst>
                <a:latin typeface="Tempus Sans ITC" panose="04020404030D07020202" pitchFamily="82" charset="0"/>
              </a:rPr>
            </a:br>
            <a:r>
              <a:rPr lang="en-US" sz="2200" i="1" dirty="0">
                <a:solidFill>
                  <a:srgbClr val="C00000"/>
                </a:solidFill>
                <a:effectLst>
                  <a:outerShdw blurRad="38100" dist="38100" dir="2700000" algn="tl">
                    <a:srgbClr val="000000">
                      <a:alpha val="43137"/>
                    </a:srgbClr>
                  </a:outerShdw>
                </a:effectLst>
                <a:latin typeface="Tempus Sans ITC" panose="04020404030D07020202" pitchFamily="82" charset="0"/>
              </a:rPr>
              <a:t>...however, a member is not an agent of a limited liability company solely by reason of being a member. </a:t>
            </a:r>
            <a:br>
              <a:rPr lang="en-US" sz="2200" i="1" dirty="0">
                <a:solidFill>
                  <a:srgbClr val="C00000"/>
                </a:solidFill>
                <a:effectLst>
                  <a:outerShdw blurRad="38100" dist="38100" dir="2700000" algn="tl">
                    <a:srgbClr val="000000">
                      <a:alpha val="43137"/>
                    </a:srgbClr>
                  </a:outerShdw>
                </a:effectLst>
                <a:latin typeface="Tempus Sans ITC" panose="04020404030D07020202" pitchFamily="82" charset="0"/>
              </a:rPr>
            </a:br>
            <a:br>
              <a:rPr lang="en-US" sz="2200" i="1"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r>
              <a:rPr lang="en-US" sz="22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t>3.   A difference arising among members as to a matter in the ordinary course of the activities and affairs of the company may be decided by a majority of the members.</a:t>
            </a:r>
            <a:br>
              <a:rPr lang="en-US" sz="2000" dirty="0">
                <a:solidFill>
                  <a:schemeClr val="accent1">
                    <a:lumMod val="50000"/>
                  </a:schemeClr>
                </a:solidFill>
                <a:latin typeface="Tempus Sans ITC" panose="04020404030D07020202" pitchFamily="82" charset="0"/>
              </a:rPr>
            </a:br>
            <a:br>
              <a:rPr lang="en-US" sz="2000" dirty="0">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r>
              <a:rPr lang="en-US" sz="2800" dirty="0">
                <a:effectLst>
                  <a:outerShdw blurRad="38100" dist="38100" dir="2700000" algn="tl">
                    <a:srgbClr val="000000">
                      <a:alpha val="43137"/>
                    </a:srgbClr>
                  </a:outerShdw>
                </a:effectLst>
                <a:latin typeface="Chiller" panose="04020404031007020602" pitchFamily="82" charset="0"/>
                <a:ea typeface="+mj-ea"/>
                <a:cs typeface="+mj-cs"/>
              </a:rPr>
              <a:t>Member Managed LLCs</a:t>
            </a:r>
            <a:endParaRPr lang="en-US" sz="2800" dirty="0"/>
          </a:p>
        </p:txBody>
      </p:sp>
      <p:pic>
        <p:nvPicPr>
          <p:cNvPr id="7" name="Graphic 6" descr="Man">
            <a:extLst>
              <a:ext uri="{FF2B5EF4-FFF2-40B4-BE49-F238E27FC236}">
                <a16:creationId xmlns:a16="http://schemas.microsoft.com/office/drawing/2014/main" id="{05296133-C64F-436C-85E2-DE7C0D334D0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729468" y="2259106"/>
            <a:ext cx="2146695" cy="3383280"/>
          </a:xfrm>
          <a:prstGeom prst="rect">
            <a:avLst/>
          </a:prstGeom>
        </p:spPr>
      </p:pic>
      <p:pic>
        <p:nvPicPr>
          <p:cNvPr id="8" name="Graphic 7" descr="Man">
            <a:extLst>
              <a:ext uri="{FF2B5EF4-FFF2-40B4-BE49-F238E27FC236}">
                <a16:creationId xmlns:a16="http://schemas.microsoft.com/office/drawing/2014/main" id="{F60EB762-8E70-402E-8F75-25C1CDF06545}"/>
              </a:ext>
            </a:extLst>
          </p:cNvPr>
          <p:cNvPicPr preferRelativeResize="0">
            <a:picLocks/>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007483" y="1700784"/>
            <a:ext cx="1737360" cy="3383280"/>
          </a:xfrm>
          <a:prstGeom prst="rect">
            <a:avLst/>
          </a:prstGeom>
        </p:spPr>
      </p:pic>
      <p:sp>
        <p:nvSpPr>
          <p:cNvPr id="3" name="TextBox 2">
            <a:extLst>
              <a:ext uri="{FF2B5EF4-FFF2-40B4-BE49-F238E27FC236}">
                <a16:creationId xmlns:a16="http://schemas.microsoft.com/office/drawing/2014/main" id="{6DDFB0E4-51E7-8AAC-04FA-55D580E3EB0F}"/>
              </a:ext>
            </a:extLst>
          </p:cNvPr>
          <p:cNvSpPr txBox="1"/>
          <p:nvPr/>
        </p:nvSpPr>
        <p:spPr>
          <a:xfrm>
            <a:off x="5103945" y="-6632712"/>
            <a:ext cx="5879246" cy="2585323"/>
          </a:xfrm>
          <a:prstGeom prst="rect">
            <a:avLst/>
          </a:prstGeom>
          <a:noFill/>
        </p:spPr>
        <p:txBody>
          <a:bodyPr wrap="square" rtlCol="0">
            <a:spAutoFit/>
          </a:bodyPr>
          <a:lstStyle/>
          <a:p>
            <a:r>
              <a:rPr lang="en-US"/>
              <a:t>DecisionStatutory AuthorityAdmitting a new member15 Pa. C.S. § 8831Amending the operating agreement15 Pa. C.S. § 8815Acts outside the ordinary course of business15 Pa. C.S. § 8843(b)Selling or disposing of all or substantially all assets15 Pa. C.S. § 8843(b)Merger or conversion15 Pa. C.S. §§ 8951 et seq.Dissolution15 Pa. C.S. § 8871Changing the nature of the business15 Pa. C.S. § 8843(b)Transactions with members15 Pa. C.S. § 8843Compromise of member's obligation15 Pa. C.S. § 8843</a:t>
            </a:r>
            <a:endParaRPr lang="en-US" dirty="0"/>
          </a:p>
        </p:txBody>
      </p:sp>
    </p:spTree>
    <p:extLst>
      <p:ext uri="{BB962C8B-B14F-4D97-AF65-F5344CB8AC3E}">
        <p14:creationId xmlns:p14="http://schemas.microsoft.com/office/powerpoint/2010/main" val="3502606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731520" y="3316557"/>
            <a:ext cx="7315200" cy="566738"/>
          </a:xfrm>
        </p:spPr>
        <p:txBody>
          <a:bodyPr>
            <a:normAutofit fontScale="90000"/>
          </a:bodyPr>
          <a:lstStyle/>
          <a:p>
            <a:pPr>
              <a:lnSpc>
                <a:spcPct val="114000"/>
              </a:lnSpc>
              <a:spcBef>
                <a:spcPts val="600"/>
              </a:spcBef>
              <a:spcAft>
                <a:spcPts val="600"/>
              </a:spcAft>
            </a:pPr>
            <a:r>
              <a:rPr lang="en-US" sz="2000" dirty="0">
                <a:solidFill>
                  <a:schemeClr val="accent1">
                    <a:lumMod val="50000"/>
                  </a:schemeClr>
                </a:solidFill>
                <a:effectLst>
                  <a:outerShdw blurRad="38100" dist="38100" dir="2700000" algn="tl">
                    <a:srgbClr val="000000">
                      <a:alpha val="43137"/>
                    </a:srgbClr>
                  </a:outerShdw>
                </a:effectLst>
                <a:latin typeface="Tempus Sans ITC" panose="04020404030D07020202" pitchFamily="82" charset="0"/>
              </a:rPr>
              <a:t>In a </a:t>
            </a:r>
            <a:r>
              <a:rPr lang="en-US" sz="20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t>member-managed limited liability company, the following rules apply:</a:t>
            </a:r>
            <a:br>
              <a:rPr lang="en-US" sz="20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br>
              <a:rPr lang="en-US" sz="20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r>
              <a:rPr lang="en-US" sz="2000" dirty="0">
                <a:solidFill>
                  <a:srgbClr val="C00000"/>
                </a:solidFill>
                <a:effectLst>
                  <a:outerShdw blurRad="38100" dist="38100" dir="2700000" algn="tl">
                    <a:srgbClr val="000000">
                      <a:alpha val="43137"/>
                    </a:srgbClr>
                  </a:outerShdw>
                </a:effectLst>
                <a:latin typeface="Tempus Sans ITC" panose="04020404030D07020202" pitchFamily="82" charset="0"/>
              </a:rPr>
              <a:t>4.  An act outside the ordinary course of the activities and affairs of the company may be undertaken only with the affirmative vote or consent of all members.</a:t>
            </a:r>
            <a:br>
              <a:rPr lang="en-US" sz="2000" dirty="0">
                <a:solidFill>
                  <a:srgbClr val="C00000"/>
                </a:solidFill>
                <a:effectLst>
                  <a:outerShdw blurRad="38100" dist="38100" dir="2700000" algn="tl">
                    <a:srgbClr val="000000">
                      <a:alpha val="43137"/>
                    </a:srgbClr>
                  </a:outerShdw>
                </a:effectLst>
                <a:latin typeface="Tempus Sans ITC" panose="04020404030D07020202" pitchFamily="82" charset="0"/>
              </a:rPr>
            </a:br>
            <a:br>
              <a:rPr lang="en-US" sz="20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r>
              <a:rPr lang="en-US" sz="20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t>5.  The certificate of organization may be amended only with the affirmative vote or consent of all members.</a:t>
            </a:r>
            <a:br>
              <a:rPr lang="en-US" sz="20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br>
              <a:rPr lang="en-US" sz="20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br>
            <a:r>
              <a:rPr lang="en-US" sz="2000" dirty="0">
                <a:solidFill>
                  <a:srgbClr val="C00000"/>
                </a:solidFill>
                <a:effectLst>
                  <a:outerShdw blurRad="38100" dist="38100" dir="2700000" algn="tl">
                    <a:srgbClr val="000000">
                      <a:alpha val="43137"/>
                    </a:srgbClr>
                  </a:outerShdw>
                </a:effectLst>
                <a:latin typeface="Tempus Sans ITC" panose="04020404030D07020202" pitchFamily="82" charset="0"/>
              </a:rPr>
              <a:t>6.  The operating agreement may be amended only with the affirmative vote or consent of all members.</a:t>
            </a:r>
            <a:br>
              <a:rPr lang="en-US" sz="2000" dirty="0">
                <a:solidFill>
                  <a:srgbClr val="C00000"/>
                </a:solidFill>
                <a:effectLst>
                  <a:outerShdw blurRad="38100" dist="38100" dir="2700000" algn="tl">
                    <a:srgbClr val="000000">
                      <a:alpha val="43137"/>
                    </a:srgbClr>
                  </a:outerShdw>
                </a:effectLst>
                <a:latin typeface="Tempus Sans ITC" panose="04020404030D07020202" pitchFamily="82" charset="0"/>
              </a:rPr>
            </a:br>
            <a:br>
              <a:rPr lang="en-US" sz="2000" dirty="0">
                <a:solidFill>
                  <a:srgbClr val="C00000"/>
                </a:solidFill>
                <a:effectLst>
                  <a:outerShdw blurRad="38100" dist="38100" dir="2700000" algn="tl">
                    <a:srgbClr val="000000">
                      <a:alpha val="43137"/>
                    </a:srgbClr>
                  </a:outerShdw>
                </a:effectLst>
                <a:latin typeface="Tempus Sans ITC" panose="04020404030D07020202" pitchFamily="82" charset="0"/>
              </a:rPr>
            </a:br>
            <a:r>
              <a:rPr lang="en-US" sz="2000" dirty="0">
                <a:solidFill>
                  <a:schemeClr val="tx2">
                    <a:lumMod val="75000"/>
                  </a:schemeClr>
                </a:solidFill>
                <a:effectLst>
                  <a:outerShdw blurRad="38100" dist="38100" dir="2700000" algn="tl">
                    <a:srgbClr val="000000">
                      <a:alpha val="43137"/>
                    </a:srgbClr>
                  </a:outerShdw>
                </a:effectLst>
                <a:latin typeface="Tempus Sans ITC" panose="04020404030D07020202" pitchFamily="82" charset="0"/>
              </a:rPr>
              <a:t>7.  A member of a member-managed limited liability company owes to the company and the other members the duties of loyalty and standard of care.</a:t>
            </a:r>
            <a:endParaRPr lang="en-US" dirty="0">
              <a:solidFill>
                <a:schemeClr val="tx2">
                  <a:lumMod val="75000"/>
                </a:schemeClr>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3709699E-9ED6-4140-9207-DD25F9670068}"/>
              </a:ext>
            </a:extLst>
          </p:cNvPr>
          <p:cNvSpPr/>
          <p:nvPr/>
        </p:nvSpPr>
        <p:spPr>
          <a:xfrm>
            <a:off x="655320" y="134067"/>
            <a:ext cx="6096000" cy="523220"/>
          </a:xfrm>
          <a:prstGeom prst="rect">
            <a:avLst/>
          </a:prstGeom>
        </p:spPr>
        <p:txBody>
          <a:bodyPr>
            <a:spAutoFit/>
          </a:bodyPr>
          <a:lstStyle/>
          <a:p>
            <a:r>
              <a:rPr lang="en-US" sz="2800" dirty="0">
                <a:solidFill>
                  <a:schemeClr val="tx2">
                    <a:lumMod val="75000"/>
                  </a:schemeClr>
                </a:solidFill>
                <a:effectLst>
                  <a:outerShdw blurRad="38100" dist="38100" dir="2700000" algn="tl">
                    <a:srgbClr val="000000">
                      <a:alpha val="43137"/>
                    </a:srgbClr>
                  </a:outerShdw>
                </a:effectLst>
                <a:latin typeface="Chiller" panose="04020404031007020602" pitchFamily="82" charset="0"/>
                <a:ea typeface="+mj-ea"/>
                <a:cs typeface="+mj-cs"/>
              </a:rPr>
              <a:t>Member Managed LLCs</a:t>
            </a:r>
            <a:endParaRPr lang="en-US" sz="2800" dirty="0">
              <a:solidFill>
                <a:schemeClr val="tx2">
                  <a:lumMod val="75000"/>
                </a:schemeClr>
              </a:solidFill>
            </a:endParaRPr>
          </a:p>
        </p:txBody>
      </p:sp>
      <p:sp>
        <p:nvSpPr>
          <p:cNvPr id="4" name="Block Arc 3">
            <a:extLst>
              <a:ext uri="{FF2B5EF4-FFF2-40B4-BE49-F238E27FC236}">
                <a16:creationId xmlns:a16="http://schemas.microsoft.com/office/drawing/2014/main" id="{4F400981-81F9-47EE-9CDF-545468A1B693}"/>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pic>
        <p:nvPicPr>
          <p:cNvPr id="10" name="Graphic 9" descr="Man">
            <a:extLst>
              <a:ext uri="{FF2B5EF4-FFF2-40B4-BE49-F238E27FC236}">
                <a16:creationId xmlns:a16="http://schemas.microsoft.com/office/drawing/2014/main" id="{CA2B3153-90D9-442F-ADD8-E10980D605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589519" y="1700784"/>
            <a:ext cx="1783665" cy="3383280"/>
          </a:xfrm>
          <a:prstGeom prst="rect">
            <a:avLst/>
          </a:prstGeom>
        </p:spPr>
      </p:pic>
      <p:pic>
        <p:nvPicPr>
          <p:cNvPr id="11" name="Graphic 10" descr="Man">
            <a:extLst>
              <a:ext uri="{FF2B5EF4-FFF2-40B4-BE49-F238E27FC236}">
                <a16:creationId xmlns:a16="http://schemas.microsoft.com/office/drawing/2014/main" id="{E6755AF5-02DB-4052-9C7F-84E7F796A6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729468" y="2259106"/>
            <a:ext cx="2146695" cy="3383280"/>
          </a:xfrm>
          <a:prstGeom prst="rect">
            <a:avLst/>
          </a:prstGeom>
        </p:spPr>
      </p:pic>
      <p:pic>
        <p:nvPicPr>
          <p:cNvPr id="12" name="Graphic 11" descr="Man">
            <a:extLst>
              <a:ext uri="{FF2B5EF4-FFF2-40B4-BE49-F238E27FC236}">
                <a16:creationId xmlns:a16="http://schemas.microsoft.com/office/drawing/2014/main" id="{E73B3A04-9EF4-465D-950A-547F864A426A}"/>
              </a:ext>
            </a:extLst>
          </p:cNvPr>
          <p:cNvPicPr preferRelativeResize="0">
            <a:picLocks/>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007483" y="1700784"/>
            <a:ext cx="1737360" cy="3383280"/>
          </a:xfrm>
          <a:prstGeom prst="rect">
            <a:avLst/>
          </a:prstGeom>
        </p:spPr>
      </p:pic>
    </p:spTree>
    <p:extLst>
      <p:ext uri="{BB962C8B-B14F-4D97-AF65-F5344CB8AC3E}">
        <p14:creationId xmlns:p14="http://schemas.microsoft.com/office/powerpoint/2010/main" val="3742517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CB4C0-120C-47A2-9023-784C44F2E66E}"/>
              </a:ext>
            </a:extLst>
          </p:cNvPr>
          <p:cNvSpPr>
            <a:spLocks noGrp="1"/>
          </p:cNvSpPr>
          <p:nvPr>
            <p:ph type="title"/>
          </p:nvPr>
        </p:nvSpPr>
        <p:spPr>
          <a:xfrm>
            <a:off x="956534" y="2721049"/>
            <a:ext cx="10515600" cy="1325563"/>
          </a:xfrm>
        </p:spPr>
        <p:txBody>
          <a:bodyPr>
            <a:normAutofit/>
          </a:bodyPr>
          <a:lstStyle/>
          <a:p>
            <a:pPr algn="ctr"/>
            <a:r>
              <a:rPr lang="en-US" sz="7200" dirty="0">
                <a:solidFill>
                  <a:schemeClr val="accent4">
                    <a:lumMod val="60000"/>
                    <a:lumOff val="40000"/>
                  </a:schemeClr>
                </a:solidFill>
                <a:effectLst>
                  <a:outerShdw blurRad="38100" dist="38100" dir="2700000" algn="tl">
                    <a:srgbClr val="000000">
                      <a:alpha val="43137"/>
                    </a:srgbClr>
                  </a:outerShdw>
                </a:effectLst>
                <a:latin typeface="Chiller" panose="04020404031007020602" pitchFamily="82" charset="0"/>
              </a:rPr>
              <a:t>Manager Managed LLCs</a:t>
            </a:r>
          </a:p>
        </p:txBody>
      </p:sp>
    </p:spTree>
    <p:extLst>
      <p:ext uri="{BB962C8B-B14F-4D97-AF65-F5344CB8AC3E}">
        <p14:creationId xmlns:p14="http://schemas.microsoft.com/office/powerpoint/2010/main" val="349765273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44AB354D-0EC2-44C5-8D56-E441F003A98B}"/>
              </a:ext>
            </a:extLst>
          </p:cNvPr>
          <p:cNvSpPr txBox="1">
            <a:spLocks noChangeArrowheads="1"/>
          </p:cNvSpPr>
          <p:nvPr/>
        </p:nvSpPr>
        <p:spPr bwMode="auto">
          <a:xfrm>
            <a:off x="3296380" y="1600680"/>
            <a:ext cx="288787" cy="6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defTabSz="685594" fontAlgn="base">
              <a:spcBef>
                <a:spcPct val="0"/>
              </a:spcBef>
              <a:spcAft>
                <a:spcPct val="0"/>
              </a:spcAft>
              <a:buNone/>
              <a:defRPr/>
            </a:pPr>
            <a:r>
              <a:rPr lang="en-US" altLang="en-US" sz="3599">
                <a:solidFill>
                  <a:srgbClr val="FF0000"/>
                </a:solidFill>
                <a:latin typeface="Calibri" panose="020F0502020204030204" pitchFamily="34" charset="0"/>
              </a:rPr>
              <a:t> </a:t>
            </a:r>
          </a:p>
        </p:txBody>
      </p:sp>
      <p:sp>
        <p:nvSpPr>
          <p:cNvPr id="13" name="TextBox 12">
            <a:extLst>
              <a:ext uri="{FF2B5EF4-FFF2-40B4-BE49-F238E27FC236}">
                <a16:creationId xmlns:a16="http://schemas.microsoft.com/office/drawing/2014/main" id="{0016EA0B-2F2B-4A74-B457-2D227E786476}"/>
              </a:ext>
            </a:extLst>
          </p:cNvPr>
          <p:cNvSpPr txBox="1"/>
          <p:nvPr/>
        </p:nvSpPr>
        <p:spPr>
          <a:xfrm>
            <a:off x="3974919" y="915056"/>
            <a:ext cx="4570809" cy="1554075"/>
          </a:xfrm>
          <a:prstGeom prst="rect">
            <a:avLst/>
          </a:prstGeom>
          <a:noFill/>
          <a:ln w="31750">
            <a:noFill/>
          </a:ln>
        </p:spPr>
        <p:txBody>
          <a:bodyPr lIns="205686" tIns="137124" rIns="205686">
            <a:noAutofit/>
          </a:bodyPr>
          <a:lstStyle/>
          <a:p>
            <a:pPr marL="457063" indent="-457063" defTabSz="685594" fontAlgn="base">
              <a:spcBef>
                <a:spcPct val="0"/>
              </a:spcBef>
              <a:spcAft>
                <a:spcPct val="0"/>
              </a:spcAft>
              <a:defRPr/>
            </a:pPr>
            <a:r>
              <a:rPr lang="en-US" sz="2399" b="1">
                <a:solidFill>
                  <a:srgbClr val="C00000"/>
                </a:solidFill>
                <a:effectLst>
                  <a:outerShdw blurRad="38100" dist="38100" dir="2700000" algn="tl">
                    <a:srgbClr val="000000">
                      <a:alpha val="43137"/>
                    </a:srgbClr>
                  </a:outerShdw>
                </a:effectLst>
                <a:latin typeface="Arial Narrow" panose="020B0606020202030204" pitchFamily="34" charset="0"/>
                <a:ea typeface="Tahoma" pitchFamily="34" charset="0"/>
                <a:cs typeface="Calibri" pitchFamily="34" charset="0"/>
              </a:rPr>
              <a:t>MARTIN J. PEZZNER, BS, JD, CPA</a:t>
            </a:r>
            <a:br>
              <a:rPr lang="en-US" sz="2399" b="1">
                <a:solidFill>
                  <a:srgbClr val="000000">
                    <a:lumMod val="75000"/>
                  </a:srgbClr>
                </a:solidFill>
                <a:effectLst>
                  <a:outerShdw blurRad="38100" dist="38100" dir="2700000" algn="tl">
                    <a:srgbClr val="000000">
                      <a:alpha val="43137"/>
                    </a:srgbClr>
                  </a:outerShdw>
                </a:effectLst>
                <a:latin typeface="Calibri"/>
                <a:ea typeface="Tahoma" pitchFamily="34" charset="0"/>
                <a:cs typeface="Calibri" pitchFamily="34" charset="0"/>
              </a:rPr>
            </a:br>
            <a:r>
              <a:rPr lang="en-US" sz="1999" cap="all">
                <a:solidFill>
                  <a:srgbClr val="000000">
                    <a:lumMod val="50000"/>
                    <a:lumOff val="50000"/>
                  </a:srgbClr>
                </a:solidFill>
                <a:latin typeface="Gill Sans MT" panose="020B0502020104020203" pitchFamily="34" charset="0"/>
                <a:ea typeface="Tahoma" pitchFamily="34" charset="0"/>
                <a:cs typeface="Calibri" pitchFamily="34" charset="0"/>
              </a:rPr>
              <a:t>Gibson &amp; Perkins, PC</a:t>
            </a:r>
          </a:p>
          <a:p>
            <a:pPr defTabSz="685594" fontAlgn="base">
              <a:spcBef>
                <a:spcPct val="0"/>
              </a:spcBef>
              <a:spcAft>
                <a:spcPct val="0"/>
              </a:spcAft>
              <a:defRPr/>
            </a:pPr>
            <a:br>
              <a:rPr lang="en-US" sz="2399">
                <a:solidFill>
                  <a:srgbClr val="C00000"/>
                </a:solidFill>
                <a:latin typeface="Calibri"/>
                <a:ea typeface="Tahoma" pitchFamily="34" charset="0"/>
                <a:cs typeface="Calibri" pitchFamily="34" charset="0"/>
              </a:rPr>
            </a:br>
            <a:endParaRPr lang="en-US" sz="2399">
              <a:solidFill>
                <a:prstClr val="black"/>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
        <p:nvSpPr>
          <p:cNvPr id="8" name="Rectangle 3">
            <a:extLst>
              <a:ext uri="{FF2B5EF4-FFF2-40B4-BE49-F238E27FC236}">
                <a16:creationId xmlns:a16="http://schemas.microsoft.com/office/drawing/2014/main" id="{0093689B-1D4D-41E0-8FA9-735082208526}"/>
              </a:ext>
            </a:extLst>
          </p:cNvPr>
          <p:cNvSpPr txBox="1">
            <a:spLocks noChangeArrowheads="1"/>
          </p:cNvSpPr>
          <p:nvPr/>
        </p:nvSpPr>
        <p:spPr bwMode="auto">
          <a:xfrm>
            <a:off x="4081035" y="1990515"/>
            <a:ext cx="6908734" cy="9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defTabSz="685594" eaLnBrk="0" fontAlgn="base" hangingPunct="0">
              <a:spcBef>
                <a:spcPts val="1200"/>
              </a:spcBef>
              <a:spcAft>
                <a:spcPct val="0"/>
              </a:spcAft>
              <a:buNone/>
              <a:defRPr/>
            </a:pPr>
            <a:r>
              <a:rPr lang="en-US" altLang="en-US" sz="1500" b="1">
                <a:solidFill>
                  <a:srgbClr val="C00000"/>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mpezzner@gibperk.com</a:t>
            </a:r>
            <a:br>
              <a:rPr lang="en-US" altLang="en-US" sz="1500" b="1">
                <a:solidFill>
                  <a:srgbClr val="C00000"/>
                </a:solidFill>
                <a:latin typeface="Calibri" panose="020F0502020204030204" pitchFamily="34" charset="0"/>
                <a:cs typeface="Times New Roman" panose="02020603050405020304" pitchFamily="18" charset="0"/>
              </a:rPr>
            </a:br>
            <a:r>
              <a:rPr lang="en-US" altLang="en-US" sz="1500">
                <a:solidFill>
                  <a:srgbClr val="000000"/>
                </a:solidFill>
                <a:latin typeface="Calibri" panose="020F0502020204030204" pitchFamily="34" charset="0"/>
                <a:cs typeface="Times New Roman" panose="02020603050405020304" pitchFamily="18" charset="0"/>
              </a:rPr>
              <a:t>610.565.1708 ext. 112</a:t>
            </a:r>
          </a:p>
          <a:p>
            <a:pPr defTabSz="685594">
              <a:spcBef>
                <a:spcPts val="1200"/>
              </a:spcBef>
              <a:buNone/>
              <a:defRPr/>
            </a:pPr>
            <a:r>
              <a:rPr lang="en-US" sz="1600">
                <a:solidFill>
                  <a:srgbClr val="000000"/>
                </a:solidFill>
                <a:latin typeface="Arial Narrow" panose="020B0606020202030204" pitchFamily="34" charset="0"/>
                <a:cs typeface="Times New Roman" panose="02020603050405020304" pitchFamily="18" charset="0"/>
              </a:rPr>
              <a:t>Mr. Pezzner has a wealth of experience as a practicing attorney for over twenty-nine years.  After graduating Wilkes College with a Bachelor of Science in accounting, he was employed by the Internal Revenue Service in Philadelphia, PA as a Tax Revenue Agent (Field Agent) for five years. He also worked for one year in the Philadelphia IRS Appeals Office.  While employed by the IRS, he became a CPA (1985) in the Commonwealth of Pennsylvania.  Mr. Pezzner received his Juris Doctorate Degree from the University of Dayton School of Law in 1989.</a:t>
            </a:r>
          </a:p>
          <a:p>
            <a:pPr defTabSz="685594">
              <a:spcBef>
                <a:spcPts val="1200"/>
              </a:spcBef>
              <a:buNone/>
              <a:defRPr/>
            </a:pPr>
            <a:r>
              <a:rPr lang="en-US" sz="1600">
                <a:solidFill>
                  <a:srgbClr val="000000"/>
                </a:solidFill>
                <a:latin typeface="Arial Narrow" panose="020B0606020202030204" pitchFamily="34" charset="0"/>
                <a:cs typeface="Times New Roman" panose="02020603050405020304" pitchFamily="18" charset="0"/>
              </a:rPr>
              <a:t>Mr. Pezzner is admitted to practice in the Commonwealth of Pennsylvania and the Eastern District of Pennsylvania. Well-versed in all aspects of law, he is especially knowledgeable in the realms of Estate Administration, Estate Planning, Business Matters, and Tax Controversies.</a:t>
            </a:r>
          </a:p>
          <a:p>
            <a:pPr defTabSz="685594">
              <a:spcBef>
                <a:spcPts val="1200"/>
              </a:spcBef>
              <a:buNone/>
              <a:defRPr/>
            </a:pPr>
            <a:r>
              <a:rPr lang="en-US" sz="1600">
                <a:solidFill>
                  <a:srgbClr val="000000"/>
                </a:solidFill>
                <a:latin typeface="Arial Narrow" panose="020B0606020202030204" pitchFamily="34" charset="0"/>
                <a:cs typeface="Times New Roman" panose="02020603050405020304" pitchFamily="18" charset="0"/>
              </a:rPr>
              <a:t>He is a member of the Philadelphia Bar Association and the Probate and Trust Law Section of the Philadelphia Bar. He also maintains his CPA license.</a:t>
            </a:r>
            <a:r>
              <a:rPr lang="en-US" altLang="en-US" sz="1050">
                <a:solidFill>
                  <a:srgbClr val="000000"/>
                </a:solidFill>
                <a:latin typeface="Arial Narrow" panose="020B0606020202030204" pitchFamily="34" charset="0"/>
                <a:cs typeface="Times New Roman" panose="02020603050405020304" pitchFamily="18" charset="0"/>
              </a:rPr>
              <a:t>	</a:t>
            </a:r>
          </a:p>
        </p:txBody>
      </p:sp>
      <p:sp>
        <p:nvSpPr>
          <p:cNvPr id="9" name="Title 1">
            <a:extLst>
              <a:ext uri="{FF2B5EF4-FFF2-40B4-BE49-F238E27FC236}">
                <a16:creationId xmlns:a16="http://schemas.microsoft.com/office/drawing/2014/main" id="{DBD129C9-4733-46AA-A13B-F366550F63CF}"/>
              </a:ext>
            </a:extLst>
          </p:cNvPr>
          <p:cNvSpPr txBox="1">
            <a:spLocks/>
          </p:cNvSpPr>
          <p:nvPr/>
        </p:nvSpPr>
        <p:spPr>
          <a:xfrm>
            <a:off x="1525192" y="750135"/>
            <a:ext cx="9141619" cy="875266"/>
          </a:xfrm>
          <a:prstGeom prst="rect">
            <a:avLst/>
          </a:prstGeom>
        </p:spPr>
        <p:txBody>
          <a:bodyPr vert="horz" lIns="91416" tIns="45708" rIns="91416" bIns="4570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126">
              <a:defRPr/>
            </a:pPr>
            <a:endParaRPr lang="en-US" sz="4399" b="1" spc="50">
              <a:ln w="0"/>
              <a:solidFill>
                <a:srgbClr val="C00000"/>
              </a:solidFill>
              <a:effectLst>
                <a:innerShdw blurRad="63500" dist="50800" dir="13500000">
                  <a:srgbClr val="000000">
                    <a:alpha val="50000"/>
                  </a:srgbClr>
                </a:innerShdw>
              </a:effectLst>
              <a:latin typeface="Calibri Light" panose="020F0302020204030204"/>
            </a:endParaRPr>
          </a:p>
        </p:txBody>
      </p:sp>
      <p:pic>
        <p:nvPicPr>
          <p:cNvPr id="2" name="Picture 1">
            <a:extLst>
              <a:ext uri="{FF2B5EF4-FFF2-40B4-BE49-F238E27FC236}">
                <a16:creationId xmlns:a16="http://schemas.microsoft.com/office/drawing/2014/main" id="{332B5300-B5AF-4EEC-8768-66522C9DB7DA}"/>
              </a:ext>
            </a:extLst>
          </p:cNvPr>
          <p:cNvPicPr preferRelativeResize="0">
            <a:picLocks/>
          </p:cNvPicPr>
          <p:nvPr/>
        </p:nvPicPr>
        <p:blipFill>
          <a:blip r:embed="rId4"/>
          <a:stretch>
            <a:fillRect/>
          </a:stretch>
        </p:blipFill>
        <p:spPr>
          <a:xfrm>
            <a:off x="732917" y="1187769"/>
            <a:ext cx="2742486" cy="42051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69F5C-068F-4AA4-B6A3-29C3E92F9010}"/>
              </a:ext>
            </a:extLst>
          </p:cNvPr>
          <p:cNvSpPr/>
          <p:nvPr/>
        </p:nvSpPr>
        <p:spPr>
          <a:xfrm>
            <a:off x="0" y="0"/>
            <a:ext cx="6864893" cy="691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	Introductory Paragraphs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II.	Formation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a:ea typeface="+mn-ea"/>
                <a:cs typeface="+mn-cs"/>
              </a:rPr>
              <a:t>III.	Management and Operations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IV.	Members Rights and Obligations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	Distributions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	Allocations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VII.	Transfers of Membership Interests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VIII.  Dissolution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IX.	Accounting and Tax Matters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IX.	General Provisions</a:t>
            </a:r>
          </a:p>
        </p:txBody>
      </p:sp>
      <p:sp>
        <p:nvSpPr>
          <p:cNvPr id="5" name="TextBox 4">
            <a:extLst>
              <a:ext uri="{FF2B5EF4-FFF2-40B4-BE49-F238E27FC236}">
                <a16:creationId xmlns:a16="http://schemas.microsoft.com/office/drawing/2014/main" id="{6E428C9F-56C3-46EA-8FD1-619B89BE1455}"/>
              </a:ext>
            </a:extLst>
          </p:cNvPr>
          <p:cNvSpPr txBox="1"/>
          <p:nvPr/>
        </p:nvSpPr>
        <p:spPr>
          <a:xfrm>
            <a:off x="914399" y="1033869"/>
            <a:ext cx="37617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C0504D"/>
                </a:solidFill>
                <a:effectLst>
                  <a:outerShdw blurRad="38100" dist="19050" dir="2700000" algn="tl" rotWithShape="0">
                    <a:prstClr val="black">
                      <a:alpha val="40000"/>
                    </a:prstClr>
                  </a:outerShdw>
                </a:effectLst>
                <a:uLnTx/>
                <a:uFillTx/>
                <a:latin typeface="Calibri"/>
                <a:ea typeface="+mn-ea"/>
                <a:cs typeface="+mn-cs"/>
              </a:rPr>
              <a:t>Agreement Outline</a:t>
            </a:r>
          </a:p>
        </p:txBody>
      </p:sp>
      <p:cxnSp>
        <p:nvCxnSpPr>
          <p:cNvPr id="7" name="Straight Connector 6">
            <a:extLst>
              <a:ext uri="{FF2B5EF4-FFF2-40B4-BE49-F238E27FC236}">
                <a16:creationId xmlns:a16="http://schemas.microsoft.com/office/drawing/2014/main" id="{017CB9DB-2E67-4428-A8FB-67D2F766D9A0}"/>
              </a:ext>
            </a:extLst>
          </p:cNvPr>
          <p:cNvCxnSpPr/>
          <p:nvPr/>
        </p:nvCxnSpPr>
        <p:spPr>
          <a:xfrm>
            <a:off x="731520" y="997110"/>
            <a:ext cx="0" cy="457200"/>
          </a:xfrm>
          <a:prstGeom prst="line">
            <a:avLst/>
          </a:prstGeom>
        </p:spPr>
        <p:style>
          <a:lnRef idx="2">
            <a:schemeClr val="accent2"/>
          </a:lnRef>
          <a:fillRef idx="0">
            <a:schemeClr val="accent2"/>
          </a:fillRef>
          <a:effectRef idx="1">
            <a:schemeClr val="accent2"/>
          </a:effectRef>
          <a:fontRef idx="minor">
            <a:schemeClr val="tx1"/>
          </a:fontRef>
        </p:style>
      </p:cxnSp>
      <p:sp>
        <p:nvSpPr>
          <p:cNvPr id="8" name="Rectangle 7">
            <a:extLst>
              <a:ext uri="{FF2B5EF4-FFF2-40B4-BE49-F238E27FC236}">
                <a16:creationId xmlns:a16="http://schemas.microsoft.com/office/drawing/2014/main" id="{59F6CB5B-8FC4-4FF7-B227-0773A2300F60}"/>
              </a:ext>
            </a:extLst>
          </p:cNvPr>
          <p:cNvSpPr/>
          <p:nvPr/>
        </p:nvSpPr>
        <p:spPr>
          <a:xfrm>
            <a:off x="7129490" y="2193484"/>
            <a:ext cx="4821218"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504D"/>
                </a:solidFill>
                <a:effectLst>
                  <a:outerShdw blurRad="38100" dist="38100" dir="2700000" algn="tl">
                    <a:srgbClr val="000000">
                      <a:alpha val="43137"/>
                    </a:srgbClr>
                  </a:outerShdw>
                </a:effectLst>
                <a:uLnTx/>
                <a:uFillTx/>
                <a:latin typeface="Tempus Sans ITC" panose="04020404030D07020202" pitchFamily="82" charset="0"/>
                <a:ea typeface="Calibri" panose="020F0502020204030204" pitchFamily="34" charset="0"/>
                <a:cs typeface="Arial" panose="020B0604020202020204" pitchFamily="34" charset="0"/>
              </a:rPr>
              <a:t>Member Managed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504D"/>
                </a:solidFill>
                <a:effectLst>
                  <a:outerShdw blurRad="38100" dist="38100" dir="2700000" algn="tl">
                    <a:srgbClr val="000000">
                      <a:alpha val="43137"/>
                    </a:srgbClr>
                  </a:outerShdw>
                </a:effectLst>
                <a:uLnTx/>
                <a:uFillTx/>
                <a:latin typeface="Tempus Sans ITC" panose="04020404030D07020202" pitchFamily="82" charset="0"/>
                <a:ea typeface="Calibri" panose="020F0502020204030204" pitchFamily="34" charset="0"/>
                <a:cs typeface="Arial" panose="020B0604020202020204" pitchFamily="34" charset="0"/>
              </a:rPr>
              <a:t>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504D"/>
                </a:solidFill>
                <a:effectLst>
                  <a:outerShdw blurRad="38100" dist="38100" dir="2700000" algn="tl">
                    <a:srgbClr val="000000">
                      <a:alpha val="43137"/>
                    </a:srgbClr>
                  </a:outerShdw>
                </a:effectLst>
                <a:uLnTx/>
                <a:uFillTx/>
                <a:latin typeface="Tempus Sans ITC" panose="04020404030D07020202" pitchFamily="82" charset="0"/>
                <a:ea typeface="Calibri" panose="020F0502020204030204" pitchFamily="34" charset="0"/>
                <a:cs typeface="Arial" panose="020B0604020202020204" pitchFamily="34" charset="0"/>
              </a:rPr>
              <a:t>Manager Managed?</a:t>
            </a:r>
          </a:p>
        </p:txBody>
      </p:sp>
      <p:pic>
        <p:nvPicPr>
          <p:cNvPr id="3" name="Graphic 2" descr="Man">
            <a:extLst>
              <a:ext uri="{FF2B5EF4-FFF2-40B4-BE49-F238E27FC236}">
                <a16:creationId xmlns:a16="http://schemas.microsoft.com/office/drawing/2014/main" id="{11F594C0-6162-4972-A181-F714C33F91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997952" y="997110"/>
            <a:ext cx="914400" cy="914400"/>
          </a:xfrm>
          <a:prstGeom prst="rect">
            <a:avLst/>
          </a:prstGeom>
        </p:spPr>
      </p:pic>
      <p:pic>
        <p:nvPicPr>
          <p:cNvPr id="9" name="Graphic 8" descr="Man">
            <a:extLst>
              <a:ext uri="{FF2B5EF4-FFF2-40B4-BE49-F238E27FC236}">
                <a16:creationId xmlns:a16="http://schemas.microsoft.com/office/drawing/2014/main" id="{FA04986E-AEDE-4B03-B9A6-127A9488A48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812565" y="988379"/>
            <a:ext cx="914400" cy="914400"/>
          </a:xfrm>
          <a:prstGeom prst="rect">
            <a:avLst/>
          </a:prstGeom>
        </p:spPr>
      </p:pic>
      <p:pic>
        <p:nvPicPr>
          <p:cNvPr id="10" name="Graphic 9" descr="Man">
            <a:extLst>
              <a:ext uri="{FF2B5EF4-FFF2-40B4-BE49-F238E27FC236}">
                <a16:creationId xmlns:a16="http://schemas.microsoft.com/office/drawing/2014/main" id="{CA57B00A-4879-457E-A0A3-323E4A2AD7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639541" y="997110"/>
            <a:ext cx="863070" cy="972220"/>
          </a:xfrm>
          <a:prstGeom prst="rect">
            <a:avLst/>
          </a:prstGeom>
        </p:spPr>
      </p:pic>
      <p:pic>
        <p:nvPicPr>
          <p:cNvPr id="11" name="Graphic 10" descr="Man">
            <a:extLst>
              <a:ext uri="{FF2B5EF4-FFF2-40B4-BE49-F238E27FC236}">
                <a16:creationId xmlns:a16="http://schemas.microsoft.com/office/drawing/2014/main" id="{D2ACF29E-BFE3-42A7-A116-6795CC6F54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893011" y="3877892"/>
            <a:ext cx="914400" cy="914400"/>
          </a:xfrm>
          <a:prstGeom prst="rect">
            <a:avLst/>
          </a:prstGeom>
        </p:spPr>
      </p:pic>
      <p:pic>
        <p:nvPicPr>
          <p:cNvPr id="12" name="Graphic 11" descr="Man">
            <a:extLst>
              <a:ext uri="{FF2B5EF4-FFF2-40B4-BE49-F238E27FC236}">
                <a16:creationId xmlns:a16="http://schemas.microsoft.com/office/drawing/2014/main" id="{3A38439A-936D-465D-8407-77CFEC30A0E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997952" y="3877892"/>
            <a:ext cx="914400" cy="914400"/>
          </a:xfrm>
          <a:prstGeom prst="rect">
            <a:avLst/>
          </a:prstGeom>
        </p:spPr>
      </p:pic>
      <p:pic>
        <p:nvPicPr>
          <p:cNvPr id="13" name="Graphic 12" descr="Man">
            <a:extLst>
              <a:ext uri="{FF2B5EF4-FFF2-40B4-BE49-F238E27FC236}">
                <a16:creationId xmlns:a16="http://schemas.microsoft.com/office/drawing/2014/main" id="{B9270408-B9C0-4561-81C9-DD4EDBACC62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1555" y="3877892"/>
            <a:ext cx="914400" cy="914400"/>
          </a:xfrm>
          <a:prstGeom prst="rect">
            <a:avLst/>
          </a:prstGeom>
        </p:spPr>
      </p:pic>
      <p:sp>
        <p:nvSpPr>
          <p:cNvPr id="14" name="Rectangle 13">
            <a:extLst>
              <a:ext uri="{FF2B5EF4-FFF2-40B4-BE49-F238E27FC236}">
                <a16:creationId xmlns:a16="http://schemas.microsoft.com/office/drawing/2014/main" id="{8D1719D5-D955-4F7F-B5BC-17A0E705521E}"/>
              </a:ext>
            </a:extLst>
          </p:cNvPr>
          <p:cNvSpPr/>
          <p:nvPr/>
        </p:nvSpPr>
        <p:spPr>
          <a:xfrm>
            <a:off x="7129490" y="1033869"/>
            <a:ext cx="4717229" cy="5068054"/>
          </a:xfrm>
          <a:prstGeom prst="rect">
            <a:avLst/>
          </a:prstGeom>
          <a:solidFill>
            <a:schemeClr val="bg1"/>
          </a:solidFill>
        </p:spPr>
        <p:txBody>
          <a:bodyPr wrap="square">
            <a:spAutoFit/>
          </a:bodyPr>
          <a:lstStyle/>
          <a:p>
            <a:pPr marL="457200" algn="ctr">
              <a:spcBef>
                <a:spcPts val="200"/>
              </a:spcBef>
              <a:spcAft>
                <a:spcPts val="200"/>
              </a:spcAft>
            </a:pPr>
            <a:r>
              <a:rPr lang="en-US" sz="1400" b="1" dirty="0">
                <a:solidFill>
                  <a:prstClr val="black"/>
                </a:solidFill>
                <a:latin typeface="Arial Narrow" panose="020B0606020202030204" pitchFamily="34" charset="0"/>
                <a:ea typeface="Calibri" panose="020F0502020204030204" pitchFamily="34" charset="0"/>
                <a:cs typeface="Courier New" panose="02070309020205020404" pitchFamily="49" charset="0"/>
              </a:rPr>
              <a:t>Manager Managed LLC</a:t>
            </a: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1.	If company is to be manager-managed: Number of initial and ongoing managers of company.</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2.	Names and addresses of, and contact information for, managers.</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3.	Facts related to managers:</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257300" indent="-3429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a.  	Extent of management powers relative to members.</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257300" indent="-3429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b. 	Qualifications for managers, including any residence and membership requirements.</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257300" indent="-342900">
              <a:spcBef>
                <a:spcPts val="200"/>
              </a:spcBef>
              <a:spcAft>
                <a:spcPts val="200"/>
              </a:spcAft>
              <a:buFontTx/>
              <a:buAutoNum type="alphaLcPeriod" startAt="3"/>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Classes of managers.</a:t>
            </a:r>
          </a:p>
          <a:p>
            <a:pPr marL="1257300" indent="-342900">
              <a:spcBef>
                <a:spcPts val="200"/>
              </a:spcBef>
              <a:spcAft>
                <a:spcPts val="200"/>
              </a:spcAft>
              <a:buFontTx/>
              <a:buAutoNum type="alphaLcPeriod" startAt="3"/>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Conditions for removal of managers. </a:t>
            </a:r>
          </a:p>
          <a:p>
            <a:pPr marL="1257300" indent="-342900">
              <a:spcBef>
                <a:spcPts val="200"/>
              </a:spcBef>
              <a:spcAft>
                <a:spcPts val="200"/>
              </a:spcAft>
              <a:buFontTx/>
              <a:buAutoNum type="alphaLcPeriod" startAt="3"/>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Calling meeting of members for purpose of removing managers.</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4.	Extent to which company will indemnify managers, officers, employees, or agents.</a:t>
            </a: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5.	Designation of officers:</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258888" indent="-344488">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a        Number and titles.</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258888" indent="-344488">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b.	Powers and duties.</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258888" indent="-344488">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c.	Compensation.</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031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978946" y="2528047"/>
            <a:ext cx="6921470" cy="2809483"/>
          </a:xfrm>
        </p:spPr>
        <p:txBody>
          <a:bodyPr>
            <a:normAutofit fontScale="90000"/>
          </a:bodyPr>
          <a:lstStyle/>
          <a:p>
            <a:pPr indent="457200" defTabSz="365760">
              <a:lnSpc>
                <a:spcPct val="114000"/>
              </a:lnSpc>
              <a:spcBef>
                <a:spcPts val="600"/>
              </a:spcBef>
              <a:spcAft>
                <a:spcPts val="600"/>
              </a:spcAft>
            </a:pPr>
            <a:r>
              <a:rPr lang="en-US" sz="2000" dirty="0">
                <a:solidFill>
                  <a:srgbClr val="C00000"/>
                </a:solidFill>
                <a:latin typeface="Tempus Sans ITC" panose="04020404030D07020202" pitchFamily="82" charset="0"/>
              </a:rPr>
              <a:t>In a manager -managed limited liability company, the following rules apply:</a:t>
            </a:r>
            <a:br>
              <a:rPr lang="en-US" sz="2000" dirty="0">
                <a:solidFill>
                  <a:srgbClr val="C00000"/>
                </a:solidFill>
                <a:latin typeface="Tempus Sans ITC" panose="04020404030D07020202" pitchFamily="82" charset="0"/>
              </a:rPr>
            </a:br>
            <a:br>
              <a:rPr lang="en-US" sz="2000" dirty="0">
                <a:solidFill>
                  <a:srgbClr val="C00000"/>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1.	A limited liability company is a manager-managed liability company only if the operating agreement expressly provides for management by managers</a:t>
            </a:r>
            <a:br>
              <a:rPr lang="en-US" sz="2000" dirty="0">
                <a:solidFill>
                  <a:schemeClr val="tx2">
                    <a:lumMod val="75000"/>
                  </a:schemeClr>
                </a:solidFill>
                <a:latin typeface="Tempus Sans ITC" panose="04020404030D07020202" pitchFamily="82" charset="0"/>
              </a:rPr>
            </a:br>
            <a:br>
              <a:rPr lang="en-US" sz="2000" dirty="0">
                <a:solidFill>
                  <a:schemeClr val="tx2">
                    <a:lumMod val="75000"/>
                  </a:schemeClr>
                </a:solidFill>
                <a:latin typeface="Tempus Sans ITC" panose="04020404030D07020202" pitchFamily="82" charset="0"/>
              </a:rPr>
            </a:br>
            <a:r>
              <a:rPr lang="en-US" sz="2000" dirty="0">
                <a:solidFill>
                  <a:srgbClr val="C00000"/>
                </a:solidFill>
                <a:latin typeface="Tempus Sans ITC" panose="04020404030D07020202" pitchFamily="82" charset="0"/>
              </a:rPr>
              <a:t>2	If the company is manager-managed, certain rules apply. </a:t>
            </a:r>
            <a:br>
              <a:rPr lang="en-US" sz="2000" dirty="0">
                <a:solidFill>
                  <a:schemeClr val="tx2">
                    <a:lumMod val="75000"/>
                  </a:schemeClr>
                </a:solidFill>
                <a:latin typeface="Tempus Sans ITC" panose="04020404030D07020202" pitchFamily="82" charset="0"/>
              </a:rPr>
            </a:br>
            <a:br>
              <a:rPr lang="en-US" sz="2000" dirty="0">
                <a:solidFill>
                  <a:schemeClr val="tx2">
                    <a:lumMod val="75000"/>
                  </a:schemeClr>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	(a)	Except as expressly provided by statute, any matter relating to the activities and affairs of the company is decided exclusively by the manager, or, </a:t>
            </a:r>
            <a:br>
              <a:rPr lang="en-US" sz="2000" dirty="0">
                <a:solidFill>
                  <a:schemeClr val="tx2">
                    <a:lumMod val="75000"/>
                  </a:schemeClr>
                </a:solidFill>
                <a:latin typeface="Tempus Sans ITC" panose="04020404030D07020202" pitchFamily="82" charset="0"/>
              </a:rPr>
            </a:br>
            <a:br>
              <a:rPr lang="en-US" sz="2000" dirty="0">
                <a:solidFill>
                  <a:schemeClr val="tx2">
                    <a:lumMod val="75000"/>
                  </a:schemeClr>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	</a:t>
            </a:r>
            <a:r>
              <a:rPr lang="en-US" sz="2000" dirty="0">
                <a:solidFill>
                  <a:srgbClr val="C00000"/>
                </a:solidFill>
                <a:latin typeface="Tempus Sans ITC" panose="04020404030D07020202" pitchFamily="82" charset="0"/>
              </a:rPr>
              <a:t>(b)	If there is more than one manager, by a majority of the managers, and each manager has equal rights in the management and conduct of the company’s activities and affairs</a:t>
            </a:r>
            <a:br>
              <a:rPr lang="en-US" sz="2000" dirty="0">
                <a:solidFill>
                  <a:srgbClr val="C00000"/>
                </a:solidFill>
                <a:latin typeface="Tempus Sans ITC" panose="04020404030D07020202" pitchFamily="82" charset="0"/>
              </a:rPr>
            </a:br>
            <a:br>
              <a:rPr lang="en-US" sz="2000" dirty="0">
                <a:solidFill>
                  <a:schemeClr val="accent1">
                    <a:lumMod val="50000"/>
                  </a:schemeClr>
                </a:solidFill>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Chiller" panose="04020404031007020602" pitchFamily="82" charset="0"/>
                <a:ea typeface="+mn-ea"/>
                <a:cs typeface="+mn-cs"/>
              </a:rPr>
              <a:t>Manager Managed LLCs</a:t>
            </a:r>
            <a:endParaRPr kumimoji="0" lang="en-US" sz="2800" b="0"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endParaRPr>
          </a:p>
        </p:txBody>
      </p:sp>
      <p:pic>
        <p:nvPicPr>
          <p:cNvPr id="5" name="Graphic 4" descr="Man">
            <a:extLst>
              <a:ext uri="{FF2B5EF4-FFF2-40B4-BE49-F238E27FC236}">
                <a16:creationId xmlns:a16="http://schemas.microsoft.com/office/drawing/2014/main" id="{EF2DD062-A712-4C9D-80BF-A02F284477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589519" y="1700784"/>
            <a:ext cx="1783665" cy="3383280"/>
          </a:xfrm>
          <a:prstGeom prst="rect">
            <a:avLst/>
          </a:prstGeom>
        </p:spPr>
      </p:pic>
      <p:pic>
        <p:nvPicPr>
          <p:cNvPr id="7" name="Graphic 6" descr="Man">
            <a:extLst>
              <a:ext uri="{FF2B5EF4-FFF2-40B4-BE49-F238E27FC236}">
                <a16:creationId xmlns:a16="http://schemas.microsoft.com/office/drawing/2014/main" id="{C7FEB33A-DB0E-4A7F-9937-EC60AAF5B0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1871" y="2241148"/>
            <a:ext cx="1783665" cy="3383280"/>
          </a:xfrm>
          <a:prstGeom prst="rect">
            <a:avLst/>
          </a:prstGeom>
        </p:spPr>
      </p:pic>
      <p:pic>
        <p:nvPicPr>
          <p:cNvPr id="8" name="Graphic 7" descr="Man">
            <a:extLst>
              <a:ext uri="{FF2B5EF4-FFF2-40B4-BE49-F238E27FC236}">
                <a16:creationId xmlns:a16="http://schemas.microsoft.com/office/drawing/2014/main" id="{7C703005-66D9-42DC-AFEC-29B86C27B0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74223" y="1505712"/>
            <a:ext cx="1783665" cy="3383280"/>
          </a:xfrm>
          <a:prstGeom prst="rect">
            <a:avLst/>
          </a:prstGeom>
        </p:spPr>
      </p:pic>
    </p:spTree>
    <p:extLst>
      <p:ext uri="{BB962C8B-B14F-4D97-AF65-F5344CB8AC3E}">
        <p14:creationId xmlns:p14="http://schemas.microsoft.com/office/powerpoint/2010/main" val="40235196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967709" y="2605088"/>
            <a:ext cx="7471186" cy="2809483"/>
          </a:xfrm>
        </p:spPr>
        <p:txBody>
          <a:bodyPr>
            <a:normAutofit fontScale="90000"/>
          </a:bodyPr>
          <a:lstStyle/>
          <a:p>
            <a:pPr indent="404813" defTabSz="365760">
              <a:lnSpc>
                <a:spcPct val="114000"/>
              </a:lnSpc>
              <a:spcBef>
                <a:spcPts val="600"/>
              </a:spcBef>
              <a:spcAft>
                <a:spcPts val="600"/>
              </a:spcAft>
            </a:pPr>
            <a:r>
              <a:rPr lang="en-US" sz="2000" dirty="0">
                <a:solidFill>
                  <a:srgbClr val="C00000"/>
                </a:solidFill>
                <a:latin typeface="Tempus Sans ITC" panose="04020404030D07020202" pitchFamily="82" charset="0"/>
              </a:rPr>
              <a:t>In a manager -managed limited liability company, the following rules apply:</a:t>
            </a:r>
            <a:br>
              <a:rPr lang="en-US" sz="2000" dirty="0">
                <a:solidFill>
                  <a:srgbClr val="C00000"/>
                </a:solidFill>
                <a:latin typeface="Tempus Sans ITC" panose="04020404030D07020202" pitchFamily="82" charset="0"/>
              </a:rPr>
            </a:br>
            <a:br>
              <a:rPr lang="en-US" sz="2000" dirty="0">
                <a:solidFill>
                  <a:srgbClr val="C00000"/>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(3)	The affirmative vote or consent of all members is required: </a:t>
            </a:r>
            <a:br>
              <a:rPr lang="en-US" sz="2000" dirty="0">
                <a:solidFill>
                  <a:schemeClr val="tx2">
                    <a:lumMod val="75000"/>
                  </a:schemeClr>
                </a:solidFill>
                <a:latin typeface="Tempus Sans ITC" panose="04020404030D07020202" pitchFamily="82" charset="0"/>
              </a:rPr>
            </a:br>
            <a:br>
              <a:rPr lang="en-US" sz="2000" dirty="0">
                <a:solidFill>
                  <a:schemeClr val="tx2">
                    <a:lumMod val="75000"/>
                  </a:schemeClr>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	</a:t>
            </a:r>
            <a:r>
              <a:rPr lang="en-US" sz="2000" dirty="0">
                <a:solidFill>
                  <a:srgbClr val="C00000"/>
                </a:solidFill>
                <a:latin typeface="Tempus Sans ITC" panose="04020404030D07020202" pitchFamily="82" charset="0"/>
              </a:rPr>
              <a:t>(a) 	With respect to a Chapter 3 transaction (i.e., a merger, interest exchange, conversion, division or domestication), to undertake </a:t>
            </a:r>
            <a:r>
              <a:rPr lang="en-US" sz="2000" dirty="0" err="1">
                <a:solidFill>
                  <a:srgbClr val="C00000"/>
                </a:solidFill>
                <a:latin typeface="Tempus Sans ITC" panose="04020404030D07020202" pitchFamily="82" charset="0"/>
              </a:rPr>
              <a:t>anact</a:t>
            </a:r>
            <a:r>
              <a:rPr lang="en-US" sz="2000" dirty="0">
                <a:solidFill>
                  <a:srgbClr val="C00000"/>
                </a:solidFill>
                <a:latin typeface="Tempus Sans ITC" panose="04020404030D07020202" pitchFamily="82" charset="0"/>
              </a:rPr>
              <a:t> outside the ordinary course of the activities and affairs of the company </a:t>
            </a:r>
            <a:br>
              <a:rPr lang="en-US" sz="2000" dirty="0">
                <a:solidFill>
                  <a:srgbClr val="C00000"/>
                </a:solidFill>
                <a:latin typeface="Tempus Sans ITC" panose="04020404030D07020202" pitchFamily="82" charset="0"/>
              </a:rPr>
            </a:br>
            <a:br>
              <a:rPr lang="en-US" sz="2000" dirty="0">
                <a:solidFill>
                  <a:srgbClr val="C00000"/>
                </a:solidFill>
                <a:latin typeface="Tempus Sans ITC" panose="04020404030D07020202" pitchFamily="82" charset="0"/>
              </a:rPr>
            </a:br>
            <a:r>
              <a:rPr lang="en-US" sz="2000" dirty="0">
                <a:solidFill>
                  <a:srgbClr val="C00000"/>
                </a:solidFill>
                <a:latin typeface="Tempus Sans ITC" panose="04020404030D07020202" pitchFamily="82" charset="0"/>
              </a:rPr>
              <a:t>	</a:t>
            </a:r>
            <a:r>
              <a:rPr lang="en-US" sz="2000" dirty="0">
                <a:solidFill>
                  <a:schemeClr val="tx2">
                    <a:lumMod val="75000"/>
                  </a:schemeClr>
                </a:solidFill>
                <a:latin typeface="Tempus Sans ITC" panose="04020404030D07020202" pitchFamily="82" charset="0"/>
              </a:rPr>
              <a:t>(b)  To amend the company’s certificate of, or </a:t>
            </a:r>
            <a:br>
              <a:rPr lang="en-US" sz="2000" dirty="0">
                <a:solidFill>
                  <a:schemeClr val="tx2">
                    <a:lumMod val="75000"/>
                  </a:schemeClr>
                </a:solidFill>
                <a:latin typeface="Tempus Sans ITC" panose="04020404030D07020202" pitchFamily="82" charset="0"/>
              </a:rPr>
            </a:br>
            <a:br>
              <a:rPr lang="en-US" sz="2000" dirty="0">
                <a:solidFill>
                  <a:schemeClr val="tx2">
                    <a:lumMod val="75000"/>
                  </a:schemeClr>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	</a:t>
            </a:r>
            <a:r>
              <a:rPr lang="en-US" sz="2000" dirty="0">
                <a:solidFill>
                  <a:srgbClr val="C00000"/>
                </a:solidFill>
                <a:latin typeface="Tempus Sans ITC" panose="04020404030D07020202" pitchFamily="82" charset="0"/>
              </a:rPr>
              <a:t>(c) 	To amend the company’s operating agreement</a:t>
            </a:r>
            <a:br>
              <a:rPr lang="en-US" sz="2000" dirty="0">
                <a:solidFill>
                  <a:srgbClr val="C00000"/>
                </a:solidFill>
                <a:latin typeface="Tempus Sans ITC" panose="04020404030D07020202" pitchFamily="82" charset="0"/>
              </a:rPr>
            </a:br>
            <a:br>
              <a:rPr lang="en-US" sz="2000" dirty="0">
                <a:solidFill>
                  <a:srgbClr val="C00000"/>
                </a:solidFill>
                <a:latin typeface="Tempus Sans ITC" panose="04020404030D07020202" pitchFamily="82" charset="0"/>
              </a:rPr>
            </a:br>
            <a:br>
              <a:rPr lang="en-US" sz="2000" dirty="0">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Chiller" panose="04020404031007020602" pitchFamily="82" charset="0"/>
                <a:ea typeface="+mn-ea"/>
                <a:cs typeface="+mn-cs"/>
              </a:rPr>
              <a:t>Manager Managed LLCs</a:t>
            </a:r>
            <a:endParaRPr kumimoji="0" lang="en-US" sz="2800" b="0"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endParaRPr>
          </a:p>
        </p:txBody>
      </p:sp>
      <p:pic>
        <p:nvPicPr>
          <p:cNvPr id="5" name="Graphic 4" descr="Man">
            <a:extLst>
              <a:ext uri="{FF2B5EF4-FFF2-40B4-BE49-F238E27FC236}">
                <a16:creationId xmlns:a16="http://schemas.microsoft.com/office/drawing/2014/main" id="{5CA16900-B3AE-4D59-B135-63947AAAB8D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995919" y="1821434"/>
            <a:ext cx="1783665" cy="3383280"/>
          </a:xfrm>
          <a:prstGeom prst="rect">
            <a:avLst/>
          </a:prstGeom>
        </p:spPr>
      </p:pic>
      <p:pic>
        <p:nvPicPr>
          <p:cNvPr id="7" name="Graphic 6" descr="Man">
            <a:extLst>
              <a:ext uri="{FF2B5EF4-FFF2-40B4-BE49-F238E27FC236}">
                <a16:creationId xmlns:a16="http://schemas.microsoft.com/office/drawing/2014/main" id="{E310860A-D444-4DFC-B125-CC48D9F2BBE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1871" y="2241148"/>
            <a:ext cx="1783665" cy="3383280"/>
          </a:xfrm>
          <a:prstGeom prst="rect">
            <a:avLst/>
          </a:prstGeom>
        </p:spPr>
      </p:pic>
      <p:pic>
        <p:nvPicPr>
          <p:cNvPr id="8" name="Graphic 7" descr="Man">
            <a:extLst>
              <a:ext uri="{FF2B5EF4-FFF2-40B4-BE49-F238E27FC236}">
                <a16:creationId xmlns:a16="http://schemas.microsoft.com/office/drawing/2014/main" id="{BC55E16E-A3F5-4A2E-82F5-12700EA4FC6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74223" y="1505712"/>
            <a:ext cx="1783665" cy="3383280"/>
          </a:xfrm>
          <a:prstGeom prst="rect">
            <a:avLst/>
          </a:prstGeom>
        </p:spPr>
      </p:pic>
    </p:spTree>
    <p:extLst>
      <p:ext uri="{BB962C8B-B14F-4D97-AF65-F5344CB8AC3E}">
        <p14:creationId xmlns:p14="http://schemas.microsoft.com/office/powerpoint/2010/main" val="2973645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978946" y="2732442"/>
            <a:ext cx="7765004" cy="2809483"/>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1.	A manager may be chosen at any time by the affirmative vote or consent of a majority of the members</a:t>
            </a:r>
            <a:br>
              <a:rPr lang="en-US" sz="2000" dirty="0">
                <a:solidFill>
                  <a:schemeClr val="tx2">
                    <a:lumMod val="75000"/>
                  </a:schemeClr>
                </a:solidFill>
                <a:latin typeface="Tempus Sans ITC" panose="04020404030D07020202" pitchFamily="82" charset="0"/>
              </a:rPr>
            </a:br>
            <a:r>
              <a:rPr lang="en-US" sz="2000" dirty="0">
                <a:solidFill>
                  <a:srgbClr val="C00000"/>
                </a:solidFill>
                <a:latin typeface="Tempus Sans ITC" panose="04020404030D07020202" pitchFamily="82" charset="0"/>
              </a:rPr>
              <a:t>2.	A person need not be a member to be a manager. </a:t>
            </a:r>
            <a:br>
              <a:rPr lang="en-US" sz="2000" dirty="0">
                <a:solidFill>
                  <a:srgbClr val="C00000"/>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3.	However, the dissociation of a member that is also a manager removes the person as a manager. </a:t>
            </a:r>
            <a:br>
              <a:rPr lang="en-US" sz="2000" dirty="0">
                <a:solidFill>
                  <a:schemeClr val="tx2">
                    <a:lumMod val="75000"/>
                  </a:schemeClr>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4.   If a person that is both a manager and a member ceases to be a manager, that cessation does not by itself dissociate the person as a member</a:t>
            </a:r>
            <a:br>
              <a:rPr lang="en-US" sz="2000" dirty="0">
                <a:solidFill>
                  <a:schemeClr val="tx2">
                    <a:lumMod val="75000"/>
                  </a:schemeClr>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5</a:t>
            </a:r>
            <a:r>
              <a:rPr lang="en-US" sz="2000" dirty="0">
                <a:solidFill>
                  <a:srgbClr val="C00000"/>
                </a:solidFill>
                <a:latin typeface="Tempus Sans ITC" panose="04020404030D07020202" pitchFamily="82" charset="0"/>
              </a:rPr>
              <a:t>.	Once chosen, a manager remains a manager until a successor has been chosen, unless the manager at an earlier time resigns, is removed or dies, or, in the case of a manager that is not an individual, terminates. </a:t>
            </a:r>
            <a:br>
              <a:rPr lang="en-US" sz="2000" dirty="0">
                <a:solidFill>
                  <a:srgbClr val="C00000"/>
                </a:solidFill>
                <a:latin typeface="Tempus Sans ITC" panose="04020404030D07020202" pitchFamily="82" charset="0"/>
              </a:rPr>
            </a:br>
            <a:r>
              <a:rPr lang="en-US" sz="2000" dirty="0">
                <a:solidFill>
                  <a:srgbClr val="C00000"/>
                </a:solidFill>
                <a:latin typeface="Tempus Sans ITC" panose="04020404030D07020202" pitchFamily="82" charset="0"/>
              </a:rPr>
              <a:t>6</a:t>
            </a:r>
            <a:r>
              <a:rPr lang="en-US" sz="2000" dirty="0">
                <a:solidFill>
                  <a:schemeClr val="tx2">
                    <a:lumMod val="75000"/>
                  </a:schemeClr>
                </a:solidFill>
                <a:latin typeface="Tempus Sans ITC" panose="04020404030D07020202" pitchFamily="82" charset="0"/>
              </a:rPr>
              <a:t>.	A manager may be removed at any time by the affirmative vote or consent of a majority of the members without notice or cause</a:t>
            </a:r>
            <a:br>
              <a:rPr lang="en-US" sz="2000" dirty="0">
                <a:solidFill>
                  <a:schemeClr val="tx2">
                    <a:lumMod val="75000"/>
                  </a:schemeClr>
                </a:solidFill>
                <a:latin typeface="Tempus Sans ITC" panose="04020404030D07020202" pitchFamily="82" charset="0"/>
              </a:rPr>
            </a:br>
            <a:r>
              <a:rPr lang="en-US" sz="2000" dirty="0">
                <a:solidFill>
                  <a:schemeClr val="tx2">
                    <a:lumMod val="75000"/>
                  </a:schemeClr>
                </a:solidFill>
                <a:latin typeface="Tempus Sans ITC" panose="04020404030D07020202" pitchFamily="82" charset="0"/>
              </a:rPr>
              <a:t>7</a:t>
            </a:r>
            <a:r>
              <a:rPr lang="en-US" sz="2000" dirty="0">
                <a:solidFill>
                  <a:srgbClr val="C00000"/>
                </a:solidFill>
                <a:latin typeface="Tempus Sans ITC" panose="04020404030D07020202" pitchFamily="82" charset="0"/>
              </a:rPr>
              <a:t>.	A person’s ceasing to be a manager does not discharge any debt, obligation or other liability to the limited liability company or members which the person incurred while a manager</a:t>
            </a:r>
            <a:br>
              <a:rPr lang="en-US" sz="2000" dirty="0">
                <a:solidFill>
                  <a:srgbClr val="C00000"/>
                </a:solidFill>
                <a:latin typeface="Tempus Sans ITC" panose="04020404030D07020202" pitchFamily="82" charset="0"/>
              </a:rPr>
            </a:br>
            <a:br>
              <a:rPr lang="en-US" sz="2000" dirty="0">
                <a:solidFill>
                  <a:schemeClr val="tx2">
                    <a:lumMod val="75000"/>
                  </a:schemeClr>
                </a:solidFill>
                <a:latin typeface="Tempus Sans ITC" panose="04020404030D07020202" pitchFamily="82" charset="0"/>
              </a:rPr>
            </a:br>
            <a:endParaRPr lang="en-US" dirty="0">
              <a:solidFill>
                <a:schemeClr val="tx2">
                  <a:lumMod val="75000"/>
                </a:schemeClr>
              </a:solidFill>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Chiller" panose="04020404031007020602" pitchFamily="82" charset="0"/>
                <a:ea typeface="+mn-ea"/>
                <a:cs typeface="+mn-cs"/>
              </a:rPr>
              <a:t>Selection</a:t>
            </a:r>
            <a:r>
              <a:rPr lang="en-US" sz="2800" dirty="0">
                <a:solidFill>
                  <a:schemeClr val="tx2">
                    <a:lumMod val="75000"/>
                  </a:schemeClr>
                </a:solidFill>
                <a:effectLst>
                  <a:outerShdw blurRad="38100" dist="38100" dir="2700000" algn="tl">
                    <a:srgbClr val="000000">
                      <a:alpha val="43137"/>
                    </a:srgbClr>
                  </a:outerShdw>
                </a:effectLst>
                <a:latin typeface="Chiller" panose="04020404031007020602" pitchFamily="82" charset="0"/>
              </a:rPr>
              <a:t>n of </a:t>
            </a:r>
            <a:r>
              <a:rPr kumimoji="0" lang="en-US" sz="28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Chiller" panose="04020404031007020602" pitchFamily="82" charset="0"/>
                <a:ea typeface="+mn-ea"/>
                <a:cs typeface="+mn-cs"/>
              </a:rPr>
              <a:t>Manager </a:t>
            </a:r>
            <a:endParaRPr kumimoji="0" lang="en-US" sz="2800" b="0"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endParaRPr>
          </a:p>
        </p:txBody>
      </p:sp>
      <p:pic>
        <p:nvPicPr>
          <p:cNvPr id="5" name="Graphic 4" descr="Man">
            <a:extLst>
              <a:ext uri="{FF2B5EF4-FFF2-40B4-BE49-F238E27FC236}">
                <a16:creationId xmlns:a16="http://schemas.microsoft.com/office/drawing/2014/main" id="{93554325-D552-4C26-94FA-E2DAAE5F605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607891" y="1653682"/>
            <a:ext cx="1783665" cy="3383280"/>
          </a:xfrm>
          <a:prstGeom prst="rect">
            <a:avLst/>
          </a:prstGeom>
        </p:spPr>
      </p:pic>
      <p:pic>
        <p:nvPicPr>
          <p:cNvPr id="7" name="Graphic 6" descr="Man">
            <a:extLst>
              <a:ext uri="{FF2B5EF4-FFF2-40B4-BE49-F238E27FC236}">
                <a16:creationId xmlns:a16="http://schemas.microsoft.com/office/drawing/2014/main" id="{CA92A837-9259-41CB-A13B-7A26D06C80A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74223" y="1505712"/>
            <a:ext cx="1783665" cy="3383280"/>
          </a:xfrm>
          <a:prstGeom prst="rect">
            <a:avLst/>
          </a:prstGeom>
        </p:spPr>
      </p:pic>
      <p:pic>
        <p:nvPicPr>
          <p:cNvPr id="8" name="Graphic 7" descr="Man">
            <a:extLst>
              <a:ext uri="{FF2B5EF4-FFF2-40B4-BE49-F238E27FC236}">
                <a16:creationId xmlns:a16="http://schemas.microsoft.com/office/drawing/2014/main" id="{AE46D00D-613A-4017-A0A6-5CC88DBA9E2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3521" y="2361798"/>
            <a:ext cx="1783665" cy="3383280"/>
          </a:xfrm>
          <a:prstGeom prst="rect">
            <a:avLst/>
          </a:prstGeom>
        </p:spPr>
      </p:pic>
    </p:spTree>
    <p:extLst>
      <p:ext uri="{BB962C8B-B14F-4D97-AF65-F5344CB8AC3E}">
        <p14:creationId xmlns:p14="http://schemas.microsoft.com/office/powerpoint/2010/main" val="33707396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Man">
            <a:extLst>
              <a:ext uri="{FF2B5EF4-FFF2-40B4-BE49-F238E27FC236}">
                <a16:creationId xmlns:a16="http://schemas.microsoft.com/office/drawing/2014/main" id="{D3DAFD1B-84DC-44EA-8FE4-97C5FD9EF3A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879253" y="657287"/>
            <a:ext cx="1783665" cy="3383280"/>
          </a:xfrm>
          <a:prstGeom prst="rect">
            <a:avLst/>
          </a:prstGeom>
        </p:spPr>
      </p:pic>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1168055" y="1719525"/>
            <a:ext cx="7121562" cy="2809483"/>
          </a:xfrm>
        </p:spPr>
        <p:txBody>
          <a:bodyPr>
            <a:noAutofit/>
          </a:bodyPr>
          <a:lstStyle/>
          <a:p>
            <a:pPr defTabSz="365760">
              <a:lnSpc>
                <a:spcPct val="114000"/>
              </a:lnSpc>
              <a:spcBef>
                <a:spcPts val="600"/>
              </a:spcBef>
              <a:spcAft>
                <a:spcPts val="1200"/>
              </a:spcAft>
            </a:pPr>
            <a:br>
              <a:rPr lang="en-US" sz="2400" dirty="0">
                <a:solidFill>
                  <a:schemeClr val="accent2">
                    <a:lumMod val="50000"/>
                  </a:schemeClr>
                </a:solidFill>
                <a:latin typeface="Tempus Sans ITC" panose="04020404030D07020202" pitchFamily="82" charset="0"/>
              </a:rPr>
            </a:br>
            <a:r>
              <a:rPr lang="en-US" sz="2400" dirty="0">
                <a:solidFill>
                  <a:schemeClr val="tx2">
                    <a:lumMod val="75000"/>
                  </a:schemeClr>
                </a:solidFill>
                <a:latin typeface="Tempus Sans ITC" panose="04020404030D07020202" pitchFamily="82" charset="0"/>
              </a:rPr>
              <a:t>1.	A manager of a manager-managed limited liability company owes to the company and the other members the duties of loyalty and care as defined by statute</a:t>
            </a:r>
            <a:br>
              <a:rPr lang="en-US" sz="2400" dirty="0">
                <a:solidFill>
                  <a:schemeClr val="tx2">
                    <a:lumMod val="75000"/>
                  </a:schemeClr>
                </a:solidFill>
                <a:latin typeface="Tempus Sans ITC" panose="04020404030D07020202" pitchFamily="82" charset="0"/>
              </a:rPr>
            </a:br>
            <a:r>
              <a:rPr lang="en-US" sz="2400" dirty="0">
                <a:solidFill>
                  <a:srgbClr val="C00000"/>
                </a:solidFill>
                <a:latin typeface="Tempus Sans ITC" panose="04020404030D07020202" pitchFamily="82" charset="0"/>
              </a:rPr>
              <a:t>2.	In addition, a manager is required to discharge the statutory duties of a manager set forth by law or under the operating agreement and exercise any rights consistent with the contractual obligation of good faith and fair dealing</a:t>
            </a:r>
            <a:endParaRPr lang="en-US" sz="2400" dirty="0">
              <a:solidFill>
                <a:srgbClr val="C00000"/>
              </a:solidFill>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hiller" panose="04020404031007020602" pitchFamily="82" charset="0"/>
                <a:ea typeface="+mn-ea"/>
                <a:cs typeface="+mn-cs"/>
              </a:rPr>
              <a:t>Standard of Conduct</a:t>
            </a:r>
            <a:r>
              <a:rPr kumimoji="0" lang="en-US" sz="28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endParaRPr>
          </a:p>
        </p:txBody>
      </p:sp>
      <p:pic>
        <p:nvPicPr>
          <p:cNvPr id="5" name="Graphic 4" descr="Man">
            <a:extLst>
              <a:ext uri="{FF2B5EF4-FFF2-40B4-BE49-F238E27FC236}">
                <a16:creationId xmlns:a16="http://schemas.microsoft.com/office/drawing/2014/main" id="{6370DF61-3980-458E-8E43-D3CB596A69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7643" y="993907"/>
            <a:ext cx="2940519" cy="5577616"/>
          </a:xfrm>
          <a:prstGeom prst="rect">
            <a:avLst/>
          </a:prstGeom>
        </p:spPr>
      </p:pic>
      <p:pic>
        <p:nvPicPr>
          <p:cNvPr id="7" name="Graphic 6" descr="Man">
            <a:extLst>
              <a:ext uri="{FF2B5EF4-FFF2-40B4-BE49-F238E27FC236}">
                <a16:creationId xmlns:a16="http://schemas.microsoft.com/office/drawing/2014/main" id="{A5D2C42A-DC75-4DB6-A8F9-B13D828FAB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44237" y="657287"/>
            <a:ext cx="1783665" cy="3383280"/>
          </a:xfrm>
          <a:prstGeom prst="rect">
            <a:avLst/>
          </a:prstGeom>
        </p:spPr>
      </p:pic>
    </p:spTree>
    <p:extLst>
      <p:ext uri="{BB962C8B-B14F-4D97-AF65-F5344CB8AC3E}">
        <p14:creationId xmlns:p14="http://schemas.microsoft.com/office/powerpoint/2010/main" val="26961056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7F07-B906-4995-9888-6BB19E03E68B}"/>
              </a:ext>
            </a:extLst>
          </p:cNvPr>
          <p:cNvSpPr>
            <a:spLocks noGrp="1"/>
          </p:cNvSpPr>
          <p:nvPr>
            <p:ph type="title"/>
          </p:nvPr>
        </p:nvSpPr>
        <p:spPr/>
        <p:txBody>
          <a:bodyPr/>
          <a:lstStyle/>
          <a:p>
            <a:pPr algn="ctr"/>
            <a:r>
              <a:rPr lang="en-US" dirty="0">
                <a:solidFill>
                  <a:srgbClr val="C00000"/>
                </a:solidFill>
                <a:latin typeface="Tempus Sans ITC" panose="04020404030D07020202" pitchFamily="82" charset="0"/>
              </a:rPr>
              <a:t>Appointment and Remova</a:t>
            </a:r>
            <a:r>
              <a:rPr lang="en-US" dirty="0">
                <a:solidFill>
                  <a:srgbClr val="C00000"/>
                </a:solidFill>
              </a:rPr>
              <a:t>l</a:t>
            </a:r>
          </a:p>
        </p:txBody>
      </p:sp>
      <p:sp>
        <p:nvSpPr>
          <p:cNvPr id="3" name="Content Placeholder 2">
            <a:extLst>
              <a:ext uri="{FF2B5EF4-FFF2-40B4-BE49-F238E27FC236}">
                <a16:creationId xmlns:a16="http://schemas.microsoft.com/office/drawing/2014/main" id="{F8D6CAC6-976C-463B-9010-9FE40F7A9A70}"/>
              </a:ext>
            </a:extLst>
          </p:cNvPr>
          <p:cNvSpPr>
            <a:spLocks noGrp="1"/>
          </p:cNvSpPr>
          <p:nvPr>
            <p:ph idx="1"/>
          </p:nvPr>
        </p:nvSpPr>
        <p:spPr>
          <a:xfrm>
            <a:off x="1097280" y="1554480"/>
            <a:ext cx="10515600" cy="5338968"/>
          </a:xfrm>
        </p:spPr>
        <p:txBody>
          <a:bodyPr>
            <a:normAutofit fontScale="55000" lnSpcReduction="20000"/>
          </a:bodyPr>
          <a:lstStyle/>
          <a:p>
            <a:pPr marL="0" indent="0">
              <a:lnSpc>
                <a:spcPct val="110000"/>
              </a:lnSpc>
              <a:spcBef>
                <a:spcPts val="1200"/>
              </a:spcBef>
              <a:spcAft>
                <a:spcPts val="600"/>
              </a:spcAft>
              <a:buNone/>
            </a:pPr>
            <a:r>
              <a:rPr lang="en-US" sz="36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4.1. 	Managing Member. DONALD SMITH (“Manager”) is hereby designated, and accepts such designation, as the “manager” of the Limited Liability Company. </a:t>
            </a:r>
          </a:p>
          <a:p>
            <a:pPr marL="0" indent="0">
              <a:lnSpc>
                <a:spcPct val="110000"/>
              </a:lnSpc>
              <a:spcBef>
                <a:spcPts val="1200"/>
              </a:spcBef>
              <a:spcAft>
                <a:spcPts val="600"/>
              </a:spcAft>
              <a:buNone/>
            </a:pPr>
            <a:r>
              <a:rPr lang="en-US" sz="36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4.2	Except as otherwise provided in this Agreement, the Manager shall be responsible for the operation of the Limited Liability Company’s business in the ordinary course of business, and shall have the authority to do all things, without the consent of the Members, that it determines, in its sole discretion, to be in furtherance of the purpose of the Limited Liability Company. </a:t>
            </a:r>
          </a:p>
          <a:p>
            <a:pPr marL="0" indent="0">
              <a:lnSpc>
                <a:spcPct val="110000"/>
              </a:lnSpc>
              <a:spcBef>
                <a:spcPts val="1200"/>
              </a:spcBef>
              <a:spcAft>
                <a:spcPts val="600"/>
              </a:spcAft>
              <a:buNone/>
            </a:pPr>
            <a:r>
              <a:rPr lang="en-US" sz="36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4.3	The Manager shall have all rights, powers and privileges available to a “manager” under the Act. </a:t>
            </a:r>
          </a:p>
          <a:p>
            <a:pPr marL="0" indent="0">
              <a:lnSpc>
                <a:spcPct val="110000"/>
              </a:lnSpc>
              <a:spcBef>
                <a:spcPts val="1200"/>
              </a:spcBef>
              <a:spcAft>
                <a:spcPts val="600"/>
              </a:spcAft>
              <a:buNone/>
            </a:pPr>
            <a:r>
              <a:rPr lang="en-US" sz="36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4.4	The Manager shall have the right to enter into and execute all contracts, documents and other agreements on behalf of the Limited Liability Company and shall thereby fully bind the Limited Liability Company.</a:t>
            </a:r>
          </a:p>
          <a:p>
            <a:endParaRPr lang="en-US" dirty="0"/>
          </a:p>
        </p:txBody>
      </p:sp>
    </p:spTree>
    <p:extLst>
      <p:ext uri="{BB962C8B-B14F-4D97-AF65-F5344CB8AC3E}">
        <p14:creationId xmlns:p14="http://schemas.microsoft.com/office/powerpoint/2010/main" val="13299416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7F07-B906-4995-9888-6BB19E03E68B}"/>
              </a:ext>
            </a:extLst>
          </p:cNvPr>
          <p:cNvSpPr>
            <a:spLocks noGrp="1"/>
          </p:cNvSpPr>
          <p:nvPr>
            <p:ph type="title"/>
          </p:nvPr>
        </p:nvSpPr>
        <p:spPr/>
        <p:txBody>
          <a:bodyPr/>
          <a:lstStyle/>
          <a:p>
            <a:pPr algn="ctr"/>
            <a:r>
              <a:rPr lang="en-US" dirty="0">
                <a:solidFill>
                  <a:srgbClr val="C00000"/>
                </a:solidFill>
                <a:latin typeface="Tempus Sans ITC" panose="04020404030D07020202" pitchFamily="82" charset="0"/>
              </a:rPr>
              <a:t>Appointment and Removal</a:t>
            </a:r>
          </a:p>
        </p:txBody>
      </p:sp>
      <p:sp>
        <p:nvSpPr>
          <p:cNvPr id="3" name="Content Placeholder 2">
            <a:extLst>
              <a:ext uri="{FF2B5EF4-FFF2-40B4-BE49-F238E27FC236}">
                <a16:creationId xmlns:a16="http://schemas.microsoft.com/office/drawing/2014/main" id="{F8D6CAC6-976C-463B-9010-9FE40F7A9A70}"/>
              </a:ext>
            </a:extLst>
          </p:cNvPr>
          <p:cNvSpPr>
            <a:spLocks noGrp="1"/>
          </p:cNvSpPr>
          <p:nvPr>
            <p:ph idx="1"/>
          </p:nvPr>
        </p:nvSpPr>
        <p:spPr>
          <a:xfrm>
            <a:off x="1091005" y="1519032"/>
            <a:ext cx="10526688" cy="4871010"/>
          </a:xfrm>
        </p:spPr>
        <p:txBody>
          <a:bodyPr>
            <a:normAutofit fontScale="47500" lnSpcReduction="20000"/>
          </a:bodyPr>
          <a:lstStyle/>
          <a:p>
            <a:pPr marL="0" indent="0">
              <a:lnSpc>
                <a:spcPct val="120000"/>
              </a:lnSpc>
              <a:spcBef>
                <a:spcPts val="600"/>
              </a:spcBef>
              <a:spcAft>
                <a:spcPts val="600"/>
              </a:spcAft>
              <a:buNone/>
            </a:pPr>
            <a:r>
              <a:rPr lang="en-US" sz="2900" b="1" dirty="0">
                <a:latin typeface="Courier New" panose="02070309020205020404" pitchFamily="49" charset="0"/>
                <a:cs typeface="Courier New" panose="02070309020205020404" pitchFamily="49" charset="0"/>
              </a:rPr>
              <a:t>5.6 Tenure. </a:t>
            </a:r>
          </a:p>
          <a:p>
            <a:pPr marL="0" indent="0">
              <a:lnSpc>
                <a:spcPct val="120000"/>
              </a:lnSpc>
              <a:spcBef>
                <a:spcPts val="600"/>
              </a:spcBef>
              <a:spcAft>
                <a:spcPts val="600"/>
              </a:spcAft>
              <a:buNone/>
            </a:pPr>
            <a:r>
              <a:rPr lang="en-US" sz="2900" b="1" dirty="0">
                <a:latin typeface="Courier New" panose="02070309020205020404" pitchFamily="49" charset="0"/>
                <a:cs typeface="Courier New" panose="02070309020205020404" pitchFamily="49" charset="0"/>
              </a:rPr>
              <a:t>(a) Term. The Manager will serve until the earlier of (1) the Manager’s resignation; (2) the Manager’s removal; (3) as to a Manager who is a natural person, the Manager’s death or adjudication of incompetency; and (4) as to a Manager that is an Entity, the Manager’s dissolution. In any such event, Members representing a majority of the Units outstanding shall promptly elect a successor as Manager; provided, however if the then Manager desires to appoint an Affiliate as the new Manager, then such Affiliate may become the Manager without Member approval. </a:t>
            </a:r>
          </a:p>
          <a:p>
            <a:pPr marL="0" indent="0">
              <a:lnSpc>
                <a:spcPct val="120000"/>
              </a:lnSpc>
              <a:spcBef>
                <a:spcPts val="600"/>
              </a:spcBef>
              <a:spcAft>
                <a:spcPts val="600"/>
              </a:spcAft>
              <a:buNone/>
            </a:pPr>
            <a:r>
              <a:rPr lang="en-US" sz="2900" b="1" dirty="0">
                <a:latin typeface="Courier New" panose="02070309020205020404" pitchFamily="49" charset="0"/>
                <a:cs typeface="Courier New" panose="02070309020205020404" pitchFamily="49" charset="0"/>
              </a:rPr>
              <a:t>(b) Resignation. The Manager at any time may resign for any reason (or no reason) by written notice delivered to the Members at least thirty (30) days prior to the effective date of the resignation. </a:t>
            </a:r>
          </a:p>
          <a:p>
            <a:pPr marL="0" indent="0">
              <a:lnSpc>
                <a:spcPct val="120000"/>
              </a:lnSpc>
              <a:spcBef>
                <a:spcPts val="600"/>
              </a:spcBef>
              <a:spcAft>
                <a:spcPts val="600"/>
              </a:spcAft>
              <a:buNone/>
            </a:pPr>
            <a:r>
              <a:rPr lang="en-US" sz="2900" b="1" dirty="0">
                <a:latin typeface="Courier New" panose="02070309020205020404" pitchFamily="49" charset="0"/>
                <a:cs typeface="Courier New" panose="02070309020205020404" pitchFamily="49" charset="0"/>
              </a:rPr>
              <a:t>(c) Removal. The Members may remove the Manager, upon the written approval of a majority of the outstanding Units, but only if (</a:t>
            </a:r>
            <a:r>
              <a:rPr lang="en-US" sz="2900" b="1" dirty="0" err="1">
                <a:latin typeface="Courier New" panose="02070309020205020404" pitchFamily="49" charset="0"/>
                <a:cs typeface="Courier New" panose="02070309020205020404" pitchFamily="49" charset="0"/>
              </a:rPr>
              <a:t>i</a:t>
            </a:r>
            <a:r>
              <a:rPr lang="en-US" sz="2900" b="1" dirty="0">
                <a:latin typeface="Courier New" panose="02070309020205020404" pitchFamily="49" charset="0"/>
                <a:cs typeface="Courier New" panose="02070309020205020404" pitchFamily="49" charset="0"/>
              </a:rPr>
              <a:t>) the Manager commits an act of gross negligence or willful misconduct which materially adversely damages the LLC, or (ii) the Manager enters Bankruptcy, and such proceeding is not dismissed within ninety (90) days of its initial filing. Prior to such removal being effective, the Members must provide the Manager with thirty (30) days’ written notice of their intention to remove the Manager pursuant to the foregoing. The notice to the Manager shall contain a detailed description of the acts and omissions of the Manager that constitute the basis for the proposed removal of the Manager.</a:t>
            </a:r>
          </a:p>
          <a:p>
            <a:endParaRPr lang="en-US" dirty="0"/>
          </a:p>
        </p:txBody>
      </p:sp>
    </p:spTree>
    <p:extLst>
      <p:ext uri="{BB962C8B-B14F-4D97-AF65-F5344CB8AC3E}">
        <p14:creationId xmlns:p14="http://schemas.microsoft.com/office/powerpoint/2010/main" val="147193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7F07-B906-4995-9888-6BB19E03E68B}"/>
              </a:ext>
            </a:extLst>
          </p:cNvPr>
          <p:cNvSpPr>
            <a:spLocks noGrp="1"/>
          </p:cNvSpPr>
          <p:nvPr>
            <p:ph type="title"/>
          </p:nvPr>
        </p:nvSpPr>
        <p:spPr/>
        <p:txBody>
          <a:bodyPr/>
          <a:lstStyle/>
          <a:p>
            <a:pPr algn="ctr"/>
            <a:r>
              <a:rPr lang="en-US" dirty="0">
                <a:solidFill>
                  <a:srgbClr val="C00000"/>
                </a:solidFill>
                <a:latin typeface="Tempus Sans ITC" panose="04020404030D07020202" pitchFamily="82" charset="0"/>
              </a:rPr>
              <a:t>Authority</a:t>
            </a:r>
          </a:p>
        </p:txBody>
      </p:sp>
      <p:sp>
        <p:nvSpPr>
          <p:cNvPr id="3" name="Content Placeholder 2">
            <a:extLst>
              <a:ext uri="{FF2B5EF4-FFF2-40B4-BE49-F238E27FC236}">
                <a16:creationId xmlns:a16="http://schemas.microsoft.com/office/drawing/2014/main" id="{F8D6CAC6-976C-463B-9010-9FE40F7A9A70}"/>
              </a:ext>
            </a:extLst>
          </p:cNvPr>
          <p:cNvSpPr>
            <a:spLocks noGrp="1"/>
          </p:cNvSpPr>
          <p:nvPr>
            <p:ph idx="1"/>
          </p:nvPr>
        </p:nvSpPr>
        <p:spPr>
          <a:xfrm>
            <a:off x="1091005" y="1519032"/>
            <a:ext cx="10515600" cy="4351338"/>
          </a:xfrm>
        </p:spPr>
        <p:txBody>
          <a:bodyPr>
            <a:normAutofit fontScale="70000" lnSpcReduction="20000"/>
          </a:bodyPr>
          <a:lstStyle/>
          <a:p>
            <a:pPr marL="0" indent="0">
              <a:lnSpc>
                <a:spcPct val="124000"/>
              </a:lnSpc>
              <a:spcBef>
                <a:spcPts val="600"/>
              </a:spcBef>
              <a:spcAft>
                <a:spcPts val="600"/>
              </a:spcAft>
              <a:buNone/>
            </a:pPr>
            <a:r>
              <a:rPr lang="en-US"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4.1	Except as otherwise provided in this Agreement, the Managing Member shall be responsible for the operation of the Limited Liability Company’s business in the ordinary course of business, and shall have the authority to do all things, without the consent of the Members, that it determines, in its sole discretion, to be in furtherance of the purpose of the Limited Liability Company. </a:t>
            </a:r>
          </a:p>
          <a:p>
            <a:pPr marL="0" indent="0">
              <a:lnSpc>
                <a:spcPct val="124000"/>
              </a:lnSpc>
              <a:spcBef>
                <a:spcPts val="600"/>
              </a:spcBef>
              <a:spcAft>
                <a:spcPts val="600"/>
              </a:spcAft>
              <a:buNone/>
            </a:pPr>
            <a:r>
              <a:rPr lang="en-US"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4.2	The Managing Member shall have all rights, powers and privileges available to a “manager” under the Act. The Managing Member shall have the right to enter into and execute all contracts, documents and other agreements on behalf of the Limited Liability Company and shall thereby fully bind the Limited Liability Company.</a:t>
            </a:r>
          </a:p>
          <a:p>
            <a:endParaRPr lang="en-US" dirty="0"/>
          </a:p>
        </p:txBody>
      </p:sp>
    </p:spTree>
    <p:extLst>
      <p:ext uri="{BB962C8B-B14F-4D97-AF65-F5344CB8AC3E}">
        <p14:creationId xmlns:p14="http://schemas.microsoft.com/office/powerpoint/2010/main" val="15846306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7F07-B906-4995-9888-6BB19E03E68B}"/>
              </a:ext>
            </a:extLst>
          </p:cNvPr>
          <p:cNvSpPr>
            <a:spLocks noGrp="1"/>
          </p:cNvSpPr>
          <p:nvPr>
            <p:ph type="title"/>
          </p:nvPr>
        </p:nvSpPr>
        <p:spPr>
          <a:xfrm>
            <a:off x="838200" y="0"/>
            <a:ext cx="10515600" cy="1325563"/>
          </a:xfrm>
        </p:spPr>
        <p:txBody>
          <a:bodyPr/>
          <a:lstStyle/>
          <a:p>
            <a:pPr algn="ctr"/>
            <a:r>
              <a:rPr lang="en-US" dirty="0">
                <a:solidFill>
                  <a:srgbClr val="C00000"/>
                </a:solidFill>
                <a:latin typeface="Tempus Sans ITC" panose="04020404030D07020202" pitchFamily="82" charset="0"/>
              </a:rPr>
              <a:t>Limitations on Authority</a:t>
            </a:r>
          </a:p>
        </p:txBody>
      </p:sp>
      <p:sp>
        <p:nvSpPr>
          <p:cNvPr id="3" name="Content Placeholder 2">
            <a:extLst>
              <a:ext uri="{FF2B5EF4-FFF2-40B4-BE49-F238E27FC236}">
                <a16:creationId xmlns:a16="http://schemas.microsoft.com/office/drawing/2014/main" id="{F8D6CAC6-976C-463B-9010-9FE40F7A9A70}"/>
              </a:ext>
            </a:extLst>
          </p:cNvPr>
          <p:cNvSpPr>
            <a:spLocks noGrp="1"/>
          </p:cNvSpPr>
          <p:nvPr>
            <p:ph idx="1"/>
          </p:nvPr>
        </p:nvSpPr>
        <p:spPr>
          <a:xfrm>
            <a:off x="1080614" y="1176132"/>
            <a:ext cx="10515600" cy="5048512"/>
          </a:xfrm>
        </p:spPr>
        <p:txBody>
          <a:bodyPr>
            <a:normAutofit fontScale="32500" lnSpcReduction="20000"/>
          </a:bodyPr>
          <a:lstStyle/>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6.21 Limitation on Powers.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 Supermajority Interest Consent.  Except by the written consent of a Supermajority Interest,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neither a Manager nor any officer of the LLC shall have the authority to:</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t>
            </a:r>
            <a:r>
              <a:rPr lang="en-US" sz="4300" b="1"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a:t>
            </a: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enter into any agreement, contract, or commitment on behalf of the LLC which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would obligate any Member to fund additional capital, to guarantee a loan, or to increase a</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Member’s personal liability either to the LLC or to a third party;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(ii) perform any action that is contrary to this Agreement;</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(iii) place title to any LLC asset or property in the name of a nominee or sell, lease,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pledge, hypothecate, or grant a security interest in any LLC asset or property, except for the benefit of the LLC;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(iv) commingle LLC funds with the funds of any other person or entity;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 materially alter the business of the LLC, deviate from any approved business plan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of the LLC as set forth in this Agreement, or perform any action which would make it impossible</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to carry on the business of the LLC;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(vi) confess a judgment against the LLC;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(vii) incur any Company indebtedness in excess of $10,000.00, other than in the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ordinary course of business as contemplated in the Company’s business plan;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(viii) mortgage, pledge or encumber the Company’s assets, particularly any rights to </a:t>
            </a:r>
          </a:p>
          <a:p>
            <a:pPr marL="0" indent="0">
              <a:lnSpc>
                <a:spcPct val="120000"/>
              </a:lnSpc>
              <a:spcBef>
                <a:spcPts val="200"/>
              </a:spcBef>
              <a:spcAft>
                <a:spcPts val="200"/>
              </a:spcAft>
              <a:buNone/>
            </a:pPr>
            <a:r>
              <a:rPr lang="en-US" sz="43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trademarks, having a value in excess of $10,000, except in the ordinary course of business; </a:t>
            </a:r>
          </a:p>
          <a:p>
            <a:endParaRPr lang="en-US" dirty="0"/>
          </a:p>
        </p:txBody>
      </p:sp>
    </p:spTree>
    <p:extLst>
      <p:ext uri="{BB962C8B-B14F-4D97-AF65-F5344CB8AC3E}">
        <p14:creationId xmlns:p14="http://schemas.microsoft.com/office/powerpoint/2010/main" val="2362368149"/>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E533-7028-4D24-92B1-962963B26175}"/>
              </a:ext>
            </a:extLst>
          </p:cNvPr>
          <p:cNvSpPr>
            <a:spLocks noGrp="1"/>
          </p:cNvSpPr>
          <p:nvPr>
            <p:ph type="title"/>
          </p:nvPr>
        </p:nvSpPr>
        <p:spPr>
          <a:xfrm>
            <a:off x="617669" y="3108325"/>
            <a:ext cx="10515600" cy="1325563"/>
          </a:xfrm>
        </p:spPr>
        <p:txBody>
          <a:bodyPr>
            <a:normAutofit fontScale="90000"/>
          </a:bodyPr>
          <a:lstStyle/>
          <a:p>
            <a:pPr marL="457200" marR="0">
              <a:lnSpc>
                <a:spcPct val="114000"/>
              </a:lnSpc>
              <a:spcBef>
                <a:spcPts val="600"/>
              </a:spcBef>
              <a:spcAft>
                <a:spcPts val="600"/>
              </a:spcAft>
            </a:pP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5.2. Approval. The Managing Member and the Members shall not do any of the following without the express written consent of the Members (other than the Defaulting Members):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1.	</a:t>
            </a: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Obtain financing from an Affiliate of a Member, except as otherwise provided in Section 3.5.</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2.	</a:t>
            </a: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Pay fees, commissions or other compensation to a Member, or an Affiliate of a Member, except as otherwise provided in Section 4.4.</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Increase the Reserves in an amount greater than the increase permitted by Section 7.3.</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3.	</a:t>
            </a: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Dissolve or wind up the Limited Liability Company.</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Amend this Agreement.</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4.	</a:t>
            </a: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Admit any other Members to the Limited Liability Company.</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5.	</a:t>
            </a: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Sell, assign or otherwise transfer or dispose of any of the assets of the Limited Liability Company, other than in the ordinary course of the Limited Liability Company’s business.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6.	</a:t>
            </a: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Transfer a Limited Liability Company Interest, except as provided in Section 9.1.</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7.	</a:t>
            </a:r>
            <a:r>
              <a:rPr lang="en-US" sz="2000" b="1" dirty="0">
                <a:solidFill>
                  <a:srgbClr val="000000"/>
                </a:solidFill>
                <a:latin typeface="Courier New" panose="02070309020205020404" pitchFamily="49" charset="0"/>
                <a:ea typeface="Times" panose="02020603050405020304" pitchFamily="18" charset="0"/>
                <a:cs typeface="Times New Roman" panose="02020603050405020304" pitchFamily="18" charset="0"/>
              </a:rPr>
              <a:t>Resign, dissolve or otherwise withdraw from the Limited Liability Company, except as provided in Section 9.2.”</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1329917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3203461"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a:endParaRPr>
          </a:p>
        </p:txBody>
      </p:sp>
      <p:sp>
        <p:nvSpPr>
          <p:cNvPr id="11" name="Rectangle 10"/>
          <p:cNvSpPr/>
          <p:nvPr/>
        </p:nvSpPr>
        <p:spPr>
          <a:xfrm flipH="1">
            <a:off x="6669659" y="3254622"/>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a:endParaRPr>
          </a:p>
        </p:txBody>
      </p:sp>
      <p:sp>
        <p:nvSpPr>
          <p:cNvPr id="12" name="Rectangle 3"/>
          <p:cNvSpPr>
            <a:spLocks noGrp="1" noChangeArrowheads="1"/>
          </p:cNvSpPr>
          <p:nvPr>
            <p:ph type="subTitle" idx="1"/>
          </p:nvPr>
        </p:nvSpPr>
        <p:spPr>
          <a:xfrm>
            <a:off x="6948204" y="1248114"/>
            <a:ext cx="2437765" cy="1447423"/>
          </a:xfrm>
        </p:spPr>
        <p:txBody>
          <a:bodyPr rtlCol="0">
            <a:normAutofit lnSpcReduction="10000"/>
          </a:bodyPr>
          <a:lstStyle/>
          <a:p>
            <a:pPr algn="l">
              <a:lnSpc>
                <a:spcPct val="95000"/>
              </a:lnSpc>
              <a:defRPr/>
            </a:pPr>
            <a:r>
              <a:rPr lang="en-US" sz="2199">
                <a:solidFill>
                  <a:srgbClr val="8A0000"/>
                </a:solidFill>
                <a:effectLst>
                  <a:outerShdw blurRad="38100" dist="38100" dir="2700000" algn="tl">
                    <a:srgbClr val="000000">
                      <a:alpha val="43137"/>
                    </a:srgbClr>
                  </a:outerShdw>
                </a:effectLst>
                <a:latin typeface="Gill Sans MT" pitchFamily="34" charset="0"/>
              </a:rPr>
              <a:t>Suite 204</a:t>
            </a:r>
          </a:p>
          <a:p>
            <a:pPr algn="l">
              <a:lnSpc>
                <a:spcPct val="95000"/>
              </a:lnSpc>
              <a:defRPr/>
            </a:pPr>
            <a:r>
              <a:rPr lang="en-US" sz="2199">
                <a:solidFill>
                  <a:srgbClr val="8A0000"/>
                </a:solidFill>
                <a:effectLst>
                  <a:outerShdw blurRad="38100" dist="38100" dir="2700000" algn="tl">
                    <a:srgbClr val="000000">
                      <a:alpha val="43137"/>
                    </a:srgbClr>
                  </a:outerShdw>
                </a:effectLst>
                <a:latin typeface="Gill Sans MT" pitchFamily="34" charset="0"/>
              </a:rPr>
              <a:t>100 W Sixth Street</a:t>
            </a:r>
          </a:p>
          <a:p>
            <a:pPr algn="l">
              <a:lnSpc>
                <a:spcPct val="95000"/>
              </a:lnSpc>
              <a:defRPr/>
            </a:pPr>
            <a:r>
              <a:rPr lang="en-US" sz="2199">
                <a:solidFill>
                  <a:srgbClr val="8A0000"/>
                </a:solidFill>
                <a:effectLst>
                  <a:outerShdw blurRad="38100" dist="38100" dir="2700000" algn="tl">
                    <a:srgbClr val="000000">
                      <a:alpha val="43137"/>
                    </a:srgbClr>
                  </a:outerShdw>
                </a:effectLst>
                <a:latin typeface="Gill Sans MT" pitchFamily="34" charset="0"/>
              </a:rPr>
              <a:t>Media, PA 19063</a:t>
            </a:r>
          </a:p>
          <a:p>
            <a:pPr algn="l">
              <a:lnSpc>
                <a:spcPct val="95000"/>
              </a:lnSpc>
              <a:defRPr/>
            </a:pPr>
            <a:r>
              <a:rPr lang="en-US" sz="2199">
                <a:solidFill>
                  <a:srgbClr val="8A0000"/>
                </a:solidFill>
                <a:effectLst>
                  <a:outerShdw blurRad="38100" dist="38100" dir="2700000" algn="tl">
                    <a:srgbClr val="000000">
                      <a:alpha val="43137"/>
                    </a:srgbClr>
                  </a:outerShdw>
                </a:effectLst>
                <a:latin typeface="Gill Sans MT" pitchFamily="34" charset="0"/>
              </a:rPr>
              <a:t>610 565 1708</a:t>
            </a:r>
          </a:p>
          <a:p>
            <a:pPr algn="r">
              <a:lnSpc>
                <a:spcPct val="90000"/>
              </a:lnSpc>
              <a:defRPr/>
            </a:pPr>
            <a:endParaRPr lang="en-US" sz="1999">
              <a:solidFill>
                <a:srgbClr val="8A0000"/>
              </a:solidFill>
              <a:effectLst>
                <a:outerShdw blurRad="38100" dist="38100" dir="2700000" algn="tl">
                  <a:srgbClr val="000000">
                    <a:alpha val="43137"/>
                  </a:srgbClr>
                </a:outerShdw>
              </a:effectLst>
              <a:latin typeface="Gill Sans MT" pitchFamily="34" charset="0"/>
            </a:endParaRPr>
          </a:p>
        </p:txBody>
      </p:sp>
      <p:sp>
        <p:nvSpPr>
          <p:cNvPr id="14" name="Text Box 9"/>
          <p:cNvSpPr txBox="1">
            <a:spLocks noChangeArrowheads="1"/>
          </p:cNvSpPr>
          <p:nvPr/>
        </p:nvSpPr>
        <p:spPr bwMode="auto">
          <a:xfrm>
            <a:off x="6822101" y="3507693"/>
            <a:ext cx="2689972" cy="523084"/>
          </a:xfrm>
          <a:prstGeom prst="rect">
            <a:avLst/>
          </a:prstGeom>
          <a:noFill/>
          <a:ln w="9525">
            <a:noFill/>
            <a:miter lim="800000"/>
            <a:headEnd/>
            <a:tailEnd/>
          </a:ln>
        </p:spPr>
        <p:txBody>
          <a:bodyPr wrap="none">
            <a:spAutoFit/>
          </a:bodyPr>
          <a:lstStyle/>
          <a:p>
            <a:pPr defTabSz="914126">
              <a:defRPr/>
            </a:pPr>
            <a:r>
              <a:rPr lang="en-US" sz="2799" b="1">
                <a:solidFill>
                  <a:srgbClr val="000000"/>
                </a:solidFill>
                <a:latin typeface="Arial Narrow" pitchFamily="34" charset="0"/>
              </a:rPr>
              <a:t>www.gibperk.com</a:t>
            </a:r>
          </a:p>
        </p:txBody>
      </p:sp>
      <p:pic>
        <p:nvPicPr>
          <p:cNvPr id="15" name="Picture 14" descr="gibperknobackground.png"/>
          <p:cNvPicPr>
            <a:picLocks noChangeAspect="1"/>
          </p:cNvPicPr>
          <p:nvPr/>
        </p:nvPicPr>
        <p:blipFill>
          <a:blip r:embed="rId2" cstate="print"/>
          <a:srcRect/>
          <a:stretch>
            <a:fillRect/>
          </a:stretch>
        </p:blipFill>
        <p:spPr bwMode="auto">
          <a:xfrm>
            <a:off x="639075" y="2593823"/>
            <a:ext cx="5456926" cy="1321599"/>
          </a:xfrm>
          <a:prstGeom prst="rect">
            <a:avLst/>
          </a:prstGeom>
          <a:noFill/>
          <a:ln w="9525">
            <a:noFill/>
            <a:miter lim="800000"/>
            <a:headEnd/>
            <a:tailEnd/>
          </a:ln>
          <a:effectLst>
            <a:outerShdw blurRad="149987" dist="250190" dir="8460000" algn="ctr">
              <a:srgbClr val="000000">
                <a:alpha val="32000"/>
              </a:srgbClr>
            </a:outerShdw>
          </a:effectLst>
        </p:spPr>
      </p:pic>
      <p:sp>
        <p:nvSpPr>
          <p:cNvPr id="17" name="Text Box 9"/>
          <p:cNvSpPr txBox="1">
            <a:spLocks noChangeArrowheads="1"/>
          </p:cNvSpPr>
          <p:nvPr/>
        </p:nvSpPr>
        <p:spPr bwMode="auto">
          <a:xfrm>
            <a:off x="6822101" y="4207668"/>
            <a:ext cx="4305251" cy="523084"/>
          </a:xfrm>
          <a:prstGeom prst="rect">
            <a:avLst/>
          </a:prstGeom>
          <a:noFill/>
          <a:ln w="9525">
            <a:noFill/>
            <a:miter lim="800000"/>
            <a:headEnd/>
            <a:tailEnd/>
          </a:ln>
        </p:spPr>
        <p:txBody>
          <a:bodyPr wrap="none">
            <a:spAutoFit/>
          </a:bodyPr>
          <a:lstStyle/>
          <a:p>
            <a:pPr defTabSz="914126">
              <a:defRPr/>
            </a:pPr>
            <a:r>
              <a:rPr lang="en-US" sz="2799" b="1">
                <a:solidFill>
                  <a:srgbClr val="000000"/>
                </a:solidFill>
                <a:latin typeface="Arial Narrow" pitchFamily="34" charset="0"/>
              </a:rPr>
              <a:t>www.youronlineprofessor.net</a:t>
            </a:r>
          </a:p>
        </p:txBody>
      </p:sp>
    </p:spTree>
    <p:extLst>
      <p:ext uri="{BB962C8B-B14F-4D97-AF65-F5344CB8AC3E}">
        <p14:creationId xmlns:p14="http://schemas.microsoft.com/office/powerpoint/2010/main" val="1150327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Man">
            <a:extLst>
              <a:ext uri="{FF2B5EF4-FFF2-40B4-BE49-F238E27FC236}">
                <a16:creationId xmlns:a16="http://schemas.microsoft.com/office/drawing/2014/main" id="{D3DAFD1B-84DC-44EA-8FE4-97C5FD9EF3A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879253" y="657287"/>
            <a:ext cx="1783665" cy="3383280"/>
          </a:xfrm>
          <a:prstGeom prst="rect">
            <a:avLst/>
          </a:prstGeom>
        </p:spPr>
      </p:pic>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468573" y="1699355"/>
            <a:ext cx="7121562" cy="2809483"/>
          </a:xfrm>
        </p:spPr>
        <p:txBody>
          <a:bodyPr>
            <a:noAutofit/>
          </a:bodyPr>
          <a:lstStyle/>
          <a:p>
            <a:pPr marL="457200" marR="0">
              <a:lnSpc>
                <a:spcPct val="107000"/>
              </a:lnSpc>
              <a:spcBef>
                <a:spcPts val="0"/>
              </a:spcBef>
              <a:spcAft>
                <a:spcPts val="800"/>
              </a:spcAft>
            </a:pPr>
            <a:br>
              <a:rPr lang="en-US" sz="2000" dirty="0">
                <a:latin typeface="Tempus Sans ITC" panose="04020404030D07020202" pitchFamily="82" charset="0"/>
                <a:ea typeface="Calibri" panose="020F0502020204030204" pitchFamily="34" charset="0"/>
                <a:cs typeface="Times New Roman" panose="02020603050405020304" pitchFamily="18" charset="0"/>
              </a:rPr>
            </a:br>
            <a:r>
              <a:rPr lang="en-US" sz="2000" dirty="0">
                <a:latin typeface="Tempus Sans ITC" panose="04020404030D07020202" pitchFamily="82" charset="0"/>
                <a:ea typeface="Calibri" panose="020F0502020204030204" pitchFamily="34" charset="0"/>
                <a:cs typeface="Times New Roman" panose="02020603050405020304" pitchFamily="18" charset="0"/>
              </a:rPr>
              <a:t>&gt; </a:t>
            </a:r>
            <a:r>
              <a:rPr lang="en-US" sz="1800" dirty="0">
                <a:latin typeface="Tempus Sans ITC" panose="04020404030D07020202" pitchFamily="82" charset="0"/>
                <a:ea typeface="Calibri" panose="020F0502020204030204" pitchFamily="34" charset="0"/>
                <a:cs typeface="Times New Roman" panose="02020603050405020304" pitchFamily="18" charset="0"/>
              </a:rPr>
              <a:t>In order to clarify the authority of members or managers, a limited liability company may deliver to the Department of State for filing a </a:t>
            </a:r>
            <a:r>
              <a:rPr lang="en-US" sz="1800" dirty="0">
                <a:solidFill>
                  <a:schemeClr val="accent2">
                    <a:lumMod val="75000"/>
                  </a:schemeClr>
                </a:solidFill>
                <a:latin typeface="Tempus Sans ITC" panose="04020404030D07020202" pitchFamily="82" charset="0"/>
                <a:ea typeface="Calibri" panose="020F0502020204030204" pitchFamily="34" charset="0"/>
                <a:cs typeface="Times New Roman" panose="02020603050405020304" pitchFamily="18" charset="0"/>
              </a:rPr>
              <a:t>certificate of authority </a:t>
            </a:r>
            <a:br>
              <a:rPr lang="en-US" sz="1800" dirty="0">
                <a:solidFill>
                  <a:schemeClr val="accent2">
                    <a:lumMod val="75000"/>
                  </a:schemeClr>
                </a:solidFill>
                <a:latin typeface="Tempus Sans ITC" panose="04020404030D07020202" pitchFamily="82" charset="0"/>
                <a:ea typeface="Calibri" panose="020F0502020204030204" pitchFamily="34" charset="0"/>
                <a:cs typeface="Times New Roman" panose="02020603050405020304" pitchFamily="18" charset="0"/>
              </a:rPr>
            </a:br>
            <a:r>
              <a:rPr lang="en-US" sz="1800" dirty="0">
                <a:solidFill>
                  <a:schemeClr val="accent2">
                    <a:lumMod val="75000"/>
                  </a:schemeClr>
                </a:solidFill>
                <a:latin typeface="Tempus Sans ITC" panose="04020404030D07020202" pitchFamily="82" charset="0"/>
                <a:ea typeface="Calibri" panose="020F0502020204030204" pitchFamily="34" charset="0"/>
                <a:cs typeface="Times New Roman" panose="02020603050405020304" pitchFamily="18" charset="0"/>
              </a:rPr>
              <a:t> </a:t>
            </a:r>
            <a:br>
              <a:rPr lang="en-US" sz="1800" dirty="0">
                <a:solidFill>
                  <a:schemeClr val="accent2">
                    <a:lumMod val="75000"/>
                  </a:schemeClr>
                </a:solidFill>
                <a:latin typeface="Tempus Sans ITC" panose="04020404030D07020202" pitchFamily="82" charset="0"/>
                <a:ea typeface="Calibri" panose="020F0502020204030204" pitchFamily="34" charset="0"/>
                <a:cs typeface="Times New Roman" panose="02020603050405020304" pitchFamily="18" charset="0"/>
              </a:rPr>
            </a:br>
            <a:r>
              <a:rPr lang="en-US" sz="1800" dirty="0">
                <a:latin typeface="Tempus Sans ITC" panose="04020404030D07020202" pitchFamily="82" charset="0"/>
                <a:ea typeface="Calibri" panose="020F0502020204030204" pitchFamily="34" charset="0"/>
                <a:cs typeface="Times New Roman" panose="02020603050405020304" pitchFamily="18" charset="0"/>
              </a:rPr>
              <a:t>&gt; With respect to </a:t>
            </a:r>
            <a:r>
              <a:rPr lang="en-US" sz="1800" dirty="0">
                <a:solidFill>
                  <a:schemeClr val="accent2">
                    <a:lumMod val="75000"/>
                  </a:schemeClr>
                </a:solidFill>
                <a:latin typeface="Tempus Sans ITC" panose="04020404030D07020202" pitchFamily="82" charset="0"/>
                <a:ea typeface="Calibri" panose="020F0502020204030204" pitchFamily="34" charset="0"/>
                <a:cs typeface="Times New Roman" panose="02020603050405020304" pitchFamily="18" charset="0"/>
              </a:rPr>
              <a:t>any position </a:t>
            </a:r>
            <a:r>
              <a:rPr lang="en-US" sz="1800" dirty="0">
                <a:latin typeface="Tempus Sans ITC" panose="04020404030D07020202" pitchFamily="82" charset="0"/>
                <a:ea typeface="Calibri" panose="020F0502020204030204" pitchFamily="34" charset="0"/>
                <a:cs typeface="Times New Roman" panose="02020603050405020304" pitchFamily="18" charset="0"/>
              </a:rPr>
              <a:t>that exists in or with respect to the company, the certificate may state the authority, or limitations on the authority, of </a:t>
            </a:r>
            <a:r>
              <a:rPr lang="en-US" sz="1800" b="1" dirty="0">
                <a:latin typeface="Tempus Sans ITC" panose="04020404030D07020202" pitchFamily="82" charset="0"/>
                <a:ea typeface="Calibri" panose="020F0502020204030204" pitchFamily="34" charset="0"/>
                <a:cs typeface="Times New Roman" panose="02020603050405020304" pitchFamily="18" charset="0"/>
              </a:rPr>
              <a:t>all persons holding the position </a:t>
            </a:r>
            <a:r>
              <a:rPr lang="en-US" sz="1800" dirty="0">
                <a:solidFill>
                  <a:schemeClr val="accent2">
                    <a:lumMod val="75000"/>
                  </a:schemeClr>
                </a:solidFill>
                <a:latin typeface="Tempus Sans ITC" panose="04020404030D07020202" pitchFamily="82" charset="0"/>
                <a:ea typeface="Calibri" panose="020F0502020204030204" pitchFamily="34" charset="0"/>
                <a:cs typeface="Times New Roman" panose="02020603050405020304" pitchFamily="18" charset="0"/>
              </a:rPr>
              <a:t>enter into other transactions on behalf of, or otherwise act for or bind, the company</a:t>
            </a:r>
            <a:br>
              <a:rPr lang="en-US" sz="1800" dirty="0">
                <a:solidFill>
                  <a:schemeClr val="accent2">
                    <a:lumMod val="75000"/>
                  </a:schemeClr>
                </a:solidFill>
                <a:latin typeface="Tempus Sans ITC" panose="04020404030D07020202" pitchFamily="82" charset="0"/>
                <a:ea typeface="Calibri" panose="020F0502020204030204" pitchFamily="34" charset="0"/>
                <a:cs typeface="Times New Roman" panose="02020603050405020304" pitchFamily="18" charset="0"/>
              </a:rPr>
            </a:br>
            <a:br>
              <a:rPr lang="en-US" sz="1800" dirty="0">
                <a:latin typeface="Tempus Sans ITC" panose="04020404030D07020202" pitchFamily="82" charset="0"/>
                <a:ea typeface="Calibri" panose="020F0502020204030204" pitchFamily="34" charset="0"/>
                <a:cs typeface="Times New Roman" panose="02020603050405020304" pitchFamily="18" charset="0"/>
              </a:rPr>
            </a:br>
            <a:r>
              <a:rPr lang="en-US" sz="1800" dirty="0">
                <a:latin typeface="Tempus Sans ITC" panose="04020404030D07020202" pitchFamily="82" charset="0"/>
                <a:ea typeface="Calibri" panose="020F0502020204030204" pitchFamily="34" charset="0"/>
                <a:cs typeface="Times New Roman" panose="02020603050405020304" pitchFamily="18" charset="0"/>
              </a:rPr>
              <a:t>Similarly, with respect to </a:t>
            </a:r>
            <a:r>
              <a:rPr lang="en-US" sz="1800" b="1" dirty="0">
                <a:latin typeface="Tempus Sans ITC" panose="04020404030D07020202" pitchFamily="82" charset="0"/>
                <a:ea typeface="Calibri" panose="020F0502020204030204" pitchFamily="34" charset="0"/>
                <a:cs typeface="Times New Roman" panose="02020603050405020304" pitchFamily="18" charset="0"/>
              </a:rPr>
              <a:t>any specific person</a:t>
            </a:r>
            <a:r>
              <a:rPr lang="en-US" sz="1800" dirty="0">
                <a:latin typeface="Tempus Sans ITC" panose="04020404030D07020202" pitchFamily="82" charset="0"/>
                <a:ea typeface="Calibri" panose="020F0502020204030204" pitchFamily="34" charset="0"/>
                <a:cs typeface="Times New Roman" panose="02020603050405020304" pitchFamily="18" charset="0"/>
              </a:rPr>
              <a:t>, the certificate may state authority, or limitations on the authority, of a specific person to enter into other transactions on behalf of, or otherwise act for or bind, the company</a:t>
            </a:r>
            <a:endParaRPr lang="en-US" sz="1800" dirty="0">
              <a:solidFill>
                <a:srgbClr val="C00000"/>
              </a:solidFill>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effectLst>
                  <a:outerShdw blurRad="38100" dist="38100" dir="2700000" algn="tl">
                    <a:srgbClr val="000000">
                      <a:alpha val="43137"/>
                    </a:srgbClr>
                  </a:outerShdw>
                </a:effectLst>
                <a:latin typeface="Chiller" panose="04020404031007020602" pitchFamily="82" charset="0"/>
              </a:rPr>
              <a:t>Certificate of Authority</a:t>
            </a:r>
            <a:r>
              <a:rPr kumimoji="0" lang="en-US" sz="2800" b="0" i="0" u="none" strike="noStrike" kern="1200" cap="none" spc="0" normalizeH="0" baseline="0" noProof="0" dirty="0">
                <a:ln>
                  <a:noFill/>
                </a:ln>
                <a:solidFill>
                  <a:srgbClr val="44546A">
                    <a:lumMod val="75000"/>
                  </a:srgbClr>
                </a:solidFill>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pic>
        <p:nvPicPr>
          <p:cNvPr id="5" name="Graphic 4" descr="Man">
            <a:extLst>
              <a:ext uri="{FF2B5EF4-FFF2-40B4-BE49-F238E27FC236}">
                <a16:creationId xmlns:a16="http://schemas.microsoft.com/office/drawing/2014/main" id="{6370DF61-3980-458E-8E43-D3CB596A69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7643" y="993907"/>
            <a:ext cx="2940519" cy="5577616"/>
          </a:xfrm>
          <a:prstGeom prst="rect">
            <a:avLst/>
          </a:prstGeom>
        </p:spPr>
      </p:pic>
      <p:pic>
        <p:nvPicPr>
          <p:cNvPr id="7" name="Graphic 6" descr="Man">
            <a:extLst>
              <a:ext uri="{FF2B5EF4-FFF2-40B4-BE49-F238E27FC236}">
                <a16:creationId xmlns:a16="http://schemas.microsoft.com/office/drawing/2014/main" id="{A5D2C42A-DC75-4DB6-A8F9-B13D828FAB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44237" y="657287"/>
            <a:ext cx="1783665" cy="3383280"/>
          </a:xfrm>
          <a:prstGeom prst="rect">
            <a:avLst/>
          </a:prstGeom>
        </p:spPr>
      </p:pic>
    </p:spTree>
    <p:extLst>
      <p:ext uri="{BB962C8B-B14F-4D97-AF65-F5344CB8AC3E}">
        <p14:creationId xmlns:p14="http://schemas.microsoft.com/office/powerpoint/2010/main" val="39526347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Man">
            <a:extLst>
              <a:ext uri="{FF2B5EF4-FFF2-40B4-BE49-F238E27FC236}">
                <a16:creationId xmlns:a16="http://schemas.microsoft.com/office/drawing/2014/main" id="{D3DAFD1B-84DC-44EA-8FE4-97C5FD9EF3A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879253" y="657287"/>
            <a:ext cx="1783665" cy="3383280"/>
          </a:xfrm>
          <a:prstGeom prst="rect">
            <a:avLst/>
          </a:prstGeom>
        </p:spPr>
      </p:pic>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effectLst>
                  <a:outerShdw blurRad="38100" dist="38100" dir="2700000" algn="tl">
                    <a:srgbClr val="000000">
                      <a:alpha val="43137"/>
                    </a:srgbClr>
                  </a:outerShdw>
                </a:effectLst>
                <a:latin typeface="Chiller" panose="04020404031007020602" pitchFamily="82" charset="0"/>
              </a:rPr>
              <a:t>Certificate of Denial</a:t>
            </a:r>
            <a:r>
              <a:rPr kumimoji="0" lang="en-US" sz="2800" b="0" i="0" u="none" strike="noStrike" kern="1200" cap="none" spc="0" normalizeH="0" baseline="0" noProof="0" dirty="0">
                <a:ln>
                  <a:noFill/>
                </a:ln>
                <a:solidFill>
                  <a:srgbClr val="44546A">
                    <a:lumMod val="75000"/>
                  </a:srgbClr>
                </a:solidFill>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pic>
        <p:nvPicPr>
          <p:cNvPr id="5" name="Graphic 4" descr="Man">
            <a:extLst>
              <a:ext uri="{FF2B5EF4-FFF2-40B4-BE49-F238E27FC236}">
                <a16:creationId xmlns:a16="http://schemas.microsoft.com/office/drawing/2014/main" id="{6370DF61-3980-458E-8E43-D3CB596A69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7643" y="993907"/>
            <a:ext cx="2940519" cy="5577616"/>
          </a:xfrm>
          <a:prstGeom prst="rect">
            <a:avLst/>
          </a:prstGeom>
        </p:spPr>
      </p:pic>
      <p:pic>
        <p:nvPicPr>
          <p:cNvPr id="7" name="Graphic 6" descr="Man">
            <a:extLst>
              <a:ext uri="{FF2B5EF4-FFF2-40B4-BE49-F238E27FC236}">
                <a16:creationId xmlns:a16="http://schemas.microsoft.com/office/drawing/2014/main" id="{A5D2C42A-DC75-4DB6-A8F9-B13D828FAB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44237" y="657287"/>
            <a:ext cx="1783665" cy="3383280"/>
          </a:xfrm>
          <a:prstGeom prst="rect">
            <a:avLst/>
          </a:prstGeom>
        </p:spPr>
      </p:pic>
      <p:sp>
        <p:nvSpPr>
          <p:cNvPr id="8" name="Rectangle 7">
            <a:extLst>
              <a:ext uri="{FF2B5EF4-FFF2-40B4-BE49-F238E27FC236}">
                <a16:creationId xmlns:a16="http://schemas.microsoft.com/office/drawing/2014/main" id="{5FCE66B4-5EBF-46C2-AB58-788200545157}"/>
              </a:ext>
            </a:extLst>
          </p:cNvPr>
          <p:cNvSpPr/>
          <p:nvPr/>
        </p:nvSpPr>
        <p:spPr>
          <a:xfrm>
            <a:off x="439271" y="1282507"/>
            <a:ext cx="6096000" cy="4022640"/>
          </a:xfrm>
          <a:prstGeom prst="rect">
            <a:avLst/>
          </a:prstGeom>
        </p:spPr>
        <p:txBody>
          <a:bodyPr>
            <a:spAutoFit/>
          </a:bodyPr>
          <a:lstStyle/>
          <a:p>
            <a:pPr marL="45720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A person named in a filed certificate of authority granting that person authority may deliver to the department for filing a </a:t>
            </a:r>
            <a:r>
              <a:rPr lang="en-US" sz="2000" dirty="0">
                <a:solidFill>
                  <a:schemeClr val="accent2">
                    <a:lumMod val="75000"/>
                  </a:schemeClr>
                </a:solidFill>
                <a:latin typeface="Tempus Sans ITC" panose="04020404030D07020202" pitchFamily="82" charset="0"/>
                <a:ea typeface="Calibri" panose="020F0502020204030204" pitchFamily="34" charset="0"/>
                <a:cs typeface="Times New Roman" panose="02020603050405020304" pitchFamily="18" charset="0"/>
              </a:rPr>
              <a:t>certificate of denial </a:t>
            </a:r>
            <a:r>
              <a:rPr lang="en-US" sz="2000" dirty="0">
                <a:latin typeface="Tempus Sans ITC" panose="04020404030D07020202" pitchFamily="82" charset="0"/>
                <a:ea typeface="Calibri" panose="020F0502020204030204" pitchFamily="34" charset="0"/>
                <a:cs typeface="Times New Roman" panose="02020603050405020304" pitchFamily="18" charset="0"/>
              </a:rPr>
              <a:t>that:(1)  states: </a:t>
            </a:r>
          </a:p>
          <a:p>
            <a:pPr marL="971550" marR="0" indent="-514350">
              <a:lnSpc>
                <a:spcPct val="107000"/>
              </a:lnSpc>
              <a:spcBef>
                <a:spcPts val="0"/>
              </a:spcBef>
              <a:spcAft>
                <a:spcPts val="800"/>
              </a:spcAft>
              <a:buAutoNum type="romanLcParenBoth"/>
            </a:pPr>
            <a:r>
              <a:rPr lang="en-US" sz="2000" dirty="0">
                <a:latin typeface="Tempus Sans ITC" panose="04020404030D07020202" pitchFamily="82" charset="0"/>
                <a:ea typeface="Calibri" panose="020F0502020204030204" pitchFamily="34" charset="0"/>
                <a:cs typeface="Times New Roman" panose="02020603050405020304" pitchFamily="18" charset="0"/>
              </a:rPr>
              <a:t>the name of the limited liability company; </a:t>
            </a:r>
          </a:p>
          <a:p>
            <a:pPr marL="971550" marR="0" indent="-514350">
              <a:lnSpc>
                <a:spcPct val="107000"/>
              </a:lnSpc>
              <a:spcBef>
                <a:spcPts val="0"/>
              </a:spcBef>
              <a:spcAft>
                <a:spcPts val="800"/>
              </a:spcAft>
              <a:buAutoNum type="romanLcParenBoth"/>
            </a:pPr>
            <a:r>
              <a:rPr lang="en-US" sz="2000" dirty="0">
                <a:latin typeface="Tempus Sans ITC" panose="04020404030D07020202" pitchFamily="82" charset="0"/>
                <a:ea typeface="Calibri" panose="020F0502020204030204" pitchFamily="34" charset="0"/>
                <a:cs typeface="Times New Roman" panose="02020603050405020304" pitchFamily="18" charset="0"/>
              </a:rPr>
              <a:t>the address, including street and number, if any, of the registered office of the company; and </a:t>
            </a:r>
          </a:p>
          <a:p>
            <a:pPr marL="971550" marR="0" indent="-514350">
              <a:lnSpc>
                <a:spcPct val="107000"/>
              </a:lnSpc>
              <a:spcBef>
                <a:spcPts val="0"/>
              </a:spcBef>
              <a:spcAft>
                <a:spcPts val="800"/>
              </a:spcAft>
              <a:buAutoNum type="romanLcParenBoth"/>
            </a:pPr>
            <a:r>
              <a:rPr lang="en-US" sz="2000" dirty="0">
                <a:latin typeface="Tempus Sans ITC" panose="04020404030D07020202" pitchFamily="82" charset="0"/>
                <a:ea typeface="Calibri" panose="020F0502020204030204" pitchFamily="34" charset="0"/>
                <a:cs typeface="Times New Roman" panose="02020603050405020304" pitchFamily="18" charset="0"/>
              </a:rPr>
              <a:t>the date the certificate of authority to which the certificate of denial pertains was filed; and (2)  denies the grant of authority.</a:t>
            </a:r>
            <a:endParaRPr lang="en-US" sz="2000"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664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44475" y="2495773"/>
            <a:ext cx="10774680" cy="2809483"/>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br>
            <a: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1.	A </a:t>
            </a:r>
            <a:r>
              <a:rPr lang="en-US" sz="2000" dirty="0">
                <a:effectLst>
                  <a:outerShdw blurRad="38100" dist="38100" dir="2700000" algn="tl">
                    <a:srgbClr val="000000">
                      <a:alpha val="43137"/>
                    </a:srgbClr>
                  </a:outerShdw>
                </a:effectLst>
                <a:latin typeface="Tempus Sans ITC" panose="04020404030D07020202" pitchFamily="82" charset="0"/>
              </a:rPr>
              <a:t>limited liability company is required to reimburse a member of a member-managed company or manager of a manager-managed company </a:t>
            </a:r>
            <a: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for any payment made by the member or in the course of the member’s or manager’s activities on behalf of the company. </a:t>
            </a:r>
            <a:b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br>
            <a:b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br>
            <a: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2.	Reimbursement is only required if the member or manager complied with the applicable provisions of Uniform Limited Liability Act related to management of the company, standards of conduct for members, or standards of conduct for managers </a:t>
            </a:r>
            <a:b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br>
            <a:b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br>
            <a: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3.	In the ordinary course of its activities and affairs, a limited liability company may advance expenses, including attorney fees and costs, incurred by a person in connection with a claim or demand against the person by reason of the person’s former or present capacity as a member or manager. Advancement may only be made on the condition that the person promises to repay the company if the person ultimately is determined not to be entitled to be indemnified</a:t>
            </a:r>
            <a:b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br>
            <a: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 </a:t>
            </a:r>
            <a:b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br>
            <a: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4.	With regard to insurance, a </a:t>
            </a:r>
            <a:r>
              <a:rPr lang="en-US" sz="2000" dirty="0">
                <a:effectLst>
                  <a:outerShdw blurRad="38100" dist="38100" dir="2700000" algn="tl">
                    <a:srgbClr val="000000">
                      <a:alpha val="43137"/>
                    </a:srgbClr>
                  </a:outerShdw>
                </a:effectLst>
                <a:latin typeface="Tempus Sans ITC" panose="04020404030D07020202" pitchFamily="82" charset="0"/>
              </a:rPr>
              <a:t>limited liability company may purchase and maintain insurance </a:t>
            </a:r>
            <a: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on behalf of a member or manager of the company against liability asserted against or incurred by the member or manager in that capacity or arising from that status </a:t>
            </a:r>
            <a:br>
              <a:rPr lang="en-US" sz="2000"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br>
            <a:endParaRPr lang="en-US" dirty="0">
              <a:effectLst>
                <a:outerShdw blurRad="38100" dist="38100" dir="2700000" algn="tl">
                  <a:srgbClr val="000000">
                    <a:alpha val="43137"/>
                  </a:srgbClr>
                </a:outerShdw>
              </a:effectLst>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16255" y="746618"/>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547743" y="144825"/>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Reimbursement, Indemnification, and Insurance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3029248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796065" y="2185500"/>
            <a:ext cx="7453632" cy="2809483"/>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r>
              <a:rPr lang="en-US" sz="2000" b="1" dirty="0">
                <a:solidFill>
                  <a:schemeClr val="accent2">
                    <a:lumMod val="50000"/>
                  </a:schemeClr>
                </a:solidFill>
                <a:latin typeface="Tempus Sans ITC" panose="04020404030D07020202" pitchFamily="82" charset="0"/>
              </a:rPr>
              <a:t>1.	As a general rule, any debt, obligation, or other liability of a limited liability company is solely the debt, obligation, or other liability of the company. </a:t>
            </a:r>
            <a:br>
              <a:rPr lang="en-US" sz="2000" b="1" dirty="0">
                <a:solidFill>
                  <a:schemeClr val="accent2">
                    <a:lumMod val="50000"/>
                  </a:schemeClr>
                </a:solidFill>
                <a:latin typeface="Tempus Sans ITC" panose="04020404030D07020202" pitchFamily="82" charset="0"/>
              </a:rPr>
            </a:br>
            <a:br>
              <a:rPr lang="en-US" sz="2000" b="1" dirty="0">
                <a:solidFill>
                  <a:schemeClr val="accent2">
                    <a:lumMod val="50000"/>
                  </a:schemeClr>
                </a:solidFill>
                <a:latin typeface="Tempus Sans ITC" panose="04020404030D07020202" pitchFamily="82" charset="0"/>
              </a:rPr>
            </a:br>
            <a:r>
              <a:rPr lang="en-US" sz="2000" b="1" dirty="0">
                <a:latin typeface="Tempus Sans ITC" panose="04020404030D07020202" pitchFamily="82" charset="0"/>
              </a:rPr>
              <a:t>2.	A member or manager is not personally liable, directly or indirectly, by way of contribution or otherwise, for a debt, obligation or other liability of the company solely by reason of being or acting as a member or manager</a:t>
            </a:r>
            <a:br>
              <a:rPr lang="en-US" sz="2000" b="1" dirty="0">
                <a:latin typeface="Tempus Sans ITC" panose="04020404030D07020202" pitchFamily="82" charset="0"/>
              </a:rPr>
            </a:br>
            <a:br>
              <a:rPr lang="en-US" sz="2000" b="1" dirty="0">
                <a:latin typeface="Tempus Sans ITC" panose="04020404030D07020202" pitchFamily="82" charset="0"/>
              </a:rPr>
            </a:br>
            <a:r>
              <a:rPr lang="en-US" sz="2000" b="1" dirty="0">
                <a:solidFill>
                  <a:schemeClr val="accent2">
                    <a:lumMod val="50000"/>
                  </a:schemeClr>
                </a:solidFill>
                <a:latin typeface="Tempus Sans ITC" panose="04020404030D07020202" pitchFamily="82" charset="0"/>
              </a:rPr>
              <a:t>3.	This freedom from liability applies regardless of whether the company has a single member or multiple members; and regardless of the dissolution, winding up, or termination of the company. </a:t>
            </a:r>
            <a:br>
              <a:rPr lang="en-US" sz="2000" b="1" dirty="0">
                <a:solidFill>
                  <a:schemeClr val="accent2">
                    <a:lumMod val="50000"/>
                  </a:schemeClr>
                </a:solidFill>
                <a:latin typeface="Tempus Sans ITC" panose="04020404030D07020202" pitchFamily="82" charset="0"/>
              </a:rPr>
            </a:br>
            <a:br>
              <a:rPr lang="en-US" sz="2000" b="1" dirty="0">
                <a:solidFill>
                  <a:schemeClr val="accent2">
                    <a:lumMod val="50000"/>
                  </a:schemeClr>
                </a:solidFill>
                <a:latin typeface="Tempus Sans ITC" panose="04020404030D07020202" pitchFamily="82" charset="0"/>
              </a:rPr>
            </a:br>
            <a:r>
              <a:rPr lang="en-US" sz="2000" b="1" dirty="0">
                <a:latin typeface="Tempus Sans ITC" panose="04020404030D07020202" pitchFamily="82" charset="0"/>
              </a:rPr>
              <a:t>4.	There is no shield from professional malpractice claims.</a:t>
            </a:r>
            <a:br>
              <a:rPr lang="en-US" sz="2000" b="1" dirty="0">
                <a:latin typeface="Tempus Sans ITC" panose="04020404030D07020202" pitchFamily="82" charset="0"/>
              </a:rPr>
            </a:br>
            <a:endParaRPr lang="en-US" b="1"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16255" y="746618"/>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547743" y="144825"/>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effectLst>
                  <a:outerShdw blurRad="38100" dist="38100" dir="2700000" algn="tl">
                    <a:srgbClr val="000000">
                      <a:alpha val="43137"/>
                    </a:srgbClr>
                  </a:outerShdw>
                </a:effectLst>
                <a:latin typeface="Chiller" panose="04020404031007020602" pitchFamily="82" charset="0"/>
              </a:rPr>
              <a:t>Personal Liability of Members and Managers</a:t>
            </a: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026" name="Picture 2" descr="Image result for Liability">
            <a:extLst>
              <a:ext uri="{FF2B5EF4-FFF2-40B4-BE49-F238E27FC236}">
                <a16:creationId xmlns:a16="http://schemas.microsoft.com/office/drawing/2014/main" id="{44067DD1-3608-4A56-8B17-E373CB3DC33F}"/>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938009" y="959618"/>
            <a:ext cx="3253991" cy="5898381"/>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582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F3067-D46F-4918-B531-ACA735B88F9D}"/>
              </a:ext>
            </a:extLst>
          </p:cNvPr>
          <p:cNvSpPr/>
          <p:nvPr/>
        </p:nvSpPr>
        <p:spPr>
          <a:xfrm>
            <a:off x="1001026" y="1941462"/>
            <a:ext cx="10510789" cy="2862322"/>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600"/>
              </a:spcAft>
              <a:buClr>
                <a:srgbClr val="FFC000"/>
              </a:buClr>
              <a:buSzTx/>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4.6. Limited Liability Company Indemnification. The Limited Liability Company shall indemnify the Managing Member and the Members for, and shall hold the Managing Member and the Members harmless from and against, any liability of the Manager or the Members to any Person arising or incurred in connection with the good faith discharge of the Manager’s or the Members’ obligations under this Agreement, except for liability imposed on the Managing Member or the Members as a result of any fraudulent, criminal, or grossly negligent act or omission of or breach of this Agreement by the Managing Member or the Members or any of the shareholders, officers, agents or employees of the Manager or the Members.</a:t>
            </a:r>
          </a:p>
        </p:txBody>
      </p:sp>
      <p:sp>
        <p:nvSpPr>
          <p:cNvPr id="3" name="Title 1">
            <a:extLst>
              <a:ext uri="{FF2B5EF4-FFF2-40B4-BE49-F238E27FC236}">
                <a16:creationId xmlns:a16="http://schemas.microsoft.com/office/drawing/2014/main" id="{5DDE7E7F-A992-4FB9-B4B6-DA150F7194D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accent2">
                    <a:lumMod val="75000"/>
                  </a:schemeClr>
                </a:solidFill>
                <a:effectLst>
                  <a:outerShdw blurRad="38100" dist="38100" dir="2700000" algn="tl">
                    <a:srgbClr val="000000">
                      <a:alpha val="43137"/>
                    </a:srgbClr>
                  </a:outerShdw>
                </a:effectLst>
                <a:latin typeface="Tempus Sans ITC" panose="04020404030D07020202" pitchFamily="82" charset="0"/>
              </a:rPr>
              <a:t>Indemnification</a:t>
            </a:r>
          </a:p>
        </p:txBody>
      </p:sp>
    </p:spTree>
    <p:extLst>
      <p:ext uri="{BB962C8B-B14F-4D97-AF65-F5344CB8AC3E}">
        <p14:creationId xmlns:p14="http://schemas.microsoft.com/office/powerpoint/2010/main" val="2841979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7F07-B906-4995-9888-6BB19E03E68B}"/>
              </a:ext>
            </a:extLst>
          </p:cNvPr>
          <p:cNvSpPr>
            <a:spLocks noGrp="1"/>
          </p:cNvSpPr>
          <p:nvPr>
            <p:ph type="title"/>
          </p:nvPr>
        </p:nvSpPr>
        <p:spPr/>
        <p:txBody>
          <a:bodyPr/>
          <a:lstStyle/>
          <a:p>
            <a:pPr algn="ctr"/>
            <a:r>
              <a:rPr lang="en-US" dirty="0">
                <a:solidFill>
                  <a:schemeClr val="accent2">
                    <a:lumMod val="75000"/>
                  </a:schemeClr>
                </a:solidFill>
                <a:effectLst>
                  <a:outerShdw blurRad="38100" dist="38100" dir="2700000" algn="tl">
                    <a:srgbClr val="000000">
                      <a:alpha val="43137"/>
                    </a:srgbClr>
                  </a:outerShdw>
                </a:effectLst>
                <a:latin typeface="Tempus Sans ITC" panose="04020404030D07020202" pitchFamily="82" charset="0"/>
              </a:rPr>
              <a:t>Delegation</a:t>
            </a:r>
          </a:p>
        </p:txBody>
      </p:sp>
      <p:sp>
        <p:nvSpPr>
          <p:cNvPr id="3" name="Content Placeholder 2">
            <a:extLst>
              <a:ext uri="{FF2B5EF4-FFF2-40B4-BE49-F238E27FC236}">
                <a16:creationId xmlns:a16="http://schemas.microsoft.com/office/drawing/2014/main" id="{F8D6CAC6-976C-463B-9010-9FE40F7A9A70}"/>
              </a:ext>
            </a:extLst>
          </p:cNvPr>
          <p:cNvSpPr>
            <a:spLocks noGrp="1"/>
          </p:cNvSpPr>
          <p:nvPr>
            <p:ph idx="1"/>
          </p:nvPr>
        </p:nvSpPr>
        <p:spPr>
          <a:xfrm>
            <a:off x="1091005" y="1519031"/>
            <a:ext cx="10515600" cy="5228277"/>
          </a:xfrm>
        </p:spPr>
        <p:txBody>
          <a:bodyPr>
            <a:normAutofit fontScale="70000" lnSpcReduction="20000"/>
          </a:bodyPr>
          <a:lstStyle/>
          <a:p>
            <a:pPr marL="0" indent="0">
              <a:lnSpc>
                <a:spcPct val="120000"/>
              </a:lnSpc>
              <a:buNone/>
            </a:pPr>
            <a:r>
              <a:rPr lang="en-US" b="1" dirty="0">
                <a:latin typeface="Courier New" panose="02070309020205020404" pitchFamily="49" charset="0"/>
                <a:cs typeface="Courier New" panose="02070309020205020404" pitchFamily="49" charset="0"/>
              </a:rPr>
              <a:t>5.01. Management by Manager. </a:t>
            </a:r>
          </a:p>
          <a:p>
            <a:pPr marL="0" indent="0">
              <a:lnSpc>
                <a:spcPct val="120000"/>
              </a:lnSpc>
              <a:buNone/>
            </a:pPr>
            <a:r>
              <a:rPr lang="en-US" b="1" dirty="0">
                <a:latin typeface="Courier New" panose="02070309020205020404" pitchFamily="49" charset="0"/>
                <a:cs typeface="Courier New" panose="02070309020205020404" pitchFamily="49" charset="0"/>
              </a:rPr>
              <a:t>(b)  Delegation . The Manager may delegate the right, power and authority to manage the day-to-day business, affairs, operations and activities of the Company to any officer,. employee or agent of the Company, subject to the ultimate direction, control and supervision of the Manager. If the Manager appoints an officer of the Company with a title that is commonly used for officers of a business corporation; the assignment of such title shall constitute the delegation of the authority and duties that are normally associated with that office, subject to any specific delegation of authority and duties made by the Manager. Any number of offices may be held by the same Person. The salaries and other compensation, if any, of the officers and agents of the Company shall be fixed from time to time by the Manager.</a:t>
            </a:r>
          </a:p>
          <a:p>
            <a:endParaRPr lang="en-US" dirty="0"/>
          </a:p>
        </p:txBody>
      </p:sp>
    </p:spTree>
    <p:extLst>
      <p:ext uri="{BB962C8B-B14F-4D97-AF65-F5344CB8AC3E}">
        <p14:creationId xmlns:p14="http://schemas.microsoft.com/office/powerpoint/2010/main" val="24985930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Members Rights and Obligations</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434251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69F5C-068F-4AA4-B6A3-29C3E92F9010}"/>
              </a:ext>
            </a:extLst>
          </p:cNvPr>
          <p:cNvSpPr/>
          <p:nvPr/>
        </p:nvSpPr>
        <p:spPr>
          <a:xfrm>
            <a:off x="0" y="0"/>
            <a:ext cx="6864893" cy="691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	Introductory Paragraphs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II.	Formation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III.	Management and Operations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IV.	</a:t>
            </a:r>
            <a:r>
              <a:rPr kumimoji="0" lang="en-US" sz="1800" b="0" i="0" u="none" strike="noStrike" kern="1200" cap="none" spc="0" normalizeH="0" baseline="0" noProof="0" dirty="0">
                <a:ln>
                  <a:noFill/>
                </a:ln>
                <a:solidFill>
                  <a:srgbClr val="C00000"/>
                </a:solidFill>
                <a:effectLst/>
                <a:uLnTx/>
                <a:uFillTx/>
                <a:latin typeface="Calibri"/>
                <a:ea typeface="+mn-ea"/>
                <a:cs typeface="+mn-cs"/>
              </a:rPr>
              <a:t>Members Rights and Obligations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	Distributions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	Allocations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VII.	Transfers of Membership Interests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VIII.  Dissolution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IX.	Accounting and Tax Matters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IX.	General Provisions</a:t>
            </a:r>
          </a:p>
        </p:txBody>
      </p:sp>
      <p:sp>
        <p:nvSpPr>
          <p:cNvPr id="5" name="TextBox 4">
            <a:extLst>
              <a:ext uri="{FF2B5EF4-FFF2-40B4-BE49-F238E27FC236}">
                <a16:creationId xmlns:a16="http://schemas.microsoft.com/office/drawing/2014/main" id="{6E428C9F-56C3-46EA-8FD1-619B89BE1455}"/>
              </a:ext>
            </a:extLst>
          </p:cNvPr>
          <p:cNvSpPr txBox="1"/>
          <p:nvPr/>
        </p:nvSpPr>
        <p:spPr>
          <a:xfrm>
            <a:off x="914399" y="1033869"/>
            <a:ext cx="33718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C0504D"/>
                </a:solidFill>
                <a:effectLst>
                  <a:outerShdw blurRad="38100" dist="19050" dir="2700000" algn="tl" rotWithShape="0">
                    <a:prstClr val="black">
                      <a:alpha val="40000"/>
                    </a:prstClr>
                  </a:outerShdw>
                </a:effectLst>
                <a:uLnTx/>
                <a:uFillTx/>
                <a:latin typeface="Calibri"/>
                <a:ea typeface="+mn-ea"/>
                <a:cs typeface="+mn-cs"/>
              </a:rPr>
              <a:t>Agreement Outline</a:t>
            </a:r>
          </a:p>
        </p:txBody>
      </p:sp>
      <p:cxnSp>
        <p:nvCxnSpPr>
          <p:cNvPr id="7" name="Straight Connector 6">
            <a:extLst>
              <a:ext uri="{FF2B5EF4-FFF2-40B4-BE49-F238E27FC236}">
                <a16:creationId xmlns:a16="http://schemas.microsoft.com/office/drawing/2014/main" id="{017CB9DB-2E67-4428-A8FB-67D2F766D9A0}"/>
              </a:ext>
            </a:extLst>
          </p:cNvPr>
          <p:cNvCxnSpPr/>
          <p:nvPr/>
        </p:nvCxnSpPr>
        <p:spPr>
          <a:xfrm>
            <a:off x="731520" y="997110"/>
            <a:ext cx="0" cy="457200"/>
          </a:xfrm>
          <a:prstGeom prst="line">
            <a:avLst/>
          </a:prstGeom>
        </p:spPr>
        <p:style>
          <a:lnRef idx="2">
            <a:schemeClr val="accent2"/>
          </a:lnRef>
          <a:fillRef idx="0">
            <a:schemeClr val="accent2"/>
          </a:fillRef>
          <a:effectRef idx="1">
            <a:schemeClr val="accent2"/>
          </a:effectRef>
          <a:fontRef idx="minor">
            <a:schemeClr val="tx1"/>
          </a:fontRef>
        </p:style>
      </p:cxnSp>
      <p:sp>
        <p:nvSpPr>
          <p:cNvPr id="6" name="Rectangle 5">
            <a:extLst>
              <a:ext uri="{FF2B5EF4-FFF2-40B4-BE49-F238E27FC236}">
                <a16:creationId xmlns:a16="http://schemas.microsoft.com/office/drawing/2014/main" id="{F84EC3D4-575E-4A6C-9231-77B1FE8F84DC}"/>
              </a:ext>
            </a:extLst>
          </p:cNvPr>
          <p:cNvSpPr/>
          <p:nvPr/>
        </p:nvSpPr>
        <p:spPr>
          <a:xfrm>
            <a:off x="6864893" y="231193"/>
            <a:ext cx="4969708" cy="6668492"/>
          </a:xfrm>
          <a:prstGeom prst="rect">
            <a:avLst/>
          </a:prstGeom>
        </p:spPr>
        <p:txBody>
          <a:bodyPr wrap="square">
            <a:spAutoFit/>
          </a:bodyPr>
          <a:lstStyle/>
          <a:p>
            <a:pPr algn="ctr">
              <a:spcBef>
                <a:spcPts val="200"/>
              </a:spcBef>
              <a:spcAft>
                <a:spcPts val="200"/>
              </a:spcAft>
            </a:pPr>
            <a:r>
              <a:rPr lang="en-US" sz="1400" u="sng"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Members Rights and Obligations</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914400" indent="-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1.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Number of initial and ongoing members.</a:t>
            </a:r>
            <a:endParaRPr lang="en-US" sz="1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marL="914400" indent="-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2.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Names and addresses</a:t>
            </a: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 of, and contact information for, members</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914400" indent="-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3.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Extent of limitation on member li</a:t>
            </a: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ability.</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914400" indent="-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4.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Manner in which interest of each member </a:t>
            </a: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will be determined.</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5.	Facts related to members:</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a.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Number and qualifications.</a:t>
            </a:r>
            <a:endParaRPr lang="en-US" sz="1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b.	Powers and duties.</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c.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Contribution requirements</a:t>
            </a: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d.	Admission of new members.</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e.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Extent of member’s liability for obligations of company.</a:t>
            </a:r>
            <a:endParaRPr lang="en-US" sz="1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6.	Facts related to members’ meetings:</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a.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Notice of meetings.</a:t>
            </a:r>
            <a:endParaRPr lang="en-US" sz="1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b.	Quorum requirements.</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c.</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	Number of members necessary to take action.</a:t>
            </a:r>
            <a:endParaRPr lang="en-US" sz="1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marL="1371600" indent="-4572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d.	Circumstances allowing action by consent without meeting.</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914400" defTabSz="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e.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Calling special meetings of members.</a:t>
            </a:r>
            <a:endParaRPr lang="en-US" sz="1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marL="914400" indent="-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7.	Consequences of member’s failure to make contribution to company.</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8.	</a:t>
            </a:r>
            <a:r>
              <a:rPr lang="en-US" sz="1400" dirty="0">
                <a:solidFill>
                  <a:srgbClr val="C00000"/>
                </a:solidFill>
                <a:latin typeface="Arial Narrow" panose="020B0606020202030204" pitchFamily="34" charset="0"/>
                <a:ea typeface="Calibri" panose="020F0502020204030204" pitchFamily="34" charset="0"/>
                <a:cs typeface="Courier New" panose="02070309020205020404" pitchFamily="49" charset="0"/>
              </a:rPr>
              <a:t>Compromise or release of member’s obligation</a:t>
            </a: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a:spcBef>
                <a:spcPts val="200"/>
              </a:spcBef>
              <a:spcAft>
                <a:spcPts val="200"/>
              </a:spcAft>
            </a:pPr>
            <a:r>
              <a:rPr lang="en-US" sz="1400" dirty="0">
                <a:solidFill>
                  <a:prstClr val="black"/>
                </a:solidFill>
                <a:latin typeface="Arial Narrow" panose="020B0606020202030204" pitchFamily="34" charset="0"/>
                <a:ea typeface="Calibri" panose="020F0502020204030204" pitchFamily="34" charset="0"/>
                <a:cs typeface="Courier New" panose="02070309020205020404" pitchFamily="49" charset="0"/>
              </a:rPr>
              <a:t>9.	Whether to issue membership interest certificates.</a:t>
            </a:r>
            <a:endParaRPr lang="en-US" sz="1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92867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6">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6">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p:cTn id="4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6">
                                            <p:txEl>
                                              <p:pRg st="8" end="8"/>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p:cTn id="5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6">
                                            <p:txEl>
                                              <p:pRg st="9" end="9"/>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p:cTn id="5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59" dur="500"/>
                                        <p:tgtEl>
                                          <p:spTgt spid="6">
                                            <p:txEl>
                                              <p:pRg st="10" end="10"/>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 calcmode="lin" valueType="num">
                                      <p:cBhvr>
                                        <p:cTn id="62"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11" end="11"/>
                                            </p:txEl>
                                          </p:spTgt>
                                        </p:tgtEl>
                                        <p:attrNameLst>
                                          <p:attrName>ppt_h</p:attrName>
                                        </p:attrNameLst>
                                      </p:cBhvr>
                                      <p:tavLst>
                                        <p:tav tm="0">
                                          <p:val>
                                            <p:fltVal val="0"/>
                                          </p:val>
                                        </p:tav>
                                        <p:tav tm="100000">
                                          <p:val>
                                            <p:strVal val="#ppt_h"/>
                                          </p:val>
                                        </p:tav>
                                      </p:tavLst>
                                    </p:anim>
                                    <p:animEffect transition="in" filter="fade">
                                      <p:cBhvr>
                                        <p:cTn id="64" dur="500"/>
                                        <p:tgtEl>
                                          <p:spTgt spid="6">
                                            <p:txEl>
                                              <p:pRg st="11" end="11"/>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 calcmode="lin" valueType="num">
                                      <p:cBhvr>
                                        <p:cTn id="67"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12" end="12"/>
                                            </p:txEl>
                                          </p:spTgt>
                                        </p:tgtEl>
                                        <p:attrNameLst>
                                          <p:attrName>ppt_h</p:attrName>
                                        </p:attrNameLst>
                                      </p:cBhvr>
                                      <p:tavLst>
                                        <p:tav tm="0">
                                          <p:val>
                                            <p:fltVal val="0"/>
                                          </p:val>
                                        </p:tav>
                                        <p:tav tm="100000">
                                          <p:val>
                                            <p:strVal val="#ppt_h"/>
                                          </p:val>
                                        </p:tav>
                                      </p:tavLst>
                                    </p:anim>
                                    <p:animEffect transition="in" filter="fade">
                                      <p:cBhvr>
                                        <p:cTn id="69" dur="500"/>
                                        <p:tgtEl>
                                          <p:spTgt spid="6">
                                            <p:txEl>
                                              <p:pRg st="12" end="12"/>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 calcmode="lin" valueType="num">
                                      <p:cBhvr>
                                        <p:cTn id="72"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73" dur="500" fill="hold"/>
                                        <p:tgtEl>
                                          <p:spTgt spid="6">
                                            <p:txEl>
                                              <p:pRg st="13" end="13"/>
                                            </p:txEl>
                                          </p:spTgt>
                                        </p:tgtEl>
                                        <p:attrNameLst>
                                          <p:attrName>ppt_h</p:attrName>
                                        </p:attrNameLst>
                                      </p:cBhvr>
                                      <p:tavLst>
                                        <p:tav tm="0">
                                          <p:val>
                                            <p:fltVal val="0"/>
                                          </p:val>
                                        </p:tav>
                                        <p:tav tm="100000">
                                          <p:val>
                                            <p:strVal val="#ppt_h"/>
                                          </p:val>
                                        </p:tav>
                                      </p:tavLst>
                                    </p:anim>
                                    <p:animEffect transition="in" filter="fade">
                                      <p:cBhvr>
                                        <p:cTn id="74" dur="500"/>
                                        <p:tgtEl>
                                          <p:spTgt spid="6">
                                            <p:txEl>
                                              <p:pRg st="13" end="13"/>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 calcmode="lin" valueType="num">
                                      <p:cBhvr>
                                        <p:cTn id="77" dur="5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14" end="14"/>
                                            </p:txEl>
                                          </p:spTgt>
                                        </p:tgtEl>
                                        <p:attrNameLst>
                                          <p:attrName>ppt_h</p:attrName>
                                        </p:attrNameLst>
                                      </p:cBhvr>
                                      <p:tavLst>
                                        <p:tav tm="0">
                                          <p:val>
                                            <p:fltVal val="0"/>
                                          </p:val>
                                        </p:tav>
                                        <p:tav tm="100000">
                                          <p:val>
                                            <p:strVal val="#ppt_h"/>
                                          </p:val>
                                        </p:tav>
                                      </p:tavLst>
                                    </p:anim>
                                    <p:animEffect transition="in" filter="fade">
                                      <p:cBhvr>
                                        <p:cTn id="79" dur="500"/>
                                        <p:tgtEl>
                                          <p:spTgt spid="6">
                                            <p:txEl>
                                              <p:pRg st="14" end="14"/>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 calcmode="lin" valueType="num">
                                      <p:cBhvr>
                                        <p:cTn id="82" dur="500" fill="hold"/>
                                        <p:tgtEl>
                                          <p:spTgt spid="6">
                                            <p:txEl>
                                              <p:pRg st="15" end="15"/>
                                            </p:txEl>
                                          </p:spTgt>
                                        </p:tgtEl>
                                        <p:attrNameLst>
                                          <p:attrName>ppt_w</p:attrName>
                                        </p:attrNameLst>
                                      </p:cBhvr>
                                      <p:tavLst>
                                        <p:tav tm="0">
                                          <p:val>
                                            <p:fltVal val="0"/>
                                          </p:val>
                                        </p:tav>
                                        <p:tav tm="100000">
                                          <p:val>
                                            <p:strVal val="#ppt_w"/>
                                          </p:val>
                                        </p:tav>
                                      </p:tavLst>
                                    </p:anim>
                                    <p:anim calcmode="lin" valueType="num">
                                      <p:cBhvr>
                                        <p:cTn id="83" dur="500" fill="hold"/>
                                        <p:tgtEl>
                                          <p:spTgt spid="6">
                                            <p:txEl>
                                              <p:pRg st="15" end="15"/>
                                            </p:txEl>
                                          </p:spTgt>
                                        </p:tgtEl>
                                        <p:attrNameLst>
                                          <p:attrName>ppt_h</p:attrName>
                                        </p:attrNameLst>
                                      </p:cBhvr>
                                      <p:tavLst>
                                        <p:tav tm="0">
                                          <p:val>
                                            <p:fltVal val="0"/>
                                          </p:val>
                                        </p:tav>
                                        <p:tav tm="100000">
                                          <p:val>
                                            <p:strVal val="#ppt_h"/>
                                          </p:val>
                                        </p:tav>
                                      </p:tavLst>
                                    </p:anim>
                                    <p:animEffect transition="in" filter="fade">
                                      <p:cBhvr>
                                        <p:cTn id="84" dur="500"/>
                                        <p:tgtEl>
                                          <p:spTgt spid="6">
                                            <p:txEl>
                                              <p:pRg st="15" end="15"/>
                                            </p:txEl>
                                          </p:spTgt>
                                        </p:tgtEl>
                                      </p:cBhvr>
                                    </p:animEffect>
                                  </p:childTnLst>
                                </p:cTn>
                              </p:par>
                              <p:par>
                                <p:cTn id="85" presetID="53" presetClass="entr" presetSubtype="16" fill="hold" nodeType="withEffect">
                                  <p:stCondLst>
                                    <p:cond delay="0"/>
                                  </p:stCondLst>
                                  <p:childTnLst>
                                    <p:set>
                                      <p:cBhvr>
                                        <p:cTn id="86" dur="1" fill="hold">
                                          <p:stCondLst>
                                            <p:cond delay="0"/>
                                          </p:stCondLst>
                                        </p:cTn>
                                        <p:tgtEl>
                                          <p:spTgt spid="6">
                                            <p:txEl>
                                              <p:pRg st="16" end="16"/>
                                            </p:txEl>
                                          </p:spTgt>
                                        </p:tgtEl>
                                        <p:attrNameLst>
                                          <p:attrName>style.visibility</p:attrName>
                                        </p:attrNameLst>
                                      </p:cBhvr>
                                      <p:to>
                                        <p:strVal val="visible"/>
                                      </p:to>
                                    </p:set>
                                    <p:anim calcmode="lin" valueType="num">
                                      <p:cBhvr>
                                        <p:cTn id="87" dur="500" fill="hold"/>
                                        <p:tgtEl>
                                          <p:spTgt spid="6">
                                            <p:txEl>
                                              <p:pRg st="16" end="16"/>
                                            </p:txEl>
                                          </p:spTgt>
                                        </p:tgtEl>
                                        <p:attrNameLst>
                                          <p:attrName>ppt_w</p:attrName>
                                        </p:attrNameLst>
                                      </p:cBhvr>
                                      <p:tavLst>
                                        <p:tav tm="0">
                                          <p:val>
                                            <p:fltVal val="0"/>
                                          </p:val>
                                        </p:tav>
                                        <p:tav tm="100000">
                                          <p:val>
                                            <p:strVal val="#ppt_w"/>
                                          </p:val>
                                        </p:tav>
                                      </p:tavLst>
                                    </p:anim>
                                    <p:anim calcmode="lin" valueType="num">
                                      <p:cBhvr>
                                        <p:cTn id="88" dur="500" fill="hold"/>
                                        <p:tgtEl>
                                          <p:spTgt spid="6">
                                            <p:txEl>
                                              <p:pRg st="16" end="16"/>
                                            </p:txEl>
                                          </p:spTgt>
                                        </p:tgtEl>
                                        <p:attrNameLst>
                                          <p:attrName>ppt_h</p:attrName>
                                        </p:attrNameLst>
                                      </p:cBhvr>
                                      <p:tavLst>
                                        <p:tav tm="0">
                                          <p:val>
                                            <p:fltVal val="0"/>
                                          </p:val>
                                        </p:tav>
                                        <p:tav tm="100000">
                                          <p:val>
                                            <p:strVal val="#ppt_h"/>
                                          </p:val>
                                        </p:tav>
                                      </p:tavLst>
                                    </p:anim>
                                    <p:animEffect transition="in" filter="fade">
                                      <p:cBhvr>
                                        <p:cTn id="89" dur="500"/>
                                        <p:tgtEl>
                                          <p:spTgt spid="6">
                                            <p:txEl>
                                              <p:pRg st="16" end="16"/>
                                            </p:txEl>
                                          </p:spTgt>
                                        </p:tgtEl>
                                      </p:cBhvr>
                                    </p:animEffect>
                                  </p:childTnLst>
                                </p:cTn>
                              </p:par>
                              <p:par>
                                <p:cTn id="90" presetID="53" presetClass="entr" presetSubtype="16" fill="hold" nodeType="withEffect">
                                  <p:stCondLst>
                                    <p:cond delay="0"/>
                                  </p:stCondLst>
                                  <p:childTnLst>
                                    <p:set>
                                      <p:cBhvr>
                                        <p:cTn id="91" dur="1" fill="hold">
                                          <p:stCondLst>
                                            <p:cond delay="0"/>
                                          </p:stCondLst>
                                        </p:cTn>
                                        <p:tgtEl>
                                          <p:spTgt spid="6">
                                            <p:txEl>
                                              <p:pRg st="17" end="17"/>
                                            </p:txEl>
                                          </p:spTgt>
                                        </p:tgtEl>
                                        <p:attrNameLst>
                                          <p:attrName>style.visibility</p:attrName>
                                        </p:attrNameLst>
                                      </p:cBhvr>
                                      <p:to>
                                        <p:strVal val="visible"/>
                                      </p:to>
                                    </p:set>
                                    <p:anim calcmode="lin" valueType="num">
                                      <p:cBhvr>
                                        <p:cTn id="92" dur="500" fill="hold"/>
                                        <p:tgtEl>
                                          <p:spTgt spid="6">
                                            <p:txEl>
                                              <p:pRg st="17" end="17"/>
                                            </p:txEl>
                                          </p:spTgt>
                                        </p:tgtEl>
                                        <p:attrNameLst>
                                          <p:attrName>ppt_w</p:attrName>
                                        </p:attrNameLst>
                                      </p:cBhvr>
                                      <p:tavLst>
                                        <p:tav tm="0">
                                          <p:val>
                                            <p:fltVal val="0"/>
                                          </p:val>
                                        </p:tav>
                                        <p:tav tm="100000">
                                          <p:val>
                                            <p:strVal val="#ppt_w"/>
                                          </p:val>
                                        </p:tav>
                                      </p:tavLst>
                                    </p:anim>
                                    <p:anim calcmode="lin" valueType="num">
                                      <p:cBhvr>
                                        <p:cTn id="93" dur="500" fill="hold"/>
                                        <p:tgtEl>
                                          <p:spTgt spid="6">
                                            <p:txEl>
                                              <p:pRg st="17" end="17"/>
                                            </p:txEl>
                                          </p:spTgt>
                                        </p:tgtEl>
                                        <p:attrNameLst>
                                          <p:attrName>ppt_h</p:attrName>
                                        </p:attrNameLst>
                                      </p:cBhvr>
                                      <p:tavLst>
                                        <p:tav tm="0">
                                          <p:val>
                                            <p:fltVal val="0"/>
                                          </p:val>
                                        </p:tav>
                                        <p:tav tm="100000">
                                          <p:val>
                                            <p:strVal val="#ppt_h"/>
                                          </p:val>
                                        </p:tav>
                                      </p:tavLst>
                                    </p:anim>
                                    <p:animEffect transition="in" filter="fade">
                                      <p:cBhvr>
                                        <p:cTn id="94" dur="500"/>
                                        <p:tgtEl>
                                          <p:spTgt spid="6">
                                            <p:txEl>
                                              <p:pRg st="17" end="17"/>
                                            </p:txEl>
                                          </p:spTgt>
                                        </p:tgtEl>
                                      </p:cBhvr>
                                    </p:animEffect>
                                  </p:childTnLst>
                                </p:cTn>
                              </p:par>
                              <p:par>
                                <p:cTn id="95" presetID="53" presetClass="entr" presetSubtype="16" fill="hold" nodeType="withEffect">
                                  <p:stCondLst>
                                    <p:cond delay="0"/>
                                  </p:stCondLst>
                                  <p:childTnLst>
                                    <p:set>
                                      <p:cBhvr>
                                        <p:cTn id="96" dur="1" fill="hold">
                                          <p:stCondLst>
                                            <p:cond delay="0"/>
                                          </p:stCondLst>
                                        </p:cTn>
                                        <p:tgtEl>
                                          <p:spTgt spid="6">
                                            <p:txEl>
                                              <p:pRg st="18" end="18"/>
                                            </p:txEl>
                                          </p:spTgt>
                                        </p:tgtEl>
                                        <p:attrNameLst>
                                          <p:attrName>style.visibility</p:attrName>
                                        </p:attrNameLst>
                                      </p:cBhvr>
                                      <p:to>
                                        <p:strVal val="visible"/>
                                      </p:to>
                                    </p:set>
                                    <p:anim calcmode="lin" valueType="num">
                                      <p:cBhvr>
                                        <p:cTn id="97" dur="500" fill="hold"/>
                                        <p:tgtEl>
                                          <p:spTgt spid="6">
                                            <p:txEl>
                                              <p:pRg st="18" end="18"/>
                                            </p:txEl>
                                          </p:spTgt>
                                        </p:tgtEl>
                                        <p:attrNameLst>
                                          <p:attrName>ppt_w</p:attrName>
                                        </p:attrNameLst>
                                      </p:cBhvr>
                                      <p:tavLst>
                                        <p:tav tm="0">
                                          <p:val>
                                            <p:fltVal val="0"/>
                                          </p:val>
                                        </p:tav>
                                        <p:tav tm="100000">
                                          <p:val>
                                            <p:strVal val="#ppt_w"/>
                                          </p:val>
                                        </p:tav>
                                      </p:tavLst>
                                    </p:anim>
                                    <p:anim calcmode="lin" valueType="num">
                                      <p:cBhvr>
                                        <p:cTn id="98" dur="500" fill="hold"/>
                                        <p:tgtEl>
                                          <p:spTgt spid="6">
                                            <p:txEl>
                                              <p:pRg st="18" end="18"/>
                                            </p:txEl>
                                          </p:spTgt>
                                        </p:tgtEl>
                                        <p:attrNameLst>
                                          <p:attrName>ppt_h</p:attrName>
                                        </p:attrNameLst>
                                      </p:cBhvr>
                                      <p:tavLst>
                                        <p:tav tm="0">
                                          <p:val>
                                            <p:fltVal val="0"/>
                                          </p:val>
                                        </p:tav>
                                        <p:tav tm="100000">
                                          <p:val>
                                            <p:strVal val="#ppt_h"/>
                                          </p:val>
                                        </p:tav>
                                      </p:tavLst>
                                    </p:anim>
                                    <p:animEffect transition="in" filter="fade">
                                      <p:cBhvr>
                                        <p:cTn id="99" dur="500"/>
                                        <p:tgtEl>
                                          <p:spTgt spid="6">
                                            <p:txEl>
                                              <p:pRg st="18" end="18"/>
                                            </p:txEl>
                                          </p:spTgt>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xEl>
                                              <p:pRg st="19" end="19"/>
                                            </p:txEl>
                                          </p:spTgt>
                                        </p:tgtEl>
                                        <p:attrNameLst>
                                          <p:attrName>style.visibility</p:attrName>
                                        </p:attrNameLst>
                                      </p:cBhvr>
                                      <p:to>
                                        <p:strVal val="visible"/>
                                      </p:to>
                                    </p:set>
                                    <p:anim calcmode="lin" valueType="num">
                                      <p:cBhvr>
                                        <p:cTn id="102" dur="500" fill="hold"/>
                                        <p:tgtEl>
                                          <p:spTgt spid="6">
                                            <p:txEl>
                                              <p:pRg st="19" end="19"/>
                                            </p:txEl>
                                          </p:spTgt>
                                        </p:tgtEl>
                                        <p:attrNameLst>
                                          <p:attrName>ppt_w</p:attrName>
                                        </p:attrNameLst>
                                      </p:cBhvr>
                                      <p:tavLst>
                                        <p:tav tm="0">
                                          <p:val>
                                            <p:fltVal val="0"/>
                                          </p:val>
                                        </p:tav>
                                        <p:tav tm="100000">
                                          <p:val>
                                            <p:strVal val="#ppt_w"/>
                                          </p:val>
                                        </p:tav>
                                      </p:tavLst>
                                    </p:anim>
                                    <p:anim calcmode="lin" valueType="num">
                                      <p:cBhvr>
                                        <p:cTn id="103" dur="500" fill="hold"/>
                                        <p:tgtEl>
                                          <p:spTgt spid="6">
                                            <p:txEl>
                                              <p:pRg st="19" end="19"/>
                                            </p:txEl>
                                          </p:spTgt>
                                        </p:tgtEl>
                                        <p:attrNameLst>
                                          <p:attrName>ppt_h</p:attrName>
                                        </p:attrNameLst>
                                      </p:cBhvr>
                                      <p:tavLst>
                                        <p:tav tm="0">
                                          <p:val>
                                            <p:fltVal val="0"/>
                                          </p:val>
                                        </p:tav>
                                        <p:tav tm="100000">
                                          <p:val>
                                            <p:strVal val="#ppt_h"/>
                                          </p:val>
                                        </p:tav>
                                      </p:tavLst>
                                    </p:anim>
                                    <p:animEffect transition="in" filter="fade">
                                      <p:cBhvr>
                                        <p:cTn id="104" dur="500"/>
                                        <p:tgtEl>
                                          <p:spTgt spid="6">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CB4C0-120C-47A2-9023-784C44F2E66E}"/>
              </a:ext>
            </a:extLst>
          </p:cNvPr>
          <p:cNvSpPr>
            <a:spLocks noGrp="1"/>
          </p:cNvSpPr>
          <p:nvPr>
            <p:ph type="title"/>
          </p:nvPr>
        </p:nvSpPr>
        <p:spPr>
          <a:xfrm>
            <a:off x="956534" y="2721049"/>
            <a:ext cx="10515600" cy="1325563"/>
          </a:xfrm>
        </p:spPr>
        <p:txBody>
          <a:bodyPr>
            <a:normAutofit/>
          </a:bodyPr>
          <a:lstStyle/>
          <a:p>
            <a:pPr algn="ctr"/>
            <a:r>
              <a:rPr lang="en-US" sz="7200" dirty="0">
                <a:solidFill>
                  <a:schemeClr val="accent4">
                    <a:lumMod val="60000"/>
                    <a:lumOff val="40000"/>
                  </a:schemeClr>
                </a:solidFill>
                <a:effectLst>
                  <a:outerShdw blurRad="38100" dist="38100" dir="2700000" algn="tl">
                    <a:srgbClr val="000000">
                      <a:alpha val="43137"/>
                    </a:srgbClr>
                  </a:outerShdw>
                </a:effectLst>
                <a:latin typeface="Chiller" panose="04020404031007020602" pitchFamily="82" charset="0"/>
              </a:rPr>
              <a:t>Nature of  Membership Interest</a:t>
            </a:r>
          </a:p>
        </p:txBody>
      </p:sp>
    </p:spTree>
    <p:extLst>
      <p:ext uri="{BB962C8B-B14F-4D97-AF65-F5344CB8AC3E}">
        <p14:creationId xmlns:p14="http://schemas.microsoft.com/office/powerpoint/2010/main" val="2636814741"/>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0F482E-0285-4A0D-A8A1-B45ADCE36CF4}"/>
              </a:ext>
            </a:extLst>
          </p:cNvPr>
          <p:cNvSpPr/>
          <p:nvPr/>
        </p:nvSpPr>
        <p:spPr>
          <a:xfrm>
            <a:off x="2954342" y="2798390"/>
            <a:ext cx="6533028" cy="2554545"/>
          </a:xfrm>
          <a:prstGeom prst="rect">
            <a:avLst/>
          </a:prstGeom>
        </p:spPr>
        <p:txBody>
          <a:bodyPr wrap="square">
            <a:spAutoFit/>
          </a:bodyPr>
          <a:lstStyle/>
          <a:p>
            <a:pPr algn="ctr">
              <a:spcBef>
                <a:spcPts val="1200"/>
              </a:spcBef>
              <a:spcAft>
                <a:spcPts val="1200"/>
              </a:spcAft>
            </a:pPr>
            <a:r>
              <a:rPr lang="en-US" sz="4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Mr. A and </a:t>
            </a:r>
            <a:r>
              <a:rPr lang="en-US" sz="4000" dirty="0" err="1">
                <a:solidFill>
                  <a:srgbClr val="002060"/>
                </a:solidFill>
                <a:latin typeface="Tempus Sans ITC" panose="04020404030D07020202" pitchFamily="82" charset="0"/>
                <a:ea typeface="Calibri" panose="020F0502020204030204" pitchFamily="34" charset="0"/>
                <a:cs typeface="Times New Roman" panose="02020603050405020304" pitchFamily="18" charset="0"/>
              </a:rPr>
              <a:t>Ms</a:t>
            </a:r>
            <a:r>
              <a:rPr lang="en-US" sz="4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 B form a LLC </a:t>
            </a:r>
            <a:br>
              <a:rPr lang="en-US" sz="4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br>
            <a:r>
              <a:rPr lang="en-US" sz="4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Mr. A contributes $5,000 </a:t>
            </a:r>
            <a:br>
              <a:rPr lang="en-US" sz="4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br>
            <a:r>
              <a:rPr lang="en-US" sz="4000" dirty="0" err="1">
                <a:solidFill>
                  <a:srgbClr val="002060"/>
                </a:solidFill>
                <a:latin typeface="Tempus Sans ITC" panose="04020404030D07020202" pitchFamily="82" charset="0"/>
                <a:ea typeface="Calibri" panose="020F0502020204030204" pitchFamily="34" charset="0"/>
                <a:cs typeface="Times New Roman" panose="02020603050405020304" pitchFamily="18" charset="0"/>
              </a:rPr>
              <a:t>Ms</a:t>
            </a:r>
            <a:r>
              <a:rPr lang="en-US" sz="4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 B contributes $150,000.</a:t>
            </a:r>
            <a:br>
              <a:rPr lang="en-US" sz="4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br>
            <a:endParaRPr lang="en-US" sz="4000" dirty="0">
              <a:solidFill>
                <a:srgbClr val="002060"/>
              </a:solidFill>
              <a:latin typeface="Tempus Sans ITC" panose="04020404030D07020202" pitchFamily="82" charset="0"/>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44929" y="422914"/>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76BD8-A44B-4267-A208-90D2F2FEA24D}"/>
              </a:ext>
            </a:extLst>
          </p:cNvPr>
          <p:cNvPicPr>
            <a:picLocks noChangeAspect="1"/>
          </p:cNvPicPr>
          <p:nvPr/>
        </p:nvPicPr>
        <p:blipFill>
          <a:blip r:embed="rId2"/>
          <a:stretch>
            <a:fillRect/>
          </a:stretch>
        </p:blipFill>
        <p:spPr>
          <a:xfrm>
            <a:off x="-1024541" y="2010335"/>
            <a:ext cx="3700506" cy="4847665"/>
          </a:xfrm>
          <a:prstGeom prst="rect">
            <a:avLst/>
          </a:prstGeom>
        </p:spPr>
      </p:pic>
      <p:pic>
        <p:nvPicPr>
          <p:cNvPr id="2052" name="Picture 4" descr="Image result for business woman">
            <a:extLst>
              <a:ext uri="{FF2B5EF4-FFF2-40B4-BE49-F238E27FC236}">
                <a16:creationId xmlns:a16="http://schemas.microsoft.com/office/drawing/2014/main" id="{BFCD2880-308C-4311-B98B-FE3B315DF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951" y="2267231"/>
            <a:ext cx="1743075" cy="45907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EC6F213-7E3D-431D-8BC4-A7DCF41BA632}"/>
              </a:ext>
            </a:extLst>
          </p:cNvPr>
          <p:cNvSpPr/>
          <p:nvPr/>
        </p:nvSpPr>
        <p:spPr>
          <a:xfrm rot="20609139">
            <a:off x="2784503" y="2591691"/>
            <a:ext cx="6702948" cy="1846659"/>
          </a:xfrm>
          <a:prstGeom prst="rect">
            <a:avLst/>
          </a:prstGeom>
          <a:solidFill>
            <a:schemeClr val="accent4">
              <a:lumMod val="75000"/>
            </a:schemeClr>
          </a:solidFill>
          <a:ln>
            <a:solidFill>
              <a:schemeClr val="accent2"/>
            </a:solidFill>
          </a:ln>
          <a:effectLst>
            <a:outerShdw blurRad="50800" dist="50800" dir="5400000" algn="ctr" rotWithShape="0">
              <a:srgbClr val="000000"/>
            </a:outerShdw>
          </a:effectLst>
        </p:spPr>
        <p:txBody>
          <a:bodyPr wrap="square">
            <a:spAutoFit/>
          </a:bodyPr>
          <a:lstStyle/>
          <a:p>
            <a:pPr algn="ctr"/>
            <a:endParaRPr lang="en-US" dirty="0">
              <a:solidFill>
                <a:schemeClr val="accent4">
                  <a:lumMod val="20000"/>
                  <a:lumOff val="80000"/>
                </a:schemeClr>
              </a:solidFill>
              <a:latin typeface="Tempus Sans ITC" panose="04020404030D07020202" pitchFamily="82" charset="0"/>
              <a:ea typeface="Calibri" panose="020F0502020204030204" pitchFamily="34" charset="0"/>
              <a:cs typeface="Times New Roman" panose="02020603050405020304" pitchFamily="18" charset="0"/>
            </a:endParaRPr>
          </a:p>
          <a:p>
            <a:pPr algn="ctr"/>
            <a:r>
              <a:rPr lang="en-US" sz="3200" dirty="0">
                <a:solidFill>
                  <a:schemeClr val="accent4">
                    <a:lumMod val="20000"/>
                    <a:lumOff val="80000"/>
                  </a:schemeClr>
                </a:solidFill>
                <a:latin typeface="Tempus Sans ITC" panose="04020404030D07020202" pitchFamily="82" charset="0"/>
                <a:ea typeface="Calibri" panose="020F0502020204030204" pitchFamily="34" charset="0"/>
                <a:cs typeface="Times New Roman" panose="02020603050405020304" pitchFamily="18" charset="0"/>
              </a:rPr>
              <a:t>What are their relative ownership interests in the LLC? </a:t>
            </a:r>
          </a:p>
          <a:p>
            <a:pPr algn="ctr"/>
            <a:endParaRPr lang="en-US" sz="3200" dirty="0"/>
          </a:p>
        </p:txBody>
      </p:sp>
      <p:sp>
        <p:nvSpPr>
          <p:cNvPr id="11" name="TextBox 10">
            <a:extLst>
              <a:ext uri="{FF2B5EF4-FFF2-40B4-BE49-F238E27FC236}">
                <a16:creationId xmlns:a16="http://schemas.microsoft.com/office/drawing/2014/main" id="{EDA57810-0544-47B9-89FA-F95F77CBC86D}"/>
              </a:ext>
            </a:extLst>
          </p:cNvPr>
          <p:cNvSpPr txBox="1"/>
          <p:nvPr/>
        </p:nvSpPr>
        <p:spPr>
          <a:xfrm>
            <a:off x="2443740" y="1015384"/>
            <a:ext cx="3207929" cy="1323439"/>
          </a:xfrm>
          <a:prstGeom prst="rect">
            <a:avLst/>
          </a:prstGeom>
          <a:noFill/>
        </p:spPr>
        <p:txBody>
          <a:bodyPr wrap="none" rtlCol="0">
            <a:spAutoFit/>
          </a:bodyPr>
          <a:lstStyle/>
          <a:p>
            <a:r>
              <a:rPr lang="en-US" sz="8000" dirty="0">
                <a:effectLst>
                  <a:outerShdw blurRad="38100" dist="38100" dir="2700000" algn="tl">
                    <a:srgbClr val="000000">
                      <a:alpha val="43137"/>
                    </a:srgbClr>
                  </a:outerShdw>
                </a:effectLst>
                <a:latin typeface="Arial Black" panose="020B0A04020102020204" pitchFamily="34" charset="0"/>
              </a:rPr>
              <a:t>50/50</a:t>
            </a:r>
          </a:p>
        </p:txBody>
      </p:sp>
    </p:spTree>
    <p:extLst>
      <p:ext uri="{BB962C8B-B14F-4D97-AF65-F5344CB8AC3E}">
        <p14:creationId xmlns:p14="http://schemas.microsoft.com/office/powerpoint/2010/main" val="3338438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ppt_w</p:attrName>
                                        </p:attrNameLst>
                                      </p:cBhvr>
                                      <p:tavLst>
                                        <p:tav tm="0" fmla="#ppt_w*sin(2.5*pi*$)">
                                          <p:val>
                                            <p:fltVal val="0"/>
                                          </p:val>
                                        </p:tav>
                                        <p:tav tm="100000">
                                          <p:val>
                                            <p:fltVal val="1"/>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a:endParaRPr>
          </a:p>
        </p:txBody>
      </p:sp>
      <p:sp>
        <p:nvSpPr>
          <p:cNvPr id="67588"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defTabSz="914126">
              <a:defRPr/>
            </a:pPr>
            <a:r>
              <a:rPr lang="en-US" sz="4799">
                <a:solidFill>
                  <a:srgbClr val="FF0000"/>
                </a:solidFill>
                <a:latin typeface="Calibri"/>
              </a:rPr>
              <a:t> </a:t>
            </a:r>
          </a:p>
        </p:txBody>
      </p:sp>
      <p:sp>
        <p:nvSpPr>
          <p:cNvPr id="11" name="Rectangle 10"/>
          <p:cNvSpPr/>
          <p:nvPr/>
        </p:nvSpPr>
        <p:spPr>
          <a:xfrm flipH="1">
            <a:off x="4343857" y="2217044"/>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a:endParaRPr>
          </a:p>
        </p:txBody>
      </p:sp>
      <p:sp>
        <p:nvSpPr>
          <p:cNvPr id="20" name="Rectangle 3"/>
          <p:cNvSpPr txBox="1">
            <a:spLocks noChangeArrowheads="1"/>
          </p:cNvSpPr>
          <p:nvPr/>
        </p:nvSpPr>
        <p:spPr bwMode="auto">
          <a:xfrm>
            <a:off x="4648577" y="2362479"/>
            <a:ext cx="5713512" cy="1675963"/>
          </a:xfrm>
          <a:prstGeom prst="rect">
            <a:avLst/>
          </a:prstGeom>
          <a:noFill/>
          <a:ln w="9525">
            <a:noFill/>
            <a:miter lim="800000"/>
            <a:headEnd/>
            <a:tailEnd/>
          </a:ln>
        </p:spPr>
        <p:txBody>
          <a:bodyPr/>
          <a:lstStyle/>
          <a:p>
            <a:pPr defTabSz="914126" eaLnBrk="0" hangingPunct="0">
              <a:spcBef>
                <a:spcPct val="20000"/>
              </a:spcBef>
              <a:defRPr/>
            </a:pPr>
            <a:r>
              <a:rPr lang="en-US" sz="1999">
                <a:solidFill>
                  <a:srgbClr val="C00000"/>
                </a:solidFill>
                <a:effectLst>
                  <a:outerShdw blurRad="38100" dist="38100" dir="2700000" algn="tl">
                    <a:srgbClr val="000000">
                      <a:alpha val="43137"/>
                    </a:srgbClr>
                  </a:outerShdw>
                </a:effectLst>
                <a:latin typeface="Abadi Extra Light" panose="020B0204020104020204" pitchFamily="34" charset="0"/>
                <a:cs typeface="Times New Roman" pitchFamily="18" charset="0"/>
              </a:rPr>
              <a:t>GIBSON&amp;PERKINS, PC</a:t>
            </a:r>
            <a:r>
              <a:rPr lang="en-US" sz="1999">
                <a:solidFill>
                  <a:srgbClr val="000000"/>
                </a:solidFill>
                <a:latin typeface="Abadi Extra Light" panose="020B0204020104020204" pitchFamily="34" charset="0"/>
                <a:cs typeface="Times New Roman" pitchFamily="18" charset="0"/>
              </a:rPr>
              <a:t> is a multi-practice law firm with offices in Pennsylvania and Delaware.  Our firm has expanded from its founding in 2001, into a vibrant and growing law firm dedicated to serving an ever expanding and sophisticated client base.  </a:t>
            </a:r>
          </a:p>
          <a:p>
            <a:pPr defTabSz="914126" eaLnBrk="0" hangingPunct="0">
              <a:spcBef>
                <a:spcPct val="20000"/>
              </a:spcBef>
              <a:defRPr/>
            </a:pPr>
            <a:r>
              <a:rPr lang="en-US" sz="1999" i="1">
                <a:solidFill>
                  <a:srgbClr val="000000"/>
                </a:solidFill>
                <a:latin typeface="Abadi Extra Light" panose="020B0204020104020204" pitchFamily="34" charset="0"/>
                <a:cs typeface="Times New Roman" pitchFamily="18" charset="0"/>
              </a:rPr>
              <a:t>We represent clients in matters pertaining to:</a:t>
            </a:r>
            <a:br>
              <a:rPr lang="en-US" sz="1999" i="1">
                <a:solidFill>
                  <a:srgbClr val="000000"/>
                </a:solidFill>
                <a:latin typeface="Abadi Extra Light" panose="020B0204020104020204" pitchFamily="34" charset="0"/>
                <a:cs typeface="Times New Roman" pitchFamily="18" charset="0"/>
              </a:rPr>
            </a:br>
            <a:br>
              <a:rPr lang="en-US" sz="1999" i="1">
                <a:solidFill>
                  <a:srgbClr val="000000"/>
                </a:solidFill>
                <a:latin typeface="Abadi Extra Light" panose="020B0204020104020204" pitchFamily="34" charset="0"/>
                <a:cs typeface="Times New Roman" pitchFamily="18" charset="0"/>
              </a:rPr>
            </a:br>
            <a:r>
              <a:rPr lang="en-US" sz="2399">
                <a:solidFill>
                  <a:srgbClr val="000000"/>
                </a:solidFill>
                <a:latin typeface="Abadi Extra Light" panose="020B0204020104020204" pitchFamily="34" charset="0"/>
              </a:rPr>
              <a:t>	</a:t>
            </a:r>
          </a:p>
          <a:p>
            <a:pPr algn="ctr" defTabSz="914126" eaLnBrk="0" hangingPunct="0">
              <a:lnSpc>
                <a:spcPct val="90000"/>
              </a:lnSpc>
              <a:spcBef>
                <a:spcPct val="20000"/>
              </a:spcBef>
              <a:defRPr/>
            </a:pPr>
            <a:r>
              <a:rPr lang="en-US" sz="2399">
                <a:solidFill>
                  <a:srgbClr val="000000"/>
                </a:solidFill>
                <a:latin typeface="Calibri"/>
              </a:rPr>
              <a:t>	</a:t>
            </a:r>
          </a:p>
        </p:txBody>
      </p:sp>
      <p:sp>
        <p:nvSpPr>
          <p:cNvPr id="21" name="Text Box 8"/>
          <p:cNvSpPr txBox="1">
            <a:spLocks noChangeArrowheads="1"/>
          </p:cNvSpPr>
          <p:nvPr/>
        </p:nvSpPr>
        <p:spPr bwMode="auto">
          <a:xfrm>
            <a:off x="3867731" y="4305145"/>
            <a:ext cx="5256431" cy="2245728"/>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3986" indent="-571329" defTabSz="914126" eaLnBrk="1" hangingPunct="1">
              <a:buFont typeface="Arial" pitchFamily="34" charset="0"/>
              <a:buChar char="•"/>
              <a:defRPr/>
            </a:pPr>
            <a:r>
              <a:rPr lang="en-US" sz="1999" i="1">
                <a:solidFill>
                  <a:srgbClr val="1F497D"/>
                </a:solidFill>
                <a:latin typeface="Abadi Extra Light" panose="020B0204020104020204" pitchFamily="34" charset="0"/>
                <a:cs typeface="Times New Roman" pitchFamily="18" charset="0"/>
              </a:rPr>
              <a:t>Business Transactions</a:t>
            </a:r>
          </a:p>
          <a:p>
            <a:pPr marL="1713986" indent="-571329" defTabSz="914126" eaLnBrk="1" hangingPunct="1">
              <a:buFont typeface="Arial" pitchFamily="34" charset="0"/>
              <a:buChar char="•"/>
              <a:defRPr/>
            </a:pPr>
            <a:r>
              <a:rPr lang="en-US" sz="1999" i="1">
                <a:solidFill>
                  <a:srgbClr val="1F497D"/>
                </a:solidFill>
                <a:latin typeface="Abadi Extra Light" panose="020B0204020104020204" pitchFamily="34" charset="0"/>
                <a:cs typeface="Times New Roman" pitchFamily="18" charset="0"/>
              </a:rPr>
              <a:t>Real Estate  </a:t>
            </a:r>
          </a:p>
          <a:p>
            <a:pPr marL="1713986" indent="-571329" defTabSz="914126" eaLnBrk="1" hangingPunct="1">
              <a:buFont typeface="Arial" pitchFamily="34" charset="0"/>
              <a:buChar char="•"/>
              <a:defRPr/>
            </a:pPr>
            <a:r>
              <a:rPr lang="en-US" sz="1999" i="1">
                <a:solidFill>
                  <a:srgbClr val="1F497D"/>
                </a:solidFill>
                <a:latin typeface="Abadi Extra Light" panose="020B0204020104020204" pitchFamily="34" charset="0"/>
                <a:cs typeface="Times New Roman" pitchFamily="18" charset="0"/>
              </a:rPr>
              <a:t>Estate Planning  </a:t>
            </a:r>
          </a:p>
          <a:p>
            <a:pPr marL="1713986" indent="-571329" defTabSz="914126" eaLnBrk="1" hangingPunct="1">
              <a:buFont typeface="Arial" pitchFamily="34" charset="0"/>
              <a:buChar char="•"/>
              <a:defRPr/>
            </a:pPr>
            <a:r>
              <a:rPr lang="en-US" sz="1999" i="1">
                <a:solidFill>
                  <a:srgbClr val="1F497D"/>
                </a:solidFill>
                <a:latin typeface="Abadi Extra Light" panose="020B0204020104020204" pitchFamily="34" charset="0"/>
                <a:cs typeface="Times New Roman" pitchFamily="18" charset="0"/>
              </a:rPr>
              <a:t>Estate Administration  </a:t>
            </a:r>
          </a:p>
          <a:p>
            <a:pPr marL="1713986" indent="-571329" defTabSz="914126" eaLnBrk="1" hangingPunct="1">
              <a:buFont typeface="Arial" pitchFamily="34" charset="0"/>
              <a:buChar char="•"/>
              <a:defRPr/>
            </a:pPr>
            <a:r>
              <a:rPr lang="en-US" sz="1999" i="1">
                <a:solidFill>
                  <a:srgbClr val="1F497D"/>
                </a:solidFill>
                <a:latin typeface="Abadi Extra Light" panose="020B0204020104020204" pitchFamily="34" charset="0"/>
                <a:cs typeface="Times New Roman" pitchFamily="18" charset="0"/>
              </a:rPr>
              <a:t>Tax Problem Resolution  </a:t>
            </a:r>
          </a:p>
          <a:p>
            <a:pPr marL="1713986" indent="-571329" defTabSz="914126" eaLnBrk="1" hangingPunct="1">
              <a:buFont typeface="Arial" pitchFamily="34" charset="0"/>
              <a:buChar char="•"/>
              <a:defRPr/>
            </a:pPr>
            <a:r>
              <a:rPr lang="en-US" sz="1999" i="1">
                <a:solidFill>
                  <a:srgbClr val="1F497D"/>
                </a:solidFill>
                <a:latin typeface="Abadi Extra Light" panose="020B0204020104020204" pitchFamily="34" charset="0"/>
                <a:cs typeface="Times New Roman" pitchFamily="18" charset="0"/>
              </a:rPr>
              <a:t>Emerging Businesses  </a:t>
            </a:r>
          </a:p>
          <a:p>
            <a:pPr marL="1713986" indent="-571329" defTabSz="914126" eaLnBrk="1" hangingPunct="1">
              <a:buFont typeface="Arial" pitchFamily="34" charset="0"/>
              <a:buChar char="•"/>
              <a:defRPr/>
            </a:pPr>
            <a:r>
              <a:rPr lang="en-US" sz="1999" i="1">
                <a:solidFill>
                  <a:srgbClr val="1F497D"/>
                </a:solidFill>
                <a:latin typeface="Abadi Extra Light" panose="020B0204020104020204" pitchFamily="34" charset="0"/>
                <a:cs typeface="Times New Roman" pitchFamily="18" charset="0"/>
              </a:rPr>
              <a:t>Litigation</a:t>
            </a:r>
            <a:endParaRPr lang="en-US" sz="1799">
              <a:solidFill>
                <a:srgbClr val="1F497D"/>
              </a:solidFill>
              <a:latin typeface="Abadi Extra Light" panose="020B0204020104020204" pitchFamily="34" charset="0"/>
              <a:cs typeface="Times New Roman" pitchFamily="18" charset="0"/>
            </a:endParaRPr>
          </a:p>
        </p:txBody>
      </p:sp>
      <p:pic>
        <p:nvPicPr>
          <p:cNvPr id="2" name="Picture 1" descr="gibperknobackground.png">
            <a:extLst>
              <a:ext uri="{FF2B5EF4-FFF2-40B4-BE49-F238E27FC236}">
                <a16:creationId xmlns:a16="http://schemas.microsoft.com/office/drawing/2014/main" id="{81188561-C985-C2B3-1B60-EC7F52F2AE7A}"/>
              </a:ext>
            </a:extLst>
          </p:cNvPr>
          <p:cNvPicPr>
            <a:picLocks noChangeAspect="1"/>
          </p:cNvPicPr>
          <p:nvPr/>
        </p:nvPicPr>
        <p:blipFill>
          <a:blip r:embed="rId2" cstate="print"/>
          <a:srcRect/>
          <a:stretch>
            <a:fillRect/>
          </a:stretch>
        </p:blipFill>
        <p:spPr bwMode="auto">
          <a:xfrm>
            <a:off x="4648579" y="624278"/>
            <a:ext cx="4276309" cy="1004101"/>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864794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876BD8-A44B-4267-A208-90D2F2FEA24D}"/>
              </a:ext>
            </a:extLst>
          </p:cNvPr>
          <p:cNvPicPr>
            <a:picLocks noChangeAspect="1"/>
          </p:cNvPicPr>
          <p:nvPr/>
        </p:nvPicPr>
        <p:blipFill>
          <a:blip r:embed="rId2"/>
          <a:stretch>
            <a:fillRect/>
          </a:stretch>
        </p:blipFill>
        <p:spPr>
          <a:xfrm>
            <a:off x="-1024541" y="2010335"/>
            <a:ext cx="3700506" cy="4847665"/>
          </a:xfrm>
          <a:prstGeom prst="rect">
            <a:avLst/>
          </a:prstGeom>
        </p:spPr>
      </p:pic>
      <p:pic>
        <p:nvPicPr>
          <p:cNvPr id="2052" name="Picture 4" descr="Image result for business woman">
            <a:extLst>
              <a:ext uri="{FF2B5EF4-FFF2-40B4-BE49-F238E27FC236}">
                <a16:creationId xmlns:a16="http://schemas.microsoft.com/office/drawing/2014/main" id="{BFCD2880-308C-4311-B98B-FE3B315DF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951" y="2267231"/>
            <a:ext cx="1743075" cy="45907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F87D81-3CAD-4E2F-8079-2F084A74BACE}"/>
              </a:ext>
            </a:extLst>
          </p:cNvPr>
          <p:cNvSpPr txBox="1"/>
          <p:nvPr/>
        </p:nvSpPr>
        <p:spPr>
          <a:xfrm>
            <a:off x="3006535" y="1718344"/>
            <a:ext cx="5941050" cy="4124206"/>
          </a:xfrm>
          <a:prstGeom prst="rect">
            <a:avLst/>
          </a:prstGeom>
          <a:noFill/>
        </p:spPr>
        <p:txBody>
          <a:bodyPr wrap="none" rtlCol="0">
            <a:spAutoFit/>
          </a:bodyPr>
          <a:lstStyle/>
          <a:p>
            <a:pPr marL="342900" indent="-342900">
              <a:spcBef>
                <a:spcPts val="600"/>
              </a:spcBef>
              <a:spcAft>
                <a:spcPts val="600"/>
              </a:spcAft>
              <a:buClr>
                <a:schemeClr val="accent2"/>
              </a:buClr>
              <a:buFont typeface="Wingdings" panose="05000000000000000000" pitchFamily="2" charset="2"/>
              <a:buChar char="ü"/>
            </a:pPr>
            <a:r>
              <a:rPr lang="en-US" sz="2400" b="1" dirty="0">
                <a:solidFill>
                  <a:srgbClr val="C00000"/>
                </a:solidFill>
                <a:latin typeface="Tempus Sans ITC" panose="04020404030D07020202" pitchFamily="82" charset="0"/>
              </a:rPr>
              <a:t>Obligation to Make Capital Contributions</a:t>
            </a:r>
          </a:p>
          <a:p>
            <a:pPr marL="342900" indent="-342900">
              <a:spcBef>
                <a:spcPts val="600"/>
              </a:spcBef>
              <a:spcAft>
                <a:spcPts val="600"/>
              </a:spcAft>
              <a:buClr>
                <a:schemeClr val="accent2"/>
              </a:buClr>
              <a:buFont typeface="Wingdings" panose="05000000000000000000" pitchFamily="2" charset="2"/>
              <a:buChar char="ü"/>
            </a:pPr>
            <a:r>
              <a:rPr lang="en-US" sz="2400" b="1" dirty="0">
                <a:solidFill>
                  <a:srgbClr val="C00000"/>
                </a:solidFill>
                <a:latin typeface="Tempus Sans ITC" panose="04020404030D07020202" pitchFamily="82" charset="0"/>
              </a:rPr>
              <a:t>Voting Rights</a:t>
            </a:r>
          </a:p>
          <a:p>
            <a:pPr marL="342900" indent="-342900">
              <a:spcBef>
                <a:spcPts val="600"/>
              </a:spcBef>
              <a:spcAft>
                <a:spcPts val="600"/>
              </a:spcAft>
              <a:buClr>
                <a:schemeClr val="accent2"/>
              </a:buClr>
              <a:buFont typeface="Wingdings" panose="05000000000000000000" pitchFamily="2" charset="2"/>
              <a:buChar char="ü"/>
            </a:pPr>
            <a:r>
              <a:rPr lang="en-US" sz="2400" b="1" dirty="0">
                <a:solidFill>
                  <a:srgbClr val="C00000"/>
                </a:solidFill>
                <a:latin typeface="Tempus Sans ITC" panose="04020404030D07020202" pitchFamily="82" charset="0"/>
              </a:rPr>
              <a:t>Authority to Act</a:t>
            </a:r>
          </a:p>
          <a:p>
            <a:pPr marL="342900" indent="-342900">
              <a:spcBef>
                <a:spcPts val="600"/>
              </a:spcBef>
              <a:spcAft>
                <a:spcPts val="600"/>
              </a:spcAft>
              <a:buClr>
                <a:schemeClr val="accent2"/>
              </a:buClr>
              <a:buFont typeface="Wingdings" panose="05000000000000000000" pitchFamily="2" charset="2"/>
              <a:buChar char="ü"/>
            </a:pPr>
            <a:r>
              <a:rPr lang="en-US" sz="2400" b="1" dirty="0">
                <a:solidFill>
                  <a:srgbClr val="C00000"/>
                </a:solidFill>
                <a:latin typeface="Tempus Sans ITC" panose="04020404030D07020202" pitchFamily="82" charset="0"/>
              </a:rPr>
              <a:t>Right to Current Distributions</a:t>
            </a:r>
          </a:p>
          <a:p>
            <a:pPr marL="342900" indent="-342900">
              <a:spcBef>
                <a:spcPts val="600"/>
              </a:spcBef>
              <a:spcAft>
                <a:spcPts val="600"/>
              </a:spcAft>
              <a:buClr>
                <a:schemeClr val="accent2"/>
              </a:buClr>
              <a:buFont typeface="Wingdings" panose="05000000000000000000" pitchFamily="2" charset="2"/>
              <a:buChar char="ü"/>
            </a:pPr>
            <a:r>
              <a:rPr lang="en-US" sz="2400" b="1" dirty="0">
                <a:solidFill>
                  <a:srgbClr val="C00000"/>
                </a:solidFill>
                <a:latin typeface="Tempus Sans ITC" panose="04020404030D07020202" pitchFamily="82" charset="0"/>
              </a:rPr>
              <a:t>Right to Proceeds in Liquidation</a:t>
            </a:r>
          </a:p>
          <a:p>
            <a:pPr marL="342900" indent="-342900">
              <a:spcBef>
                <a:spcPts val="600"/>
              </a:spcBef>
              <a:spcAft>
                <a:spcPts val="600"/>
              </a:spcAft>
              <a:buClr>
                <a:schemeClr val="accent2"/>
              </a:buClr>
              <a:buFont typeface="Wingdings" panose="05000000000000000000" pitchFamily="2" charset="2"/>
              <a:buChar char="ü"/>
            </a:pPr>
            <a:r>
              <a:rPr lang="en-US" sz="2400" b="1" dirty="0">
                <a:solidFill>
                  <a:srgbClr val="C00000"/>
                </a:solidFill>
                <a:latin typeface="Tempus Sans ITC" panose="04020404030D07020202" pitchFamily="82" charset="0"/>
              </a:rPr>
              <a:t>Right to Transfer and Disassociate</a:t>
            </a:r>
          </a:p>
          <a:p>
            <a:pPr marL="342900" indent="-342900">
              <a:spcBef>
                <a:spcPts val="600"/>
              </a:spcBef>
              <a:spcAft>
                <a:spcPts val="600"/>
              </a:spcAft>
              <a:buClr>
                <a:schemeClr val="accent2"/>
              </a:buClr>
              <a:buFont typeface="Wingdings" panose="05000000000000000000" pitchFamily="2" charset="2"/>
              <a:buChar char="ü"/>
            </a:pPr>
            <a:r>
              <a:rPr lang="en-US" sz="2400" b="1" dirty="0">
                <a:solidFill>
                  <a:srgbClr val="C00000"/>
                </a:solidFill>
                <a:latin typeface="Tempus Sans ITC" panose="04020404030D07020202" pitchFamily="82" charset="0"/>
              </a:rPr>
              <a:t>Share of Tax Allocations</a:t>
            </a:r>
          </a:p>
          <a:p>
            <a:pPr marL="342900" indent="-342900">
              <a:spcBef>
                <a:spcPts val="600"/>
              </a:spcBef>
              <a:spcAft>
                <a:spcPts val="600"/>
              </a:spcAft>
              <a:buClr>
                <a:schemeClr val="accent2"/>
              </a:buClr>
              <a:buFont typeface="Wingdings" panose="05000000000000000000" pitchFamily="2" charset="2"/>
              <a:buChar char="ü"/>
            </a:pPr>
            <a:r>
              <a:rPr lang="en-US" sz="2400" b="1" dirty="0">
                <a:solidFill>
                  <a:srgbClr val="C00000"/>
                </a:solidFill>
                <a:latin typeface="Tempus Sans ITC" panose="04020404030D07020202" pitchFamily="82" charset="0"/>
              </a:rPr>
              <a:t>Right to Information</a:t>
            </a:r>
          </a:p>
        </p:txBody>
      </p:sp>
      <p:sp>
        <p:nvSpPr>
          <p:cNvPr id="9" name="Rectangle 8">
            <a:extLst>
              <a:ext uri="{FF2B5EF4-FFF2-40B4-BE49-F238E27FC236}">
                <a16:creationId xmlns:a16="http://schemas.microsoft.com/office/drawing/2014/main" id="{E8E11FD6-6B91-4613-93CC-9DF1DE5A612A}"/>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hiller" panose="04020404031007020602" pitchFamily="82" charset="0"/>
                <a:ea typeface="+mn-ea"/>
                <a:cs typeface="+mn-cs"/>
              </a:rPr>
              <a:t>Defining the Membership Inte</a:t>
            </a:r>
            <a:r>
              <a:rPr kumimoji="0" lang="en-US" sz="2800" b="0"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Chiller" panose="04020404031007020602" pitchFamily="82" charset="0"/>
                <a:ea typeface="+mn-ea"/>
                <a:cs typeface="+mn-cs"/>
              </a:rPr>
              <a:t>rest </a:t>
            </a:r>
            <a:endParaRPr kumimoji="0" lang="en-US" sz="28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12" name="Block Arc 11">
            <a:extLst>
              <a:ext uri="{FF2B5EF4-FFF2-40B4-BE49-F238E27FC236}">
                <a16:creationId xmlns:a16="http://schemas.microsoft.com/office/drawing/2014/main" id="{8D93D3B6-05A6-4CA4-B333-15961598F04B}"/>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957934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919259" y="2024258"/>
            <a:ext cx="7041966"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b="1" dirty="0">
                <a:solidFill>
                  <a:srgbClr val="002060"/>
                </a:solidFill>
                <a:effectLst>
                  <a:outerShdw blurRad="38100" dist="38100" dir="2700000" algn="tl">
                    <a:srgbClr val="000000">
                      <a:alpha val="43137"/>
                    </a:srgbClr>
                  </a:outerShdw>
                </a:effectLst>
                <a:latin typeface="Tempus Sans ITC" panose="04020404030D07020202" pitchFamily="82" charset="0"/>
              </a:rPr>
            </a:br>
            <a:endParaRPr lang="en-US" b="1" dirty="0">
              <a:solidFill>
                <a:srgbClr val="002060"/>
              </a:solidFill>
              <a:effectLst>
                <a:outerShdw blurRad="38100" dist="38100" dir="2700000" algn="tl">
                  <a:srgbClr val="000000">
                    <a:alpha val="43137"/>
                  </a:srgbClr>
                </a:outerShdw>
              </a:effectLst>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3" name="AutoShape 2" descr="Image result for transfers">
            <a:extLst>
              <a:ext uri="{FF2B5EF4-FFF2-40B4-BE49-F238E27FC236}">
                <a16:creationId xmlns:a16="http://schemas.microsoft.com/office/drawing/2014/main" id="{D27F492B-BACE-4F9A-A839-1B3967EBF6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7B62DB05-592F-498A-B010-E18B67C9FC47}"/>
              </a:ext>
            </a:extLst>
          </p:cNvPr>
          <p:cNvSpPr/>
          <p:nvPr/>
        </p:nvSpPr>
        <p:spPr>
          <a:xfrm>
            <a:off x="869576" y="1601654"/>
            <a:ext cx="6096000" cy="3349891"/>
          </a:xfrm>
          <a:prstGeom prst="rect">
            <a:avLst/>
          </a:prstGeom>
        </p:spPr>
        <p:txBody>
          <a:bodyPr>
            <a:spAutoFit/>
          </a:bodyPr>
          <a:lstStyle/>
          <a:p>
            <a:pPr marL="457200" marR="0">
              <a:lnSpc>
                <a:spcPct val="107000"/>
              </a:lnSpc>
              <a:spcBef>
                <a:spcPts val="0"/>
              </a:spcBef>
              <a:spcAft>
                <a:spcPts val="800"/>
              </a:spcAft>
            </a:pPr>
            <a:r>
              <a:rPr lang="en-US" sz="2400" dirty="0">
                <a:latin typeface="Tempus Sans ITC" panose="04020404030D07020202" pitchFamily="82" charset="0"/>
                <a:ea typeface="Calibri" panose="020F0502020204030204" pitchFamily="34" charset="0"/>
                <a:cs typeface="Times New Roman" panose="02020603050405020304" pitchFamily="18" charset="0"/>
              </a:rPr>
              <a:t>&gt; A “member” of a limited liability company (LLC) is a person who has been admitted to membership in a limited liability company and who has not dissociated from the company </a:t>
            </a:r>
          </a:p>
          <a:p>
            <a:pPr marL="457200" marR="0">
              <a:lnSpc>
                <a:spcPct val="107000"/>
              </a:lnSpc>
              <a:spcBef>
                <a:spcPts val="0"/>
              </a:spcBef>
              <a:spcAft>
                <a:spcPts val="800"/>
              </a:spcAft>
            </a:pPr>
            <a:r>
              <a:rPr lang="en-US" sz="2400" dirty="0">
                <a:latin typeface="Tempus Sans ITC" panose="04020404030D07020202" pitchFamily="82" charset="0"/>
                <a:ea typeface="Calibri" panose="020F0502020204030204" pitchFamily="34" charset="0"/>
                <a:cs typeface="Times New Roman" panose="02020603050405020304" pitchFamily="18" charset="0"/>
              </a:rPr>
              <a:t>&gt; The interest of a member in a limited liability company is personal property and is a transferable interest  </a:t>
            </a:r>
            <a:endParaRPr lang="en-US" sz="2400"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0AFC199-F95F-4549-8AC2-1212D51BB161}"/>
              </a:ext>
            </a:extLst>
          </p:cNvPr>
          <p:cNvPicPr>
            <a:picLocks noChangeAspect="1"/>
          </p:cNvPicPr>
          <p:nvPr/>
        </p:nvPicPr>
        <p:blipFill>
          <a:blip r:embed="rId2"/>
          <a:stretch>
            <a:fillRect/>
          </a:stretch>
        </p:blipFill>
        <p:spPr>
          <a:xfrm>
            <a:off x="6751320" y="2010335"/>
            <a:ext cx="3700506" cy="4847665"/>
          </a:xfrm>
          <a:prstGeom prst="rect">
            <a:avLst/>
          </a:prstGeom>
        </p:spPr>
      </p:pic>
      <p:pic>
        <p:nvPicPr>
          <p:cNvPr id="9" name="Picture 4" descr="Image result for business woman">
            <a:extLst>
              <a:ext uri="{FF2B5EF4-FFF2-40B4-BE49-F238E27FC236}">
                <a16:creationId xmlns:a16="http://schemas.microsoft.com/office/drawing/2014/main" id="{A3F4FE14-4D86-40DA-9316-84C8A4DD9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810" y="1465730"/>
            <a:ext cx="1743075" cy="545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869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12202" y="2302135"/>
            <a:ext cx="8944984"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E27A955-474D-4906-9CD1-7DA13EC7FE76}"/>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55D2B07-5EE0-4340-899A-37945B2A2370}"/>
              </a:ext>
            </a:extLst>
          </p:cNvPr>
          <p:cNvSpPr/>
          <p:nvPr/>
        </p:nvSpPr>
        <p:spPr>
          <a:xfrm>
            <a:off x="936812" y="1022311"/>
            <a:ext cx="6096000" cy="4977388"/>
          </a:xfrm>
          <a:prstGeom prst="rect">
            <a:avLst/>
          </a:prstGeom>
        </p:spPr>
        <p:txBody>
          <a:bodyPr>
            <a:spAutoFit/>
          </a:bodyPr>
          <a:lstStyle/>
          <a:p>
            <a:pPr algn="ctr">
              <a:lnSpc>
                <a:spcPct val="107000"/>
              </a:lnSpc>
              <a:spcAft>
                <a:spcPts val="800"/>
              </a:spcAft>
            </a:pPr>
            <a:r>
              <a:rPr lang="en-US" sz="1600" u="sng" dirty="0">
                <a:latin typeface="Tempus Sans ITC" panose="04020404030D07020202" pitchFamily="82" charset="0"/>
                <a:ea typeface="Calibri" panose="020F0502020204030204" pitchFamily="34" charset="0"/>
                <a:cs typeface="Times New Roman" panose="02020603050405020304" pitchFamily="18" charset="0"/>
              </a:rPr>
              <a:t>Obligation to Make Capital Contributions</a:t>
            </a:r>
            <a:endParaRPr lang="en-US" sz="1600" dirty="0">
              <a:latin typeface="Tempus Sans ITC" panose="04020404030D07020202" pitchFamily="82"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600" dirty="0">
                <a:latin typeface="Tempus Sans ITC" panose="04020404030D07020202" pitchFamily="82" charset="0"/>
                <a:ea typeface="Calibri" panose="020F0502020204030204" pitchFamily="34" charset="0"/>
                <a:cs typeface="Times New Roman" panose="02020603050405020304" pitchFamily="18" charset="0"/>
              </a:rPr>
              <a:t>1.	The contribution of each member to the limited liability company may consist of property transferred to, services performed for, or another benefit provided to the limited liability company, or an agreement to transfer property to, perform services for or provide another benefit to the company </a:t>
            </a:r>
          </a:p>
          <a:p>
            <a:pPr marL="457200" marR="0">
              <a:lnSpc>
                <a:spcPct val="107000"/>
              </a:lnSpc>
              <a:spcBef>
                <a:spcPts val="0"/>
              </a:spcBef>
              <a:spcAft>
                <a:spcPts val="800"/>
              </a:spcAft>
            </a:pPr>
            <a:r>
              <a:rPr lang="en-US" sz="1600" dirty="0">
                <a:latin typeface="Tempus Sans ITC" panose="04020404030D07020202" pitchFamily="82" charset="0"/>
                <a:ea typeface="Calibri" panose="020F0502020204030204" pitchFamily="34" charset="0"/>
                <a:cs typeface="Times New Roman" panose="02020603050405020304" pitchFamily="18" charset="0"/>
              </a:rPr>
              <a:t>2.	If a person does not fulfill an obligation to make a contribution other than money, the person is obligated at the option of the limited liability company to contribute money equal to the value of the part of the contribution that has not been made [</a:t>
            </a:r>
          </a:p>
          <a:p>
            <a:pPr marL="457200" marR="0">
              <a:lnSpc>
                <a:spcPct val="107000"/>
              </a:lnSpc>
              <a:spcBef>
                <a:spcPts val="0"/>
              </a:spcBef>
              <a:spcAft>
                <a:spcPts val="800"/>
              </a:spcAft>
            </a:pPr>
            <a:r>
              <a:rPr lang="en-US" sz="1600" dirty="0">
                <a:latin typeface="Tempus Sans ITC" panose="04020404030D07020202" pitchFamily="82" charset="0"/>
                <a:ea typeface="Calibri" panose="020F0502020204030204" pitchFamily="34" charset="0"/>
                <a:cs typeface="Times New Roman" panose="02020603050405020304" pitchFamily="18" charset="0"/>
              </a:rPr>
              <a:t>3.	The obligation to make a contribution is not excused by the person’s death, disability, termination or other inability to perform personally </a:t>
            </a:r>
          </a:p>
          <a:p>
            <a:pPr marL="457200" marR="0">
              <a:lnSpc>
                <a:spcPct val="107000"/>
              </a:lnSpc>
              <a:spcBef>
                <a:spcPts val="0"/>
              </a:spcBef>
              <a:spcAft>
                <a:spcPts val="800"/>
              </a:spcAft>
            </a:pPr>
            <a:r>
              <a:rPr lang="en-US" sz="1600" dirty="0">
                <a:latin typeface="Tempus Sans ITC" panose="04020404030D07020202" pitchFamily="82" charset="0"/>
                <a:ea typeface="Calibri" panose="020F0502020204030204" pitchFamily="34" charset="0"/>
                <a:cs typeface="Times New Roman" panose="02020603050405020304" pitchFamily="18" charset="0"/>
              </a:rPr>
              <a:t>4.	The obligation of a person to make a contribution may be compromised only by the affirmative vote or consent of all the members.</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B9008CB-6B60-4E53-882E-CCDC6019DBD4}"/>
              </a:ext>
            </a:extLst>
          </p:cNvPr>
          <p:cNvPicPr>
            <a:picLocks noChangeAspect="1"/>
          </p:cNvPicPr>
          <p:nvPr/>
        </p:nvPicPr>
        <p:blipFill>
          <a:blip r:embed="rId2"/>
          <a:stretch>
            <a:fillRect/>
          </a:stretch>
        </p:blipFill>
        <p:spPr>
          <a:xfrm>
            <a:off x="6751320" y="2010335"/>
            <a:ext cx="3700506" cy="4847665"/>
          </a:xfrm>
          <a:prstGeom prst="rect">
            <a:avLst/>
          </a:prstGeom>
        </p:spPr>
      </p:pic>
      <p:pic>
        <p:nvPicPr>
          <p:cNvPr id="8" name="Picture 4" descr="Image result for business woman">
            <a:extLst>
              <a:ext uri="{FF2B5EF4-FFF2-40B4-BE49-F238E27FC236}">
                <a16:creationId xmlns:a16="http://schemas.microsoft.com/office/drawing/2014/main" id="{DD5BE451-262C-4114-BC4B-0B8AD2FE2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810" y="1465730"/>
            <a:ext cx="1743075" cy="545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041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70025" y="2025126"/>
            <a:ext cx="7816776"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00110F7-A979-4D6A-A9D6-3D26EF42DBD5}"/>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17A33F2-2C65-4B99-BAA1-5CDB39266EF4}"/>
              </a:ext>
            </a:extLst>
          </p:cNvPr>
          <p:cNvSpPr/>
          <p:nvPr/>
        </p:nvSpPr>
        <p:spPr>
          <a:xfrm>
            <a:off x="870024" y="1561621"/>
            <a:ext cx="6841863" cy="3762697"/>
          </a:xfrm>
          <a:prstGeom prst="rect">
            <a:avLst/>
          </a:prstGeom>
        </p:spPr>
        <p:txBody>
          <a:bodyPr wrap="square">
            <a:spAutoFit/>
          </a:bodyPr>
          <a:lstStyle/>
          <a:p>
            <a:pPr algn="ctr">
              <a:lnSpc>
                <a:spcPct val="107000"/>
              </a:lnSpc>
              <a:spcAft>
                <a:spcPts val="800"/>
              </a:spcAft>
            </a:pPr>
            <a:r>
              <a:rPr lang="en-US" u="sng" dirty="0">
                <a:latin typeface="Tempus Sans ITC" panose="04020404030D07020202" pitchFamily="82" charset="0"/>
                <a:ea typeface="Calibri" panose="020F0502020204030204" pitchFamily="34" charset="0"/>
                <a:cs typeface="Times New Roman" panose="02020603050405020304" pitchFamily="18" charset="0"/>
              </a:rPr>
              <a:t>Voting Rights</a:t>
            </a:r>
            <a:endParaRPr lang="en-US" dirty="0">
              <a:latin typeface="Tempus Sans ITC" panose="04020404030D07020202" pitchFamily="82"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1.	Under the Act a difference arising among members as to a matter in the ordinary course of the activities and affairs of the company may be decided by a majority of the members.</a:t>
            </a:r>
          </a:p>
          <a:p>
            <a:pPr marL="457200" marR="0">
              <a:lnSpc>
                <a:spcPct val="107000"/>
              </a:lnSpc>
              <a:spcBef>
                <a:spcPts val="0"/>
              </a:spcBef>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2.	An act outside the ordinary course of the activities and affairs of the company may be undertaken only with the affirmative vote or consent of all members.</a:t>
            </a:r>
          </a:p>
          <a:p>
            <a:pPr marL="457200" marR="0">
              <a:lnSpc>
                <a:spcPct val="107000"/>
              </a:lnSpc>
              <a:spcBef>
                <a:spcPts val="0"/>
              </a:spcBef>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3.	The certificate of organization may be amended only with the affirmative vote or consent of all members.</a:t>
            </a:r>
          </a:p>
          <a:p>
            <a:pPr marL="457200" marR="0">
              <a:lnSpc>
                <a:spcPct val="107000"/>
              </a:lnSpc>
              <a:spcBef>
                <a:spcPts val="0"/>
              </a:spcBef>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4.	The operating agreement may be amended only with the affirmative vote or consent of all members.</a:t>
            </a:r>
            <a:endParaRPr lang="en-US"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EFCD7E5-DA85-4BDB-9887-38E4D72A249D}"/>
              </a:ext>
            </a:extLst>
          </p:cNvPr>
          <p:cNvPicPr>
            <a:picLocks noChangeAspect="1"/>
          </p:cNvPicPr>
          <p:nvPr/>
        </p:nvPicPr>
        <p:blipFill>
          <a:blip r:embed="rId2"/>
          <a:stretch>
            <a:fillRect/>
          </a:stretch>
        </p:blipFill>
        <p:spPr>
          <a:xfrm>
            <a:off x="6751320" y="2010335"/>
            <a:ext cx="3700506" cy="4847665"/>
          </a:xfrm>
          <a:prstGeom prst="rect">
            <a:avLst/>
          </a:prstGeom>
        </p:spPr>
      </p:pic>
      <p:pic>
        <p:nvPicPr>
          <p:cNvPr id="9" name="Picture 4" descr="Image result for business woman">
            <a:extLst>
              <a:ext uri="{FF2B5EF4-FFF2-40B4-BE49-F238E27FC236}">
                <a16:creationId xmlns:a16="http://schemas.microsoft.com/office/drawing/2014/main" id="{AFBE7074-7BE4-45CC-9682-3229DC624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810" y="1465730"/>
            <a:ext cx="1743075" cy="545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98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44476" y="1601273"/>
            <a:ext cx="6403489" cy="3230647"/>
          </a:xfrm>
        </p:spPr>
        <p:txBody>
          <a:bodyPr>
            <a:normAutofit/>
          </a:bodyPr>
          <a:lstStyle/>
          <a:p>
            <a:pPr defTabSz="365760">
              <a:lnSpc>
                <a:spcPct val="114000"/>
              </a:lnSpc>
              <a:spcBef>
                <a:spcPts val="600"/>
              </a:spcBef>
              <a:spcAft>
                <a:spcPts val="600"/>
              </a:spcAft>
            </a:pPr>
            <a:br>
              <a:rPr lang="en-US" sz="2000" b="1" dirty="0">
                <a:effectLst>
                  <a:outerShdw blurRad="38100" dist="38100" dir="2700000" algn="tl">
                    <a:srgbClr val="000000">
                      <a:alpha val="43137"/>
                    </a:srgbClr>
                  </a:outerShdw>
                </a:effectLst>
                <a:latin typeface="Tempus Sans ITC" panose="04020404030D07020202" pitchFamily="82" charset="0"/>
              </a:rPr>
            </a:br>
            <a:endParaRPr lang="en-US" b="1" dirty="0">
              <a:effectLst>
                <a:outerShdw blurRad="38100" dist="38100" dir="2700000" algn="tl">
                  <a:srgbClr val="000000">
                    <a:alpha val="43137"/>
                  </a:srgbClr>
                </a:outerShdw>
              </a:effectLst>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0D9C17E-1438-4F6B-955F-5603BF833835}"/>
              </a:ext>
            </a:extLst>
          </p:cNvPr>
          <p:cNvSpPr/>
          <p:nvPr/>
        </p:nvSpPr>
        <p:spPr>
          <a:xfrm>
            <a:off x="788894" y="1551392"/>
            <a:ext cx="6096000" cy="3677930"/>
          </a:xfrm>
          <a:prstGeom prst="rect">
            <a:avLst/>
          </a:prstGeom>
        </p:spPr>
        <p:txBody>
          <a:bodyPr>
            <a:spAutoFit/>
          </a:bodyPr>
          <a:lstStyle/>
          <a:p>
            <a:pPr algn="ctr">
              <a:spcBef>
                <a:spcPts val="600"/>
              </a:spcBef>
              <a:spcAft>
                <a:spcPts val="600"/>
              </a:spcAft>
            </a:pPr>
            <a:r>
              <a:rPr lang="en-US" sz="2000" u="sng" dirty="0">
                <a:latin typeface="Tempus Sans ITC" panose="04020404030D07020202" pitchFamily="82" charset="0"/>
              </a:rPr>
              <a:t>Authority to Act</a:t>
            </a:r>
          </a:p>
          <a:p>
            <a:pPr defTabSz="457200">
              <a:spcBef>
                <a:spcPts val="600"/>
              </a:spcBef>
              <a:spcAft>
                <a:spcPts val="600"/>
              </a:spcAft>
            </a:pPr>
            <a:r>
              <a:rPr lang="en-US" sz="2000" dirty="0">
                <a:latin typeface="Tempus Sans ITC" panose="04020404030D07020202" pitchFamily="82" charset="0"/>
              </a:rPr>
              <a:t>1.	A member is not an agent of a limited liability company solely by reason of being a member. </a:t>
            </a:r>
          </a:p>
          <a:p>
            <a:pPr defTabSz="457200">
              <a:spcBef>
                <a:spcPts val="600"/>
              </a:spcBef>
              <a:spcAft>
                <a:spcPts val="600"/>
              </a:spcAft>
            </a:pPr>
            <a:r>
              <a:rPr lang="en-US" sz="2000" dirty="0">
                <a:latin typeface="Tempus Sans ITC" panose="04020404030D07020202" pitchFamily="82" charset="0"/>
              </a:rPr>
              <a:t>2.	In a member-managed limited liability company, except as expressly provided in this title, the management and conduct of the company are vested in the members. and</a:t>
            </a:r>
          </a:p>
          <a:p>
            <a:pPr defTabSz="457200">
              <a:spcBef>
                <a:spcPts val="600"/>
              </a:spcBef>
              <a:spcAft>
                <a:spcPts val="600"/>
              </a:spcAft>
            </a:pPr>
            <a:r>
              <a:rPr lang="en-US" sz="2000" dirty="0">
                <a:latin typeface="Tempus Sans ITC" panose="04020404030D07020202" pitchFamily="82" charset="0"/>
              </a:rPr>
              <a:t>3.	Each member has equal rights in the management and conduct of the company’s activities and affairs.</a:t>
            </a:r>
          </a:p>
          <a:p>
            <a:endParaRPr lang="en-US" dirty="0"/>
          </a:p>
        </p:txBody>
      </p:sp>
      <p:pic>
        <p:nvPicPr>
          <p:cNvPr id="8" name="Picture 7">
            <a:extLst>
              <a:ext uri="{FF2B5EF4-FFF2-40B4-BE49-F238E27FC236}">
                <a16:creationId xmlns:a16="http://schemas.microsoft.com/office/drawing/2014/main" id="{A54EFBD6-951D-460A-A21E-C309B6511A88}"/>
              </a:ext>
            </a:extLst>
          </p:cNvPr>
          <p:cNvPicPr>
            <a:picLocks noChangeAspect="1"/>
          </p:cNvPicPr>
          <p:nvPr/>
        </p:nvPicPr>
        <p:blipFill>
          <a:blip r:embed="rId2"/>
          <a:stretch>
            <a:fillRect/>
          </a:stretch>
        </p:blipFill>
        <p:spPr>
          <a:xfrm>
            <a:off x="6751320" y="2010335"/>
            <a:ext cx="3700506" cy="4847665"/>
          </a:xfrm>
          <a:prstGeom prst="rect">
            <a:avLst/>
          </a:prstGeom>
        </p:spPr>
      </p:pic>
      <p:pic>
        <p:nvPicPr>
          <p:cNvPr id="9" name="Picture 4" descr="Image result for business woman">
            <a:extLst>
              <a:ext uri="{FF2B5EF4-FFF2-40B4-BE49-F238E27FC236}">
                <a16:creationId xmlns:a16="http://schemas.microsoft.com/office/drawing/2014/main" id="{EC517DF5-A7E5-48D7-8E57-35D4B1458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810" y="1465730"/>
            <a:ext cx="1743075" cy="545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6297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E2C7BB-A738-48A8-B882-A02951A0FD81}"/>
              </a:ext>
            </a:extLst>
          </p:cNvPr>
          <p:cNvPicPr>
            <a:picLocks noChangeAspect="1"/>
          </p:cNvPicPr>
          <p:nvPr/>
        </p:nvPicPr>
        <p:blipFill>
          <a:blip r:embed="rId2"/>
          <a:stretch>
            <a:fillRect/>
          </a:stretch>
        </p:blipFill>
        <p:spPr>
          <a:xfrm>
            <a:off x="6751320" y="2010335"/>
            <a:ext cx="3700506" cy="4847665"/>
          </a:xfrm>
          <a:prstGeom prst="rect">
            <a:avLst/>
          </a:prstGeom>
        </p:spPr>
      </p:pic>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44476" y="1601273"/>
            <a:ext cx="6403489" cy="3230647"/>
          </a:xfrm>
        </p:spPr>
        <p:txBody>
          <a:bodyPr>
            <a:normAutofit/>
          </a:bodyPr>
          <a:lstStyle/>
          <a:p>
            <a:pPr defTabSz="365760">
              <a:lnSpc>
                <a:spcPct val="114000"/>
              </a:lnSpc>
              <a:spcBef>
                <a:spcPts val="600"/>
              </a:spcBef>
              <a:spcAft>
                <a:spcPts val="600"/>
              </a:spcAft>
            </a:pPr>
            <a:br>
              <a:rPr lang="en-US" sz="2000" b="1" dirty="0">
                <a:effectLst>
                  <a:outerShdw blurRad="38100" dist="38100" dir="2700000" algn="tl">
                    <a:srgbClr val="000000">
                      <a:alpha val="43137"/>
                    </a:srgbClr>
                  </a:outerShdw>
                </a:effectLst>
                <a:latin typeface="Tempus Sans ITC" panose="04020404030D07020202" pitchFamily="82" charset="0"/>
              </a:rPr>
            </a:br>
            <a:endParaRPr lang="en-US" b="1" dirty="0">
              <a:effectLst>
                <a:outerShdw blurRad="38100" dist="38100" dir="2700000" algn="tl">
                  <a:srgbClr val="000000">
                    <a:alpha val="43137"/>
                  </a:srgbClr>
                </a:outerShdw>
              </a:effectLst>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F7AAC5E-1A09-4A87-A813-61D89FB264BC}"/>
              </a:ext>
            </a:extLst>
          </p:cNvPr>
          <p:cNvSpPr/>
          <p:nvPr/>
        </p:nvSpPr>
        <p:spPr>
          <a:xfrm>
            <a:off x="655320" y="1266367"/>
            <a:ext cx="6096000" cy="3067378"/>
          </a:xfrm>
          <a:prstGeom prst="rect">
            <a:avLst/>
          </a:prstGeom>
        </p:spPr>
        <p:txBody>
          <a:bodyPr>
            <a:spAutoFit/>
          </a:bodyPr>
          <a:lstStyle/>
          <a:p>
            <a:pPr algn="ctr">
              <a:lnSpc>
                <a:spcPct val="107000"/>
              </a:lnSpc>
              <a:spcAft>
                <a:spcPts val="800"/>
              </a:spcAft>
            </a:pPr>
            <a:r>
              <a:rPr lang="en-US" u="sng" dirty="0">
                <a:latin typeface="Tempus Sans ITC" panose="04020404030D07020202" pitchFamily="82" charset="0"/>
                <a:ea typeface="Calibri" panose="020F0502020204030204" pitchFamily="34" charset="0"/>
                <a:cs typeface="Times New Roman" panose="02020603050405020304" pitchFamily="18" charset="0"/>
              </a:rPr>
              <a:t>Right to Current Distributions.</a:t>
            </a:r>
            <a:endParaRPr lang="en-US" dirty="0">
              <a:latin typeface="Tempus Sans ITC" panose="04020404030D07020202" pitchFamily="82"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1.	Each member is entitled to share in distributions of the limited liability company. </a:t>
            </a:r>
          </a:p>
          <a:p>
            <a:pPr marL="457200" marR="0">
              <a:lnSpc>
                <a:spcPct val="107000"/>
              </a:lnSpc>
              <a:spcBef>
                <a:spcPts val="0"/>
              </a:spcBef>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2.	No person has the right to demand or receive a distribution from a company in any form other than money.</a:t>
            </a:r>
          </a:p>
          <a:p>
            <a:pPr marL="457200" marR="0">
              <a:lnSpc>
                <a:spcPct val="107000"/>
              </a:lnSpc>
              <a:spcBef>
                <a:spcPts val="0"/>
              </a:spcBef>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3.	Any distribution made by a limited company before its dissolution and winding up must be in equal shares among members and persons dissociated as members </a:t>
            </a:r>
          </a:p>
        </p:txBody>
      </p:sp>
      <p:sp>
        <p:nvSpPr>
          <p:cNvPr id="7" name="Rectangle 6">
            <a:extLst>
              <a:ext uri="{FF2B5EF4-FFF2-40B4-BE49-F238E27FC236}">
                <a16:creationId xmlns:a16="http://schemas.microsoft.com/office/drawing/2014/main" id="{56D43B65-9F62-4FCF-AA68-ABFD389C8023}"/>
              </a:ext>
            </a:extLst>
          </p:cNvPr>
          <p:cNvSpPr/>
          <p:nvPr/>
        </p:nvSpPr>
        <p:spPr>
          <a:xfrm>
            <a:off x="1151965" y="4523678"/>
            <a:ext cx="6096000" cy="1508105"/>
          </a:xfrm>
          <a:prstGeom prst="rect">
            <a:avLst/>
          </a:prstGeom>
        </p:spPr>
        <p:txBody>
          <a:bodyPr>
            <a:spAutoFit/>
          </a:bodyPr>
          <a:lstStyle/>
          <a:p>
            <a:pPr algn="ctr">
              <a:spcBef>
                <a:spcPts val="600"/>
              </a:spcBef>
              <a:spcAft>
                <a:spcPts val="600"/>
              </a:spcAft>
            </a:pPr>
            <a:r>
              <a:rPr lang="en-US" u="sng" dirty="0">
                <a:latin typeface="Tempus Sans ITC" panose="04020404030D07020202" pitchFamily="82" charset="0"/>
                <a:ea typeface="Times" panose="02020603050405020304" pitchFamily="18" charset="0"/>
              </a:rPr>
              <a:t>Events of Dissolution</a:t>
            </a:r>
            <a:endParaRPr lang="en-US" dirty="0">
              <a:latin typeface="Tempus Sans ITC" panose="04020404030D07020202" pitchFamily="82" charset="0"/>
              <a:ea typeface="Times" panose="02020603050405020304" pitchFamily="18" charset="0"/>
            </a:endParaRPr>
          </a:p>
          <a:p>
            <a:pPr algn="just">
              <a:spcBef>
                <a:spcPts val="600"/>
              </a:spcBef>
              <a:spcAft>
                <a:spcPts val="600"/>
              </a:spcAft>
            </a:pPr>
            <a:r>
              <a:rPr lang="en-US" dirty="0">
                <a:solidFill>
                  <a:srgbClr val="000000"/>
                </a:solidFill>
                <a:latin typeface="Tempus Sans ITC" panose="04020404030D07020202" pitchFamily="82" charset="0"/>
                <a:ea typeface="Times" panose="02020603050405020304" pitchFamily="18" charset="0"/>
                <a:cs typeface="Times" panose="02020603050405020304" pitchFamily="18" charset="0"/>
              </a:rPr>
              <a:t>A limited liability company is dissolved, and its activities and affairs must be wound up, by the consent of all the members.</a:t>
            </a:r>
            <a:endParaRPr lang="en-US" dirty="0">
              <a:latin typeface="Tempus Sans ITC" panose="04020404030D07020202" pitchFamily="82" charset="0"/>
              <a:ea typeface="Calibri" panose="020F0502020204030204" pitchFamily="34" charset="0"/>
              <a:cs typeface="Times New Roman" panose="02020603050405020304" pitchFamily="18" charset="0"/>
            </a:endParaRPr>
          </a:p>
          <a:p>
            <a:pPr>
              <a:spcBef>
                <a:spcPts val="600"/>
              </a:spcBef>
              <a:spcAft>
                <a:spcPts val="600"/>
              </a:spcAft>
            </a:pPr>
            <a:r>
              <a:rPr lang="en-US" dirty="0">
                <a:latin typeface="Tempus Sans ITC" panose="04020404030D07020202" pitchFamily="82" charset="0"/>
                <a:ea typeface="Calibri" panose="020F0502020204030204" pitchFamily="34" charset="0"/>
                <a:cs typeface="Times New Roman" panose="02020603050405020304" pitchFamily="18" charset="0"/>
              </a:rPr>
              <a:t> </a:t>
            </a:r>
          </a:p>
        </p:txBody>
      </p:sp>
      <p:pic>
        <p:nvPicPr>
          <p:cNvPr id="9" name="Picture 4" descr="Image result for business woman">
            <a:extLst>
              <a:ext uri="{FF2B5EF4-FFF2-40B4-BE49-F238E27FC236}">
                <a16:creationId xmlns:a16="http://schemas.microsoft.com/office/drawing/2014/main" id="{00728D6B-AD70-4E80-92C8-C1A4B5AA3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810" y="1465730"/>
            <a:ext cx="1743075" cy="545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4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77EE6F-171C-48A7-858E-B3DFFE35650E}"/>
              </a:ext>
            </a:extLst>
          </p:cNvPr>
          <p:cNvPicPr>
            <a:picLocks noChangeAspect="1"/>
          </p:cNvPicPr>
          <p:nvPr/>
        </p:nvPicPr>
        <p:blipFill>
          <a:blip r:embed="rId3"/>
          <a:stretch>
            <a:fillRect/>
          </a:stretch>
        </p:blipFill>
        <p:spPr>
          <a:xfrm>
            <a:off x="6751320" y="2010335"/>
            <a:ext cx="3700506" cy="4847665"/>
          </a:xfrm>
          <a:prstGeom prst="rect">
            <a:avLst/>
          </a:prstGeom>
        </p:spPr>
      </p:pic>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44476" y="1601273"/>
            <a:ext cx="6403489" cy="3230647"/>
          </a:xfrm>
        </p:spPr>
        <p:txBody>
          <a:bodyPr>
            <a:normAutofit/>
          </a:bodyPr>
          <a:lstStyle/>
          <a:p>
            <a:pPr defTabSz="365760">
              <a:lnSpc>
                <a:spcPct val="114000"/>
              </a:lnSpc>
              <a:spcBef>
                <a:spcPts val="600"/>
              </a:spcBef>
              <a:spcAft>
                <a:spcPts val="600"/>
              </a:spcAft>
            </a:pPr>
            <a:br>
              <a:rPr lang="en-US" sz="2000" b="1" dirty="0">
                <a:effectLst>
                  <a:outerShdw blurRad="38100" dist="38100" dir="2700000" algn="tl">
                    <a:srgbClr val="000000">
                      <a:alpha val="43137"/>
                    </a:srgbClr>
                  </a:outerShdw>
                </a:effectLst>
                <a:latin typeface="Tempus Sans ITC" panose="04020404030D07020202" pitchFamily="82" charset="0"/>
              </a:rPr>
            </a:br>
            <a:endParaRPr lang="en-US" b="1" dirty="0">
              <a:effectLst>
                <a:outerShdw blurRad="38100" dist="38100" dir="2700000" algn="tl">
                  <a:srgbClr val="000000">
                    <a:alpha val="43137"/>
                  </a:srgbClr>
                </a:outerShdw>
              </a:effectLst>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F7AAC5E-1A09-4A87-A813-61D89FB264BC}"/>
              </a:ext>
            </a:extLst>
          </p:cNvPr>
          <p:cNvSpPr/>
          <p:nvPr/>
        </p:nvSpPr>
        <p:spPr>
          <a:xfrm>
            <a:off x="998220" y="1219302"/>
            <a:ext cx="6096000" cy="3908121"/>
          </a:xfrm>
          <a:prstGeom prst="rect">
            <a:avLst/>
          </a:prstGeom>
        </p:spPr>
        <p:txBody>
          <a:bodyPr>
            <a:spAutoFit/>
          </a:bodyPr>
          <a:lstStyle/>
          <a:p>
            <a:pPr>
              <a:lnSpc>
                <a:spcPct val="107000"/>
              </a:lnSpc>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 </a:t>
            </a:r>
          </a:p>
          <a:p>
            <a:pPr algn="ctr">
              <a:lnSpc>
                <a:spcPct val="107000"/>
              </a:lnSpc>
              <a:spcAft>
                <a:spcPts val="800"/>
              </a:spcAft>
            </a:pPr>
            <a:r>
              <a:rPr lang="en-US" sz="2400" u="sng" dirty="0">
                <a:latin typeface="Tempus Sans ITC" panose="04020404030D07020202" pitchFamily="82" charset="0"/>
                <a:ea typeface="Calibri" panose="020F0502020204030204" pitchFamily="34" charset="0"/>
                <a:cs typeface="Times New Roman" panose="02020603050405020304" pitchFamily="18" charset="0"/>
              </a:rPr>
              <a:t>Right to Transfer and Dissociate</a:t>
            </a:r>
            <a:endParaRPr lang="en-US" sz="2400" dirty="0">
              <a:latin typeface="Tempus Sans ITC" panose="04020404030D07020202" pitchFamily="82"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600"/>
              </a:spcAft>
            </a:pPr>
            <a:r>
              <a:rPr lang="en-US" sz="2400" dirty="0">
                <a:latin typeface="Tempus Sans ITC" panose="04020404030D07020202" pitchFamily="82" charset="0"/>
                <a:ea typeface="Calibri" panose="020F0502020204030204" pitchFamily="34" charset="0"/>
                <a:cs typeface="Times New Roman" panose="02020603050405020304" pitchFamily="18" charset="0"/>
              </a:rPr>
              <a:t>A membership interest of a transferable interest: </a:t>
            </a:r>
          </a:p>
          <a:p>
            <a:pPr marL="457200" marR="0">
              <a:lnSpc>
                <a:spcPct val="107000"/>
              </a:lnSpc>
              <a:spcBef>
                <a:spcPts val="0"/>
              </a:spcBef>
              <a:spcAft>
                <a:spcPts val="800"/>
              </a:spcAft>
            </a:pPr>
            <a:r>
              <a:rPr lang="en-US" sz="2400" dirty="0">
                <a:latin typeface="Tempus Sans ITC" panose="04020404030D07020202" pitchFamily="82" charset="0"/>
                <a:ea typeface="Calibri" panose="020F0502020204030204" pitchFamily="34" charset="0"/>
                <a:cs typeface="Times New Roman" panose="02020603050405020304" pitchFamily="18" charset="0"/>
              </a:rPr>
              <a:t>A person has the power to dissociate as a member at any time, rightfully or wrongfully, by withdrawing as a member by express will </a:t>
            </a:r>
          </a:p>
          <a:p>
            <a:pPr>
              <a:lnSpc>
                <a:spcPct val="107000"/>
              </a:lnSpc>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 </a:t>
            </a:r>
          </a:p>
        </p:txBody>
      </p:sp>
      <p:pic>
        <p:nvPicPr>
          <p:cNvPr id="8" name="Picture 4" descr="Image result for business woman">
            <a:extLst>
              <a:ext uri="{FF2B5EF4-FFF2-40B4-BE49-F238E27FC236}">
                <a16:creationId xmlns:a16="http://schemas.microsoft.com/office/drawing/2014/main" id="{7E613012-0DA3-457C-9B1A-C12E76029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810" y="1465730"/>
            <a:ext cx="1743075" cy="545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043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BC5038-9A55-4AF2-B622-27F740F1419C}"/>
              </a:ext>
            </a:extLst>
          </p:cNvPr>
          <p:cNvPicPr>
            <a:picLocks noChangeAspect="1"/>
          </p:cNvPicPr>
          <p:nvPr/>
        </p:nvPicPr>
        <p:blipFill>
          <a:blip r:embed="rId2"/>
          <a:stretch>
            <a:fillRect/>
          </a:stretch>
        </p:blipFill>
        <p:spPr>
          <a:xfrm>
            <a:off x="6751320" y="2010335"/>
            <a:ext cx="3700506" cy="4847665"/>
          </a:xfrm>
          <a:prstGeom prst="rect">
            <a:avLst/>
          </a:prstGeom>
        </p:spPr>
      </p:pic>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44476" y="1601273"/>
            <a:ext cx="6403489" cy="3230647"/>
          </a:xfrm>
        </p:spPr>
        <p:txBody>
          <a:bodyPr>
            <a:normAutofit/>
          </a:bodyPr>
          <a:lstStyle/>
          <a:p>
            <a:pPr defTabSz="365760">
              <a:lnSpc>
                <a:spcPct val="114000"/>
              </a:lnSpc>
              <a:spcBef>
                <a:spcPts val="600"/>
              </a:spcBef>
              <a:spcAft>
                <a:spcPts val="600"/>
              </a:spcAft>
            </a:pPr>
            <a:br>
              <a:rPr lang="en-US" sz="2000" b="1" dirty="0">
                <a:effectLst>
                  <a:outerShdw blurRad="38100" dist="38100" dir="2700000" algn="tl">
                    <a:srgbClr val="000000">
                      <a:alpha val="43137"/>
                    </a:srgbClr>
                  </a:outerShdw>
                </a:effectLst>
                <a:latin typeface="Tempus Sans ITC" panose="04020404030D07020202" pitchFamily="82" charset="0"/>
              </a:rPr>
            </a:br>
            <a:endParaRPr lang="en-US" b="1" dirty="0">
              <a:effectLst>
                <a:outerShdw blurRad="38100" dist="38100" dir="2700000" algn="tl">
                  <a:srgbClr val="000000">
                    <a:alpha val="43137"/>
                  </a:srgbClr>
                </a:outerShdw>
              </a:effectLst>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B72866B-810C-4D9F-86B6-7E505426FFD6}"/>
              </a:ext>
            </a:extLst>
          </p:cNvPr>
          <p:cNvSpPr/>
          <p:nvPr/>
        </p:nvSpPr>
        <p:spPr>
          <a:xfrm>
            <a:off x="1017471" y="1284716"/>
            <a:ext cx="6403488" cy="4745530"/>
          </a:xfrm>
          <a:prstGeom prst="rect">
            <a:avLst/>
          </a:prstGeom>
        </p:spPr>
        <p:txBody>
          <a:bodyPr wrap="square">
            <a:spAutoFit/>
          </a:bodyPr>
          <a:lstStyle/>
          <a:p>
            <a:pPr>
              <a:lnSpc>
                <a:spcPct val="107000"/>
              </a:lnSpc>
              <a:spcAft>
                <a:spcPts val="800"/>
              </a:spcAft>
            </a:pPr>
            <a:endParaRPr lang="en-US" dirty="0">
              <a:latin typeface="Tempus Sans ITC" panose="04020404030D07020202" pitchFamily="82"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u="sng" dirty="0">
                <a:latin typeface="Tempus Sans ITC" panose="04020404030D07020202" pitchFamily="82" charset="0"/>
                <a:ea typeface="Calibri" panose="020F0502020204030204" pitchFamily="34" charset="0"/>
                <a:cs typeface="Times New Roman" panose="02020603050405020304" pitchFamily="18" charset="0"/>
              </a:rPr>
              <a:t>Right to Information</a:t>
            </a:r>
            <a:endParaRPr lang="en-US" sz="2000" dirty="0">
              <a:latin typeface="Tempus Sans ITC" panose="04020404030D07020202" pitchFamily="82"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1.	In a member-managed limited liability company, a member may inspect and copy any record maintained by the company regarding the company’s activities, affairs, financial condition and other circumstances. </a:t>
            </a:r>
          </a:p>
          <a:p>
            <a:pPr marL="45720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2.	The inspection is available on reasonable notice during regular business hours, at a reasonable location specified by the company.</a:t>
            </a:r>
          </a:p>
          <a:p>
            <a:pPr marL="45720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3.	In a manager-managed company, this right of inspection applies to the managers and not the members.</a:t>
            </a:r>
            <a:endParaRPr lang="en-US" sz="2000"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8" name="Picture 4" descr="Image result for business woman">
            <a:extLst>
              <a:ext uri="{FF2B5EF4-FFF2-40B4-BE49-F238E27FC236}">
                <a16:creationId xmlns:a16="http://schemas.microsoft.com/office/drawing/2014/main" id="{1C1502AD-AF61-4DD4-B1F1-12EB24145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810" y="1465730"/>
            <a:ext cx="1743075" cy="545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348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0F482E-0285-4A0D-A8A1-B45ADCE36CF4}"/>
              </a:ext>
            </a:extLst>
          </p:cNvPr>
          <p:cNvSpPr/>
          <p:nvPr/>
        </p:nvSpPr>
        <p:spPr>
          <a:xfrm>
            <a:off x="2954342" y="2798390"/>
            <a:ext cx="6533028" cy="2554545"/>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Mr. A and </a:t>
            </a:r>
            <a:r>
              <a:rPr kumimoji="0" lang="en-US" sz="4000" b="0" i="0" u="none" strike="noStrike" kern="1200" cap="none" spc="0" normalizeH="0" baseline="0" noProof="0" dirty="0" err="1">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Ms</a:t>
            </a:r>
            <a:r>
              <a:rPr kumimoji="0" lang="en-US" sz="4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 B form a LLC </a:t>
            </a:r>
            <a:br>
              <a:rPr kumimoji="0" lang="en-US" sz="4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Mr. A contributes $50,000 </a:t>
            </a:r>
            <a:br>
              <a:rPr kumimoji="0" lang="en-US" sz="4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err="1">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Ms</a:t>
            </a:r>
            <a:r>
              <a:rPr kumimoji="0" lang="en-US" sz="4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 B contributes $150,000.</a:t>
            </a:r>
            <a:br>
              <a:rPr kumimoji="0" lang="en-US" sz="4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br>
            <a:endParaRPr kumimoji="0" lang="en-US" sz="4000" b="0" i="0" u="none" strike="noStrike" kern="1200" cap="none" spc="0" normalizeH="0" baseline="0" noProof="0" dirty="0">
              <a:ln>
                <a:noFill/>
              </a:ln>
              <a:solidFill>
                <a:srgbClr val="002060"/>
              </a:solidFill>
              <a:effectLst/>
              <a:uLnTx/>
              <a:uFillTx/>
              <a:latin typeface="Tempus Sans ITC" panose="04020404030D07020202" pitchFamily="82" charset="0"/>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76BD8-A44B-4267-A208-90D2F2FEA24D}"/>
              </a:ext>
            </a:extLst>
          </p:cNvPr>
          <p:cNvPicPr>
            <a:picLocks noChangeAspect="1"/>
          </p:cNvPicPr>
          <p:nvPr/>
        </p:nvPicPr>
        <p:blipFill>
          <a:blip r:embed="rId2"/>
          <a:stretch>
            <a:fillRect/>
          </a:stretch>
        </p:blipFill>
        <p:spPr>
          <a:xfrm>
            <a:off x="-1024541" y="2010335"/>
            <a:ext cx="3700506" cy="4847665"/>
          </a:xfrm>
          <a:prstGeom prst="rect">
            <a:avLst/>
          </a:prstGeom>
        </p:spPr>
      </p:pic>
      <p:pic>
        <p:nvPicPr>
          <p:cNvPr id="2052" name="Picture 4" descr="Image result for business woman">
            <a:extLst>
              <a:ext uri="{FF2B5EF4-FFF2-40B4-BE49-F238E27FC236}">
                <a16:creationId xmlns:a16="http://schemas.microsoft.com/office/drawing/2014/main" id="{BFCD2880-308C-4311-B98B-FE3B315DF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951" y="2267231"/>
            <a:ext cx="1743075" cy="45907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EC6F213-7E3D-431D-8BC4-A7DCF41BA632}"/>
              </a:ext>
            </a:extLst>
          </p:cNvPr>
          <p:cNvSpPr/>
          <p:nvPr/>
        </p:nvSpPr>
        <p:spPr>
          <a:xfrm rot="20609139">
            <a:off x="2578572" y="2768541"/>
            <a:ext cx="6702948" cy="1846659"/>
          </a:xfrm>
          <a:prstGeom prst="rect">
            <a:avLst/>
          </a:prstGeom>
          <a:solidFill>
            <a:schemeClr val="accent4">
              <a:lumMod val="75000"/>
            </a:schemeClr>
          </a:solidFill>
          <a:ln>
            <a:solidFill>
              <a:schemeClr val="accent2"/>
            </a:solidFill>
          </a:ln>
          <a:effectLst>
            <a:outerShdw blurRad="50800" dist="50800" dir="5400000" algn="ctr" rotWithShape="0">
              <a:srgbClr val="000000"/>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lumMod val="20000"/>
                  <a:lumOff val="80000"/>
                </a:srgbClr>
              </a:solidFill>
              <a:effectLst/>
              <a:uLnTx/>
              <a:uFillTx/>
              <a:latin typeface="Tempus Sans ITC" panose="04020404030D07020202" pitchFamily="8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lumMod val="20000"/>
                    <a:lumOff val="80000"/>
                  </a:srgbClr>
                </a:solidFill>
                <a:effectLst/>
                <a:uLnTx/>
                <a:uFillTx/>
                <a:latin typeface="Tempus Sans ITC" panose="04020404030D07020202" pitchFamily="82" charset="0"/>
                <a:ea typeface="Calibri" panose="020F0502020204030204" pitchFamily="34" charset="0"/>
                <a:cs typeface="Times New Roman" panose="02020603050405020304" pitchFamily="18" charset="0"/>
              </a:rPr>
              <a:t>What are their relative ownership interests in the LLC?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DA57810-0544-47B9-89FA-F95F77CBC86D}"/>
              </a:ext>
            </a:extLst>
          </p:cNvPr>
          <p:cNvSpPr txBox="1"/>
          <p:nvPr/>
        </p:nvSpPr>
        <p:spPr>
          <a:xfrm>
            <a:off x="2443740" y="1015384"/>
            <a:ext cx="320792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50/50</a:t>
            </a:r>
          </a:p>
        </p:txBody>
      </p:sp>
    </p:spTree>
    <p:extLst>
      <p:ext uri="{BB962C8B-B14F-4D97-AF65-F5344CB8AC3E}">
        <p14:creationId xmlns:p14="http://schemas.microsoft.com/office/powerpoint/2010/main" val="2544621081"/>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76BD8-A44B-4267-A208-90D2F2FEA24D}"/>
              </a:ext>
            </a:extLst>
          </p:cNvPr>
          <p:cNvPicPr>
            <a:picLocks noChangeAspect="1"/>
          </p:cNvPicPr>
          <p:nvPr/>
        </p:nvPicPr>
        <p:blipFill>
          <a:blip r:embed="rId3"/>
          <a:stretch>
            <a:fillRect/>
          </a:stretch>
        </p:blipFill>
        <p:spPr>
          <a:xfrm>
            <a:off x="-1024541" y="2010335"/>
            <a:ext cx="3700506" cy="4847665"/>
          </a:xfrm>
          <a:prstGeom prst="rect">
            <a:avLst/>
          </a:prstGeom>
        </p:spPr>
      </p:pic>
      <p:pic>
        <p:nvPicPr>
          <p:cNvPr id="2052" name="Picture 4" descr="Image result for business woman">
            <a:extLst>
              <a:ext uri="{FF2B5EF4-FFF2-40B4-BE49-F238E27FC236}">
                <a16:creationId xmlns:a16="http://schemas.microsoft.com/office/drawing/2014/main" id="{BFCD2880-308C-4311-B98B-FE3B315DF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951" y="2267231"/>
            <a:ext cx="1743075" cy="4590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C806779-50B0-4C49-B590-5F8969E7F18D}"/>
              </a:ext>
            </a:extLst>
          </p:cNvPr>
          <p:cNvSpPr>
            <a:spLocks noGrp="1"/>
          </p:cNvSpPr>
          <p:nvPr>
            <p:ph type="title"/>
          </p:nvPr>
        </p:nvSpPr>
        <p:spPr>
          <a:xfrm>
            <a:off x="2427352" y="605593"/>
            <a:ext cx="6763834" cy="2809483"/>
          </a:xfrm>
        </p:spPr>
        <p:txBody>
          <a:bodyPr>
            <a:normAutofit fontScale="90000"/>
          </a:bodyPr>
          <a:lstStyle/>
          <a:p>
            <a:pPr algn="ct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a:t>
            </a:r>
            <a:r>
              <a:rPr lang="en-US" sz="3100" dirty="0">
                <a:solidFill>
                  <a:schemeClr val="accent2">
                    <a:lumMod val="50000"/>
                  </a:schemeClr>
                </a:solidFill>
                <a:latin typeface="Tempus Sans ITC" panose="04020404030D07020202" pitchFamily="82" charset="0"/>
              </a:rPr>
              <a:t>Membership Interest” as opposed to a “Unit” as opposed to a “Percentage Interest” </a:t>
            </a:r>
            <a:br>
              <a:rPr lang="en-US" sz="3100" dirty="0">
                <a:solidFill>
                  <a:schemeClr val="accent2">
                    <a:lumMod val="50000"/>
                  </a:schemeClr>
                </a:solidFill>
                <a:latin typeface="Tempus Sans ITC" panose="04020404030D07020202" pitchFamily="82" charset="0"/>
              </a:rPr>
            </a:br>
            <a:br>
              <a:rPr lang="en-US" sz="3100" dirty="0">
                <a:solidFill>
                  <a:schemeClr val="accent2">
                    <a:lumMod val="50000"/>
                  </a:schemeClr>
                </a:solidFill>
                <a:latin typeface="Tempus Sans ITC" panose="04020404030D07020202" pitchFamily="82" charset="0"/>
              </a:rPr>
            </a:br>
            <a:endParaRPr lang="en-US" sz="3100" dirty="0"/>
          </a:p>
        </p:txBody>
      </p:sp>
      <p:sp>
        <p:nvSpPr>
          <p:cNvPr id="9" name="Rectangle 8">
            <a:extLst>
              <a:ext uri="{FF2B5EF4-FFF2-40B4-BE49-F238E27FC236}">
                <a16:creationId xmlns:a16="http://schemas.microsoft.com/office/drawing/2014/main" id="{1A78DC70-1C1F-4F21-814B-CF9D8A1D2973}"/>
              </a:ext>
            </a:extLst>
          </p:cNvPr>
          <p:cNvSpPr/>
          <p:nvPr/>
        </p:nvSpPr>
        <p:spPr>
          <a:xfrm>
            <a:off x="2483350" y="2397920"/>
            <a:ext cx="6651838" cy="3990836"/>
          </a:xfrm>
          <a:prstGeom prst="rect">
            <a:avLst/>
          </a:prstGeom>
        </p:spPr>
        <p:txBody>
          <a:bodyPr wrap="square">
            <a:spAutoFit/>
          </a:bodyPr>
          <a:lstStyle/>
          <a:p>
            <a:pPr lvl="0">
              <a:lnSpc>
                <a:spcPct val="110000"/>
              </a:lnSpc>
              <a:spcBef>
                <a:spcPts val="1000"/>
              </a:spcBef>
            </a:pPr>
            <a:r>
              <a:rPr lang="en-US" sz="2000" b="1" dirty="0">
                <a:solidFill>
                  <a:prstClr val="black"/>
                </a:solidFill>
                <a:latin typeface="Courier New" panose="02070309020205020404" pitchFamily="49" charset="0"/>
                <a:cs typeface="Courier New" panose="02070309020205020404" pitchFamily="49" charset="0"/>
              </a:rPr>
              <a:t>“Unit” means a Member’s ownership interest in the LLC, which consists:</a:t>
            </a:r>
          </a:p>
          <a:p>
            <a:pPr marL="342900" lvl="0" indent="-342900">
              <a:lnSpc>
                <a:spcPct val="110000"/>
              </a:lnSpc>
              <a:spcBef>
                <a:spcPts val="1000"/>
              </a:spcBef>
              <a:buFont typeface="Arial" panose="020B0604020202020204" pitchFamily="34" charset="0"/>
              <a:buChar char="•"/>
            </a:pPr>
            <a:r>
              <a:rPr lang="en-US" sz="2000" b="1" dirty="0">
                <a:solidFill>
                  <a:prstClr val="black"/>
                </a:solidFill>
                <a:latin typeface="Courier New" panose="02070309020205020404" pitchFamily="49" charset="0"/>
                <a:cs typeface="Courier New" panose="02070309020205020404" pitchFamily="49" charset="0"/>
              </a:rPr>
              <a:t>Of the member’s right to share in profits, and receive Distributions, </a:t>
            </a:r>
          </a:p>
          <a:p>
            <a:pPr marL="342900" lvl="0" indent="-342900">
              <a:lnSpc>
                <a:spcPct val="110000"/>
              </a:lnSpc>
              <a:spcBef>
                <a:spcPts val="1000"/>
              </a:spcBef>
              <a:buFont typeface="Arial" panose="020B0604020202020204" pitchFamily="34" charset="0"/>
              <a:buChar char="•"/>
            </a:pPr>
            <a:r>
              <a:rPr lang="en-US" sz="2000" b="1" dirty="0">
                <a:solidFill>
                  <a:prstClr val="black"/>
                </a:solidFill>
                <a:latin typeface="Courier New" panose="02070309020205020404" pitchFamily="49" charset="0"/>
                <a:cs typeface="Courier New" panose="02070309020205020404" pitchFamily="49" charset="0"/>
              </a:rPr>
              <a:t>Participate in the LLC’s governance and approve the LLC’s acts </a:t>
            </a:r>
          </a:p>
          <a:p>
            <a:pPr marL="342900" lvl="0" indent="-342900">
              <a:lnSpc>
                <a:spcPct val="110000"/>
              </a:lnSpc>
              <a:spcBef>
                <a:spcPts val="1000"/>
              </a:spcBef>
              <a:buFont typeface="Arial" panose="020B0604020202020204" pitchFamily="34" charset="0"/>
              <a:buChar char="•"/>
            </a:pPr>
            <a:r>
              <a:rPr lang="en-US" sz="2000" b="1" dirty="0">
                <a:solidFill>
                  <a:prstClr val="black"/>
                </a:solidFill>
                <a:latin typeface="Courier New" panose="02070309020205020404" pitchFamily="49" charset="0"/>
                <a:cs typeface="Courier New" panose="02070309020205020404" pitchFamily="49" charset="0"/>
              </a:rPr>
              <a:t>Participate in the designation and removal of the Manager and </a:t>
            </a:r>
          </a:p>
          <a:p>
            <a:pPr marL="342900" lvl="0" indent="-342900">
              <a:lnSpc>
                <a:spcPct val="110000"/>
              </a:lnSpc>
              <a:spcBef>
                <a:spcPts val="1000"/>
              </a:spcBef>
              <a:buFont typeface="Arial" panose="020B0604020202020204" pitchFamily="34" charset="0"/>
              <a:buChar char="•"/>
            </a:pPr>
            <a:r>
              <a:rPr lang="en-US" sz="2000" b="1" dirty="0">
                <a:solidFill>
                  <a:prstClr val="black"/>
                </a:solidFill>
                <a:latin typeface="Courier New" panose="02070309020205020404" pitchFamily="49" charset="0"/>
                <a:cs typeface="Courier New" panose="02070309020205020404" pitchFamily="49" charset="0"/>
              </a:rPr>
              <a:t>Receive information pertaining to the LLC’s affairs. </a:t>
            </a:r>
          </a:p>
        </p:txBody>
      </p:sp>
    </p:spTree>
    <p:extLst>
      <p:ext uri="{BB962C8B-B14F-4D97-AF65-F5344CB8AC3E}">
        <p14:creationId xmlns:p14="http://schemas.microsoft.com/office/powerpoint/2010/main" val="203828077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a:endParaRPr>
          </a:p>
        </p:txBody>
      </p:sp>
      <p:sp>
        <p:nvSpPr>
          <p:cNvPr id="70660"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defTabSz="914126">
              <a:defRPr/>
            </a:pPr>
            <a:r>
              <a:rPr lang="en-US" sz="4799">
                <a:solidFill>
                  <a:srgbClr val="FF0000"/>
                </a:solidFill>
                <a:latin typeface="Calibri"/>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a:endParaRPr>
          </a:p>
        </p:txBody>
      </p:sp>
      <p:sp>
        <p:nvSpPr>
          <p:cNvPr id="12" name="Rectangle 11"/>
          <p:cNvSpPr>
            <a:spLocks noChangeArrowheads="1"/>
          </p:cNvSpPr>
          <p:nvPr/>
        </p:nvSpPr>
        <p:spPr bwMode="auto">
          <a:xfrm>
            <a:off x="4724758" y="1646392"/>
            <a:ext cx="5561151" cy="4244287"/>
          </a:xfrm>
          <a:prstGeom prst="rect">
            <a:avLst/>
          </a:prstGeom>
          <a:noFill/>
          <a:ln w="9525">
            <a:noFill/>
            <a:miter lim="800000"/>
            <a:headEnd/>
            <a:tailEnd/>
          </a:ln>
        </p:spPr>
        <p:txBody>
          <a:bodyPr>
            <a:spAutoFit/>
          </a:bodyPr>
          <a:lstStyle/>
          <a:p>
            <a:pPr defTabSz="914126">
              <a:defRPr/>
            </a:pPr>
            <a:r>
              <a:rPr lang="en-US" sz="1799" b="1">
                <a:solidFill>
                  <a:srgbClr val="C00000"/>
                </a:solidFill>
                <a:latin typeface="Abadi Extra Light" panose="020B0204020104020204" pitchFamily="34" charset="0"/>
              </a:rPr>
              <a:t>CLE - Continuing Legal Education for </a:t>
            </a:r>
          </a:p>
          <a:p>
            <a:pPr defTabSz="914126">
              <a:defRPr/>
            </a:pPr>
            <a:r>
              <a:rPr lang="en-US" sz="1799" b="1">
                <a:solidFill>
                  <a:srgbClr val="C00000"/>
                </a:solidFill>
                <a:latin typeface="Abadi Extra Light" panose="020B0204020104020204" pitchFamily="34" charset="0"/>
              </a:rPr>
              <a:t>Attorneys:</a:t>
            </a:r>
            <a:br>
              <a:rPr lang="en-US" sz="1799">
                <a:solidFill>
                  <a:srgbClr val="C00000"/>
                </a:solidFill>
                <a:latin typeface="Abadi Extra Light" panose="020B0204020104020204" pitchFamily="34" charset="0"/>
              </a:rPr>
            </a:br>
            <a:br>
              <a:rPr lang="en-US" sz="1799">
                <a:solidFill>
                  <a:srgbClr val="000000"/>
                </a:solidFill>
                <a:latin typeface="Abadi Extra Light" panose="020B0204020104020204" pitchFamily="34" charset="0"/>
              </a:rPr>
            </a:br>
            <a:r>
              <a:rPr lang="en-US" sz="1799">
                <a:solidFill>
                  <a:srgbClr val="C00000"/>
                </a:solidFill>
                <a:latin typeface="Abadi Extra Light" panose="020B0204020104020204" pitchFamily="34" charset="0"/>
              </a:rPr>
              <a:t>YourOnlineProfessor.net </a:t>
            </a:r>
            <a:r>
              <a:rPr lang="en-US" sz="1799">
                <a:solidFill>
                  <a:srgbClr val="000000"/>
                </a:solidFill>
                <a:latin typeface="Abadi Extra Light" panose="020B0204020104020204" pitchFamily="34" charset="0"/>
              </a:rPr>
              <a:t>is an </a:t>
            </a:r>
            <a:r>
              <a:rPr lang="en-US" sz="1799" i="1">
                <a:solidFill>
                  <a:srgbClr val="000000"/>
                </a:solidFill>
                <a:latin typeface="Abadi Extra Light" panose="020B0204020104020204" pitchFamily="34" charset="0"/>
              </a:rPr>
              <a:t>Accredited Provider for Pennsylvania Continuing Legal Education, </a:t>
            </a:r>
            <a:r>
              <a:rPr lang="en-US" sz="1799">
                <a:solidFill>
                  <a:srgbClr val="000000"/>
                </a:solidFill>
                <a:latin typeface="Abadi Extra Light" panose="020B0204020104020204" pitchFamily="34" charset="0"/>
              </a:rPr>
              <a:t>through The Supreme Court of Pennsylvania's Continuing Legal Education Board, registered as sponsor #7003.</a:t>
            </a:r>
          </a:p>
          <a:p>
            <a:pPr defTabSz="914126">
              <a:defRPr/>
            </a:pPr>
            <a:endParaRPr lang="en-US" sz="1799">
              <a:solidFill>
                <a:srgbClr val="000000"/>
              </a:solidFill>
              <a:latin typeface="Abadi Extra Light" panose="020B0204020104020204" pitchFamily="34" charset="0"/>
            </a:endParaRPr>
          </a:p>
          <a:p>
            <a:pPr defTabSz="914126">
              <a:defRPr/>
            </a:pPr>
            <a:r>
              <a:rPr lang="en-US" sz="1799">
                <a:solidFill>
                  <a:srgbClr val="000000"/>
                </a:solidFill>
                <a:latin typeface="Abadi Extra Light" panose="020B0204020104020204" pitchFamily="34" charset="0"/>
              </a:rPr>
              <a:t>This program qualifies as 1 hour -  </a:t>
            </a:r>
            <a:r>
              <a:rPr lang="en-US" sz="1799">
                <a:solidFill>
                  <a:srgbClr val="8A0000"/>
                </a:solidFill>
                <a:latin typeface="Abadi Extra Light" panose="020B0204020104020204" pitchFamily="34" charset="0"/>
              </a:rPr>
              <a:t>‘</a:t>
            </a:r>
            <a:r>
              <a:rPr lang="en-US" sz="1799">
                <a:solidFill>
                  <a:srgbClr val="C00000"/>
                </a:solidFill>
                <a:latin typeface="Abadi Extra Light" panose="020B0204020104020204" pitchFamily="34" charset="0"/>
              </a:rPr>
              <a:t>Live Webcast’ </a:t>
            </a:r>
            <a:r>
              <a:rPr lang="en-US" sz="1799">
                <a:solidFill>
                  <a:srgbClr val="000000"/>
                </a:solidFill>
                <a:latin typeface="Abadi Extra Light" panose="020B0204020104020204" pitchFamily="34" charset="0"/>
              </a:rPr>
              <a:t>under PA CLE Board guidelines and in the states of </a:t>
            </a:r>
            <a:r>
              <a:rPr lang="en-US" sz="1799">
                <a:solidFill>
                  <a:srgbClr val="C00000"/>
                </a:solidFill>
                <a:latin typeface="Abadi Extra Light" panose="020B0204020104020204" pitchFamily="34" charset="0"/>
              </a:rPr>
              <a:t>Delaware, New Jersey, California, and Texas</a:t>
            </a:r>
            <a:endParaRPr lang="en-US" sz="1799" b="1">
              <a:solidFill>
                <a:srgbClr val="000000"/>
              </a:solidFill>
              <a:latin typeface="Abadi Extra Light" panose="020B0204020104020204" pitchFamily="34" charset="0"/>
            </a:endParaRPr>
          </a:p>
          <a:p>
            <a:pPr defTabSz="914126">
              <a:defRPr/>
            </a:pPr>
            <a:endParaRPr lang="en-US" sz="1799">
              <a:solidFill>
                <a:srgbClr val="000000"/>
              </a:solidFill>
              <a:latin typeface="Abadi Extra Light" panose="020B0204020104020204" pitchFamily="34" charset="0"/>
            </a:endParaRPr>
          </a:p>
          <a:p>
            <a:pPr defTabSz="914126">
              <a:defRPr/>
            </a:pPr>
            <a:r>
              <a:rPr lang="en-US" sz="1799">
                <a:solidFill>
                  <a:srgbClr val="000000"/>
                </a:solidFill>
                <a:latin typeface="Abadi Extra Light" panose="020B0204020104020204" pitchFamily="34" charset="0"/>
              </a:rPr>
              <a:t>In most cases, credit is also available to </a:t>
            </a:r>
            <a:r>
              <a:rPr lang="en-US" sz="1799">
                <a:solidFill>
                  <a:srgbClr val="C00000"/>
                </a:solidFill>
                <a:latin typeface="Abadi Extra Light" panose="020B0204020104020204" pitchFamily="34" charset="0"/>
              </a:rPr>
              <a:t>New York </a:t>
            </a:r>
            <a:r>
              <a:rPr lang="en-US" sz="1799">
                <a:solidFill>
                  <a:srgbClr val="000000"/>
                </a:solidFill>
                <a:latin typeface="Abadi Extra Light" panose="020B0204020104020204" pitchFamily="34" charset="0"/>
              </a:rPr>
              <a:t>attorneys through New York’s “approved jurisdiction policy.”</a:t>
            </a:r>
          </a:p>
        </p:txBody>
      </p:sp>
      <p:sp>
        <p:nvSpPr>
          <p:cNvPr id="9" name="Title 1">
            <a:extLst>
              <a:ext uri="{FF2B5EF4-FFF2-40B4-BE49-F238E27FC236}">
                <a16:creationId xmlns:a16="http://schemas.microsoft.com/office/drawing/2014/main" id="{1382F818-5179-4096-9FB8-F41AC3A930EB}"/>
              </a:ext>
            </a:extLst>
          </p:cNvPr>
          <p:cNvSpPr>
            <a:spLocks noGrp="1"/>
          </p:cNvSpPr>
          <p:nvPr>
            <p:ph type="ctrTitle"/>
          </p:nvPr>
        </p:nvSpPr>
        <p:spPr>
          <a:xfrm>
            <a:off x="4267676" y="366790"/>
            <a:ext cx="4723170" cy="624518"/>
          </a:xfrm>
          <a:ln>
            <a:noFill/>
          </a:ln>
        </p:spPr>
        <p:txBody>
          <a:bodyPr rtlCol="0">
            <a:normAutofit/>
          </a:bodyPr>
          <a:lstStyle/>
          <a:p>
            <a:pPr>
              <a:defRPr/>
            </a:pPr>
            <a:r>
              <a:rPr lang="en-US" sz="3199">
                <a:solidFill>
                  <a:schemeClr val="tx2">
                    <a:lumMod val="60000"/>
                    <a:lumOff val="40000"/>
                  </a:schemeClr>
                </a:solidFill>
                <a:effectLst>
                  <a:outerShdw blurRad="38100" dist="38100" dir="2700000" algn="tl">
                    <a:srgbClr val="000000">
                      <a:alpha val="43137"/>
                    </a:srgbClr>
                  </a:outerShdw>
                </a:effectLst>
                <a:latin typeface="Bernard MT Condensed" pitchFamily="18" charset="0"/>
              </a:rPr>
              <a:t>YourOnLineProfessor.net </a:t>
            </a:r>
          </a:p>
        </p:txBody>
      </p:sp>
      <p:pic>
        <p:nvPicPr>
          <p:cNvPr id="2" name="Picture 1" descr="gibperknobackground.png">
            <a:extLst>
              <a:ext uri="{FF2B5EF4-FFF2-40B4-BE49-F238E27FC236}">
                <a16:creationId xmlns:a16="http://schemas.microsoft.com/office/drawing/2014/main" id="{60E42589-7550-1C7F-8EFF-69489F068F14}"/>
              </a:ext>
            </a:extLst>
          </p:cNvPr>
          <p:cNvPicPr>
            <a:picLocks noChangeAspect="1"/>
          </p:cNvPicPr>
          <p:nvPr/>
        </p:nvPicPr>
        <p:blipFill>
          <a:blip r:embed="rId3"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387323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76BD8-A44B-4267-A208-90D2F2FEA24D}"/>
              </a:ext>
            </a:extLst>
          </p:cNvPr>
          <p:cNvPicPr>
            <a:picLocks noChangeAspect="1"/>
          </p:cNvPicPr>
          <p:nvPr/>
        </p:nvPicPr>
        <p:blipFill>
          <a:blip r:embed="rId2"/>
          <a:stretch>
            <a:fillRect/>
          </a:stretch>
        </p:blipFill>
        <p:spPr>
          <a:xfrm>
            <a:off x="-946152" y="2010335"/>
            <a:ext cx="3700506" cy="4847665"/>
          </a:xfrm>
          <a:prstGeom prst="rect">
            <a:avLst/>
          </a:prstGeom>
        </p:spPr>
      </p:pic>
      <p:pic>
        <p:nvPicPr>
          <p:cNvPr id="2052" name="Picture 4" descr="Image result for business woman">
            <a:extLst>
              <a:ext uri="{FF2B5EF4-FFF2-40B4-BE49-F238E27FC236}">
                <a16:creationId xmlns:a16="http://schemas.microsoft.com/office/drawing/2014/main" id="{BFCD2880-308C-4311-B98B-FE3B315DF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951" y="2267231"/>
            <a:ext cx="1743075" cy="4590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C806779-50B0-4C49-B590-5F8969E7F18D}"/>
              </a:ext>
            </a:extLst>
          </p:cNvPr>
          <p:cNvSpPr>
            <a:spLocks noGrp="1"/>
          </p:cNvSpPr>
          <p:nvPr>
            <p:ph type="title"/>
          </p:nvPr>
        </p:nvSpPr>
        <p:spPr>
          <a:xfrm>
            <a:off x="2941084" y="862489"/>
            <a:ext cx="6763834" cy="2809483"/>
          </a:xfrm>
        </p:spPr>
        <p:txBody>
          <a:bodyPr>
            <a:normAutofit fontScale="90000"/>
          </a:bodyPr>
          <a:lstStyle/>
          <a:p>
            <a:pPr algn="ct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a:t>
            </a:r>
            <a:r>
              <a:rPr lang="en-US" sz="3100" dirty="0">
                <a:solidFill>
                  <a:schemeClr val="accent2">
                    <a:lumMod val="50000"/>
                  </a:schemeClr>
                </a:solidFill>
                <a:latin typeface="Tempus Sans ITC" panose="04020404030D07020202" pitchFamily="82" charset="0"/>
              </a:rPr>
              <a:t>Membership Interest” as opposed to a “Unit” as opposed to a “Percentage Interest” </a:t>
            </a:r>
            <a:br>
              <a:rPr lang="en-US" sz="3100" dirty="0">
                <a:solidFill>
                  <a:schemeClr val="accent2">
                    <a:lumMod val="50000"/>
                  </a:schemeClr>
                </a:solidFill>
                <a:latin typeface="Tempus Sans ITC" panose="04020404030D07020202" pitchFamily="82" charset="0"/>
              </a:rPr>
            </a:br>
            <a:br>
              <a:rPr lang="en-US" sz="3100" dirty="0">
                <a:solidFill>
                  <a:schemeClr val="accent2">
                    <a:lumMod val="50000"/>
                  </a:schemeClr>
                </a:solidFill>
                <a:latin typeface="Tempus Sans ITC" panose="04020404030D07020202" pitchFamily="82" charset="0"/>
              </a:rPr>
            </a:br>
            <a:endParaRPr lang="en-US" sz="3100" dirty="0"/>
          </a:p>
        </p:txBody>
      </p:sp>
      <p:sp>
        <p:nvSpPr>
          <p:cNvPr id="9" name="Rectangle 8">
            <a:extLst>
              <a:ext uri="{FF2B5EF4-FFF2-40B4-BE49-F238E27FC236}">
                <a16:creationId xmlns:a16="http://schemas.microsoft.com/office/drawing/2014/main" id="{1A78DC70-1C1F-4F21-814B-CF9D8A1D2973}"/>
              </a:ext>
            </a:extLst>
          </p:cNvPr>
          <p:cNvSpPr/>
          <p:nvPr/>
        </p:nvSpPr>
        <p:spPr>
          <a:xfrm>
            <a:off x="2880039" y="2718680"/>
            <a:ext cx="6651838" cy="423193"/>
          </a:xfrm>
          <a:prstGeom prst="rect">
            <a:avLst/>
          </a:prstGeom>
        </p:spPr>
        <p:txBody>
          <a:bodyPr wrap="square">
            <a:spAutoFit/>
          </a:bodyPr>
          <a:lstStyle/>
          <a:p>
            <a:pPr lvl="0">
              <a:lnSpc>
                <a:spcPct val="110000"/>
              </a:lnSpc>
              <a:spcBef>
                <a:spcPts val="1000"/>
              </a:spcBef>
            </a:pPr>
            <a:r>
              <a:rPr lang="en-US" sz="2000" b="1" dirty="0">
                <a:solidFill>
                  <a:prstClr val="black"/>
                </a:solidFill>
                <a:latin typeface="Courier New" panose="02070309020205020404" pitchFamily="49" charset="0"/>
                <a:cs typeface="Courier New" panose="02070309020205020404" pitchFamily="49" charset="0"/>
              </a:rPr>
              <a:t> </a:t>
            </a:r>
          </a:p>
        </p:txBody>
      </p:sp>
      <p:sp>
        <p:nvSpPr>
          <p:cNvPr id="7" name="Rectangle 6">
            <a:extLst>
              <a:ext uri="{FF2B5EF4-FFF2-40B4-BE49-F238E27FC236}">
                <a16:creationId xmlns:a16="http://schemas.microsoft.com/office/drawing/2014/main" id="{F3CA54B2-FD00-463F-B188-4605A6027822}"/>
              </a:ext>
            </a:extLst>
          </p:cNvPr>
          <p:cNvSpPr/>
          <p:nvPr/>
        </p:nvSpPr>
        <p:spPr>
          <a:xfrm>
            <a:off x="1691729" y="2553735"/>
            <a:ext cx="7174476" cy="1323439"/>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br>
              <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br>
            <a:r>
              <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Mr. A contributes $50,000 =</a:t>
            </a:r>
            <a:r>
              <a:rPr kumimoji="0" lang="en-US" sz="2000" b="0" i="0" u="none" strike="noStrike" kern="1200" cap="none" spc="0" normalizeH="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 25</a:t>
            </a:r>
            <a:r>
              <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 of the Contributed Capital</a:t>
            </a:r>
            <a:br>
              <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br>
            <a:br>
              <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br>
            <a:endPar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ndParaRPr>
          </a:p>
        </p:txBody>
      </p:sp>
      <p:sp>
        <p:nvSpPr>
          <p:cNvPr id="2" name="TextBox 1">
            <a:extLst>
              <a:ext uri="{FF2B5EF4-FFF2-40B4-BE49-F238E27FC236}">
                <a16:creationId xmlns:a16="http://schemas.microsoft.com/office/drawing/2014/main" id="{738348EE-6D82-4CD8-9275-2B8CB1D27000}"/>
              </a:ext>
            </a:extLst>
          </p:cNvPr>
          <p:cNvSpPr txBox="1"/>
          <p:nvPr/>
        </p:nvSpPr>
        <p:spPr>
          <a:xfrm>
            <a:off x="3146612" y="4744528"/>
            <a:ext cx="1819729" cy="523220"/>
          </a:xfrm>
          <a:prstGeom prst="rect">
            <a:avLst/>
          </a:prstGeom>
          <a:noFill/>
        </p:spPr>
        <p:txBody>
          <a:bodyPr wrap="none" rtlCol="0">
            <a:spAutoFit/>
          </a:bodyPr>
          <a:lstStyle/>
          <a:p>
            <a:r>
              <a:rPr lang="en-US" sz="2800" dirty="0">
                <a:latin typeface="Arial Black" panose="020B0A04020102020204" pitchFamily="34" charset="0"/>
              </a:rPr>
              <a:t>25 Units</a:t>
            </a:r>
          </a:p>
        </p:txBody>
      </p:sp>
      <p:sp>
        <p:nvSpPr>
          <p:cNvPr id="10" name="TextBox 9">
            <a:extLst>
              <a:ext uri="{FF2B5EF4-FFF2-40B4-BE49-F238E27FC236}">
                <a16:creationId xmlns:a16="http://schemas.microsoft.com/office/drawing/2014/main" id="{DDC63F39-5F59-41BD-A7C8-13D0CE9318C8}"/>
              </a:ext>
            </a:extLst>
          </p:cNvPr>
          <p:cNvSpPr txBox="1"/>
          <p:nvPr/>
        </p:nvSpPr>
        <p:spPr>
          <a:xfrm>
            <a:off x="7481349" y="4172557"/>
            <a:ext cx="1819729" cy="523220"/>
          </a:xfrm>
          <a:prstGeom prst="rect">
            <a:avLst/>
          </a:prstGeom>
          <a:noFill/>
        </p:spPr>
        <p:txBody>
          <a:bodyPr wrap="none" rtlCol="0">
            <a:spAutoFit/>
          </a:bodyPr>
          <a:lstStyle/>
          <a:p>
            <a:r>
              <a:rPr lang="en-US" sz="2800" dirty="0">
                <a:latin typeface="Arial Black" panose="020B0A04020102020204" pitchFamily="34" charset="0"/>
              </a:rPr>
              <a:t>75 Units</a:t>
            </a:r>
          </a:p>
        </p:txBody>
      </p:sp>
      <p:sp>
        <p:nvSpPr>
          <p:cNvPr id="3" name="Rectangle 2">
            <a:extLst>
              <a:ext uri="{FF2B5EF4-FFF2-40B4-BE49-F238E27FC236}">
                <a16:creationId xmlns:a16="http://schemas.microsoft.com/office/drawing/2014/main" id="{51CCB6AF-28FF-432B-82CB-5CF22488482A}"/>
              </a:ext>
            </a:extLst>
          </p:cNvPr>
          <p:cNvSpPr/>
          <p:nvPr/>
        </p:nvSpPr>
        <p:spPr>
          <a:xfrm>
            <a:off x="3308094" y="2933001"/>
            <a:ext cx="7066752" cy="1015663"/>
          </a:xfrm>
          <a:prstGeom prst="rect">
            <a:avLst/>
          </a:prstGeom>
        </p:spPr>
        <p:txBody>
          <a:bodyPr wrap="square">
            <a:spAutoFit/>
          </a:bodyPr>
          <a:lstStyle/>
          <a:p>
            <a:pPr lvl="0" algn="ctr">
              <a:spcBef>
                <a:spcPts val="1200"/>
              </a:spcBef>
              <a:spcAft>
                <a:spcPts val="1200"/>
              </a:spcAft>
              <a:defRPr/>
            </a:pPr>
            <a:endPar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endParaRPr>
          </a:p>
          <a:p>
            <a:pPr lvl="0" algn="ctr">
              <a:spcBef>
                <a:spcPts val="1200"/>
              </a:spcBef>
              <a:spcAft>
                <a:spcPts val="1200"/>
              </a:spcAft>
              <a:defRPr/>
            </a:pPr>
            <a: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Ms. B contributes $150,000 = 75% of the Contributed Capital</a:t>
            </a:r>
            <a:endParaRPr lang="en-US" dirty="0"/>
          </a:p>
        </p:txBody>
      </p:sp>
      <p:sp>
        <p:nvSpPr>
          <p:cNvPr id="11" name="TextBox 10">
            <a:extLst>
              <a:ext uri="{FF2B5EF4-FFF2-40B4-BE49-F238E27FC236}">
                <a16:creationId xmlns:a16="http://schemas.microsoft.com/office/drawing/2014/main" id="{F1B46BE3-13D9-48B4-B712-D7B8DAD640D0}"/>
              </a:ext>
            </a:extLst>
          </p:cNvPr>
          <p:cNvSpPr txBox="1"/>
          <p:nvPr/>
        </p:nvSpPr>
        <p:spPr>
          <a:xfrm>
            <a:off x="2259106" y="5306810"/>
            <a:ext cx="414248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Percentage Interest 25%</a:t>
            </a:r>
          </a:p>
        </p:txBody>
      </p:sp>
      <p:sp>
        <p:nvSpPr>
          <p:cNvPr id="12" name="TextBox 11">
            <a:extLst>
              <a:ext uri="{FF2B5EF4-FFF2-40B4-BE49-F238E27FC236}">
                <a16:creationId xmlns:a16="http://schemas.microsoft.com/office/drawing/2014/main" id="{328EED39-94A8-4193-8769-3E77DC9B9B20}"/>
              </a:ext>
            </a:extLst>
          </p:cNvPr>
          <p:cNvSpPr txBox="1"/>
          <p:nvPr/>
        </p:nvSpPr>
        <p:spPr>
          <a:xfrm>
            <a:off x="6088718" y="4712100"/>
            <a:ext cx="414248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Percentage Interest 75%</a:t>
            </a:r>
          </a:p>
        </p:txBody>
      </p:sp>
    </p:spTree>
    <p:extLst>
      <p:ext uri="{BB962C8B-B14F-4D97-AF65-F5344CB8AC3E}">
        <p14:creationId xmlns:p14="http://schemas.microsoft.com/office/powerpoint/2010/main" val="425927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9EA14-9EF5-4891-9157-73D112C71B76}"/>
              </a:ext>
            </a:extLst>
          </p:cNvPr>
          <p:cNvSpPr>
            <a:spLocks noGrp="1"/>
          </p:cNvSpPr>
          <p:nvPr>
            <p:ph idx="1"/>
          </p:nvPr>
        </p:nvSpPr>
        <p:spPr>
          <a:xfrm>
            <a:off x="924697" y="1763841"/>
            <a:ext cx="10515600" cy="4738804"/>
          </a:xfrm>
        </p:spPr>
        <p:txBody>
          <a:bodyPr>
            <a:normAutofit fontScale="85000" lnSpcReduction="20000"/>
          </a:bodyPr>
          <a:lstStyle/>
          <a:p>
            <a:pPr marL="0" indent="0">
              <a:lnSpc>
                <a:spcPct val="110000"/>
              </a:lnSpc>
              <a:buNone/>
            </a:pPr>
            <a:r>
              <a:rPr lang="en-US" sz="2000" b="1" dirty="0">
                <a:latin typeface="Courier New" panose="02070309020205020404" pitchFamily="49" charset="0"/>
                <a:cs typeface="Courier New" panose="02070309020205020404" pitchFamily="49" charset="0"/>
              </a:rPr>
              <a:t>(w) “Unit” means a Member’s percentage interest in the LLC, which consists of the member’s right to share in profits, receive Distributions, participate in the LLC’s governance and approve the LLC’s acts under Article 5.7 hereof, participate in the designation and removal of the Manager and receive information pertaining to the LLC’s affairs. </a:t>
            </a:r>
          </a:p>
          <a:p>
            <a:pPr marL="0" indent="0">
              <a:lnSpc>
                <a:spcPct val="110000"/>
              </a:lnSpc>
              <a:buNone/>
            </a:pPr>
            <a:r>
              <a:rPr lang="en-US" sz="2000" b="1" dirty="0">
                <a:latin typeface="Courier New" panose="02070309020205020404" pitchFamily="49" charset="0"/>
                <a:cs typeface="Courier New" panose="02070309020205020404" pitchFamily="49" charset="0"/>
              </a:rPr>
              <a:t>Units do not represent any fixed or absolute percentage interest representing ownership in the LLC, but instead Units represent an interest in the LLC and the amount of any Member’s actual percentage interest representing ownership in the LLC shall generally be determined by the number of Units that such Member owns divided by the total number of Units outstanding (it being understood that such total number of Units outstanding may fluctuate and change from time to time). </a:t>
            </a:r>
          </a:p>
          <a:p>
            <a:pPr marL="0" indent="0">
              <a:lnSpc>
                <a:spcPct val="110000"/>
              </a:lnSpc>
              <a:buNone/>
            </a:pPr>
            <a:r>
              <a:rPr lang="en-US" sz="2000" b="1" dirty="0">
                <a:latin typeface="Courier New" panose="02070309020205020404" pitchFamily="49" charset="0"/>
                <a:cs typeface="Courier New" panose="02070309020205020404" pitchFamily="49" charset="0"/>
              </a:rPr>
              <a:t>The Units of the initial Member(s) are set forth herein. Changes in Units after the Effective Date, including, but not limited to, those changes necessitated by the admission and Dissociation of Members, will be reflected in the LLC’s records. The allocation of Units as reflected in the LLC’s records from time to time is presumed to be correct for purposes of this Agreement and the Act. </a:t>
            </a:r>
          </a:p>
        </p:txBody>
      </p:sp>
      <p:sp>
        <p:nvSpPr>
          <p:cNvPr id="4" name="Title 1">
            <a:extLst>
              <a:ext uri="{FF2B5EF4-FFF2-40B4-BE49-F238E27FC236}">
                <a16:creationId xmlns:a16="http://schemas.microsoft.com/office/drawing/2014/main" id="{0AE4907B-63B1-43D4-99B4-19078CD9CD6A}"/>
              </a:ext>
            </a:extLst>
          </p:cNvPr>
          <p:cNvSpPr>
            <a:spLocks noGrp="1"/>
          </p:cNvSpPr>
          <p:nvPr>
            <p:ph type="title"/>
          </p:nvPr>
        </p:nvSpPr>
        <p:spPr>
          <a:xfrm>
            <a:off x="838200" y="916454"/>
            <a:ext cx="10515600" cy="1325563"/>
          </a:xfrm>
        </p:spPr>
        <p:txBody>
          <a:bodyPr>
            <a:normAutofit fontScale="90000"/>
          </a:bodyPr>
          <a:lstStyle/>
          <a:p>
            <a:pPr algn="ctr"/>
            <a:r>
              <a:rPr lang="en-US" dirty="0">
                <a:solidFill>
                  <a:schemeClr val="accent2">
                    <a:lumMod val="50000"/>
                  </a:schemeClr>
                </a:solidFill>
                <a:latin typeface="Tempus Sans ITC" panose="04020404030D07020202" pitchFamily="82" charset="0"/>
              </a:rPr>
              <a:t>A Membership Unit is an artificial construct</a:t>
            </a:r>
            <a:br>
              <a:rPr lang="en-US" dirty="0">
                <a:solidFill>
                  <a:schemeClr val="accent2">
                    <a:lumMod val="50000"/>
                  </a:schemeClr>
                </a:solidFill>
                <a:latin typeface="Tempus Sans ITC" panose="04020404030D07020202" pitchFamily="82" charset="0"/>
              </a:rPr>
            </a:br>
            <a:br>
              <a:rPr lang="en-US" dirty="0">
                <a:solidFill>
                  <a:schemeClr val="accent2">
                    <a:lumMod val="50000"/>
                  </a:schemeClr>
                </a:solidFill>
                <a:latin typeface="Tempus Sans ITC" panose="04020404030D07020202" pitchFamily="82" charset="0"/>
              </a:rPr>
            </a:br>
            <a:endParaRPr lang="en-US" dirty="0">
              <a:solidFill>
                <a:srgbClr val="C00000"/>
              </a:solidFill>
              <a:latin typeface="Tempus Sans ITC" panose="04020404030D07020202" pitchFamily="82" charset="0"/>
            </a:endParaRPr>
          </a:p>
        </p:txBody>
      </p:sp>
    </p:spTree>
    <p:extLst>
      <p:ext uri="{BB962C8B-B14F-4D97-AF65-F5344CB8AC3E}">
        <p14:creationId xmlns:p14="http://schemas.microsoft.com/office/powerpoint/2010/main" val="110141024"/>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usinessman">
            <a:extLst>
              <a:ext uri="{FF2B5EF4-FFF2-40B4-BE49-F238E27FC236}">
                <a16:creationId xmlns:a16="http://schemas.microsoft.com/office/drawing/2014/main" id="{C4DC3C3A-09D4-4DD4-9F97-CA7C3FB9F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910" y="0"/>
            <a:ext cx="4071064"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76BD8-A44B-4267-A208-90D2F2FEA24D}"/>
              </a:ext>
            </a:extLst>
          </p:cNvPr>
          <p:cNvPicPr>
            <a:picLocks noChangeAspect="1"/>
          </p:cNvPicPr>
          <p:nvPr/>
        </p:nvPicPr>
        <p:blipFill>
          <a:blip r:embed="rId3"/>
          <a:stretch>
            <a:fillRect/>
          </a:stretch>
        </p:blipFill>
        <p:spPr>
          <a:xfrm>
            <a:off x="-1686382" y="1929653"/>
            <a:ext cx="3700506" cy="4847665"/>
          </a:xfrm>
          <a:prstGeom prst="rect">
            <a:avLst/>
          </a:prstGeom>
        </p:spPr>
      </p:pic>
      <p:pic>
        <p:nvPicPr>
          <p:cNvPr id="2052" name="Picture 4" descr="Image result for business woman">
            <a:extLst>
              <a:ext uri="{FF2B5EF4-FFF2-40B4-BE49-F238E27FC236}">
                <a16:creationId xmlns:a16="http://schemas.microsoft.com/office/drawing/2014/main" id="{BFCD2880-308C-4311-B98B-FE3B315DF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675" y="3061191"/>
            <a:ext cx="1410981" cy="371612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C806779-50B0-4C49-B590-5F8969E7F18D}"/>
              </a:ext>
            </a:extLst>
          </p:cNvPr>
          <p:cNvSpPr>
            <a:spLocks noGrp="1"/>
          </p:cNvSpPr>
          <p:nvPr>
            <p:ph type="title"/>
          </p:nvPr>
        </p:nvSpPr>
        <p:spPr>
          <a:xfrm>
            <a:off x="2938394" y="372728"/>
            <a:ext cx="6763834" cy="2809483"/>
          </a:xfrm>
        </p:spPr>
        <p:txBody>
          <a:bodyPr>
            <a:normAutofit fontScale="90000"/>
          </a:bodyPr>
          <a:lstStyle/>
          <a:p>
            <a:pPr algn="ct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a:t>
            </a:r>
            <a:r>
              <a:rPr lang="en-US" sz="3100" dirty="0">
                <a:solidFill>
                  <a:schemeClr val="accent2">
                    <a:lumMod val="50000"/>
                  </a:schemeClr>
                </a:solidFill>
                <a:latin typeface="Tempus Sans ITC" panose="04020404030D07020202" pitchFamily="82" charset="0"/>
              </a:rPr>
              <a:t>Membership Interest” as opposed to a “Unit” as opposed to a “Percentage Interest” </a:t>
            </a:r>
            <a:br>
              <a:rPr lang="en-US" sz="3100" dirty="0">
                <a:solidFill>
                  <a:schemeClr val="accent2">
                    <a:lumMod val="50000"/>
                  </a:schemeClr>
                </a:solidFill>
                <a:latin typeface="Tempus Sans ITC" panose="04020404030D07020202" pitchFamily="82" charset="0"/>
              </a:rPr>
            </a:br>
            <a:br>
              <a:rPr lang="en-US" sz="3100" dirty="0">
                <a:solidFill>
                  <a:schemeClr val="accent2">
                    <a:lumMod val="50000"/>
                  </a:schemeClr>
                </a:solidFill>
                <a:latin typeface="Tempus Sans ITC" panose="04020404030D07020202" pitchFamily="82" charset="0"/>
              </a:rPr>
            </a:br>
            <a:endParaRPr lang="en-US" sz="3100" dirty="0"/>
          </a:p>
        </p:txBody>
      </p:sp>
      <p:sp>
        <p:nvSpPr>
          <p:cNvPr id="9" name="Rectangle 8">
            <a:extLst>
              <a:ext uri="{FF2B5EF4-FFF2-40B4-BE49-F238E27FC236}">
                <a16:creationId xmlns:a16="http://schemas.microsoft.com/office/drawing/2014/main" id="{1A78DC70-1C1F-4F21-814B-CF9D8A1D2973}"/>
              </a:ext>
            </a:extLst>
          </p:cNvPr>
          <p:cNvSpPr/>
          <p:nvPr/>
        </p:nvSpPr>
        <p:spPr>
          <a:xfrm>
            <a:off x="2880039" y="2718680"/>
            <a:ext cx="6651838" cy="423193"/>
          </a:xfrm>
          <a:prstGeom prst="rect">
            <a:avLst/>
          </a:prstGeom>
        </p:spPr>
        <p:txBody>
          <a:bodyPr wrap="square">
            <a:spAutoFit/>
          </a:bodyPr>
          <a:lstStyle/>
          <a:p>
            <a:pPr lvl="0">
              <a:lnSpc>
                <a:spcPct val="110000"/>
              </a:lnSpc>
              <a:spcBef>
                <a:spcPts val="1000"/>
              </a:spcBef>
            </a:pPr>
            <a:r>
              <a:rPr lang="en-US" sz="2000" b="1" dirty="0">
                <a:solidFill>
                  <a:prstClr val="black"/>
                </a:solidFill>
                <a:latin typeface="Courier New" panose="02070309020205020404" pitchFamily="49" charset="0"/>
                <a:cs typeface="Courier New" panose="02070309020205020404" pitchFamily="49" charset="0"/>
              </a:rPr>
              <a:t> </a:t>
            </a:r>
          </a:p>
        </p:txBody>
      </p:sp>
      <p:sp>
        <p:nvSpPr>
          <p:cNvPr id="2" name="TextBox 1">
            <a:extLst>
              <a:ext uri="{FF2B5EF4-FFF2-40B4-BE49-F238E27FC236}">
                <a16:creationId xmlns:a16="http://schemas.microsoft.com/office/drawing/2014/main" id="{738348EE-6D82-4CD8-9275-2B8CB1D27000}"/>
              </a:ext>
            </a:extLst>
          </p:cNvPr>
          <p:cNvSpPr txBox="1"/>
          <p:nvPr/>
        </p:nvSpPr>
        <p:spPr>
          <a:xfrm>
            <a:off x="1061971" y="2163398"/>
            <a:ext cx="1819729" cy="523220"/>
          </a:xfrm>
          <a:prstGeom prst="rect">
            <a:avLst/>
          </a:prstGeom>
          <a:noFill/>
        </p:spPr>
        <p:txBody>
          <a:bodyPr wrap="none" rtlCol="0">
            <a:spAutoFit/>
          </a:bodyPr>
          <a:lstStyle/>
          <a:p>
            <a:r>
              <a:rPr lang="en-US" sz="2800" dirty="0">
                <a:latin typeface="Arial Black" panose="020B0A04020102020204" pitchFamily="34" charset="0"/>
              </a:rPr>
              <a:t>25 Units</a:t>
            </a:r>
          </a:p>
        </p:txBody>
      </p:sp>
      <p:sp>
        <p:nvSpPr>
          <p:cNvPr id="10" name="TextBox 9">
            <a:extLst>
              <a:ext uri="{FF2B5EF4-FFF2-40B4-BE49-F238E27FC236}">
                <a16:creationId xmlns:a16="http://schemas.microsoft.com/office/drawing/2014/main" id="{DDC63F39-5F59-41BD-A7C8-13D0CE9318C8}"/>
              </a:ext>
            </a:extLst>
          </p:cNvPr>
          <p:cNvSpPr txBox="1"/>
          <p:nvPr/>
        </p:nvSpPr>
        <p:spPr>
          <a:xfrm>
            <a:off x="3375025" y="3830231"/>
            <a:ext cx="1819729" cy="523220"/>
          </a:xfrm>
          <a:prstGeom prst="rect">
            <a:avLst/>
          </a:prstGeom>
          <a:noFill/>
        </p:spPr>
        <p:txBody>
          <a:bodyPr wrap="none" rtlCol="0">
            <a:spAutoFit/>
          </a:bodyPr>
          <a:lstStyle/>
          <a:p>
            <a:r>
              <a:rPr lang="en-US" sz="2800" dirty="0">
                <a:latin typeface="Arial Black" panose="020B0A04020102020204" pitchFamily="34" charset="0"/>
              </a:rPr>
              <a:t>75 Units</a:t>
            </a:r>
          </a:p>
        </p:txBody>
      </p:sp>
      <p:sp>
        <p:nvSpPr>
          <p:cNvPr id="3" name="Rectangle 2">
            <a:extLst>
              <a:ext uri="{FF2B5EF4-FFF2-40B4-BE49-F238E27FC236}">
                <a16:creationId xmlns:a16="http://schemas.microsoft.com/office/drawing/2014/main" id="{51CCB6AF-28FF-432B-82CB-5CF22488482A}"/>
              </a:ext>
            </a:extLst>
          </p:cNvPr>
          <p:cNvSpPr/>
          <p:nvPr/>
        </p:nvSpPr>
        <p:spPr>
          <a:xfrm>
            <a:off x="4209571" y="2331663"/>
            <a:ext cx="7066752" cy="1015663"/>
          </a:xfrm>
          <a:prstGeom prst="rect">
            <a:avLst/>
          </a:prstGeom>
        </p:spPr>
        <p:txBody>
          <a:bodyPr wrap="square">
            <a:spAutoFit/>
          </a:bodyPr>
          <a:lstStyle/>
          <a:p>
            <a:pPr lvl="0" algn="ctr">
              <a:spcBef>
                <a:spcPts val="1200"/>
              </a:spcBef>
              <a:spcAft>
                <a:spcPts val="1200"/>
              </a:spcAft>
              <a:defRPr/>
            </a:pPr>
            <a: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Mr. C contributes $50,000 =</a:t>
            </a:r>
            <a:b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br>
            <a: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25% of the Contributed Capital</a:t>
            </a:r>
            <a:b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br>
            <a: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He receives 100 Units</a:t>
            </a:r>
            <a:endParaRPr lang="en-US" dirty="0"/>
          </a:p>
        </p:txBody>
      </p:sp>
      <p:sp>
        <p:nvSpPr>
          <p:cNvPr id="11" name="TextBox 10">
            <a:extLst>
              <a:ext uri="{FF2B5EF4-FFF2-40B4-BE49-F238E27FC236}">
                <a16:creationId xmlns:a16="http://schemas.microsoft.com/office/drawing/2014/main" id="{F1B46BE3-13D9-48B4-B712-D7B8DAD640D0}"/>
              </a:ext>
            </a:extLst>
          </p:cNvPr>
          <p:cNvSpPr txBox="1"/>
          <p:nvPr/>
        </p:nvSpPr>
        <p:spPr>
          <a:xfrm>
            <a:off x="1052273" y="2563466"/>
            <a:ext cx="414248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Percentage Interest 25%</a:t>
            </a:r>
          </a:p>
        </p:txBody>
      </p:sp>
      <p:sp>
        <p:nvSpPr>
          <p:cNvPr id="12" name="TextBox 11">
            <a:extLst>
              <a:ext uri="{FF2B5EF4-FFF2-40B4-BE49-F238E27FC236}">
                <a16:creationId xmlns:a16="http://schemas.microsoft.com/office/drawing/2014/main" id="{328EED39-94A8-4193-8769-3E77DC9B9B20}"/>
              </a:ext>
            </a:extLst>
          </p:cNvPr>
          <p:cNvSpPr txBox="1"/>
          <p:nvPr/>
        </p:nvSpPr>
        <p:spPr>
          <a:xfrm>
            <a:off x="3439648" y="4312659"/>
            <a:ext cx="414248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Percentage Interest 75%</a:t>
            </a:r>
          </a:p>
        </p:txBody>
      </p:sp>
      <p:sp>
        <p:nvSpPr>
          <p:cNvPr id="4" name="Rectangle 3">
            <a:extLst>
              <a:ext uri="{FF2B5EF4-FFF2-40B4-BE49-F238E27FC236}">
                <a16:creationId xmlns:a16="http://schemas.microsoft.com/office/drawing/2014/main" id="{CBEED9FF-F5F6-4F0A-A60F-058C8E25075A}"/>
              </a:ext>
            </a:extLst>
          </p:cNvPr>
          <p:cNvSpPr/>
          <p:nvPr/>
        </p:nvSpPr>
        <p:spPr>
          <a:xfrm>
            <a:off x="4769224" y="3363321"/>
            <a:ext cx="6096000" cy="707886"/>
          </a:xfrm>
          <a:prstGeom prst="rect">
            <a:avLst/>
          </a:prstGeom>
        </p:spPr>
        <p:txBody>
          <a:bodyPr>
            <a:spAutoFit/>
          </a:bodyPr>
          <a:lstStyle/>
          <a:p>
            <a:pPr lvl="0" algn="ctr">
              <a:spcBef>
                <a:spcPts val="1200"/>
              </a:spcBef>
              <a:spcAft>
                <a:spcPts val="1200"/>
              </a:spcAft>
              <a:defRPr/>
            </a:pPr>
            <a: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Percentage Interest based on Capital 25%</a:t>
            </a:r>
            <a:b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br>
            <a:r>
              <a:rPr lang="en-US" sz="2000" dirty="0">
                <a:solidFill>
                  <a:srgbClr val="002060"/>
                </a:solidFill>
                <a:latin typeface="Tempus Sans ITC" panose="04020404030D07020202" pitchFamily="82" charset="0"/>
                <a:ea typeface="Calibri" panose="020F0502020204030204" pitchFamily="34" charset="0"/>
                <a:cs typeface="Times New Roman" panose="02020603050405020304" pitchFamily="18" charset="0"/>
              </a:rPr>
              <a:t>Percentage Interest based on Units 50%</a:t>
            </a:r>
          </a:p>
        </p:txBody>
      </p:sp>
      <p:sp>
        <p:nvSpPr>
          <p:cNvPr id="15" name="TextBox 14">
            <a:extLst>
              <a:ext uri="{FF2B5EF4-FFF2-40B4-BE49-F238E27FC236}">
                <a16:creationId xmlns:a16="http://schemas.microsoft.com/office/drawing/2014/main" id="{331C7F59-5165-4EFE-AB0E-E2E930906714}"/>
              </a:ext>
            </a:extLst>
          </p:cNvPr>
          <p:cNvSpPr txBox="1"/>
          <p:nvPr/>
        </p:nvSpPr>
        <p:spPr>
          <a:xfrm rot="21027625">
            <a:off x="134509" y="2413171"/>
            <a:ext cx="4442242" cy="523220"/>
          </a:xfrm>
          <a:prstGeom prst="rect">
            <a:avLst/>
          </a:prstGeom>
          <a:solidFill>
            <a:schemeClr val="accent4"/>
          </a:solidFill>
          <a:effectLst>
            <a:outerShdw blurRad="50800" dist="50800" dir="5400000" algn="ctr" rotWithShape="0">
              <a:srgbClr val="000000">
                <a:alpha val="99000"/>
              </a:srgbClr>
            </a:outerShdw>
          </a:effectLst>
        </p:spPr>
        <p:txBody>
          <a:bodyPr wrap="none" rtlCol="0">
            <a:spAutoFit/>
          </a:bodyPr>
          <a:lstStyle/>
          <a:p>
            <a:r>
              <a:rPr lang="en-US" sz="2800" dirty="0">
                <a:latin typeface="Arial" panose="020B0604020202020204" pitchFamily="34" charset="0"/>
                <a:cs typeface="Arial" panose="020B0604020202020204" pitchFamily="34" charset="0"/>
              </a:rPr>
              <a:t>Percentage Interest 12.5%</a:t>
            </a:r>
          </a:p>
        </p:txBody>
      </p:sp>
      <p:sp>
        <p:nvSpPr>
          <p:cNvPr id="16" name="TextBox 15">
            <a:extLst>
              <a:ext uri="{FF2B5EF4-FFF2-40B4-BE49-F238E27FC236}">
                <a16:creationId xmlns:a16="http://schemas.microsoft.com/office/drawing/2014/main" id="{6D2359EE-78F6-4448-9352-EF58D43E6836}"/>
              </a:ext>
            </a:extLst>
          </p:cNvPr>
          <p:cNvSpPr txBox="1"/>
          <p:nvPr/>
        </p:nvSpPr>
        <p:spPr>
          <a:xfrm rot="21027625">
            <a:off x="2650806" y="4462972"/>
            <a:ext cx="4442242" cy="523220"/>
          </a:xfrm>
          <a:prstGeom prst="rect">
            <a:avLst/>
          </a:prstGeom>
          <a:solidFill>
            <a:schemeClr val="accent4"/>
          </a:solidFill>
          <a:effectLst>
            <a:outerShdw blurRad="50800" dist="50800" dir="5400000" algn="ctr" rotWithShape="0">
              <a:srgbClr val="000000">
                <a:alpha val="99000"/>
              </a:srgbClr>
            </a:outerShdw>
          </a:effectLst>
        </p:spPr>
        <p:txBody>
          <a:bodyPr wrap="none" rtlCol="0">
            <a:spAutoFit/>
          </a:bodyPr>
          <a:lstStyle/>
          <a:p>
            <a:r>
              <a:rPr lang="en-US" sz="2800" dirty="0">
                <a:latin typeface="Arial" panose="020B0604020202020204" pitchFamily="34" charset="0"/>
                <a:cs typeface="Arial" panose="020B0604020202020204" pitchFamily="34" charset="0"/>
              </a:rPr>
              <a:t>Percentage Interest 37.5%</a:t>
            </a:r>
          </a:p>
        </p:txBody>
      </p:sp>
    </p:spTree>
    <p:extLst>
      <p:ext uri="{BB962C8B-B14F-4D97-AF65-F5344CB8AC3E}">
        <p14:creationId xmlns:p14="http://schemas.microsoft.com/office/powerpoint/2010/main" val="28292761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15" grpId="0" animBg="1"/>
      <p:bldP spid="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9EA14-9EF5-4891-9157-73D112C71B76}"/>
              </a:ext>
            </a:extLst>
          </p:cNvPr>
          <p:cNvSpPr>
            <a:spLocks noGrp="1"/>
          </p:cNvSpPr>
          <p:nvPr>
            <p:ph idx="1"/>
          </p:nvPr>
        </p:nvSpPr>
        <p:spPr>
          <a:xfrm>
            <a:off x="838200" y="1825625"/>
            <a:ext cx="10515600" cy="4738804"/>
          </a:xfrm>
        </p:spPr>
        <p:txBody>
          <a:bodyPr>
            <a:normAutofit fontScale="85000" lnSpcReduction="20000"/>
          </a:bodyPr>
          <a:lstStyle/>
          <a:p>
            <a:pPr marL="0" indent="0">
              <a:lnSpc>
                <a:spcPct val="110000"/>
              </a:lnSpc>
              <a:buNone/>
            </a:pPr>
            <a:r>
              <a:rPr lang="en-US" sz="2000" b="1" dirty="0">
                <a:latin typeface="Courier New" panose="02070309020205020404" pitchFamily="49" charset="0"/>
                <a:cs typeface="Courier New" panose="02070309020205020404" pitchFamily="49" charset="0"/>
              </a:rPr>
              <a:t>(w) “Unit” means a Member’s percentage interest in the LLC, which consists of the member’s right to share in profits, receive Distributions, participate in the LLC’s governance and approve the LLC’s acts under Article 5.7 hereof, participate in the designation and removal of the Manager and receive information pertaining to the LLC’s affairs. </a:t>
            </a:r>
          </a:p>
          <a:p>
            <a:pPr marL="0" indent="0">
              <a:lnSpc>
                <a:spcPct val="110000"/>
              </a:lnSpc>
              <a:buNone/>
            </a:pPr>
            <a:r>
              <a:rPr lang="en-US" sz="2000" b="1" dirty="0">
                <a:latin typeface="Courier New" panose="02070309020205020404" pitchFamily="49" charset="0"/>
                <a:cs typeface="Courier New" panose="02070309020205020404" pitchFamily="49" charset="0"/>
              </a:rPr>
              <a:t>Units do not represent any fixed or absolute percentage interest representing ownership in the LLC, but instead Units represent an interest in the LLC and the amount of any Member’s actual percentage interest representing ownership in </a:t>
            </a:r>
            <a:r>
              <a:rPr lang="en-US" sz="2000" b="1" dirty="0">
                <a:solidFill>
                  <a:srgbClr val="C00000"/>
                </a:solidFill>
                <a:latin typeface="Courier New" panose="02070309020205020404" pitchFamily="49" charset="0"/>
                <a:cs typeface="Courier New" panose="02070309020205020404" pitchFamily="49" charset="0"/>
              </a:rPr>
              <a:t>the LLC shall generally be determined by the number of Units that such Member owns divided by the total number of Units outstanding (it being understood that such total number of Units outstanding may fluctuate and change from time to time). </a:t>
            </a:r>
          </a:p>
          <a:p>
            <a:pPr marL="0" indent="0">
              <a:lnSpc>
                <a:spcPct val="110000"/>
              </a:lnSpc>
              <a:buNone/>
            </a:pPr>
            <a:r>
              <a:rPr lang="en-US" sz="2000" b="1" dirty="0">
                <a:latin typeface="Courier New" panose="02070309020205020404" pitchFamily="49" charset="0"/>
                <a:cs typeface="Courier New" panose="02070309020205020404" pitchFamily="49" charset="0"/>
              </a:rPr>
              <a:t>The Units of the initial Member(s) are set forth herein. Changes in Units after the Effective Date, including, but not limited to, those changes necessitated by the admission and Dissociation of Members, will be reflected in the LLC’s records. The allocation of Units as reflected in the LLC’s records from time to time is presumed to be correct for purposes of this Agreement and the Act. </a:t>
            </a:r>
          </a:p>
        </p:txBody>
      </p:sp>
      <p:sp>
        <p:nvSpPr>
          <p:cNvPr id="4" name="Title 1">
            <a:extLst>
              <a:ext uri="{FF2B5EF4-FFF2-40B4-BE49-F238E27FC236}">
                <a16:creationId xmlns:a16="http://schemas.microsoft.com/office/drawing/2014/main" id="{0AE4907B-63B1-43D4-99B4-19078CD9CD6A}"/>
              </a:ext>
            </a:extLst>
          </p:cNvPr>
          <p:cNvSpPr>
            <a:spLocks noGrp="1"/>
          </p:cNvSpPr>
          <p:nvPr>
            <p:ph type="title"/>
          </p:nvPr>
        </p:nvSpPr>
        <p:spPr>
          <a:xfrm>
            <a:off x="838200" y="916454"/>
            <a:ext cx="10515600" cy="1325563"/>
          </a:xfrm>
        </p:spPr>
        <p:txBody>
          <a:bodyPr>
            <a:normAutofit fontScale="90000"/>
          </a:bodyPr>
          <a:lstStyle/>
          <a:p>
            <a:pPr algn="ctr"/>
            <a:r>
              <a:rPr lang="en-US" dirty="0">
                <a:solidFill>
                  <a:schemeClr val="accent2">
                    <a:lumMod val="50000"/>
                  </a:schemeClr>
                </a:solidFill>
                <a:latin typeface="Tempus Sans ITC" panose="04020404030D07020202" pitchFamily="82" charset="0"/>
              </a:rPr>
              <a:t>A Membership Unit is an artificial construct</a:t>
            </a:r>
            <a:br>
              <a:rPr lang="en-US" dirty="0">
                <a:solidFill>
                  <a:schemeClr val="accent2">
                    <a:lumMod val="50000"/>
                  </a:schemeClr>
                </a:solidFill>
                <a:latin typeface="Tempus Sans ITC" panose="04020404030D07020202" pitchFamily="82" charset="0"/>
              </a:rPr>
            </a:br>
            <a:br>
              <a:rPr lang="en-US" dirty="0">
                <a:solidFill>
                  <a:schemeClr val="accent2">
                    <a:lumMod val="50000"/>
                  </a:schemeClr>
                </a:solidFill>
                <a:latin typeface="Tempus Sans ITC" panose="04020404030D07020202" pitchFamily="82" charset="0"/>
              </a:rPr>
            </a:br>
            <a:endParaRPr lang="en-US" dirty="0">
              <a:solidFill>
                <a:srgbClr val="C00000"/>
              </a:solidFill>
              <a:latin typeface="Tempus Sans ITC" panose="04020404030D07020202" pitchFamily="82" charset="0"/>
            </a:endParaRPr>
          </a:p>
        </p:txBody>
      </p:sp>
    </p:spTree>
    <p:extLst>
      <p:ext uri="{BB962C8B-B14F-4D97-AF65-F5344CB8AC3E}">
        <p14:creationId xmlns:p14="http://schemas.microsoft.com/office/powerpoint/2010/main" val="1752730393"/>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CB4C0-120C-47A2-9023-784C44F2E66E}"/>
              </a:ext>
            </a:extLst>
          </p:cNvPr>
          <p:cNvSpPr>
            <a:spLocks noGrp="1"/>
          </p:cNvSpPr>
          <p:nvPr>
            <p:ph type="title"/>
          </p:nvPr>
        </p:nvSpPr>
        <p:spPr>
          <a:xfrm>
            <a:off x="956534" y="2721049"/>
            <a:ext cx="10515600" cy="1325563"/>
          </a:xfrm>
        </p:spPr>
        <p:txBody>
          <a:bodyPr>
            <a:normAutofit fontScale="90000"/>
          </a:bodyPr>
          <a:lstStyle/>
          <a:p>
            <a:pPr algn="ctr"/>
            <a:r>
              <a:rPr lang="en-US" sz="7200" dirty="0">
                <a:solidFill>
                  <a:schemeClr val="accent4">
                    <a:lumMod val="60000"/>
                    <a:lumOff val="40000"/>
                  </a:schemeClr>
                </a:solidFill>
                <a:effectLst>
                  <a:outerShdw blurRad="38100" dist="38100" dir="2700000" algn="tl">
                    <a:srgbClr val="000000">
                      <a:alpha val="43137"/>
                    </a:srgbClr>
                  </a:outerShdw>
                </a:effectLst>
                <a:latin typeface="Chiller" panose="04020404031007020602" pitchFamily="82" charset="0"/>
              </a:rPr>
              <a:t>Obligation to Make </a:t>
            </a:r>
            <a:br>
              <a:rPr lang="en-US" sz="7200" dirty="0">
                <a:solidFill>
                  <a:schemeClr val="accent4">
                    <a:lumMod val="60000"/>
                    <a:lumOff val="40000"/>
                  </a:schemeClr>
                </a:solidFill>
                <a:effectLst>
                  <a:outerShdw blurRad="38100" dist="38100" dir="2700000" algn="tl">
                    <a:srgbClr val="000000">
                      <a:alpha val="43137"/>
                    </a:srgbClr>
                  </a:outerShdw>
                </a:effectLst>
                <a:latin typeface="Chiller" panose="04020404031007020602" pitchFamily="82" charset="0"/>
              </a:rPr>
            </a:br>
            <a:r>
              <a:rPr lang="en-US" sz="7200" dirty="0">
                <a:solidFill>
                  <a:schemeClr val="accent4">
                    <a:lumMod val="60000"/>
                    <a:lumOff val="40000"/>
                  </a:schemeClr>
                </a:solidFill>
                <a:effectLst>
                  <a:outerShdw blurRad="38100" dist="38100" dir="2700000" algn="tl">
                    <a:srgbClr val="000000">
                      <a:alpha val="43137"/>
                    </a:srgbClr>
                  </a:outerShdw>
                </a:effectLst>
                <a:latin typeface="Chiller" panose="04020404031007020602" pitchFamily="82" charset="0"/>
              </a:rPr>
              <a:t>Capital Contributions</a:t>
            </a:r>
          </a:p>
        </p:txBody>
      </p:sp>
    </p:spTree>
    <p:extLst>
      <p:ext uri="{BB962C8B-B14F-4D97-AF65-F5344CB8AC3E}">
        <p14:creationId xmlns:p14="http://schemas.microsoft.com/office/powerpoint/2010/main" val="2544457509"/>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A976-D0A6-4D83-8F54-BA5F02DF3098}"/>
              </a:ext>
            </a:extLst>
          </p:cNvPr>
          <p:cNvSpPr>
            <a:spLocks noGrp="1"/>
          </p:cNvSpPr>
          <p:nvPr>
            <p:ph type="title"/>
          </p:nvPr>
        </p:nvSpPr>
        <p:spPr>
          <a:xfrm>
            <a:off x="596152" y="3097568"/>
            <a:ext cx="10515600" cy="1325563"/>
          </a:xfrm>
        </p:spPr>
        <p:txBody>
          <a:bodyPr>
            <a:normAutofit fontScale="90000"/>
          </a:bodyPr>
          <a:lstStyle/>
          <a:p>
            <a:r>
              <a:rPr lang="en-US" sz="2000" b="1" dirty="0">
                <a:latin typeface="Courier New" panose="02070309020205020404" pitchFamily="49" charset="0"/>
                <a:cs typeface="Courier New" panose="02070309020205020404" pitchFamily="49" charset="0"/>
              </a:rPr>
              <a:t>“ARTICLE III CAPITAL CONTRIBUTIONS</a:t>
            </a:r>
            <a:br>
              <a:rPr lang="en-US" sz="2000" b="1" dirty="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3.1. Initial Contributions. On the execution of this Agreement, the Members shall make the following initial capital contributions to the Limited Liability Company as provided on Exhibit A, hereto</a:t>
            </a:r>
            <a:br>
              <a:rPr lang="en-US" sz="2000" b="1" dirty="0">
                <a:latin typeface="Courier New" panose="02070309020205020404" pitchFamily="49" charset="0"/>
                <a:cs typeface="Courier New" panose="02070309020205020404" pitchFamily="49" charset="0"/>
              </a:rPr>
            </a:br>
            <a:br>
              <a:rPr lang="en-US" sz="2000" b="1" dirty="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3.2. Additional Contributions. From time to time after the Effective Date, the Managing Member may request the Non-managing Members to make additional contributions and the Non-managing Members shall make all such contributions within ten days after the request until the Non-managing Members have contributed an aggregate of $200,000 each pursuant to this Section 3.2.</a:t>
            </a:r>
            <a:br>
              <a:rPr lang="en-US" sz="2000" b="1" dirty="0">
                <a:latin typeface="Courier New" panose="02070309020205020404" pitchFamily="49" charset="0"/>
                <a:cs typeface="Courier New" panose="02070309020205020404" pitchFamily="49" charset="0"/>
              </a:rPr>
            </a:br>
            <a:br>
              <a:rPr lang="en-US" sz="2000" b="1" dirty="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3.3. No Other Contributions. No Member shall be required to make any additional capital contributions to the Limited Liability Company not specifically required by Section 3.1 and 3.2.</a:t>
            </a:r>
            <a:br>
              <a:rPr lang="en-US" sz="2000" b="1" dirty="0">
                <a:latin typeface="Courier New" panose="02070309020205020404" pitchFamily="49" charset="0"/>
                <a:cs typeface="Courier New" panose="02070309020205020404" pitchFamily="49" charset="0"/>
              </a:rPr>
            </a:br>
            <a:br>
              <a:rPr lang="en-US" sz="2000" b="1" dirty="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3.4. No Interest. The Members shall not receive interest on any capital contribution at any time made to the Limited Liability Company or on the balance of their respective Capital Accounts.”</a:t>
            </a:r>
            <a:br>
              <a:rPr lang="en-US" dirty="0"/>
            </a:br>
            <a:endParaRPr lang="en-US" dirty="0"/>
          </a:p>
        </p:txBody>
      </p:sp>
      <p:sp>
        <p:nvSpPr>
          <p:cNvPr id="3" name="Title 1">
            <a:extLst>
              <a:ext uri="{FF2B5EF4-FFF2-40B4-BE49-F238E27FC236}">
                <a16:creationId xmlns:a16="http://schemas.microsoft.com/office/drawing/2014/main" id="{C9E6C2D7-B95D-47AB-9090-67EF695E8D3E}"/>
              </a:ext>
            </a:extLst>
          </p:cNvPr>
          <p:cNvSpPr txBox="1">
            <a:spLocks/>
          </p:cNvSpPr>
          <p:nvPr/>
        </p:nvSpPr>
        <p:spPr>
          <a:xfrm>
            <a:off x="76119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C00000"/>
                </a:solidFill>
                <a:latin typeface="Tempus Sans ITC" panose="04020404030D07020202" pitchFamily="82" charset="0"/>
              </a:rPr>
              <a:t>Contributions</a:t>
            </a:r>
          </a:p>
        </p:txBody>
      </p:sp>
    </p:spTree>
    <p:extLst>
      <p:ext uri="{BB962C8B-B14F-4D97-AF65-F5344CB8AC3E}">
        <p14:creationId xmlns:p14="http://schemas.microsoft.com/office/powerpoint/2010/main" val="3251728658"/>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782618" y="2152873"/>
            <a:ext cx="8944984"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latin typeface="Chiller" panose="04020404031007020602" pitchFamily="82" charset="0"/>
              </a:rPr>
              <a:t>Capital Contributions</a:t>
            </a: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D22E733-0A85-47BB-9867-E3A6BBFF97B9}"/>
              </a:ext>
            </a:extLst>
          </p:cNvPr>
          <p:cNvSpPr/>
          <p:nvPr/>
        </p:nvSpPr>
        <p:spPr>
          <a:xfrm>
            <a:off x="1087642" y="1412275"/>
            <a:ext cx="8334935" cy="3664336"/>
          </a:xfrm>
          <a:prstGeom prst="rect">
            <a:avLst/>
          </a:prstGeom>
        </p:spPr>
        <p:txBody>
          <a:bodyPr wrap="square">
            <a:spAutoFit/>
          </a:bodyPr>
          <a:lstStyle/>
          <a:p>
            <a:pPr algn="ctr">
              <a:lnSpc>
                <a:spcPct val="107000"/>
              </a:lnSpc>
              <a:spcAft>
                <a:spcPts val="800"/>
              </a:spcAft>
            </a:pPr>
            <a:r>
              <a:rPr lang="en-US" sz="1600" u="sng" dirty="0">
                <a:latin typeface="Tempus Sans ITC" panose="04020404030D07020202" pitchFamily="82" charset="0"/>
                <a:ea typeface="Calibri" panose="020F0502020204030204" pitchFamily="34" charset="0"/>
                <a:cs typeface="Times New Roman" panose="02020603050405020304" pitchFamily="18" charset="0"/>
              </a:rPr>
              <a:t>Obligation to Make Capital Contributions</a:t>
            </a:r>
            <a:endParaRPr lang="en-US" sz="1600" dirty="0">
              <a:latin typeface="Tempus Sans ITC" panose="04020404030D07020202" pitchFamily="82"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600" dirty="0">
                <a:latin typeface="Tempus Sans ITC" panose="04020404030D07020202" pitchFamily="82" charset="0"/>
                <a:ea typeface="Calibri" panose="020F0502020204030204" pitchFamily="34" charset="0"/>
                <a:cs typeface="Times New Roman" panose="02020603050405020304" pitchFamily="18" charset="0"/>
              </a:rPr>
              <a:t>1.	The contribution of each member to the limited liability company may consist of property transferred to, services performed for, or another benefit provided to the limited liability company, or an agreement to transfer property to, perform services for or provide another benefit to the company </a:t>
            </a:r>
          </a:p>
          <a:p>
            <a:pPr marL="457200" marR="0">
              <a:lnSpc>
                <a:spcPct val="107000"/>
              </a:lnSpc>
              <a:spcBef>
                <a:spcPts val="0"/>
              </a:spcBef>
              <a:spcAft>
                <a:spcPts val="800"/>
              </a:spcAft>
            </a:pPr>
            <a:r>
              <a:rPr lang="en-US" sz="1600" dirty="0">
                <a:latin typeface="Tempus Sans ITC" panose="04020404030D07020202" pitchFamily="82" charset="0"/>
                <a:ea typeface="Calibri" panose="020F0502020204030204" pitchFamily="34" charset="0"/>
                <a:cs typeface="Times New Roman" panose="02020603050405020304" pitchFamily="18" charset="0"/>
              </a:rPr>
              <a:t>2.	If a person does not fulfill an obligation to make a contribution other than money, the person is obligated at the option of the limited liability company to contribute money equal to the value of the part of the contribution that has not been made [</a:t>
            </a:r>
          </a:p>
          <a:p>
            <a:pPr marL="457200" marR="0">
              <a:lnSpc>
                <a:spcPct val="107000"/>
              </a:lnSpc>
              <a:spcBef>
                <a:spcPts val="0"/>
              </a:spcBef>
              <a:spcAft>
                <a:spcPts val="800"/>
              </a:spcAft>
            </a:pPr>
            <a:r>
              <a:rPr lang="en-US" sz="1600" dirty="0">
                <a:latin typeface="Tempus Sans ITC" panose="04020404030D07020202" pitchFamily="82" charset="0"/>
                <a:ea typeface="Calibri" panose="020F0502020204030204" pitchFamily="34" charset="0"/>
                <a:cs typeface="Times New Roman" panose="02020603050405020304" pitchFamily="18" charset="0"/>
              </a:rPr>
              <a:t>3.	The obligation to make a contribution is not excused by the person’s death, disability, termination or other inability to perform personally </a:t>
            </a:r>
          </a:p>
          <a:p>
            <a:pPr marL="457200" marR="0">
              <a:lnSpc>
                <a:spcPct val="107000"/>
              </a:lnSpc>
              <a:spcBef>
                <a:spcPts val="0"/>
              </a:spcBef>
              <a:spcAft>
                <a:spcPts val="800"/>
              </a:spcAft>
            </a:pPr>
            <a:r>
              <a:rPr lang="en-US" sz="1600" dirty="0">
                <a:latin typeface="Tempus Sans ITC" panose="04020404030D07020202" pitchFamily="82" charset="0"/>
                <a:ea typeface="Calibri" panose="020F0502020204030204" pitchFamily="34" charset="0"/>
                <a:cs typeface="Times New Roman" panose="02020603050405020304" pitchFamily="18" charset="0"/>
              </a:rPr>
              <a:t>4.	The obligation of a person to make a contribution may be compromised only by the affirmative vote or consent of all the members.</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5907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CB4C0-120C-47A2-9023-784C44F2E66E}"/>
              </a:ext>
            </a:extLst>
          </p:cNvPr>
          <p:cNvSpPr>
            <a:spLocks noGrp="1"/>
          </p:cNvSpPr>
          <p:nvPr>
            <p:ph type="title"/>
          </p:nvPr>
        </p:nvSpPr>
        <p:spPr>
          <a:xfrm>
            <a:off x="956534" y="2721049"/>
            <a:ext cx="10515600" cy="1325563"/>
          </a:xfrm>
        </p:spPr>
        <p:txBody>
          <a:bodyPr>
            <a:normAutofit/>
          </a:bodyPr>
          <a:lstStyle/>
          <a:p>
            <a:pPr algn="ctr"/>
            <a:r>
              <a:rPr lang="en-US" sz="7200" dirty="0">
                <a:solidFill>
                  <a:schemeClr val="accent4">
                    <a:lumMod val="60000"/>
                    <a:lumOff val="40000"/>
                  </a:schemeClr>
                </a:solidFill>
                <a:effectLst>
                  <a:outerShdw blurRad="38100" dist="38100" dir="2700000" algn="tl">
                    <a:srgbClr val="000000">
                      <a:alpha val="43137"/>
                    </a:srgbClr>
                  </a:outerShdw>
                </a:effectLst>
                <a:latin typeface="Chiller" panose="04020404031007020602" pitchFamily="82" charset="0"/>
              </a:rPr>
              <a:t>Voting Rights</a:t>
            </a:r>
          </a:p>
        </p:txBody>
      </p:sp>
    </p:spTree>
    <p:extLst>
      <p:ext uri="{BB962C8B-B14F-4D97-AF65-F5344CB8AC3E}">
        <p14:creationId xmlns:p14="http://schemas.microsoft.com/office/powerpoint/2010/main" val="4008609165"/>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796064" y="1850314"/>
            <a:ext cx="9544723" cy="2809483"/>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1.	Under the Act a difference arising among members as to a matter in the ordinary course of the activities and affairs of the company may be decided by a majority of the members.</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2.	An act outside the ordinary course of the activities and affairs of the company may be undertaken only with the affirmative vote or consent of all members.</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3.	The certificate of organization may be amended only with the affirmative vote or consent of all members.</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4.	The operating agreement may be amended only with the affirmative vote or consent of all members.</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C000">
                    <a:lumMod val="60000"/>
                    <a:lumOff val="40000"/>
                  </a:srgbClr>
                </a:solidFill>
                <a:effectLst>
                  <a:outerShdw blurRad="38100" dist="38100" dir="2700000" algn="tl">
                    <a:srgbClr val="000000">
                      <a:alpha val="43137"/>
                    </a:srgbClr>
                  </a:outerShdw>
                </a:effectLst>
                <a:latin typeface="Chiller" panose="04020404031007020602" pitchFamily="82" charset="0"/>
              </a:rPr>
              <a:t>Voting Rights</a:t>
            </a:r>
            <a:r>
              <a:rPr kumimoji="0" lang="en-US" sz="2800" b="0"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1748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9EA14-9EF5-4891-9157-73D112C71B76}"/>
              </a:ext>
            </a:extLst>
          </p:cNvPr>
          <p:cNvSpPr>
            <a:spLocks noGrp="1"/>
          </p:cNvSpPr>
          <p:nvPr>
            <p:ph idx="1"/>
          </p:nvPr>
        </p:nvSpPr>
        <p:spPr>
          <a:xfrm>
            <a:off x="838200" y="1455831"/>
            <a:ext cx="10515600" cy="857063"/>
          </a:xfrm>
          <a:solidFill>
            <a:schemeClr val="bg1"/>
          </a:solidFill>
          <a:effectLst>
            <a:outerShdw blurRad="50800" dist="50800" dir="5400000" algn="ctr" rotWithShape="0">
              <a:srgbClr val="000000">
                <a:alpha val="99000"/>
              </a:srgbClr>
            </a:outerShdw>
          </a:effectLst>
        </p:spPr>
        <p:txBody>
          <a:bodyPr>
            <a:normAutofit/>
          </a:bodyPr>
          <a:lstStyle/>
          <a:p>
            <a:pPr marL="457200" indent="-457200">
              <a:lnSpc>
                <a:spcPct val="110000"/>
              </a:lnSpc>
              <a:buAutoNum type="alphaLcParenBoth"/>
            </a:pPr>
            <a:r>
              <a:rPr lang="en-US" sz="2000" b="1" dirty="0">
                <a:latin typeface="Courier New" panose="02070309020205020404" pitchFamily="49" charset="0"/>
                <a:cs typeface="Courier New" panose="02070309020205020404" pitchFamily="49" charset="0"/>
              </a:rPr>
              <a:t>Each holder of a Unit shall be entitled to one (1) vote for all matters which are subject to approval by the Members.</a:t>
            </a:r>
          </a:p>
          <a:p>
            <a:pPr marL="457200" indent="-457200">
              <a:lnSpc>
                <a:spcPct val="110000"/>
              </a:lnSpc>
              <a:buAutoNum type="alphaLcParenBoth"/>
            </a:pPr>
            <a:endParaRPr lang="en-US" sz="2000" b="1" dirty="0">
              <a:latin typeface="Courier New" panose="02070309020205020404" pitchFamily="49" charset="0"/>
              <a:cs typeface="Courier New" panose="02070309020205020404" pitchFamily="49" charset="0"/>
            </a:endParaRPr>
          </a:p>
        </p:txBody>
      </p:sp>
      <p:sp>
        <p:nvSpPr>
          <p:cNvPr id="2" name="Title 1">
            <a:extLst>
              <a:ext uri="{FF2B5EF4-FFF2-40B4-BE49-F238E27FC236}">
                <a16:creationId xmlns:a16="http://schemas.microsoft.com/office/drawing/2014/main" id="{5C3B607C-9291-4876-815B-E7C40C0E5DEA}"/>
              </a:ext>
            </a:extLst>
          </p:cNvPr>
          <p:cNvSpPr>
            <a:spLocks noGrp="1"/>
          </p:cNvSpPr>
          <p:nvPr>
            <p:ph type="title"/>
          </p:nvPr>
        </p:nvSpPr>
        <p:spPr/>
        <p:txBody>
          <a:bodyPr/>
          <a:lstStyle/>
          <a:p>
            <a:pPr algn="ctr"/>
            <a:r>
              <a:rPr lang="en-US" dirty="0">
                <a:solidFill>
                  <a:srgbClr val="C00000"/>
                </a:solidFill>
                <a:latin typeface="Tempus Sans ITC" panose="04020404030D07020202" pitchFamily="82" charset="0"/>
              </a:rPr>
              <a:t>Voting Rights</a:t>
            </a:r>
          </a:p>
        </p:txBody>
      </p:sp>
      <p:sp>
        <p:nvSpPr>
          <p:cNvPr id="5" name="Content Placeholder 2">
            <a:extLst>
              <a:ext uri="{FF2B5EF4-FFF2-40B4-BE49-F238E27FC236}">
                <a16:creationId xmlns:a16="http://schemas.microsoft.com/office/drawing/2014/main" id="{E8C86E20-A8A4-4BF1-B334-0B505C39B5DD}"/>
              </a:ext>
            </a:extLst>
          </p:cNvPr>
          <p:cNvSpPr txBox="1">
            <a:spLocks/>
          </p:cNvSpPr>
          <p:nvPr/>
        </p:nvSpPr>
        <p:spPr>
          <a:xfrm>
            <a:off x="838200" y="2872255"/>
            <a:ext cx="10515600" cy="2930151"/>
          </a:xfrm>
          <a:prstGeom prst="rect">
            <a:avLst/>
          </a:prstGeom>
          <a:solidFill>
            <a:schemeClr val="bg1"/>
          </a:solidFill>
          <a:effectLst>
            <a:outerShdw blurRad="50800" dist="50800" dir="5400000" algn="ctr" rotWithShape="0">
              <a:srgbClr val="000000">
                <a:alpha val="99000"/>
              </a:srgbClr>
            </a:outerShdw>
          </a:effectLst>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buFont typeface="Arial" panose="020B0604020202020204" pitchFamily="34" charset="0"/>
              <a:buAutoNum type="alphaLcParenBoth"/>
            </a:pPr>
            <a:r>
              <a:rPr lang="en-US" sz="5000" b="1" dirty="0">
                <a:latin typeface="Courier New" panose="02070309020205020404" pitchFamily="49" charset="0"/>
                <a:cs typeface="Courier New" panose="02070309020205020404" pitchFamily="49" charset="0"/>
              </a:rPr>
              <a:t>Each holder of a Class A Unit shall be entitled to one (1) vote for all matters which are subject to approval by the Members.</a:t>
            </a:r>
          </a:p>
          <a:p>
            <a:pPr marL="457200" indent="-457200">
              <a:lnSpc>
                <a:spcPct val="110000"/>
              </a:lnSpc>
              <a:buFont typeface="Arial" panose="020B0604020202020204" pitchFamily="34" charset="0"/>
              <a:buAutoNum type="alphaLcParenBoth"/>
            </a:pPr>
            <a:r>
              <a:rPr lang="en-US" sz="5000" b="1" dirty="0">
                <a:latin typeface="Courier New" panose="02070309020205020404" pitchFamily="49" charset="0"/>
                <a:cs typeface="Courier New" panose="02070309020205020404" pitchFamily="49" charset="0"/>
              </a:rPr>
              <a:t>Holder of Class B Units shall not be entitled to vote on any matter requiring approval of the Members</a:t>
            </a:r>
          </a:p>
          <a:p>
            <a:pPr marL="457200" indent="-457200">
              <a:lnSpc>
                <a:spcPct val="110000"/>
              </a:lnSpc>
              <a:buFont typeface="Arial" panose="020B0604020202020204" pitchFamily="34" charset="0"/>
              <a:buAutoNum type="alphaLcParenBoth"/>
            </a:pPr>
            <a:r>
              <a:rPr lang="en-US" sz="5000" b="1" dirty="0">
                <a:latin typeface="Courier New" panose="02070309020205020404" pitchFamily="49" charset="0"/>
                <a:cs typeface="Courier New" panose="02070309020205020404" pitchFamily="49" charset="0"/>
              </a:rPr>
              <a:t>In regard to all other rights and obligations hereunder Class A and Class B Members shall be entitled to the same rights and shall be required to perform the same obligations without distinction as to Class of Membership Unit.  </a:t>
            </a:r>
          </a:p>
          <a:p>
            <a:pPr marL="457200" indent="-457200">
              <a:lnSpc>
                <a:spcPct val="110000"/>
              </a:lnSpc>
              <a:buFont typeface="Arial" panose="020B0604020202020204" pitchFamily="34" charset="0"/>
              <a:buAutoNum type="alphaLcParenBoth"/>
            </a:pP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47336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a:endParaRPr>
          </a:p>
        </p:txBody>
      </p:sp>
      <p:sp>
        <p:nvSpPr>
          <p:cNvPr id="69636"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defTabSz="914126">
              <a:defRPr/>
            </a:pPr>
            <a:r>
              <a:rPr lang="en-US" sz="4799">
                <a:solidFill>
                  <a:srgbClr val="FF0000"/>
                </a:solidFill>
                <a:latin typeface="Calibri"/>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a:endParaRPr>
          </a:p>
        </p:txBody>
      </p:sp>
      <p:sp>
        <p:nvSpPr>
          <p:cNvPr id="9" name="TextBox 8"/>
          <p:cNvSpPr txBox="1"/>
          <p:nvPr/>
        </p:nvSpPr>
        <p:spPr>
          <a:xfrm>
            <a:off x="4724758" y="1646394"/>
            <a:ext cx="5561151" cy="4523137"/>
          </a:xfrm>
          <a:prstGeom prst="rect">
            <a:avLst/>
          </a:prstGeom>
          <a:noFill/>
        </p:spPr>
        <p:txBody>
          <a:bodyPr>
            <a:spAutoFit/>
          </a:bodyPr>
          <a:lstStyle/>
          <a:p>
            <a:pPr defTabSz="914126">
              <a:defRPr/>
            </a:pPr>
            <a:r>
              <a:rPr lang="en-US" sz="1600" b="1">
                <a:solidFill>
                  <a:srgbClr val="C00000"/>
                </a:solidFill>
                <a:latin typeface="Abadi Extra Light" panose="020B0204020104020204" pitchFamily="34" charset="0"/>
              </a:rPr>
              <a:t>CPE - Continuing Professional Education for </a:t>
            </a:r>
          </a:p>
          <a:p>
            <a:pPr defTabSz="914126">
              <a:defRPr/>
            </a:pPr>
            <a:r>
              <a:rPr lang="en-US" sz="1600" b="1">
                <a:solidFill>
                  <a:srgbClr val="C00000"/>
                </a:solidFill>
                <a:latin typeface="Abadi Extra Light" panose="020B0204020104020204" pitchFamily="34" charset="0"/>
              </a:rPr>
              <a:t>CPAs:</a:t>
            </a:r>
          </a:p>
          <a:p>
            <a:pPr defTabSz="914126">
              <a:defRPr/>
            </a:pPr>
            <a:br>
              <a:rPr lang="en-US" sz="1600">
                <a:solidFill>
                  <a:srgbClr val="C00000"/>
                </a:solidFill>
                <a:latin typeface="Abadi Extra Light" panose="020B0204020104020204" pitchFamily="34" charset="0"/>
              </a:rPr>
            </a:br>
            <a:r>
              <a:rPr lang="en-US" sz="1600">
                <a:solidFill>
                  <a:srgbClr val="000000"/>
                </a:solidFill>
                <a:latin typeface="Abadi Extra Light" panose="020B0204020104020204" pitchFamily="34" charset="0"/>
              </a:rPr>
              <a:t>YourOnlineProfessor.net is registered with the Pennsylvania Department of State's Bureau of Professional and Occupational Affairs as a </a:t>
            </a:r>
            <a:r>
              <a:rPr lang="en-US" sz="1600" i="1">
                <a:solidFill>
                  <a:srgbClr val="000000"/>
                </a:solidFill>
                <a:latin typeface="Abadi Extra Light" panose="020B0204020104020204" pitchFamily="34" charset="0"/>
              </a:rPr>
              <a:t>Program Sponsor under the State Board of Accountancy.</a:t>
            </a:r>
            <a:r>
              <a:rPr lang="en-US" sz="1600">
                <a:solidFill>
                  <a:srgbClr val="000000"/>
                </a:solidFill>
                <a:latin typeface="Abadi Extra Light" panose="020B0204020104020204" pitchFamily="34" charset="0"/>
              </a:rPr>
              <a:t>  Our license number is </a:t>
            </a:r>
            <a:r>
              <a:rPr lang="en-US" sz="1600">
                <a:solidFill>
                  <a:srgbClr val="C00000"/>
                </a:solidFill>
                <a:latin typeface="Abadi Extra Light" panose="020B0204020104020204" pitchFamily="34" charset="0"/>
              </a:rPr>
              <a:t>PX177605</a:t>
            </a:r>
            <a:r>
              <a:rPr lang="en-US" sz="1600">
                <a:solidFill>
                  <a:srgbClr val="000000"/>
                </a:solidFill>
                <a:latin typeface="Abadi Extra Light" panose="020B0204020104020204" pitchFamily="34" charset="0"/>
              </a:rPr>
              <a:t>.</a:t>
            </a:r>
          </a:p>
          <a:p>
            <a:pPr defTabSz="914126">
              <a:defRPr/>
            </a:pPr>
            <a:endParaRPr lang="en-US" sz="1600">
              <a:solidFill>
                <a:srgbClr val="000000"/>
              </a:solidFill>
              <a:latin typeface="Abadi Extra Light" panose="020B0204020104020204" pitchFamily="34" charset="0"/>
            </a:endParaRPr>
          </a:p>
          <a:p>
            <a:pPr defTabSz="914126">
              <a:defRPr/>
            </a:pPr>
            <a:r>
              <a:rPr lang="en-US" sz="1600">
                <a:solidFill>
                  <a:prstClr val="black"/>
                </a:solidFill>
                <a:latin typeface="Abadi Extra Light" panose="020B0204020104020204" pitchFamily="34" charset="0"/>
              </a:rPr>
              <a:t>This Course will count as  1.0 Hour of Group Internet Based or </a:t>
            </a:r>
            <a:br>
              <a:rPr lang="en-US" sz="1600">
                <a:solidFill>
                  <a:prstClr val="black"/>
                </a:solidFill>
                <a:latin typeface="Abadi Extra Light" panose="020B0204020104020204" pitchFamily="34" charset="0"/>
              </a:rPr>
            </a:br>
            <a:r>
              <a:rPr lang="en-US" sz="1600">
                <a:solidFill>
                  <a:prstClr val="black"/>
                </a:solidFill>
                <a:latin typeface="Abadi Extra Light" panose="020B0204020104020204" pitchFamily="34" charset="0"/>
              </a:rPr>
              <a:t>Interactive Self Study Credit depending on how you access the Course.</a:t>
            </a:r>
          </a:p>
          <a:p>
            <a:pPr defTabSz="914126">
              <a:defRPr/>
            </a:pPr>
            <a:endParaRPr lang="en-US" sz="1600">
              <a:solidFill>
                <a:prstClr val="black"/>
              </a:solidFill>
              <a:latin typeface="Abadi Extra Light" panose="020B0204020104020204" pitchFamily="34" charset="0"/>
            </a:endParaRPr>
          </a:p>
          <a:p>
            <a:pPr defTabSz="914126">
              <a:defRPr/>
            </a:pPr>
            <a:r>
              <a:rPr lang="en-US" sz="1600">
                <a:solidFill>
                  <a:prstClr val="black"/>
                </a:solidFill>
                <a:latin typeface="Abadi Extra Light" panose="020B0204020104020204" pitchFamily="34" charset="0"/>
              </a:rPr>
              <a:t>For CPAs taking an archived  version of the Course  for Interactive Self Study Credit successful completion of a Final Examination is required.  The Final Slide will direct you as to how to access and complete the Final Examination.</a:t>
            </a:r>
            <a:br>
              <a:rPr lang="en-US" sz="1600">
                <a:solidFill>
                  <a:prstClr val="black"/>
                </a:solidFill>
                <a:latin typeface="Abadi Extra Light" panose="020B0204020104020204" pitchFamily="34" charset="0"/>
              </a:rPr>
            </a:br>
            <a:endParaRPr lang="en-US" sz="1600">
              <a:solidFill>
                <a:prstClr val="black"/>
              </a:solidFill>
              <a:latin typeface="Abadi Extra Light" panose="020B0204020104020204" pitchFamily="34" charset="0"/>
            </a:endParaRPr>
          </a:p>
          <a:p>
            <a:pPr defTabSz="914126">
              <a:defRPr/>
            </a:pPr>
            <a:endParaRPr lang="en-US" sz="1600">
              <a:solidFill>
                <a:srgbClr val="000000"/>
              </a:solidFill>
              <a:latin typeface="Arial Narrow" panose="020B0606020202030204" pitchFamily="34" charset="0"/>
            </a:endParaRPr>
          </a:p>
        </p:txBody>
      </p:sp>
      <p:sp>
        <p:nvSpPr>
          <p:cNvPr id="10" name="Title 1">
            <a:extLst>
              <a:ext uri="{FF2B5EF4-FFF2-40B4-BE49-F238E27FC236}">
                <a16:creationId xmlns:a16="http://schemas.microsoft.com/office/drawing/2014/main" id="{EA00D76D-68E4-4BE9-8366-264DC1F9DDE3}"/>
              </a:ext>
            </a:extLst>
          </p:cNvPr>
          <p:cNvSpPr txBox="1">
            <a:spLocks/>
          </p:cNvSpPr>
          <p:nvPr/>
        </p:nvSpPr>
        <p:spPr>
          <a:xfrm>
            <a:off x="4267676" y="366790"/>
            <a:ext cx="4723170" cy="624518"/>
          </a:xfrm>
          <a:prstGeom prst="rect">
            <a:avLst/>
          </a:prstGeom>
          <a:ln>
            <a:noFill/>
          </a:ln>
        </p:spPr>
        <p:txBody>
          <a:bodyPr vert="horz" lIns="91416" tIns="45708" rIns="91416" bIns="4570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126">
              <a:defRPr/>
            </a:pPr>
            <a:r>
              <a:rPr lang="en-US" sz="3199">
                <a:solidFill>
                  <a:srgbClr val="000000">
                    <a:lumMod val="60000"/>
                    <a:lumOff val="40000"/>
                  </a:srgbClr>
                </a:solidFill>
                <a:effectLst>
                  <a:outerShdw blurRad="38100" dist="38100" dir="2700000" algn="tl">
                    <a:srgbClr val="000000">
                      <a:alpha val="43137"/>
                    </a:srgbClr>
                  </a:outerShdw>
                </a:effectLst>
                <a:latin typeface="Bernard MT Condensed" pitchFamily="18" charset="0"/>
              </a:rPr>
              <a:t>YourOnLineProfessor.net </a:t>
            </a:r>
          </a:p>
        </p:txBody>
      </p:sp>
      <p:pic>
        <p:nvPicPr>
          <p:cNvPr id="2" name="Picture 1" descr="gibperknobackground.png">
            <a:extLst>
              <a:ext uri="{FF2B5EF4-FFF2-40B4-BE49-F238E27FC236}">
                <a16:creationId xmlns:a16="http://schemas.microsoft.com/office/drawing/2014/main" id="{44BEB6F2-2436-D79C-8CC4-7B6DEA73D534}"/>
              </a:ext>
            </a:extLst>
          </p:cNvPr>
          <p:cNvPicPr>
            <a:picLocks noChangeAspect="1"/>
          </p:cNvPicPr>
          <p:nvPr/>
        </p:nvPicPr>
        <p:blipFill>
          <a:blip r:embed="rId2"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2588641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73"/>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36"/>
            <a:ext cx="5715000" cy="24929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3605708355"/>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Distributions</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25150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69F5C-068F-4AA4-B6A3-29C3E92F9010}"/>
              </a:ext>
            </a:extLst>
          </p:cNvPr>
          <p:cNvSpPr/>
          <p:nvPr/>
        </p:nvSpPr>
        <p:spPr>
          <a:xfrm>
            <a:off x="0" y="0"/>
            <a:ext cx="6864893" cy="691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	Introductory Paragraphs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II.	Formation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III.	Management and Operations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IV.	Members Rights and Obligations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a:ea typeface="+mn-ea"/>
                <a:cs typeface="+mn-cs"/>
              </a:rPr>
              <a:t>V.	Distributions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	Allocations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VII.	Transfers of Membership Interests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VIII.  Dissolution</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IX.	Accounting and Tax Matters</a:t>
            </a:r>
          </a:p>
          <a:p>
            <a:pPr marL="569913"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IX.	General Provisions</a:t>
            </a:r>
          </a:p>
        </p:txBody>
      </p:sp>
      <p:sp>
        <p:nvSpPr>
          <p:cNvPr id="5" name="TextBox 4">
            <a:extLst>
              <a:ext uri="{FF2B5EF4-FFF2-40B4-BE49-F238E27FC236}">
                <a16:creationId xmlns:a16="http://schemas.microsoft.com/office/drawing/2014/main" id="{6E428C9F-56C3-46EA-8FD1-619B89BE1455}"/>
              </a:ext>
            </a:extLst>
          </p:cNvPr>
          <p:cNvSpPr txBox="1"/>
          <p:nvPr/>
        </p:nvSpPr>
        <p:spPr>
          <a:xfrm>
            <a:off x="914399" y="1033869"/>
            <a:ext cx="33718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C0504D"/>
                </a:solidFill>
                <a:effectLst>
                  <a:outerShdw blurRad="38100" dist="19050" dir="2700000" algn="tl" rotWithShape="0">
                    <a:prstClr val="black">
                      <a:alpha val="40000"/>
                    </a:prstClr>
                  </a:outerShdw>
                </a:effectLst>
                <a:uLnTx/>
                <a:uFillTx/>
                <a:latin typeface="Calibri"/>
                <a:ea typeface="+mn-ea"/>
                <a:cs typeface="+mn-cs"/>
              </a:rPr>
              <a:t>Agreement Outline</a:t>
            </a:r>
          </a:p>
        </p:txBody>
      </p:sp>
      <p:cxnSp>
        <p:nvCxnSpPr>
          <p:cNvPr id="7" name="Straight Connector 6">
            <a:extLst>
              <a:ext uri="{FF2B5EF4-FFF2-40B4-BE49-F238E27FC236}">
                <a16:creationId xmlns:a16="http://schemas.microsoft.com/office/drawing/2014/main" id="{017CB9DB-2E67-4428-A8FB-67D2F766D9A0}"/>
              </a:ext>
            </a:extLst>
          </p:cNvPr>
          <p:cNvCxnSpPr/>
          <p:nvPr/>
        </p:nvCxnSpPr>
        <p:spPr>
          <a:xfrm>
            <a:off x="731520" y="997110"/>
            <a:ext cx="0" cy="457200"/>
          </a:xfrm>
          <a:prstGeom prst="line">
            <a:avLst/>
          </a:prstGeom>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7EB01E00-32A3-4550-A9F8-166780DFAAFF}"/>
              </a:ext>
            </a:extLst>
          </p:cNvPr>
          <p:cNvSpPr/>
          <p:nvPr/>
        </p:nvSpPr>
        <p:spPr>
          <a:xfrm>
            <a:off x="7334451" y="1225710"/>
            <a:ext cx="4331368" cy="3185487"/>
          </a:xfrm>
          <a:prstGeom prst="rect">
            <a:avLst/>
          </a:prstGeom>
        </p:spPr>
        <p:txBody>
          <a:bodyPr wrap="square">
            <a:spAutoFit/>
          </a:bodyPr>
          <a:lstStyle/>
          <a:p>
            <a:pPr marL="457200" lvl="0" algn="ctr">
              <a:lnSpc>
                <a:spcPct val="115000"/>
              </a:lnSpc>
              <a:spcBef>
                <a:spcPts val="600"/>
              </a:spcBef>
              <a:spcAft>
                <a:spcPts val="600"/>
              </a:spcAft>
            </a:pPr>
            <a:r>
              <a:rPr lang="en-US" sz="2000" u="sng" dirty="0">
                <a:solidFill>
                  <a:prstClr val="black"/>
                </a:solidFill>
                <a:latin typeface="Tempus Sans ITC" panose="04020404030D07020202" pitchFamily="82" charset="0"/>
                <a:ea typeface="Calibri" panose="020F0502020204030204" pitchFamily="34" charset="0"/>
                <a:cs typeface="Courier New" panose="02070309020205020404" pitchFamily="49" charset="0"/>
              </a:rPr>
              <a:t>Distributions</a:t>
            </a:r>
          </a:p>
          <a:p>
            <a:pPr marL="800100" lvl="0" indent="-342900">
              <a:lnSpc>
                <a:spcPct val="115000"/>
              </a:lnSpc>
              <a:spcBef>
                <a:spcPts val="600"/>
              </a:spcBef>
              <a:spcAft>
                <a:spcPts val="600"/>
              </a:spcAft>
              <a:buFontTx/>
              <a:buAutoNum type="arabicPeriod"/>
            </a:pPr>
            <a:r>
              <a:rPr lang="en-US" sz="2000" dirty="0">
                <a:solidFill>
                  <a:prstClr val="black"/>
                </a:solidFill>
                <a:latin typeface="Tempus Sans ITC" panose="04020404030D07020202" pitchFamily="82" charset="0"/>
                <a:ea typeface="Calibri" panose="020F0502020204030204" pitchFamily="34" charset="0"/>
                <a:cs typeface="Courier New" panose="02070309020205020404" pitchFamily="49" charset="0"/>
              </a:rPr>
              <a:t>Manner of distribution of company’s cash and assets to </a:t>
            </a:r>
            <a:br>
              <a:rPr lang="en-US" sz="2000" dirty="0">
                <a:solidFill>
                  <a:prstClr val="black"/>
                </a:solidFill>
                <a:latin typeface="Tempus Sans ITC" panose="04020404030D07020202" pitchFamily="82" charset="0"/>
                <a:ea typeface="Calibri" panose="020F0502020204030204" pitchFamily="34" charset="0"/>
                <a:cs typeface="Courier New" panose="02070309020205020404" pitchFamily="49" charset="0"/>
              </a:rPr>
            </a:br>
            <a:r>
              <a:rPr lang="en-US" sz="2000" dirty="0">
                <a:solidFill>
                  <a:prstClr val="black"/>
                </a:solidFill>
                <a:latin typeface="Tempus Sans ITC" panose="04020404030D07020202" pitchFamily="82" charset="0"/>
                <a:ea typeface="Calibri" panose="020F0502020204030204" pitchFamily="34" charset="0"/>
                <a:cs typeface="Courier New" panose="02070309020205020404" pitchFamily="49" charset="0"/>
              </a:rPr>
              <a:t>members.</a:t>
            </a:r>
          </a:p>
          <a:p>
            <a:pPr marL="914400" lvl="0" indent="-457200">
              <a:lnSpc>
                <a:spcPct val="115000"/>
              </a:lnSpc>
              <a:spcBef>
                <a:spcPts val="600"/>
              </a:spcBef>
              <a:spcAft>
                <a:spcPts val="600"/>
              </a:spcAft>
              <a:buAutoNum type="arabicPeriod" startAt="2"/>
            </a:pPr>
            <a:r>
              <a:rPr lang="en-US" sz="2000" dirty="0">
                <a:solidFill>
                  <a:prstClr val="black"/>
                </a:solidFill>
                <a:latin typeface="Tempus Sans ITC" panose="04020404030D07020202" pitchFamily="82" charset="0"/>
                <a:ea typeface="Calibri" panose="020F0502020204030204" pitchFamily="34" charset="0"/>
                <a:cs typeface="Courier New" panose="02070309020205020404" pitchFamily="49" charset="0"/>
              </a:rPr>
              <a:t>Preferences?</a:t>
            </a:r>
          </a:p>
          <a:p>
            <a:pPr marL="914400" lvl="0" indent="-457200">
              <a:lnSpc>
                <a:spcPct val="115000"/>
              </a:lnSpc>
              <a:spcBef>
                <a:spcPts val="600"/>
              </a:spcBef>
              <a:spcAft>
                <a:spcPts val="600"/>
              </a:spcAft>
              <a:buAutoNum type="arabicPeriod" startAt="2"/>
            </a:pPr>
            <a:r>
              <a:rPr lang="en-US" sz="2000" dirty="0">
                <a:solidFill>
                  <a:prstClr val="black"/>
                </a:solidFill>
                <a:latin typeface="Tempus Sans ITC" panose="04020404030D07020202" pitchFamily="82" charset="0"/>
                <a:ea typeface="Calibri" panose="020F0502020204030204" pitchFamily="34" charset="0"/>
                <a:cs typeface="Courier New" panose="02070309020205020404" pitchFamily="49" charset="0"/>
              </a:rPr>
              <a:t>Who Decides</a:t>
            </a:r>
          </a:p>
          <a:p>
            <a:pPr marL="914400" lvl="0" indent="-457200">
              <a:lnSpc>
                <a:spcPct val="115000"/>
              </a:lnSpc>
              <a:spcBef>
                <a:spcPts val="600"/>
              </a:spcBef>
              <a:spcAft>
                <a:spcPts val="600"/>
              </a:spcAft>
              <a:buAutoNum type="arabicPeriod" startAt="2"/>
            </a:pPr>
            <a:r>
              <a:rPr lang="en-US" sz="2000" dirty="0">
                <a:solidFill>
                  <a:prstClr val="black"/>
                </a:solidFill>
                <a:latin typeface="Tempus Sans ITC" panose="04020404030D07020202" pitchFamily="82" charset="0"/>
                <a:ea typeface="Calibri" panose="020F0502020204030204" pitchFamily="34" charset="0"/>
                <a:cs typeface="Courier New" panose="02070309020205020404" pitchFamily="49" charset="0"/>
              </a:rPr>
              <a:t>Minimum Distributions</a:t>
            </a:r>
            <a:endParaRPr lang="en-US" sz="2000" dirty="0">
              <a:solidFill>
                <a:prstClr val="black"/>
              </a:solidFill>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9310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CB4C0-120C-47A2-9023-784C44F2E66E}"/>
              </a:ext>
            </a:extLst>
          </p:cNvPr>
          <p:cNvSpPr>
            <a:spLocks noGrp="1"/>
          </p:cNvSpPr>
          <p:nvPr>
            <p:ph type="title"/>
          </p:nvPr>
        </p:nvSpPr>
        <p:spPr>
          <a:xfrm>
            <a:off x="956534" y="2721049"/>
            <a:ext cx="10515600" cy="1325563"/>
          </a:xfrm>
        </p:spPr>
        <p:txBody>
          <a:bodyPr>
            <a:normAutofit/>
          </a:bodyPr>
          <a:lstStyle/>
          <a:p>
            <a:pPr algn="ctr"/>
            <a:r>
              <a:rPr lang="en-US" sz="7200" dirty="0">
                <a:solidFill>
                  <a:schemeClr val="accent4">
                    <a:lumMod val="60000"/>
                    <a:lumOff val="40000"/>
                  </a:schemeClr>
                </a:solidFill>
                <a:effectLst>
                  <a:outerShdw blurRad="38100" dist="38100" dir="2700000" algn="tl">
                    <a:srgbClr val="000000">
                      <a:alpha val="43137"/>
                    </a:srgbClr>
                  </a:outerShdw>
                </a:effectLst>
                <a:latin typeface="Chiller" panose="04020404031007020602" pitchFamily="82" charset="0"/>
              </a:rPr>
              <a:t>Right to Distributions</a:t>
            </a:r>
          </a:p>
        </p:txBody>
      </p:sp>
    </p:spTree>
    <p:extLst>
      <p:ext uri="{BB962C8B-B14F-4D97-AF65-F5344CB8AC3E}">
        <p14:creationId xmlns:p14="http://schemas.microsoft.com/office/powerpoint/2010/main" val="3336023452"/>
      </p:ext>
    </p:extLst>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92884" y="1581373"/>
            <a:ext cx="9870142" cy="2809483"/>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1.	Each member is entitled to share in distributions of the limited liability company. </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2.	A “distribution” is defined in the Uniform Limited Liability Company Act as a direct or indirect transfer of money or other property or incurrence of indebtedness by a limited liability company to a person on account of a transferable interest or in the person’s capacity as a member</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3.	A person has a right to a distribution before the dissolution and winding up of a company only if the company decides to make an interim distribution</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d.	Any distribution made by a limited company before its dissolution and winding up must be in equal shares among members and persons dissociated as members</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e.	No person has the right to demand or receive a distribution from a company in any form other than money</a:t>
            </a: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latin typeface="Chiller" panose="04020404031007020602" pitchFamily="82" charset="0"/>
              </a:rPr>
              <a:t>Right to Current Distributions</a:t>
            </a: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808249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44759" y="1404594"/>
            <a:ext cx="7028707" cy="2809483"/>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1.	No distribution may be made if after the distribution the limited liability company would not be able to pay its debts as they become due in the ordinary course of the company’s activities and affairs</a:t>
            </a: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Tempus Sans ITC" panose="04020404030D07020202" pitchFamily="82" charset="0"/>
              </a:rPr>
              <a:t>2.	Moreover, no distribution may be made if after the distribution the company’s total assets would be less than the sum of its total liabilities plus the amount that would be needed, if the company were to be dissolved and wound up at the time of the distribution, to satisfy the preferential rights of members and transferees whose preferential rights are superior to the rights of persons receiving the distribution</a:t>
            </a: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latin typeface="Chiller" panose="04020404031007020602" pitchFamily="82" charset="0"/>
              </a:rPr>
              <a:t>Limitation on Current Distributions</a:t>
            </a: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pic>
        <p:nvPicPr>
          <p:cNvPr id="16386" name="Picture 2" descr="Image result for limitations">
            <a:extLst>
              <a:ext uri="{FF2B5EF4-FFF2-40B4-BE49-F238E27FC236}">
                <a16:creationId xmlns:a16="http://schemas.microsoft.com/office/drawing/2014/main" id="{66624EE5-C17C-4303-BD19-38811C6D6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181" y="961465"/>
            <a:ext cx="2581275" cy="484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1419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6EB341-633D-4F5E-ACD4-C321E2F1D79C}"/>
              </a:ext>
            </a:extLst>
          </p:cNvPr>
          <p:cNvPicPr>
            <a:picLocks noChangeAspect="1"/>
          </p:cNvPicPr>
          <p:nvPr/>
        </p:nvPicPr>
        <p:blipFill>
          <a:blip r:embed="rId2"/>
          <a:stretch>
            <a:fillRect/>
          </a:stretch>
        </p:blipFill>
        <p:spPr>
          <a:xfrm flipH="1">
            <a:off x="9124220" y="1401868"/>
            <a:ext cx="2716979" cy="5456131"/>
          </a:xfrm>
          <a:prstGeom prst="rect">
            <a:avLst/>
          </a:prstGeom>
        </p:spPr>
      </p:pic>
      <p:sp>
        <p:nvSpPr>
          <p:cNvPr id="4" name="Rectangle 3">
            <a:extLst>
              <a:ext uri="{FF2B5EF4-FFF2-40B4-BE49-F238E27FC236}">
                <a16:creationId xmlns:a16="http://schemas.microsoft.com/office/drawing/2014/main" id="{9DAF3067-D46F-4918-B531-ACA735B88F9D}"/>
              </a:ext>
            </a:extLst>
          </p:cNvPr>
          <p:cNvSpPr/>
          <p:nvPr/>
        </p:nvSpPr>
        <p:spPr>
          <a:xfrm>
            <a:off x="450476" y="1299697"/>
            <a:ext cx="8646460" cy="5386090"/>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600"/>
              </a:spcAft>
              <a:buClr>
                <a:srgbClr val="FFC000"/>
              </a:buClr>
              <a:buSzTx/>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7.2. Distributions of Cash Flow. From time to time, but no less frequently than once a year, the Managing Member shall cause the Limited Liability Company to distribute the Cash Flow of the Limited Liability Company to the Members. </a:t>
            </a:r>
          </a:p>
          <a:p>
            <a:pPr marR="0" lvl="0" algn="l" defTabSz="914400" rtl="0" eaLnBrk="1" fontAlgn="auto" latinLnBrk="0" hangingPunct="1">
              <a:lnSpc>
                <a:spcPct val="100000"/>
              </a:lnSpc>
              <a:spcBef>
                <a:spcPts val="600"/>
              </a:spcBef>
              <a:spcAft>
                <a:spcPts val="600"/>
              </a:spcAft>
              <a:buClr>
                <a:srgbClr val="FFC000"/>
              </a:buClr>
              <a:buSzTx/>
              <a:tabLst/>
              <a:defRPr/>
            </a:pPr>
            <a:r>
              <a:rPr lang="en-US" b="1" dirty="0">
                <a:solidFill>
                  <a:prstClr val="black"/>
                </a:solidFill>
                <a:latin typeface="Courier New" panose="02070309020205020404" pitchFamily="49" charset="0"/>
                <a:cs typeface="Courier New" panose="02070309020205020404" pitchFamily="49" charset="0"/>
              </a:rPr>
              <a:t>7.3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The distributions shall be made in proportion to the Members respective positive Capital Account balances, determined immediately prior to such distributions. Notwithstanding the foregoing, distributions made on the termination or dissolution of the Limited Liability Company shall be made in accordance with Section 10.2 of this Agreement.</a:t>
            </a:r>
          </a:p>
          <a:p>
            <a:pPr marR="0" lvl="0" algn="l" defTabSz="914400" rtl="0" eaLnBrk="1" fontAlgn="auto" latinLnBrk="0" hangingPunct="1">
              <a:lnSpc>
                <a:spcPct val="100000"/>
              </a:lnSpc>
              <a:spcBef>
                <a:spcPts val="600"/>
              </a:spcBef>
              <a:spcAft>
                <a:spcPts val="600"/>
              </a:spcAft>
              <a:buClr>
                <a:srgbClr val="FFC000"/>
              </a:buClr>
              <a:buSzTx/>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7.4. Reserves. Notwithstanding anything to the contrary contained in Section 7.2, the Managing Member may defer the distribution of the Excess Cash Flow and use such Excess Cash Flow to establish reserves (the “Reserves”) for the payment of Limited Liability Company expenses, debt payments, capital improvements, replacements, distributions, contingencies and all other purposes all as determined by the Managing Member.</a:t>
            </a:r>
          </a:p>
        </p:txBody>
      </p:sp>
      <p:sp>
        <p:nvSpPr>
          <p:cNvPr id="5" name="Title 1">
            <a:extLst>
              <a:ext uri="{FF2B5EF4-FFF2-40B4-BE49-F238E27FC236}">
                <a16:creationId xmlns:a16="http://schemas.microsoft.com/office/drawing/2014/main" id="{9CEA187D-780E-476C-BA0B-8A074C09D761}"/>
              </a:ext>
            </a:extLst>
          </p:cNvPr>
          <p:cNvSpPr txBox="1">
            <a:spLocks/>
          </p:cNvSpPr>
          <p:nvPr/>
        </p:nvSpPr>
        <p:spPr>
          <a:xfrm>
            <a:off x="693821"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C00000"/>
                </a:solidFill>
                <a:latin typeface="Tempus Sans ITC" panose="04020404030D07020202" pitchFamily="82" charset="0"/>
              </a:rPr>
              <a:t>Distributions</a:t>
            </a:r>
          </a:p>
        </p:txBody>
      </p:sp>
      <p:sp>
        <p:nvSpPr>
          <p:cNvPr id="6" name="Rectangle 5">
            <a:extLst>
              <a:ext uri="{FF2B5EF4-FFF2-40B4-BE49-F238E27FC236}">
                <a16:creationId xmlns:a16="http://schemas.microsoft.com/office/drawing/2014/main" id="{E3E582D9-0D61-49A0-9C46-D921A080D050}"/>
              </a:ext>
            </a:extLst>
          </p:cNvPr>
          <p:cNvSpPr/>
          <p:nvPr/>
        </p:nvSpPr>
        <p:spPr>
          <a:xfrm rot="21313895">
            <a:off x="177956" y="2303921"/>
            <a:ext cx="9191501" cy="1754326"/>
          </a:xfrm>
          <a:prstGeom prst="rect">
            <a:avLst/>
          </a:prstGeom>
          <a:solidFill>
            <a:schemeClr val="bg1"/>
          </a:solidFill>
          <a:effectLst>
            <a:outerShdw blurRad="50800" dist="50800" dir="5400000" algn="ctr" rotWithShape="0">
              <a:srgbClr val="000000">
                <a:alpha val="99000"/>
              </a:srgbClr>
            </a:outerShdw>
          </a:effectLst>
        </p:spPr>
        <p:txBody>
          <a:bodyPr wrap="square">
            <a:spAutoFit/>
          </a:bodyPr>
          <a:lstStyle/>
          <a:p>
            <a:pPr marR="0" lvl="0" algn="l" defTabSz="914400" rtl="0" eaLnBrk="1" fontAlgn="auto" latinLnBrk="0" hangingPunct="1">
              <a:lnSpc>
                <a:spcPct val="100000"/>
              </a:lnSpc>
              <a:spcBef>
                <a:spcPts val="600"/>
              </a:spcBef>
              <a:spcAft>
                <a:spcPts val="600"/>
              </a:spcAft>
              <a:buClr>
                <a:srgbClr val="FFC000"/>
              </a:buClr>
              <a:buSzTx/>
              <a:tabLst/>
              <a:defRPr/>
            </a:pPr>
            <a:r>
              <a:rPr lang="en-US" b="1" dirty="0">
                <a:solidFill>
                  <a:prstClr val="black"/>
                </a:solidFill>
                <a:latin typeface="Courier New" panose="02070309020205020404" pitchFamily="49" charset="0"/>
                <a:cs typeface="Courier New" panose="02070309020205020404" pitchFamily="49" charset="0"/>
              </a:rPr>
              <a:t>7.3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The distributions shall be made in proportion to the Members </a:t>
            </a:r>
            <a:r>
              <a:rPr kumimoji="0" lang="en-US" sz="18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respective Percentage Interest,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determined immediately prior to such distributions. Notwithstanding the foregoing, distributions made on the termination or dissolution of the Limited Liability Company shall be made in accordance with Section 10.2 of this Agreement.</a:t>
            </a:r>
          </a:p>
        </p:txBody>
      </p:sp>
    </p:spTree>
    <p:extLst>
      <p:ext uri="{BB962C8B-B14F-4D97-AF65-F5344CB8AC3E}">
        <p14:creationId xmlns:p14="http://schemas.microsoft.com/office/powerpoint/2010/main" val="34770201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92884" y="1581374"/>
            <a:ext cx="9870142" cy="1457662"/>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3" name="Rectangle 2">
            <a:extLst>
              <a:ext uri="{FF2B5EF4-FFF2-40B4-BE49-F238E27FC236}">
                <a16:creationId xmlns:a16="http://schemas.microsoft.com/office/drawing/2014/main" id="{6BCFFA4F-BD50-4123-8B58-A8C2C10D5E56}"/>
              </a:ext>
            </a:extLst>
          </p:cNvPr>
          <p:cNvSpPr/>
          <p:nvPr/>
        </p:nvSpPr>
        <p:spPr>
          <a:xfrm>
            <a:off x="892884" y="2023373"/>
            <a:ext cx="7705165" cy="2031325"/>
          </a:xfrm>
          <a:prstGeom prst="rect">
            <a:avLst/>
          </a:prstGeom>
        </p:spPr>
        <p:txBody>
          <a:bodyPr wrap="square">
            <a:spAutoFit/>
          </a:bodyPr>
          <a:lstStyle/>
          <a:p>
            <a:r>
              <a:rPr lang="en-US"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4.5. Distributions. Distributions will be made in the sole discretion of the Managing Manager (to the extent that the Manager elects to make a distribution) to Members on a pro-rata basis (based on the proportionate number of Units held by each Member) within ninety (90) calendar days from the date that the Manager declares any distribution. </a:t>
            </a:r>
          </a:p>
        </p:txBody>
      </p:sp>
      <p:sp>
        <p:nvSpPr>
          <p:cNvPr id="7" name="Title 1">
            <a:extLst>
              <a:ext uri="{FF2B5EF4-FFF2-40B4-BE49-F238E27FC236}">
                <a16:creationId xmlns:a16="http://schemas.microsoft.com/office/drawing/2014/main" id="{CEA75D93-4CC8-4EA7-A6E7-E79877D9A739}"/>
              </a:ext>
            </a:extLst>
          </p:cNvPr>
          <p:cNvSpPr txBox="1">
            <a:spLocks/>
          </p:cNvSpPr>
          <p:nvPr/>
        </p:nvSpPr>
        <p:spPr>
          <a:xfrm>
            <a:off x="693821"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C00000"/>
                </a:solidFill>
                <a:latin typeface="Tempus Sans ITC" panose="04020404030D07020202" pitchFamily="82" charset="0"/>
              </a:rPr>
              <a:t>Who Decides</a:t>
            </a:r>
          </a:p>
        </p:txBody>
      </p:sp>
      <p:pic>
        <p:nvPicPr>
          <p:cNvPr id="5" name="Graphic 4" descr="Man">
            <a:extLst>
              <a:ext uri="{FF2B5EF4-FFF2-40B4-BE49-F238E27FC236}">
                <a16:creationId xmlns:a16="http://schemas.microsoft.com/office/drawing/2014/main" id="{E2B9420B-0748-4353-860B-1F9D103A6FA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793494" y="1195613"/>
            <a:ext cx="2940519" cy="5577616"/>
          </a:xfrm>
          <a:prstGeom prst="rect">
            <a:avLst/>
          </a:prstGeom>
        </p:spPr>
      </p:pic>
      <p:pic>
        <p:nvPicPr>
          <p:cNvPr id="6" name="Graphic 5" descr="Man">
            <a:extLst>
              <a:ext uri="{FF2B5EF4-FFF2-40B4-BE49-F238E27FC236}">
                <a16:creationId xmlns:a16="http://schemas.microsoft.com/office/drawing/2014/main" id="{8066E6DA-E97C-4841-ADBF-8A8D20B293F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6202" y="416514"/>
            <a:ext cx="2098637" cy="3980723"/>
          </a:xfrm>
          <a:prstGeom prst="rect">
            <a:avLst/>
          </a:prstGeom>
        </p:spPr>
      </p:pic>
      <p:pic>
        <p:nvPicPr>
          <p:cNvPr id="8" name="Graphic 7" descr="Man">
            <a:extLst>
              <a:ext uri="{FF2B5EF4-FFF2-40B4-BE49-F238E27FC236}">
                <a16:creationId xmlns:a16="http://schemas.microsoft.com/office/drawing/2014/main" id="{DD18F495-F3FC-47F4-A162-003D1B08733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2082" y="1048673"/>
            <a:ext cx="2098637" cy="3980723"/>
          </a:xfrm>
          <a:prstGeom prst="rect">
            <a:avLst/>
          </a:prstGeom>
        </p:spPr>
      </p:pic>
    </p:spTree>
    <p:extLst>
      <p:ext uri="{BB962C8B-B14F-4D97-AF65-F5344CB8AC3E}">
        <p14:creationId xmlns:p14="http://schemas.microsoft.com/office/powerpoint/2010/main" val="31786696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92884" y="1581374"/>
            <a:ext cx="9870142" cy="1457662"/>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5" name="Rectangle 4">
            <a:extLst>
              <a:ext uri="{FF2B5EF4-FFF2-40B4-BE49-F238E27FC236}">
                <a16:creationId xmlns:a16="http://schemas.microsoft.com/office/drawing/2014/main" id="{0286E5C7-7A09-45B7-BC13-CC56BF4EB444}"/>
              </a:ext>
            </a:extLst>
          </p:cNvPr>
          <p:cNvSpPr/>
          <p:nvPr/>
        </p:nvSpPr>
        <p:spPr>
          <a:xfrm>
            <a:off x="435685" y="1748868"/>
            <a:ext cx="11236362" cy="3693319"/>
          </a:xfrm>
          <a:prstGeom prst="rect">
            <a:avLst/>
          </a:prstGeom>
        </p:spPr>
        <p:txBody>
          <a:bodyPr wrap="square">
            <a:spAutoFit/>
          </a:bodyPr>
          <a:lstStyle/>
          <a:p>
            <a:r>
              <a:rPr lang="en-US"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4.6	Minimum distribution . With respect to any taxable year of the Company in which Members are allocated taxable income for Federal income tax purposes (and for this purpose all items of income, gain, loss or deduction required to be separately stated pursuant to Section 703 of the Code shall be included in the calculation of taxable income (other than the amount, if any, by which capital losses exceed capital gains)), the Company shall attempt to distribute to the Members, within 90 days after the close of that taxable year, no less than the amount determined by multiplying the Company’s- taxable income (computed as set forth in this sentence) by the highest composite Federal, state and local income tax rate applicable to any Member. For purposes of the preceding sentence, the Company’s taxable income for a year shall be reduced by any net loss of the Company in prior years that has not previously been so taken into account under this Section 4.06(b). </a:t>
            </a:r>
          </a:p>
        </p:txBody>
      </p:sp>
      <p:sp>
        <p:nvSpPr>
          <p:cNvPr id="7" name="Title 1">
            <a:extLst>
              <a:ext uri="{FF2B5EF4-FFF2-40B4-BE49-F238E27FC236}">
                <a16:creationId xmlns:a16="http://schemas.microsoft.com/office/drawing/2014/main" id="{CEA75D93-4CC8-4EA7-A6E7-E79877D9A739}"/>
              </a:ext>
            </a:extLst>
          </p:cNvPr>
          <p:cNvSpPr txBox="1">
            <a:spLocks/>
          </p:cNvSpPr>
          <p:nvPr/>
        </p:nvSpPr>
        <p:spPr>
          <a:xfrm>
            <a:off x="693821"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C00000"/>
                </a:solidFill>
                <a:latin typeface="Tempus Sans ITC" panose="04020404030D07020202" pitchFamily="82" charset="0"/>
              </a:rPr>
              <a:t>Minimum Distributions</a:t>
            </a:r>
          </a:p>
        </p:txBody>
      </p:sp>
    </p:spTree>
    <p:extLst>
      <p:ext uri="{BB962C8B-B14F-4D97-AF65-F5344CB8AC3E}">
        <p14:creationId xmlns:p14="http://schemas.microsoft.com/office/powerpoint/2010/main" val="3349911630"/>
      </p:ext>
    </p:extLst>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a:extLst>
            <a:ext uri="{FF2B5EF4-FFF2-40B4-BE49-F238E27FC236}">
              <a16:creationId xmlns:a16="http://schemas.microsoft.com/office/drawing/2014/main" id="{5F08A15D-6BB9-988C-DBE6-49CF3B462928}"/>
            </a:ext>
          </a:extLst>
        </p:cNvPr>
        <p:cNvGrpSpPr/>
        <p:nvPr/>
      </p:nvGrpSpPr>
      <p:grpSpPr>
        <a:xfrm>
          <a:off x="0" y="0"/>
          <a:ext cx="0" cy="0"/>
          <a:chOff x="0" y="0"/>
          <a:chExt cx="0" cy="0"/>
        </a:xfrm>
      </p:grpSpPr>
      <p:sp>
        <p:nvSpPr>
          <p:cNvPr id="202756" name="TextBox 3">
            <a:extLst>
              <a:ext uri="{FF2B5EF4-FFF2-40B4-BE49-F238E27FC236}">
                <a16:creationId xmlns:a16="http://schemas.microsoft.com/office/drawing/2014/main" id="{90DEC0EE-C9AC-A229-7F88-2494FC35F106}"/>
              </a:ext>
            </a:extLst>
          </p:cNvPr>
          <p:cNvSpPr txBox="1">
            <a:spLocks noChangeArrowheads="1"/>
          </p:cNvSpPr>
          <p:nvPr/>
        </p:nvSpPr>
        <p:spPr bwMode="auto">
          <a:xfrm>
            <a:off x="2363172" y="991357"/>
            <a:ext cx="324044" cy="830781"/>
          </a:xfrm>
          <a:prstGeom prst="rect">
            <a:avLst/>
          </a:prstGeom>
          <a:noFill/>
          <a:ln w="9525">
            <a:noFill/>
            <a:miter lim="800000"/>
            <a:headEnd/>
            <a:tailEnd/>
          </a:ln>
        </p:spPr>
        <p:txBody>
          <a:bodyPr wrap="none">
            <a:spAutoFit/>
          </a:bodyPr>
          <a:lstStyle/>
          <a:p>
            <a:pPr defTabSz="914126">
              <a:defRPr/>
            </a:pPr>
            <a:r>
              <a:rPr lang="en-US" sz="4799">
                <a:solidFill>
                  <a:srgbClr val="FF0000"/>
                </a:solidFill>
                <a:latin typeface="Calibri"/>
              </a:rPr>
              <a:t> </a:t>
            </a:r>
          </a:p>
        </p:txBody>
      </p:sp>
      <p:pic>
        <p:nvPicPr>
          <p:cNvPr id="1026" name="Picture 2">
            <a:extLst>
              <a:ext uri="{FF2B5EF4-FFF2-40B4-BE49-F238E27FC236}">
                <a16:creationId xmlns:a16="http://schemas.microsoft.com/office/drawing/2014/main" id="{9609D65D-C9C0-A4F8-97F3-11B4AD74E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676" y="307407"/>
            <a:ext cx="9854648"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3923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panose="020F0502020204030204"/>
            </a:endParaRPr>
          </a:p>
        </p:txBody>
      </p:sp>
      <p:sp>
        <p:nvSpPr>
          <p:cNvPr id="198659" name="TextBox 3"/>
          <p:cNvSpPr txBox="1">
            <a:spLocks noChangeArrowheads="1"/>
          </p:cNvSpPr>
          <p:nvPr/>
        </p:nvSpPr>
        <p:spPr bwMode="auto">
          <a:xfrm>
            <a:off x="3296379" y="991411"/>
            <a:ext cx="324044"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126">
              <a:spcBef>
                <a:spcPct val="0"/>
              </a:spcBef>
              <a:buNone/>
              <a:defRPr/>
            </a:pPr>
            <a:r>
              <a:rPr lang="en-US" altLang="en-US" sz="4799">
                <a:solidFill>
                  <a:srgbClr val="FF0000"/>
                </a:solidFill>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sz="1799">
              <a:solidFill>
                <a:prstClr val="white"/>
              </a:solidFill>
              <a:latin typeface="Calibri" panose="020F0502020204030204"/>
            </a:endParaRPr>
          </a:p>
        </p:txBody>
      </p:sp>
      <p:sp>
        <p:nvSpPr>
          <p:cNvPr id="9" name="TextBox 8"/>
          <p:cNvSpPr txBox="1">
            <a:spLocks noChangeArrowheads="1"/>
          </p:cNvSpPr>
          <p:nvPr/>
        </p:nvSpPr>
        <p:spPr bwMode="auto">
          <a:xfrm>
            <a:off x="4978210" y="1468552"/>
            <a:ext cx="3721095" cy="403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126">
              <a:spcBef>
                <a:spcPct val="0"/>
              </a:spcBef>
              <a:buNone/>
              <a:defRPr/>
            </a:pPr>
            <a:r>
              <a:rPr lang="en-US" altLang="en-US" sz="1600">
                <a:solidFill>
                  <a:srgbClr val="000000"/>
                </a:solidFill>
                <a:latin typeface="Arial Nova Light" panose="020B0304020202020204" pitchFamily="34" charset="0"/>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lang="en-US" altLang="en-US" sz="1600">
                <a:solidFill>
                  <a:srgbClr val="000000"/>
                </a:solidFill>
                <a:latin typeface="Arial Nova Light" panose="020B0304020202020204" pitchFamily="34" charset="0"/>
                <a:hlinkClick r:id="rId2"/>
              </a:rPr>
              <a:t>www.learningmarket.org</a:t>
            </a:r>
            <a:r>
              <a:rPr lang="en-US" altLang="en-US" sz="1600">
                <a:solidFill>
                  <a:srgbClr val="000000"/>
                </a:solidFill>
                <a:latin typeface="Arial Nova Light" panose="020B0304020202020204" pitchFamily="34" charset="0"/>
              </a:rPr>
              <a:t>. </a:t>
            </a:r>
          </a:p>
          <a:p>
            <a:pPr defTabSz="914126">
              <a:spcBef>
                <a:spcPct val="0"/>
              </a:spcBef>
              <a:buNone/>
              <a:defRPr/>
            </a:pPr>
            <a:endParaRPr lang="en-US" altLang="en-US" sz="1600">
              <a:solidFill>
                <a:srgbClr val="000000"/>
              </a:solidFill>
              <a:latin typeface="Arial Nova Light" panose="020B0304020202020204" pitchFamily="34" charset="0"/>
            </a:endParaRPr>
          </a:p>
          <a:p>
            <a:pPr defTabSz="914126">
              <a:spcBef>
                <a:spcPct val="0"/>
              </a:spcBef>
              <a:buNone/>
              <a:defRPr/>
            </a:pPr>
            <a:r>
              <a:rPr lang="en-US" altLang="en-US" sz="1600">
                <a:solidFill>
                  <a:prstClr val="black"/>
                </a:solidFill>
                <a:latin typeface="Arial Nova Light" panose="020B0304020202020204" pitchFamily="34" charset="0"/>
              </a:rPr>
              <a:t>Our Sponsor No. Identification Number </a:t>
            </a:r>
            <a:r>
              <a:rPr lang="en-US" altLang="en-US" sz="1600" b="1">
                <a:solidFill>
                  <a:prstClr val="black"/>
                </a:solidFill>
                <a:latin typeface="Arial Nova Light" panose="020B0304020202020204" pitchFamily="34" charset="0"/>
              </a:rPr>
              <a:t>137573</a:t>
            </a:r>
          </a:p>
        </p:txBody>
      </p:sp>
      <p:pic>
        <p:nvPicPr>
          <p:cNvPr id="1986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62593" y="2017736"/>
            <a:ext cx="1832865" cy="2430916"/>
          </a:xfrm>
          <a:prstGeom prst="rect">
            <a:avLst/>
          </a:prstGeom>
          <a:noFill/>
          <a:ln>
            <a:noFill/>
          </a:ln>
          <a:effectLst>
            <a:outerShdw blurRad="63500" sx="105000" sy="105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918" y="425716"/>
            <a:ext cx="5044106" cy="523084"/>
          </a:xfrm>
          <a:prstGeom prst="rect">
            <a:avLst/>
          </a:prstGeom>
          <a:noFill/>
        </p:spPr>
        <p:txBody>
          <a:bodyPr wrap="none" rtlCol="0">
            <a:spAutoFit/>
          </a:bodyPr>
          <a:lstStyle/>
          <a:p>
            <a:pPr defTabSz="914126">
              <a:defRPr/>
            </a:pPr>
            <a:r>
              <a:rPr lang="en-US" sz="2799" b="1">
                <a:solidFill>
                  <a:srgbClr val="5B9BD5">
                    <a:lumMod val="50000"/>
                  </a:srgbClr>
                </a:solidFill>
                <a:effectLst>
                  <a:outerShdw blurRad="38100" dist="38100" dir="2700000" algn="tl">
                    <a:srgbClr val="000000">
                      <a:alpha val="43137"/>
                    </a:srgbClr>
                  </a:outerShdw>
                </a:effectLst>
                <a:latin typeface="Calibri" panose="020F0502020204030204"/>
              </a:rPr>
              <a:t>NASBA Registry of CPE Sponsors </a:t>
            </a:r>
          </a:p>
        </p:txBody>
      </p:sp>
      <p:pic>
        <p:nvPicPr>
          <p:cNvPr id="4" name="Picture 3" descr="gibperknobackground.png">
            <a:extLst>
              <a:ext uri="{FF2B5EF4-FFF2-40B4-BE49-F238E27FC236}">
                <a16:creationId xmlns:a16="http://schemas.microsoft.com/office/drawing/2014/main" id="{81B9A074-5ED7-3881-44F0-D67AD15CDBA1}"/>
              </a:ext>
            </a:extLst>
          </p:cNvPr>
          <p:cNvPicPr>
            <a:picLocks noChangeAspect="1"/>
          </p:cNvPicPr>
          <p:nvPr/>
        </p:nvPicPr>
        <p:blipFill>
          <a:blip r:embed="rId4"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223932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843D7-CF0E-FEBB-7232-5EA63296A40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378DD4B-B666-3184-DBA6-2EA602B2B5C1}"/>
              </a:ext>
            </a:extLst>
          </p:cNvPr>
          <p:cNvSpPr txBox="1"/>
          <p:nvPr/>
        </p:nvSpPr>
        <p:spPr>
          <a:xfrm>
            <a:off x="5394001" y="1796242"/>
            <a:ext cx="6461029" cy="3569278"/>
          </a:xfrm>
          <a:prstGeom prst="rect">
            <a:avLst/>
          </a:prstGeom>
          <a:noFill/>
        </p:spPr>
        <p:txBody>
          <a:bodyPr>
            <a:spAutoFit/>
          </a:bodyPr>
          <a:lstStyle/>
          <a:p>
            <a:pPr algn="ctr" defTabSz="457063">
              <a:defRPr/>
            </a:pPr>
            <a:r>
              <a:rPr lang="en-US" sz="2399" dirty="0">
                <a:solidFill>
                  <a:prstClr val="black"/>
                </a:solidFill>
                <a:latin typeface="Arial Nova Cond" panose="020B0506020202020204" pitchFamily="34" charset="0"/>
                <a:cs typeface="Aparajita" panose="020B0604020202020204" pitchFamily="34" charset="0"/>
              </a:rPr>
              <a:t>If you have any questions </a:t>
            </a:r>
            <a:br>
              <a:rPr lang="en-US" sz="2399" dirty="0">
                <a:solidFill>
                  <a:prstClr val="black"/>
                </a:solidFill>
                <a:latin typeface="Arial Nova Cond" panose="020B0506020202020204" pitchFamily="34" charset="0"/>
                <a:cs typeface="Aparajita" panose="020B0604020202020204" pitchFamily="34" charset="0"/>
              </a:rPr>
            </a:br>
            <a:r>
              <a:rPr lang="en-US" sz="2399" dirty="0">
                <a:solidFill>
                  <a:prstClr val="black"/>
                </a:solidFill>
                <a:latin typeface="Arial Nova Cond" panose="020B0506020202020204" pitchFamily="34" charset="0"/>
                <a:cs typeface="Aparajita" panose="020B0604020202020204" pitchFamily="34" charset="0"/>
              </a:rPr>
              <a:t>regarding this Course</a:t>
            </a:r>
          </a:p>
          <a:p>
            <a:pPr algn="ctr" defTabSz="457063">
              <a:spcBef>
                <a:spcPts val="600"/>
              </a:spcBef>
              <a:spcAft>
                <a:spcPts val="600"/>
              </a:spcAft>
              <a:defRPr/>
            </a:pPr>
            <a:r>
              <a:rPr lang="en-US" sz="2399" dirty="0">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Martin </a:t>
            </a:r>
            <a:r>
              <a:rPr lang="en-US" sz="2399" dirty="0" err="1">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Pezzner</a:t>
            </a:r>
            <a:br>
              <a:rPr lang="en-US" sz="2399" dirty="0">
                <a:solidFill>
                  <a:prstClr val="black"/>
                </a:solidFill>
                <a:latin typeface="Arial Nova Cond" panose="020B0506020202020204" pitchFamily="34" charset="0"/>
                <a:cs typeface="Aparajita" panose="020B0604020202020204" pitchFamily="34" charset="0"/>
              </a:rPr>
            </a:br>
            <a:r>
              <a:rPr lang="en-US" sz="2399" u="sng" dirty="0">
                <a:solidFill>
                  <a:prstClr val="black"/>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mpezzner@gibperk.com</a:t>
            </a:r>
          </a:p>
          <a:p>
            <a:pPr algn="ctr" defTabSz="457063">
              <a:defRPr/>
            </a:pPr>
            <a:r>
              <a:rPr lang="en-US" sz="2399" dirty="0">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Ted Perkins</a:t>
            </a:r>
          </a:p>
          <a:p>
            <a:pPr algn="ctr" defTabSz="457063">
              <a:defRPr/>
            </a:pPr>
            <a:r>
              <a:rPr lang="en-US" sz="2399" dirty="0">
                <a:solidFill>
                  <a:prstClr val="black"/>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hlinkClick r:id="rId2">
                  <a:extLst>
                    <a:ext uri="{A12FA001-AC4F-418D-AE19-62706E023703}">
                      <ahyp:hlinkClr xmlns:ahyp="http://schemas.microsoft.com/office/drawing/2018/hyperlinkcolor" val="tx"/>
                    </a:ext>
                  </a:extLst>
                </a:hlinkClick>
              </a:rPr>
              <a:t>tperkins@gibperk.com</a:t>
            </a:r>
            <a:endParaRPr lang="en-US" sz="2399" dirty="0">
              <a:solidFill>
                <a:prstClr val="black"/>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endParaRPr>
          </a:p>
          <a:p>
            <a:pPr algn="ctr" defTabSz="457063">
              <a:defRPr/>
            </a:pPr>
            <a:r>
              <a:rPr lang="en-US" sz="2399" dirty="0">
                <a:solidFill>
                  <a:prstClr val="black"/>
                </a:solidFill>
                <a:latin typeface="Arial Nova Cond" panose="020B0506020202020204" pitchFamily="34" charset="0"/>
                <a:cs typeface="Aparajita" panose="020B0604020202020204" pitchFamily="34" charset="0"/>
              </a:rPr>
              <a:t>or</a:t>
            </a:r>
            <a:br>
              <a:rPr lang="en-US" sz="2399" dirty="0">
                <a:solidFill>
                  <a:prstClr val="black"/>
                </a:solidFill>
                <a:latin typeface="Arial Nova Cond" panose="020B0506020202020204" pitchFamily="34" charset="0"/>
                <a:cs typeface="Aparajita" panose="020B0604020202020204" pitchFamily="34" charset="0"/>
              </a:rPr>
            </a:br>
            <a:r>
              <a:rPr lang="en-US" sz="2399" dirty="0">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(610) 565-1708 Ext. 104 </a:t>
            </a:r>
            <a:br>
              <a:rPr lang="en-US" sz="2399" dirty="0">
                <a:solidFill>
                  <a:srgbClr val="C00000"/>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sz="2399" dirty="0">
              <a:solidFill>
                <a:prstClr val="black"/>
              </a:solidFill>
              <a:latin typeface="Aparajita" panose="020B0604020202020204" pitchFamily="34" charset="0"/>
              <a:cs typeface="Aparajita" panose="020B0604020202020204" pitchFamily="34" charset="0"/>
            </a:endParaRPr>
          </a:p>
        </p:txBody>
      </p:sp>
      <p:sp>
        <p:nvSpPr>
          <p:cNvPr id="3" name="AutoShape 4" descr="http://downloads.animationfactory.com/download/question_md_clr.gif?t=1447862876&amp;m=32992063&amp;h=bda19fe6a9044b512d4721be56c0e5d5">
            <a:extLst>
              <a:ext uri="{FF2B5EF4-FFF2-40B4-BE49-F238E27FC236}">
                <a16:creationId xmlns:a16="http://schemas.microsoft.com/office/drawing/2014/main" id="{D7AA9649-9AA9-23CF-B979-F40573E31F71}"/>
              </a:ext>
            </a:extLst>
          </p:cNvPr>
          <p:cNvSpPr>
            <a:spLocks noChangeAspect="1" noChangeArrowheads="1"/>
          </p:cNvSpPr>
          <p:nvPr/>
        </p:nvSpPr>
        <p:spPr bwMode="auto">
          <a:xfrm>
            <a:off x="1572803" y="-135597"/>
            <a:ext cx="228540" cy="304721"/>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457063">
              <a:defRPr/>
            </a:pPr>
            <a:endParaRPr lang="en-US" sz="1799">
              <a:solidFill>
                <a:prstClr val="black"/>
              </a:solidFill>
              <a:latin typeface="Franklin Gothic Book" panose="020B0503020102020204"/>
            </a:endParaRPr>
          </a:p>
        </p:txBody>
      </p:sp>
      <p:pic>
        <p:nvPicPr>
          <p:cNvPr id="2050" name="Picture 2" descr="Question Design PPT Presentation Template and Google Slides">
            <a:extLst>
              <a:ext uri="{FF2B5EF4-FFF2-40B4-BE49-F238E27FC236}">
                <a16:creationId xmlns:a16="http://schemas.microsoft.com/office/drawing/2014/main" id="{F6750FC9-7E85-6908-0CF6-5EDA9EBAA4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725"/>
          <a:stretch>
            <a:fillRect/>
          </a:stretch>
        </p:blipFill>
        <p:spPr bwMode="auto">
          <a:xfrm>
            <a:off x="1589" y="7421"/>
            <a:ext cx="5775159" cy="6856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C5B226-A0B1-DFEC-1EB1-5DF008E92F6D}"/>
              </a:ext>
            </a:extLst>
          </p:cNvPr>
          <p:cNvSpPr>
            <a:spLocks noGrp="1"/>
          </p:cNvSpPr>
          <p:nvPr>
            <p:ph type="title"/>
          </p:nvPr>
        </p:nvSpPr>
        <p:spPr>
          <a:xfrm>
            <a:off x="1193168" y="4951687"/>
            <a:ext cx="6303908" cy="1485513"/>
          </a:xfrm>
        </p:spPr>
        <p:txBody>
          <a:bodyPr rtlCol="0">
            <a:normAutofit/>
          </a:bodyPr>
          <a:lstStyle/>
          <a:p>
            <a:pPr algn="ctr">
              <a:defRPr/>
            </a:pPr>
            <a:r>
              <a:rPr lang="en-US" sz="4799" b="1" dirty="0">
                <a:solidFill>
                  <a:srgbClr val="C00000"/>
                </a:solidFill>
                <a:effectLst>
                  <a:outerShdw blurRad="38100" dist="38100" dir="2700000" algn="tl">
                    <a:srgbClr val="000000">
                      <a:alpha val="43137"/>
                    </a:srgbClr>
                  </a:outerShdw>
                </a:effectLst>
                <a:latin typeface="Arial Nova Cond Light" panose="020B0604020202020204" pitchFamily="34" charset="0"/>
              </a:rPr>
              <a:t>Questions</a:t>
            </a:r>
          </a:p>
        </p:txBody>
      </p:sp>
    </p:spTree>
    <p:extLst>
      <p:ext uri="{BB962C8B-B14F-4D97-AF65-F5344CB8AC3E}">
        <p14:creationId xmlns:p14="http://schemas.microsoft.com/office/powerpoint/2010/main" val="4162285958"/>
      </p:ext>
    </p:extLst>
  </p:cSld>
  <p:clrMapOvr>
    <a:masterClrMapping/>
  </p:clrMapOvr>
  <p:transition spd="slow">
    <p:cove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6AF8-BE9A-CBBD-95AB-3B4E0A74C4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F323AB-8833-37EE-BEB3-B07BCEECBDF8}"/>
              </a:ext>
            </a:extLst>
          </p:cNvPr>
          <p:cNvPicPr>
            <a:picLocks noChangeAspect="1"/>
          </p:cNvPicPr>
          <p:nvPr/>
        </p:nvPicPr>
        <p:blipFill>
          <a:blip r:embed="rId2"/>
          <a:stretch>
            <a:fillRect/>
          </a:stretch>
        </p:blipFill>
        <p:spPr>
          <a:xfrm>
            <a:off x="1588" y="1002233"/>
            <a:ext cx="7048500" cy="4984910"/>
          </a:xfrm>
          <a:prstGeom prst="rect">
            <a:avLst/>
          </a:prstGeom>
          <a:effectLst>
            <a:outerShdw blurRad="50800" dist="50800" dir="5400000" algn="ctr" rotWithShape="0">
              <a:srgbClr val="000000">
                <a:alpha val="99000"/>
              </a:srgbClr>
            </a:outerShdw>
          </a:effectLst>
        </p:spPr>
      </p:pic>
      <p:sp>
        <p:nvSpPr>
          <p:cNvPr id="4" name="TextBox 3">
            <a:extLst>
              <a:ext uri="{FF2B5EF4-FFF2-40B4-BE49-F238E27FC236}">
                <a16:creationId xmlns:a16="http://schemas.microsoft.com/office/drawing/2014/main" id="{E8AE6288-3188-5455-255C-CC1466A4D401}"/>
              </a:ext>
            </a:extLst>
          </p:cNvPr>
          <p:cNvSpPr txBox="1"/>
          <p:nvPr/>
        </p:nvSpPr>
        <p:spPr>
          <a:xfrm>
            <a:off x="2363172" y="991357"/>
            <a:ext cx="324044" cy="830781"/>
          </a:xfrm>
          <a:prstGeom prst="rect">
            <a:avLst/>
          </a:prstGeom>
          <a:noFill/>
        </p:spPr>
        <p:txBody>
          <a:bodyPr wrap="none">
            <a:spAutoFit/>
          </a:bodyPr>
          <a:lstStyle/>
          <a:p>
            <a:pPr defTabSz="914126">
              <a:defRPr/>
            </a:pPr>
            <a:r>
              <a:rPr lang="en-US" sz="4799">
                <a:solidFill>
                  <a:srgbClr val="FF0000"/>
                </a:solidFill>
                <a:latin typeface="Calibri"/>
              </a:rPr>
              <a:t> </a:t>
            </a:r>
          </a:p>
        </p:txBody>
      </p:sp>
      <p:sp>
        <p:nvSpPr>
          <p:cNvPr id="12" name="TextBox 11">
            <a:extLst>
              <a:ext uri="{FF2B5EF4-FFF2-40B4-BE49-F238E27FC236}">
                <a16:creationId xmlns:a16="http://schemas.microsoft.com/office/drawing/2014/main" id="{8583B73F-0A45-4472-C01C-1C6A06B9398F}"/>
              </a:ext>
            </a:extLst>
          </p:cNvPr>
          <p:cNvSpPr txBox="1"/>
          <p:nvPr/>
        </p:nvSpPr>
        <p:spPr>
          <a:xfrm>
            <a:off x="5982444" y="1852051"/>
            <a:ext cx="5713512" cy="2922851"/>
          </a:xfrm>
          <a:prstGeom prst="rect">
            <a:avLst/>
          </a:prstGeom>
          <a:noFill/>
        </p:spPr>
        <p:txBody>
          <a:bodyPr>
            <a:spAutoFit/>
          </a:bodyPr>
          <a:lstStyle/>
          <a:p>
            <a:pPr algn="ctr" defTabSz="914126">
              <a:defRPr/>
            </a:pPr>
            <a:r>
              <a:rPr lang="en-US" sz="2799" b="1" i="1" cap="all" dirty="0">
                <a:solidFill>
                  <a:prstClr val="black"/>
                </a:solidFill>
                <a:effectLst>
                  <a:outerShdw blurRad="38100" dist="38100" dir="2700000" algn="tl">
                    <a:srgbClr val="000000">
                      <a:alpha val="43137"/>
                    </a:srgbClr>
                  </a:outerShdw>
                </a:effectLst>
                <a:latin typeface="Calibri"/>
              </a:rPr>
              <a:t>COURSE EVALUATION</a:t>
            </a:r>
          </a:p>
          <a:p>
            <a:pPr defTabSz="914126">
              <a:defRPr/>
            </a:pPr>
            <a:endParaRPr lang="en-US" sz="1600" b="1" dirty="0">
              <a:solidFill>
                <a:srgbClr val="000000"/>
              </a:solidFill>
              <a:latin typeface="Calibri"/>
            </a:endParaRPr>
          </a:p>
          <a:p>
            <a:pPr algn="ctr" defTabSz="914126">
              <a:defRPr/>
            </a:pPr>
            <a:r>
              <a:rPr lang="en-US" sz="1999" dirty="0">
                <a:solidFill>
                  <a:srgbClr val="000000"/>
                </a:solidFill>
                <a:latin typeface="Arial Nova Cond Light" panose="020B0306020202020204" pitchFamily="34" charset="0"/>
              </a:rPr>
              <a:t>Thank you for attending our program.</a:t>
            </a:r>
          </a:p>
          <a:p>
            <a:pPr algn="ctr" defTabSz="914126">
              <a:defRPr/>
            </a:pPr>
            <a:endParaRPr lang="en-US" sz="1999" dirty="0">
              <a:solidFill>
                <a:srgbClr val="000000"/>
              </a:solidFill>
              <a:latin typeface="Arial Nova Cond Light" panose="020B0306020202020204" pitchFamily="34" charset="0"/>
            </a:endParaRPr>
          </a:p>
          <a:p>
            <a:pPr algn="ctr" defTabSz="914126">
              <a:defRPr/>
            </a:pPr>
            <a:r>
              <a:rPr lang="en-US" sz="1999" dirty="0">
                <a:solidFill>
                  <a:srgbClr val="000000"/>
                </a:solidFill>
                <a:latin typeface="Arial Nova Cond Light" panose="020B0306020202020204" pitchFamily="34" charset="0"/>
              </a:rPr>
              <a:t>You will receive an email which includes a link to the materials and the link to the Evaluations within 24 hours.</a:t>
            </a:r>
          </a:p>
          <a:p>
            <a:pPr algn="ctr" defTabSz="914126">
              <a:defRPr/>
            </a:pPr>
            <a:endParaRPr lang="en-US" sz="1999" dirty="0">
              <a:solidFill>
                <a:srgbClr val="000000"/>
              </a:solidFill>
              <a:latin typeface="Arial Nova Cond Light" panose="020B0306020202020204" pitchFamily="34" charset="0"/>
            </a:endParaRPr>
          </a:p>
          <a:p>
            <a:pPr algn="ctr" defTabSz="914126">
              <a:defRPr/>
            </a:pPr>
            <a:r>
              <a:rPr lang="en-US" sz="1999" dirty="0">
                <a:solidFill>
                  <a:srgbClr val="000000"/>
                </a:solidFill>
                <a:latin typeface="Arial Nova Cond Light" panose="020B0306020202020204" pitchFamily="34" charset="0"/>
              </a:rPr>
              <a:t>Please fill out the form, which helps us comply with the requirements of issuing CPE and CLE in various jurisdictions.</a:t>
            </a:r>
          </a:p>
        </p:txBody>
      </p:sp>
    </p:spTree>
    <p:extLst>
      <p:ext uri="{BB962C8B-B14F-4D97-AF65-F5344CB8AC3E}">
        <p14:creationId xmlns:p14="http://schemas.microsoft.com/office/powerpoint/2010/main" val="1372271557"/>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0f7398-806f-4366-9b4d-bded2c0533bd" xsi:nil="true"/>
    <lcf76f155ced4ddcb4097134ff3c332f xmlns="1bdd49f8-a891-4628-a62b-e60ec63d126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846046BF023E43A2E77224FA0ACF22" ma:contentTypeVersion="19" ma:contentTypeDescription="Create a new document." ma:contentTypeScope="" ma:versionID="0cfa792bf20966e34a4956c05f74d888">
  <xsd:schema xmlns:xsd="http://www.w3.org/2001/XMLSchema" xmlns:xs="http://www.w3.org/2001/XMLSchema" xmlns:p="http://schemas.microsoft.com/office/2006/metadata/properties" xmlns:ns2="1bdd49f8-a891-4628-a62b-e60ec63d1260" xmlns:ns3="770f7398-806f-4366-9b4d-bded2c0533bd" targetNamespace="http://schemas.microsoft.com/office/2006/metadata/properties" ma:root="true" ma:fieldsID="cf608d9a106df188789d1f2a2787b354" ns2:_="" ns3:_="">
    <xsd:import namespace="1bdd49f8-a891-4628-a62b-e60ec63d1260"/>
    <xsd:import namespace="770f7398-806f-4366-9b4d-bded2c0533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d49f8-a891-4628-a62b-e60ec63d1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48ef1bc-be92-4de9-85fe-54fee636f3d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0f7398-806f-4366-9b4d-bded2c0533b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7789da4-3fdb-4f8c-ab00-a0578073f1b6}" ma:internalName="TaxCatchAll" ma:showField="CatchAllData" ma:web="770f7398-806f-4366-9b4d-bded2c0533bd">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1606F4-42E4-4D62-8AF9-FB0AE439B618}">
  <ds:schemaRefs>
    <ds:schemaRef ds:uri="http://schemas.microsoft.com/office/2006/metadata/properties"/>
    <ds:schemaRef ds:uri="http://schemas.microsoft.com/office/infopath/2007/PartnerControls"/>
    <ds:schemaRef ds:uri="770f7398-806f-4366-9b4d-bded2c0533bd"/>
    <ds:schemaRef ds:uri="1bdd49f8-a891-4628-a62b-e60ec63d1260"/>
  </ds:schemaRefs>
</ds:datastoreItem>
</file>

<file path=customXml/itemProps2.xml><?xml version="1.0" encoding="utf-8"?>
<ds:datastoreItem xmlns:ds="http://schemas.openxmlformats.org/officeDocument/2006/customXml" ds:itemID="{22137BAA-C279-4B22-A072-3954B26AA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dd49f8-a891-4628-a62b-e60ec63d1260"/>
    <ds:schemaRef ds:uri="770f7398-806f-4366-9b4d-bded2c053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EC7CCD-8886-439D-BD92-51F89BD85A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1735</TotalTime>
  <Words>9397</Words>
  <Application>Microsoft Office PowerPoint</Application>
  <PresentationFormat>Widescreen</PresentationFormat>
  <Paragraphs>565</Paragraphs>
  <Slides>91</Slides>
  <Notes>17</Notes>
  <HiddenSlides>0</HiddenSlides>
  <MMClips>0</MMClips>
  <ScaleCrop>false</ScaleCrop>
  <HeadingPairs>
    <vt:vector size="6" baseType="variant">
      <vt:variant>
        <vt:lpstr>Fonts Used</vt:lpstr>
      </vt:variant>
      <vt:variant>
        <vt:i4>22</vt:i4>
      </vt:variant>
      <vt:variant>
        <vt:lpstr>Theme</vt:lpstr>
      </vt:variant>
      <vt:variant>
        <vt:i4>6</vt:i4>
      </vt:variant>
      <vt:variant>
        <vt:lpstr>Slide Titles</vt:lpstr>
      </vt:variant>
      <vt:variant>
        <vt:i4>91</vt:i4>
      </vt:variant>
    </vt:vector>
  </HeadingPairs>
  <TitlesOfParts>
    <vt:vector size="119" baseType="lpstr">
      <vt:lpstr>Abadi Extra Light</vt:lpstr>
      <vt:lpstr>Aparajita</vt:lpstr>
      <vt:lpstr>Aptos</vt:lpstr>
      <vt:lpstr>Aptos Display</vt:lpstr>
      <vt:lpstr>Arial</vt:lpstr>
      <vt:lpstr>Arial Black</vt:lpstr>
      <vt:lpstr>Arial Narrow</vt:lpstr>
      <vt:lpstr>Arial Nova Cond</vt:lpstr>
      <vt:lpstr>Arial Nova Cond Light</vt:lpstr>
      <vt:lpstr>Arial Nova Light</vt:lpstr>
      <vt:lpstr>Bernard MT Condensed</vt:lpstr>
      <vt:lpstr>Calibri</vt:lpstr>
      <vt:lpstr>Calibri Light</vt:lpstr>
      <vt:lpstr>Chiller</vt:lpstr>
      <vt:lpstr>Courier New</vt:lpstr>
      <vt:lpstr>Franklin Gothic Book</vt:lpstr>
      <vt:lpstr>Gill Sans MT</vt:lpstr>
      <vt:lpstr>High Tower Text</vt:lpstr>
      <vt:lpstr>Tempus Sans ITC</vt:lpstr>
      <vt:lpstr>Times New Roman</vt:lpstr>
      <vt:lpstr>Trebuchet MS</vt:lpstr>
      <vt:lpstr>Wingdings</vt:lpstr>
      <vt:lpstr>Office Theme</vt:lpstr>
      <vt:lpstr>1_Office Theme</vt:lpstr>
      <vt:lpstr>2_Office Theme</vt:lpstr>
      <vt:lpstr>1_Default Design</vt:lpstr>
      <vt:lpstr>3_Office Theme</vt:lpstr>
      <vt:lpstr>4_Office Theme</vt:lpstr>
      <vt:lpstr>YourOnLineProfessor.net </vt:lpstr>
      <vt:lpstr>PowerPoint Presentation</vt:lpstr>
      <vt:lpstr>PowerPoint Presentation</vt:lpstr>
      <vt:lpstr>PowerPoint Presentation</vt:lpstr>
      <vt:lpstr>PowerPoint Presentation</vt:lpstr>
      <vt:lpstr>PowerPoint Presentation</vt:lpstr>
      <vt:lpstr>YourOnLineProfessor.net </vt:lpstr>
      <vt:lpstr>PowerPoint Presentation</vt:lpstr>
      <vt:lpstr>PowerPoint Presentation</vt:lpstr>
      <vt:lpstr>PowerPoint Presentation</vt:lpstr>
      <vt:lpstr>PowerPoint Presentation</vt:lpstr>
      <vt:lpstr>PowerPoint Presentation</vt:lpstr>
      <vt:lpstr>PowerPoint Presentation</vt:lpstr>
      <vt:lpstr>Questions</vt:lpstr>
      <vt:lpstr>The Limited Liability Company</vt:lpstr>
      <vt:lpstr>The Limited Liability Company</vt:lpstr>
      <vt:lpstr>The Limited Liability Company</vt:lpstr>
      <vt:lpstr>The Limited Liability Company</vt:lpstr>
      <vt:lpstr>The Operating Agreement</vt:lpstr>
      <vt:lpstr>The Operating Agreement –Function and Content</vt:lpstr>
      <vt:lpstr>The Operating Agreement – Binding Affect</vt:lpstr>
      <vt:lpstr>The Operating Agreement – Statutory Limitations</vt:lpstr>
      <vt:lpstr>The Operating Agreement – Statutory Limitations</vt:lpstr>
      <vt:lpstr>Drafting the Operating Agreement </vt:lpstr>
      <vt:lpstr>Consent to Joint Representation</vt:lpstr>
      <vt:lpstr>Consent to Joint Representation</vt:lpstr>
      <vt:lpstr>PowerPoint Presentation</vt:lpstr>
      <vt:lpstr>TedPerkinsTax News</vt:lpstr>
      <vt:lpstr>Introductory Paragraphs </vt:lpstr>
      <vt:lpstr>This Operating Agreement of Apple, LLC, a Pennsylvania Limited Liability Company is entered into effective as of April 1, 2026 by and between THOMAS SMITH, Managing Member, “Managing Member”), and WILLIAM JONES “Non-managing Member”. The Managing Member and Non-managing Members are referred to collectively in this Agreement as the “Members” and individually as a “Member.</vt:lpstr>
      <vt:lpstr>Formation </vt:lpstr>
      <vt:lpstr>PowerPoint Presentation</vt:lpstr>
      <vt:lpstr>ARTICLE II FORMATION  2.1. Formation. The Members join together pursuant to this Agreement as a “Limited Liability Company” as of the Effective Date. The Managing Member shall deliver or cause to be delivered to the Department of State for filing a certificate of organization, in accordance with the Act, as soon as reasonably possible after the execution of this Agreement. The Limited Liability Company shall conduct business as a limited liability company pursuant to the terms of this Agreement and the provisions of all applicable law.  2.2. Name. The business and affairs of the Limited Liability Company shall be conducted under the name APPLE, LLC and such name shall be used at all times in connection with the business and affairs of the Limited Liability Company.  2.3. Office. The Limited Liability Company shall maintain its principal office at such location as may be designated by the Managing Member.  2.4. Purpose. The purpose of the Limited Liability Company shall be to engage in any business or activity that Limited Liability Companies are permitted to engage in under the laws of the Commonwealth of Pennsylvania. </vt:lpstr>
      <vt:lpstr>Management and Operations</vt:lpstr>
      <vt:lpstr>PowerPoint Presentation</vt:lpstr>
      <vt:lpstr>Member Managed LLCs</vt:lpstr>
      <vt:lpstr>In a member-managed limited liability company, the following rules apply:  1.  Except as expressly provided, the management and conduct of the company are vested in the members.  2.  Each member has equal rights in the management and conduct of the company’s activities and affairs...  ...however, a member is not an agent of a limited liability company solely by reason of being a member.   3.   A difference arising among members as to a matter in the ordinary course of the activities and affairs of the company may be decided by a majority of the members.  </vt:lpstr>
      <vt:lpstr>In a member-managed limited liability company, the following rules apply:  4.  An act outside the ordinary course of the activities and affairs of the company may be undertaken only with the affirmative vote or consent of all members.  5.  The certificate of organization may be amended only with the affirmative vote or consent of all members.  6.  The operating agreement may be amended only with the affirmative vote or consent of all members.  7.  A member of a member-managed limited liability company owes to the company and the other members the duties of loyalty and standard of care.</vt:lpstr>
      <vt:lpstr>Manager Managed LLCs</vt:lpstr>
      <vt:lpstr>PowerPoint Presentation</vt:lpstr>
      <vt:lpstr>In a manager -managed limited liability company, the following rules apply:  1. A limited liability company is a manager-managed liability company only if the operating agreement expressly provides for management by managers  2 If the company is manager-managed, certain rules apply.    (a) Except as expressly provided by statute, any matter relating to the activities and affairs of the company is decided exclusively by the manager, or,    (b) If there is more than one manager, by a majority of the managers, and each manager has equal rights in the management and conduct of the company’s activities and affairs  </vt:lpstr>
      <vt:lpstr>In a manager -managed limited liability company, the following rules apply:  (3) The affirmative vote or consent of all members is required:    (a)  With respect to a Chapter 3 transaction (i.e., a merger, interest exchange, conversion, division or domestication), to undertake anact outside the ordinary course of the activities and affairs of the company    (b)  To amend the company’s certificate of, or    (c)  To amend the company’s operating agreement   </vt:lpstr>
      <vt:lpstr> 1. A manager may be chosen at any time by the affirmative vote or consent of a majority of the members 2. A person need not be a member to be a manager.  3. However, the dissociation of a member that is also a manager removes the person as a manager.  4.   If a person that is both a manager and a member ceases to be a manager, that cessation does not by itself dissociate the person as a member 5. Once chosen, a manager remains a manager until a successor has been chosen, unless the manager at an earlier time resigns, is removed or dies, or, in the case of a manager that is not an individual, terminates.  6. A manager may be removed at any time by the affirmative vote or consent of a majority of the members without notice or cause 7. A person’s ceasing to be a manager does not discharge any debt, obligation or other liability to the limited liability company or members which the person incurred while a manager  </vt:lpstr>
      <vt:lpstr> 1. A manager of a manager-managed limited liability company owes to the company and the other members the duties of loyalty and care as defined by statute 2. In addition, a manager is required to discharge the statutory duties of a manager set forth by law or under the operating agreement and exercise any rights consistent with the contractual obligation of good faith and fair dealing</vt:lpstr>
      <vt:lpstr>Appointment and Removal</vt:lpstr>
      <vt:lpstr>Appointment and Removal</vt:lpstr>
      <vt:lpstr>Authority</vt:lpstr>
      <vt:lpstr>Limitations on Authority</vt:lpstr>
      <vt:lpstr>5.2. Approval. The Managing Member and the Members shall not do any of the following without the express written consent of the Members (other than the Defaulting Members): 1. Obtain financing from an Affiliate of a Member, except as otherwise provided in Section 3.5. 2. Pay fees, commissions or other compensation to a Member, or an Affiliate of a Member, except as otherwise provided in Section 4.4. Increase the Reserves in an amount greater than the increase permitted by Section 7.3. 3. Dissolve or wind up the Limited Liability Company. Amend this Agreement. 4. Admit any other Members to the Limited Liability Company. 5. Sell, assign or otherwise transfer or dispose of any of the assets of the Limited Liability Company, other than in the ordinary course of the Limited Liability Company’s business. 6. Transfer a Limited Liability Company Interest, except as provided in Section 9.1. 7. Resign, dissolve or otherwise withdraw from the Limited Liability Company, except as provided in Section 9.2.” </vt:lpstr>
      <vt:lpstr> &gt; In order to clarify the authority of members or managers, a limited liability company may deliver to the Department of State for filing a certificate of authority    &gt; With respect to any position that exists in or with respect to the company, the certificate may state the authority, or limitations on the authority, of all persons holding the position enter into other transactions on behalf of, or otherwise act for or bind, the company  Similarly, with respect to any specific person, the certificate may state authority, or limitations on the authority, of a specific person to enter into other transactions on behalf of, or otherwise act for or bind, the company</vt:lpstr>
      <vt:lpstr>PowerPoint Presentation</vt:lpstr>
      <vt:lpstr> 1. A limited liability company is required to reimburse a member of a member-managed company or manager of a manager-managed company for any payment made by the member or in the course of the member’s or manager’s activities on behalf of the company.   2. Reimbursement is only required if the member or manager complied with the applicable provisions of Uniform Limited Liability Act related to management of the company, standards of conduct for members, or standards of conduct for managers   3. In the ordinary course of its activities and affairs, a limited liability company may advance expenses, including attorney fees and costs, incurred by a person in connection with a claim or demand against the person by reason of the person’s former or present capacity as a member or manager. Advancement may only be made on the condition that the person promises to repay the company if the person ultimately is determined not to be entitled to be indemnified   4. With regard to insurance, a limited liability company may purchase and maintain insurance on behalf of a member or manager of the company against liability asserted against or incurred by the member or manager in that capacity or arising from that status  </vt:lpstr>
      <vt:lpstr> 1. As a general rule, any debt, obligation, or other liability of a limited liability company is solely the debt, obligation, or other liability of the company.   2. A member or manager is not personally liable, directly or indirectly, by way of contribution or otherwise, for a debt, obligation or other liability of the company solely by reason of being or acting as a member or manager  3. This freedom from liability applies regardless of whether the company has a single member or multiple members; and regardless of the dissolution, winding up, or termination of the company.   4. There is no shield from professional malpractice claims. </vt:lpstr>
      <vt:lpstr>PowerPoint Presentation</vt:lpstr>
      <vt:lpstr>Delegation</vt:lpstr>
      <vt:lpstr>Members Rights and Obligations</vt:lpstr>
      <vt:lpstr>PowerPoint Presentation</vt:lpstr>
      <vt:lpstr>Nature of  Membership Interest</vt:lpstr>
      <vt:lpstr>PowerPoint Presentation</vt:lpstr>
      <vt:lpstr>PowerPoint Presentation</vt:lpstr>
      <vt:lpstr>  </vt:lpstr>
      <vt:lpstr>    </vt:lpstr>
      <vt:lpstr>     </vt:lpstr>
      <vt:lpstr> </vt:lpstr>
      <vt:lpstr> </vt:lpstr>
      <vt:lpstr> </vt:lpstr>
      <vt:lpstr> </vt:lpstr>
      <vt:lpstr>PowerPoint Presentation</vt:lpstr>
      <vt:lpstr> “Membership Interest” as opposed to a “Unit” as opposed to a “Percentage Interest”   </vt:lpstr>
      <vt:lpstr> “Membership Interest” as opposed to a “Unit” as opposed to a “Percentage Interest”   </vt:lpstr>
      <vt:lpstr>A Membership Unit is an artificial construct  </vt:lpstr>
      <vt:lpstr> “Membership Interest” as opposed to a “Unit” as opposed to a “Percentage Interest”   </vt:lpstr>
      <vt:lpstr>A Membership Unit is an artificial construct  </vt:lpstr>
      <vt:lpstr>Obligation to Make  Capital Contributions</vt:lpstr>
      <vt:lpstr>“ARTICLE III CAPITAL CONTRIBUTIONS 3.1. Initial Contributions. On the execution of this Agreement, the Members shall make the following initial capital contributions to the Limited Liability Company as provided on Exhibit A, hereto  3.2. Additional Contributions. From time to time after the Effective Date, the Managing Member may request the Non-managing Members to make additional contributions and the Non-managing Members shall make all such contributions within ten days after the request until the Non-managing Members have contributed an aggregate of $200,000 each pursuant to this Section 3.2.  3.3. No Other Contributions. No Member shall be required to make any additional capital contributions to the Limited Liability Company not specifically required by Section 3.1 and 3.2.  3.4. No Interest. The Members shall not receive interest on any capital contribution at any time made to the Limited Liability Company or on the balance of their respective Capital Accounts.” </vt:lpstr>
      <vt:lpstr>     </vt:lpstr>
      <vt:lpstr>Voting Rights</vt:lpstr>
      <vt:lpstr>    1. Under the Act a difference arising among members as to a matter in the ordinary course of the activities and affairs of the company may be decided by a majority of the members.  2. An act outside the ordinary course of the activities and affairs of the company may be undertaken only with the affirmative vote or consent of all members.  3. The certificate of organization may be amended only with the affirmative vote or consent of all members.  4. The operating agreement may be amended only with the affirmative vote or consent of all members.  </vt:lpstr>
      <vt:lpstr>Voting Rights</vt:lpstr>
      <vt:lpstr>TedPerkinsTax News</vt:lpstr>
      <vt:lpstr>Distributions</vt:lpstr>
      <vt:lpstr>PowerPoint Presentation</vt:lpstr>
      <vt:lpstr>Right to Distributions</vt:lpstr>
      <vt:lpstr>    1. Each member is entitled to share in distributions of the limited liability company.   2. A “distribution” is defined in the Uniform Limited Liability Company Act as a direct or indirect transfer of money or other property or incurrence of indebtedness by a limited liability company to a person on account of a transferable interest or in the person’s capacity as a member  3. A person has a right to a distribution before the dissolution and winding up of a company only if the company decides to make an interim distribution  d. Any distribution made by a limited company before its dissolution and winding up must be in equal shares among members and persons dissociated as members  e. No person has the right to demand or receive a distribution from a company in any form other than money</vt:lpstr>
      <vt:lpstr>  1. No distribution may be made if after the distribution the limited liability company would not be able to pay its debts as they become due in the ordinary course of the company’s activities and affairs  2. Moreover, no distribution may be made if after the distribution the company’s total assets would be less than the sum of its total liabilities plus the amount that would be needed, if the company were to be dissolved and wound up at the time of the distribution, to satisfy the preferential rights of members and transferees whose preferential rights are superior to the rights of persons receiving the distribution</vt:lpstr>
      <vt:lpstr>PowerPoint Presentation</vt:lpstr>
      <vt:lpstr>    </vt:lpstr>
      <vt:lpstr>    </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Limited Liability Company</dc:title>
  <dc:creator>Ted</dc:creator>
  <cp:lastModifiedBy>Sean Tait</cp:lastModifiedBy>
  <cp:revision>138</cp:revision>
  <cp:lastPrinted>2017-09-28T15:02:38Z</cp:lastPrinted>
  <dcterms:created xsi:type="dcterms:W3CDTF">2017-09-26T12:16:23Z</dcterms:created>
  <dcterms:modified xsi:type="dcterms:W3CDTF">2026-06-23T21:00:35Z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0x0101008B846046BF023E43A2E77224FA0ACF22</vt:lpwstr>
  </property>
  <property fmtid="{D5CDD505-2E9C-101B-9397-08002B2CF9AE}" pid="3" name="MediaServiceImageTags">
    <vt:lpwstr/>
  </property>
</Properties>
</file>