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 id="2147483696" r:id="rId5"/>
  </p:sldMasterIdLst>
  <p:notesMasterIdLst>
    <p:notesMasterId r:id="rId81"/>
  </p:notesMasterIdLst>
  <p:sldIdLst>
    <p:sldId id="256" r:id="rId6"/>
    <p:sldId id="2785" r:id="rId7"/>
    <p:sldId id="2262" r:id="rId8"/>
    <p:sldId id="2786" r:id="rId9"/>
    <p:sldId id="417" r:id="rId10"/>
    <p:sldId id="418" r:id="rId11"/>
    <p:sldId id="498" r:id="rId12"/>
    <p:sldId id="421" r:id="rId13"/>
    <p:sldId id="499" r:id="rId14"/>
    <p:sldId id="500" r:id="rId15"/>
    <p:sldId id="424" r:id="rId16"/>
    <p:sldId id="427" r:id="rId17"/>
    <p:sldId id="428" r:id="rId18"/>
    <p:sldId id="2693" r:id="rId19"/>
    <p:sldId id="356" r:id="rId20"/>
    <p:sldId id="345" r:id="rId21"/>
    <p:sldId id="299" r:id="rId22"/>
    <p:sldId id="258" r:id="rId23"/>
    <p:sldId id="259" r:id="rId24"/>
    <p:sldId id="260" r:id="rId25"/>
    <p:sldId id="284" r:id="rId26"/>
    <p:sldId id="261" r:id="rId27"/>
    <p:sldId id="300" r:id="rId28"/>
    <p:sldId id="329" r:id="rId29"/>
    <p:sldId id="285" r:id="rId30"/>
    <p:sldId id="2891" r:id="rId31"/>
    <p:sldId id="301" r:id="rId32"/>
    <p:sldId id="262" r:id="rId33"/>
    <p:sldId id="346" r:id="rId34"/>
    <p:sldId id="286" r:id="rId35"/>
    <p:sldId id="288" r:id="rId36"/>
    <p:sldId id="302" r:id="rId37"/>
    <p:sldId id="264" r:id="rId38"/>
    <p:sldId id="265" r:id="rId39"/>
    <p:sldId id="330" r:id="rId40"/>
    <p:sldId id="289" r:id="rId41"/>
    <p:sldId id="342" r:id="rId42"/>
    <p:sldId id="290" r:id="rId43"/>
    <p:sldId id="266" r:id="rId44"/>
    <p:sldId id="291" r:id="rId45"/>
    <p:sldId id="331" r:id="rId46"/>
    <p:sldId id="297" r:id="rId47"/>
    <p:sldId id="267" r:id="rId48"/>
    <p:sldId id="296" r:id="rId49"/>
    <p:sldId id="292" r:id="rId50"/>
    <p:sldId id="295" r:id="rId51"/>
    <p:sldId id="293" r:id="rId52"/>
    <p:sldId id="2892" r:id="rId53"/>
    <p:sldId id="347" r:id="rId54"/>
    <p:sldId id="333" r:id="rId55"/>
    <p:sldId id="269" r:id="rId56"/>
    <p:sldId id="334" r:id="rId57"/>
    <p:sldId id="305" r:id="rId58"/>
    <p:sldId id="343" r:id="rId59"/>
    <p:sldId id="336" r:id="rId60"/>
    <p:sldId id="311" r:id="rId61"/>
    <p:sldId id="271" r:id="rId62"/>
    <p:sldId id="339" r:id="rId63"/>
    <p:sldId id="337" r:id="rId64"/>
    <p:sldId id="273" r:id="rId65"/>
    <p:sldId id="315" r:id="rId66"/>
    <p:sldId id="354" r:id="rId67"/>
    <p:sldId id="274" r:id="rId68"/>
    <p:sldId id="344" r:id="rId69"/>
    <p:sldId id="316" r:id="rId70"/>
    <p:sldId id="317" r:id="rId71"/>
    <p:sldId id="275" r:id="rId72"/>
    <p:sldId id="2893" r:id="rId73"/>
    <p:sldId id="350" r:id="rId74"/>
    <p:sldId id="277" r:id="rId75"/>
    <p:sldId id="2895" r:id="rId76"/>
    <p:sldId id="2896" r:id="rId77"/>
    <p:sldId id="2897" r:id="rId78"/>
    <p:sldId id="2898" r:id="rId79"/>
    <p:sldId id="2899" r:id="rId80"/>
  </p:sldIdLst>
  <p:sldSz cx="12188825"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9E29"/>
    <a:srgbClr val="262626"/>
    <a:srgbClr val="9FBDC8"/>
    <a:srgbClr val="1B2023"/>
    <a:srgbClr val="F2F2F2"/>
    <a:srgbClr val="B11B40"/>
    <a:srgbClr val="D99694"/>
    <a:srgbClr val="5E7DAC"/>
    <a:srgbClr val="D14E39"/>
    <a:srgbClr val="C6D9F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467" autoAdjust="0"/>
  </p:normalViewPr>
  <p:slideViewPr>
    <p:cSldViewPr snapToGrid="0" snapToObjects="1">
      <p:cViewPr varScale="1">
        <p:scale>
          <a:sx n="92" d="100"/>
          <a:sy n="92" d="100"/>
        </p:scale>
        <p:origin x="1194" y="8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31644"/>
    </p:cViewPr>
  </p:sorterViewPr>
  <p:notesViewPr>
    <p:cSldViewPr snapToGrid="0" snapToObjects="1">
      <p:cViewPr varScale="1">
        <p:scale>
          <a:sx n="80" d="100"/>
          <a:sy n="80" d="100"/>
        </p:scale>
        <p:origin x="3894" y="11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theme" Target="theme/theme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presProps" Target="presProps.xml"/></Relationships>
</file>

<file path=ppt/diagrams/_rels/data1.xml.rels><?xml version="1.0" encoding="UTF-8" standalone="yes"?>
<Relationships xmlns="http://schemas.openxmlformats.org/package/2006/relationships"><Relationship Id="rId2" Type="http://schemas.openxmlformats.org/officeDocument/2006/relationships/image" Target="../media/image49.svg"/><Relationship Id="rId1" Type="http://schemas.openxmlformats.org/officeDocument/2006/relationships/image" Target="../media/image48.svg"/></Relationships>
</file>

<file path=ppt/diagrams/_rels/data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9.svg"/><Relationship Id="rId1" Type="http://schemas.openxmlformats.org/officeDocument/2006/relationships/image" Target="../media/image51.svg"/><Relationship Id="rId5" Type="http://schemas.openxmlformats.org/officeDocument/2006/relationships/image" Target="../media/image53.svg"/><Relationship Id="rId4" Type="http://schemas.openxmlformats.org/officeDocument/2006/relationships/image" Target="../media/image52.svg"/></Relationships>
</file>

<file path=ppt/diagrams/_rels/drawing1.xml.rels><?xml version="1.0" encoding="UTF-8" standalone="yes"?>
<Relationships xmlns="http://schemas.openxmlformats.org/package/2006/relationships"><Relationship Id="rId2" Type="http://schemas.openxmlformats.org/officeDocument/2006/relationships/image" Target="../media/image49.svg"/><Relationship Id="rId1" Type="http://schemas.openxmlformats.org/officeDocument/2006/relationships/image" Target="../media/image4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9.svg"/><Relationship Id="rId1" Type="http://schemas.openxmlformats.org/officeDocument/2006/relationships/image" Target="../media/image51.svg"/><Relationship Id="rId5" Type="http://schemas.openxmlformats.org/officeDocument/2006/relationships/image" Target="../media/image53.svg"/><Relationship Id="rId4" Type="http://schemas.openxmlformats.org/officeDocument/2006/relationships/image" Target="../media/image52.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31C81D-D4D7-4EC9-A9E9-002403DA5FDA}"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125C8F0-F970-4116-9AB9-E8F545AE1BBB}">
      <dgm:prSet custT="1"/>
      <dgm:spPr/>
      <dgm:t>
        <a:bodyPr/>
        <a:lstStyle/>
        <a:p>
          <a:pPr>
            <a:lnSpc>
              <a:spcPct val="100000"/>
            </a:lnSpc>
          </a:pPr>
          <a:r>
            <a:rPr lang="en-US" sz="2400" dirty="0">
              <a:latin typeface="Abadi" panose="020B0604020104020204" pitchFamily="34" charset="0"/>
            </a:rPr>
            <a:t>Partnership tax treatment is often the right default for LLCs with passive investors, those holding appreciating assets, or those in early stages with expected losses.</a:t>
          </a:r>
        </a:p>
      </dgm:t>
    </dgm:pt>
    <dgm:pt modelId="{6E6134AA-372C-439D-8219-44E4C5594BE0}" type="parTrans" cxnId="{00BDE0A3-A6E0-44D7-924A-9B13DB7E2CB9}">
      <dgm:prSet/>
      <dgm:spPr/>
      <dgm:t>
        <a:bodyPr/>
        <a:lstStyle/>
        <a:p>
          <a:endParaRPr lang="en-US"/>
        </a:p>
      </dgm:t>
    </dgm:pt>
    <dgm:pt modelId="{DD69608C-F69E-4A6A-83F2-DFED825A2738}" type="sibTrans" cxnId="{00BDE0A3-A6E0-44D7-924A-9B13DB7E2CB9}">
      <dgm:prSet/>
      <dgm:spPr/>
      <dgm:t>
        <a:bodyPr/>
        <a:lstStyle/>
        <a:p>
          <a:endParaRPr lang="en-US"/>
        </a:p>
      </dgm:t>
    </dgm:pt>
    <dgm:pt modelId="{94861B87-2E01-4955-B2BC-75AF2894FEB2}">
      <dgm:prSet custT="1"/>
      <dgm:spPr/>
      <dgm:t>
        <a:bodyPr/>
        <a:lstStyle/>
        <a:p>
          <a:pPr>
            <a:lnSpc>
              <a:spcPct val="100000"/>
            </a:lnSpc>
          </a:pPr>
          <a:r>
            <a:rPr lang="en-US" sz="2400" dirty="0">
              <a:latin typeface="Abadi" panose="020B0604020104020204" pitchFamily="34" charset="0"/>
            </a:rPr>
            <a:t>However, for active owner-operators generating significant profit, the self-employment tax burden can outweigh the simplicity benefits, making an S-corporation election worth serious consideration. </a:t>
          </a:r>
        </a:p>
      </dgm:t>
    </dgm:pt>
    <dgm:pt modelId="{28835DE7-4CB6-4558-B375-B26C8B8E0DBF}" type="parTrans" cxnId="{55825C7D-AD23-410F-B7AF-F07B11144654}">
      <dgm:prSet/>
      <dgm:spPr/>
      <dgm:t>
        <a:bodyPr/>
        <a:lstStyle/>
        <a:p>
          <a:endParaRPr lang="en-US"/>
        </a:p>
      </dgm:t>
    </dgm:pt>
    <dgm:pt modelId="{517C403B-7A21-4F09-9789-DEF699BFDDAF}" type="sibTrans" cxnId="{55825C7D-AD23-410F-B7AF-F07B11144654}">
      <dgm:prSet/>
      <dgm:spPr/>
      <dgm:t>
        <a:bodyPr/>
        <a:lstStyle/>
        <a:p>
          <a:endParaRPr lang="en-US"/>
        </a:p>
      </dgm:t>
    </dgm:pt>
    <dgm:pt modelId="{ECD0F7C8-088B-474D-844A-29EAB111A481}" type="pres">
      <dgm:prSet presAssocID="{C931C81D-D4D7-4EC9-A9E9-002403DA5FDA}" presName="root" presStyleCnt="0">
        <dgm:presLayoutVars>
          <dgm:dir/>
          <dgm:resizeHandles val="exact"/>
        </dgm:presLayoutVars>
      </dgm:prSet>
      <dgm:spPr/>
    </dgm:pt>
    <dgm:pt modelId="{5D1FBF58-E2E3-4C60-830C-942B01670FE7}" type="pres">
      <dgm:prSet presAssocID="{C931C81D-D4D7-4EC9-A9E9-002403DA5FDA}" presName="container" presStyleCnt="0">
        <dgm:presLayoutVars>
          <dgm:dir/>
          <dgm:resizeHandles val="exact"/>
        </dgm:presLayoutVars>
      </dgm:prSet>
      <dgm:spPr/>
    </dgm:pt>
    <dgm:pt modelId="{F5D442A1-F564-426B-A5F9-C313D7A418A9}" type="pres">
      <dgm:prSet presAssocID="{0125C8F0-F970-4116-9AB9-E8F545AE1BBB}" presName="compNode" presStyleCnt="0"/>
      <dgm:spPr/>
    </dgm:pt>
    <dgm:pt modelId="{38922FAF-A9FF-4E53-8E59-27528169C220}" type="pres">
      <dgm:prSet presAssocID="{0125C8F0-F970-4116-9AB9-E8F545AE1BBB}" presName="iconBgRect" presStyleLbl="bgShp" presStyleIdx="0" presStyleCnt="2"/>
      <dgm:spPr>
        <a:effectLst>
          <a:outerShdw blurRad="50800" dist="50800" dir="5400000" algn="ctr" rotWithShape="0">
            <a:srgbClr val="000000">
              <a:alpha val="99000"/>
            </a:srgbClr>
          </a:outerShdw>
        </a:effectLst>
      </dgm:spPr>
    </dgm:pt>
    <dgm:pt modelId="{9E9CF0BD-4E6F-4B7C-8D08-9EF9C0CF0055}" type="pres">
      <dgm:prSet presAssocID="{0125C8F0-F970-4116-9AB9-E8F545AE1BBB}"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Dollar"/>
        </a:ext>
      </dgm:extLst>
    </dgm:pt>
    <dgm:pt modelId="{4365290C-3A0D-47B1-B251-B0744AD09D5D}" type="pres">
      <dgm:prSet presAssocID="{0125C8F0-F970-4116-9AB9-E8F545AE1BBB}" presName="spaceRect" presStyleCnt="0"/>
      <dgm:spPr/>
    </dgm:pt>
    <dgm:pt modelId="{7A0FF997-AA10-4A32-83BB-4D9D1C1EC495}" type="pres">
      <dgm:prSet presAssocID="{0125C8F0-F970-4116-9AB9-E8F545AE1BBB}" presName="textRect" presStyleLbl="revTx" presStyleIdx="0" presStyleCnt="2">
        <dgm:presLayoutVars>
          <dgm:chMax val="1"/>
          <dgm:chPref val="1"/>
        </dgm:presLayoutVars>
      </dgm:prSet>
      <dgm:spPr/>
    </dgm:pt>
    <dgm:pt modelId="{56BA8295-0CC4-466B-B153-5DE8D4B810F4}" type="pres">
      <dgm:prSet presAssocID="{DD69608C-F69E-4A6A-83F2-DFED825A2738}" presName="sibTrans" presStyleLbl="sibTrans2D1" presStyleIdx="0" presStyleCnt="0"/>
      <dgm:spPr/>
    </dgm:pt>
    <dgm:pt modelId="{18D5080E-CB6F-4DF6-B4AC-C54804783CDE}" type="pres">
      <dgm:prSet presAssocID="{94861B87-2E01-4955-B2BC-75AF2894FEB2}" presName="compNode" presStyleCnt="0"/>
      <dgm:spPr/>
    </dgm:pt>
    <dgm:pt modelId="{83EA5175-F7E4-4EB9-9BA3-DE5816C510D5}" type="pres">
      <dgm:prSet presAssocID="{94861B87-2E01-4955-B2BC-75AF2894FEB2}" presName="iconBgRect" presStyleLbl="bgShp" presStyleIdx="1" presStyleCnt="2"/>
      <dgm:spPr>
        <a:effectLst>
          <a:outerShdw blurRad="50800" dist="50800" dir="5400000" algn="ctr" rotWithShape="0">
            <a:srgbClr val="000000">
              <a:alpha val="99000"/>
            </a:srgbClr>
          </a:outerShdw>
        </a:effectLst>
      </dgm:spPr>
    </dgm:pt>
    <dgm:pt modelId="{BE04857B-C237-4237-99B3-23EDD2DCB5CF}" type="pres">
      <dgm:prSet presAssocID="{94861B87-2E01-4955-B2BC-75AF2894FEB2}"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E71E2F1E-A7E2-449C-9512-230DDDD39CDE}" type="pres">
      <dgm:prSet presAssocID="{94861B87-2E01-4955-B2BC-75AF2894FEB2}" presName="spaceRect" presStyleCnt="0"/>
      <dgm:spPr/>
    </dgm:pt>
    <dgm:pt modelId="{FC51C812-BBB1-498F-9AD4-F3D804A0CFFD}" type="pres">
      <dgm:prSet presAssocID="{94861B87-2E01-4955-B2BC-75AF2894FEB2}" presName="textRect" presStyleLbl="revTx" presStyleIdx="1" presStyleCnt="2">
        <dgm:presLayoutVars>
          <dgm:chMax val="1"/>
          <dgm:chPref val="1"/>
        </dgm:presLayoutVars>
      </dgm:prSet>
      <dgm:spPr/>
    </dgm:pt>
  </dgm:ptLst>
  <dgm:cxnLst>
    <dgm:cxn modelId="{314E5816-4DD5-48FE-88CE-007DF71A2AD2}" type="presOf" srcId="{C931C81D-D4D7-4EC9-A9E9-002403DA5FDA}" destId="{ECD0F7C8-088B-474D-844A-29EAB111A481}" srcOrd="0" destOrd="0" presId="urn:microsoft.com/office/officeart/2018/2/layout/IconCircleList"/>
    <dgm:cxn modelId="{55825C7D-AD23-410F-B7AF-F07B11144654}" srcId="{C931C81D-D4D7-4EC9-A9E9-002403DA5FDA}" destId="{94861B87-2E01-4955-B2BC-75AF2894FEB2}" srcOrd="1" destOrd="0" parTransId="{28835DE7-4CB6-4558-B375-B26C8B8E0DBF}" sibTransId="{517C403B-7A21-4F09-9789-DEF699BFDDAF}"/>
    <dgm:cxn modelId="{E2DA7B8C-D7A0-4811-B56E-8E1BD20BF264}" type="presOf" srcId="{94861B87-2E01-4955-B2BC-75AF2894FEB2}" destId="{FC51C812-BBB1-498F-9AD4-F3D804A0CFFD}" srcOrd="0" destOrd="0" presId="urn:microsoft.com/office/officeart/2018/2/layout/IconCircleList"/>
    <dgm:cxn modelId="{EAC92B97-6536-42B3-A04B-1DD1B9497CDF}" type="presOf" srcId="{0125C8F0-F970-4116-9AB9-E8F545AE1BBB}" destId="{7A0FF997-AA10-4A32-83BB-4D9D1C1EC495}" srcOrd="0" destOrd="0" presId="urn:microsoft.com/office/officeart/2018/2/layout/IconCircleList"/>
    <dgm:cxn modelId="{00BDE0A3-A6E0-44D7-924A-9B13DB7E2CB9}" srcId="{C931C81D-D4D7-4EC9-A9E9-002403DA5FDA}" destId="{0125C8F0-F970-4116-9AB9-E8F545AE1BBB}" srcOrd="0" destOrd="0" parTransId="{6E6134AA-372C-439D-8219-44E4C5594BE0}" sibTransId="{DD69608C-F69E-4A6A-83F2-DFED825A2738}"/>
    <dgm:cxn modelId="{A24428FB-85C7-4944-ABDB-1119A73089BB}" type="presOf" srcId="{DD69608C-F69E-4A6A-83F2-DFED825A2738}" destId="{56BA8295-0CC4-466B-B153-5DE8D4B810F4}" srcOrd="0" destOrd="0" presId="urn:microsoft.com/office/officeart/2018/2/layout/IconCircleList"/>
    <dgm:cxn modelId="{8F6A4C72-AE30-4FFF-AA0B-45C2AEF5D70C}" type="presParOf" srcId="{ECD0F7C8-088B-474D-844A-29EAB111A481}" destId="{5D1FBF58-E2E3-4C60-830C-942B01670FE7}" srcOrd="0" destOrd="0" presId="urn:microsoft.com/office/officeart/2018/2/layout/IconCircleList"/>
    <dgm:cxn modelId="{3E4DD641-907E-4363-856E-6C08ADB0A356}" type="presParOf" srcId="{5D1FBF58-E2E3-4C60-830C-942B01670FE7}" destId="{F5D442A1-F564-426B-A5F9-C313D7A418A9}" srcOrd="0" destOrd="0" presId="urn:microsoft.com/office/officeart/2018/2/layout/IconCircleList"/>
    <dgm:cxn modelId="{01A037E1-A5DE-4EE8-A49C-7EC1DC0D7515}" type="presParOf" srcId="{F5D442A1-F564-426B-A5F9-C313D7A418A9}" destId="{38922FAF-A9FF-4E53-8E59-27528169C220}" srcOrd="0" destOrd="0" presId="urn:microsoft.com/office/officeart/2018/2/layout/IconCircleList"/>
    <dgm:cxn modelId="{22543E1E-81CD-4D2B-9A31-E331AF123148}" type="presParOf" srcId="{F5D442A1-F564-426B-A5F9-C313D7A418A9}" destId="{9E9CF0BD-4E6F-4B7C-8D08-9EF9C0CF0055}" srcOrd="1" destOrd="0" presId="urn:microsoft.com/office/officeart/2018/2/layout/IconCircleList"/>
    <dgm:cxn modelId="{F4FE6BAC-B469-40A5-AF60-657BAFEF3526}" type="presParOf" srcId="{F5D442A1-F564-426B-A5F9-C313D7A418A9}" destId="{4365290C-3A0D-47B1-B251-B0744AD09D5D}" srcOrd="2" destOrd="0" presId="urn:microsoft.com/office/officeart/2018/2/layout/IconCircleList"/>
    <dgm:cxn modelId="{5450F515-48AB-47B2-9C0C-95570A3684BD}" type="presParOf" srcId="{F5D442A1-F564-426B-A5F9-C313D7A418A9}" destId="{7A0FF997-AA10-4A32-83BB-4D9D1C1EC495}" srcOrd="3" destOrd="0" presId="urn:microsoft.com/office/officeart/2018/2/layout/IconCircleList"/>
    <dgm:cxn modelId="{D96EBCAD-4DAB-441C-BB0E-56A3FA1D2247}" type="presParOf" srcId="{5D1FBF58-E2E3-4C60-830C-942B01670FE7}" destId="{56BA8295-0CC4-466B-B153-5DE8D4B810F4}" srcOrd="1" destOrd="0" presId="urn:microsoft.com/office/officeart/2018/2/layout/IconCircleList"/>
    <dgm:cxn modelId="{2F85C532-681D-466E-87CF-CAD939AFBF96}" type="presParOf" srcId="{5D1FBF58-E2E3-4C60-830C-942B01670FE7}" destId="{18D5080E-CB6F-4DF6-B4AC-C54804783CDE}" srcOrd="2" destOrd="0" presId="urn:microsoft.com/office/officeart/2018/2/layout/IconCircleList"/>
    <dgm:cxn modelId="{D6307380-5970-430B-B673-CB98080B19FD}" type="presParOf" srcId="{18D5080E-CB6F-4DF6-B4AC-C54804783CDE}" destId="{83EA5175-F7E4-4EB9-9BA3-DE5816C510D5}" srcOrd="0" destOrd="0" presId="urn:microsoft.com/office/officeart/2018/2/layout/IconCircleList"/>
    <dgm:cxn modelId="{7BB4392C-A576-4498-9DFA-B648B30CCD64}" type="presParOf" srcId="{18D5080E-CB6F-4DF6-B4AC-C54804783CDE}" destId="{BE04857B-C237-4237-99B3-23EDD2DCB5CF}" srcOrd="1" destOrd="0" presId="urn:microsoft.com/office/officeart/2018/2/layout/IconCircleList"/>
    <dgm:cxn modelId="{C89D0A9B-3A6A-46B1-A17B-4DD1C7DF2C3C}" type="presParOf" srcId="{18D5080E-CB6F-4DF6-B4AC-C54804783CDE}" destId="{E71E2F1E-A7E2-449C-9512-230DDDD39CDE}" srcOrd="2" destOrd="0" presId="urn:microsoft.com/office/officeart/2018/2/layout/IconCircleList"/>
    <dgm:cxn modelId="{114EF659-38D1-4AE9-8810-55E982E117C1}" type="presParOf" srcId="{18D5080E-CB6F-4DF6-B4AC-C54804783CDE}" destId="{FC51C812-BBB1-498F-9AD4-F3D804A0CFFD}"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0C3ABF-4F39-40CD-919E-BDEAE61025E2}"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421669B-5228-43C1-8A10-4684C5C9CA37}">
      <dgm:prSet custT="1"/>
      <dgm:spPr/>
      <dgm:t>
        <a:bodyPr/>
        <a:lstStyle/>
        <a:p>
          <a:pPr>
            <a:defRPr cap="all"/>
          </a:pPr>
          <a:r>
            <a:rPr lang="en-US" sz="1800" dirty="0">
              <a:latin typeface="Abadi" panose="020B0604020104020204" pitchFamily="34" charset="0"/>
            </a:rPr>
            <a:t>Rental Income</a:t>
          </a:r>
        </a:p>
      </dgm:t>
    </dgm:pt>
    <dgm:pt modelId="{E0AEA239-5967-4A48-A75D-99EC59A9F9FD}" type="parTrans" cxnId="{25FB9328-3354-4430-B5E0-3B3C92C75275}">
      <dgm:prSet/>
      <dgm:spPr/>
      <dgm:t>
        <a:bodyPr/>
        <a:lstStyle/>
        <a:p>
          <a:endParaRPr lang="en-US"/>
        </a:p>
      </dgm:t>
    </dgm:pt>
    <dgm:pt modelId="{58B792E5-D66C-48B7-8B20-090DB910D805}" type="sibTrans" cxnId="{25FB9328-3354-4430-B5E0-3B3C92C75275}">
      <dgm:prSet/>
      <dgm:spPr/>
      <dgm:t>
        <a:bodyPr/>
        <a:lstStyle/>
        <a:p>
          <a:endParaRPr lang="en-US"/>
        </a:p>
      </dgm:t>
    </dgm:pt>
    <dgm:pt modelId="{127BFE79-55BE-46DC-BAB8-89F225230EC5}">
      <dgm:prSet custT="1"/>
      <dgm:spPr/>
      <dgm:t>
        <a:bodyPr/>
        <a:lstStyle/>
        <a:p>
          <a:pPr>
            <a:lnSpc>
              <a:spcPct val="100000"/>
            </a:lnSpc>
            <a:defRPr cap="all"/>
          </a:pPr>
          <a:r>
            <a:rPr lang="en-US" sz="1800" dirty="0">
              <a:latin typeface="Abadi" panose="020B0604020104020204" pitchFamily="34" charset="0"/>
            </a:rPr>
            <a:t>Investment Income</a:t>
          </a:r>
        </a:p>
      </dgm:t>
    </dgm:pt>
    <dgm:pt modelId="{DE215F74-6948-450E-81E0-CCF3FDC93C73}" type="parTrans" cxnId="{A550CF72-C2D9-4101-99A9-B79DA10BA3DB}">
      <dgm:prSet/>
      <dgm:spPr/>
      <dgm:t>
        <a:bodyPr/>
        <a:lstStyle/>
        <a:p>
          <a:endParaRPr lang="en-US"/>
        </a:p>
      </dgm:t>
    </dgm:pt>
    <dgm:pt modelId="{4E4D9FF1-4B83-4512-858C-E747B8B06623}" type="sibTrans" cxnId="{A550CF72-C2D9-4101-99A9-B79DA10BA3DB}">
      <dgm:prSet/>
      <dgm:spPr/>
      <dgm:t>
        <a:bodyPr/>
        <a:lstStyle/>
        <a:p>
          <a:endParaRPr lang="en-US"/>
        </a:p>
      </dgm:t>
    </dgm:pt>
    <dgm:pt modelId="{1C53E882-ECD8-46D0-BE62-259AB0F4E20B}">
      <dgm:prSet custT="1"/>
      <dgm:spPr/>
      <dgm:t>
        <a:bodyPr/>
        <a:lstStyle/>
        <a:p>
          <a:pPr>
            <a:lnSpc>
              <a:spcPct val="100000"/>
            </a:lnSpc>
            <a:defRPr cap="all"/>
          </a:pPr>
          <a:r>
            <a:rPr lang="en-US" sz="1800" dirty="0">
              <a:latin typeface="Abadi" panose="020B0604020104020204" pitchFamily="34" charset="0"/>
            </a:rPr>
            <a:t>Guaranteed Payments for the Use of Capital</a:t>
          </a:r>
        </a:p>
      </dgm:t>
    </dgm:pt>
    <dgm:pt modelId="{A97BAAEA-B4A4-4006-99EE-4EC39ECBD429}" type="parTrans" cxnId="{EAEF9987-ECE0-43FA-A562-227F3D5D143E}">
      <dgm:prSet/>
      <dgm:spPr/>
      <dgm:t>
        <a:bodyPr/>
        <a:lstStyle/>
        <a:p>
          <a:endParaRPr lang="en-US"/>
        </a:p>
      </dgm:t>
    </dgm:pt>
    <dgm:pt modelId="{A9F8881B-3F53-4EBB-BE70-0A9E7741B718}" type="sibTrans" cxnId="{EAEF9987-ECE0-43FA-A562-227F3D5D143E}">
      <dgm:prSet/>
      <dgm:spPr/>
      <dgm:t>
        <a:bodyPr/>
        <a:lstStyle/>
        <a:p>
          <a:endParaRPr lang="en-US"/>
        </a:p>
      </dgm:t>
    </dgm:pt>
    <dgm:pt modelId="{FFEDC130-91E0-4951-8344-33A0888F0C16}">
      <dgm:prSet custT="1"/>
      <dgm:spPr/>
      <dgm:t>
        <a:bodyPr/>
        <a:lstStyle/>
        <a:p>
          <a:pPr>
            <a:lnSpc>
              <a:spcPct val="100000"/>
            </a:lnSpc>
            <a:defRPr cap="all"/>
          </a:pPr>
          <a:r>
            <a:rPr lang="en-US" sz="1800" dirty="0">
              <a:latin typeface="Abadi" panose="020B0604020104020204" pitchFamily="34" charset="0"/>
            </a:rPr>
            <a:t>Members With No Active Role in a Manager-Managed LLC</a:t>
          </a:r>
        </a:p>
      </dgm:t>
    </dgm:pt>
    <dgm:pt modelId="{38A6EDCF-0219-40F4-8586-2F04379F7E52}" type="parTrans" cxnId="{4D488082-ED14-4272-9E3D-0C6F3BFF463C}">
      <dgm:prSet/>
      <dgm:spPr/>
      <dgm:t>
        <a:bodyPr/>
        <a:lstStyle/>
        <a:p>
          <a:endParaRPr lang="en-US"/>
        </a:p>
      </dgm:t>
    </dgm:pt>
    <dgm:pt modelId="{A05A361D-DCC4-4ED3-82A2-7AF9D209AA02}" type="sibTrans" cxnId="{4D488082-ED14-4272-9E3D-0C6F3BFF463C}">
      <dgm:prSet/>
      <dgm:spPr/>
      <dgm:t>
        <a:bodyPr/>
        <a:lstStyle/>
        <a:p>
          <a:endParaRPr lang="en-US"/>
        </a:p>
      </dgm:t>
    </dgm:pt>
    <dgm:pt modelId="{B63D0308-0924-4291-AE29-FF75B1E21CA2}">
      <dgm:prSet custT="1"/>
      <dgm:spPr/>
      <dgm:t>
        <a:bodyPr/>
        <a:lstStyle/>
        <a:p>
          <a:pPr>
            <a:lnSpc>
              <a:spcPct val="100000"/>
            </a:lnSpc>
            <a:defRPr cap="all"/>
          </a:pPr>
          <a:r>
            <a:rPr lang="en-US" sz="1800" dirty="0">
              <a:latin typeface="Abadi" panose="020B0604020104020204" pitchFamily="34" charset="0"/>
            </a:rPr>
            <a:t>The Net Investment Income Tax Consideration</a:t>
          </a:r>
        </a:p>
      </dgm:t>
    </dgm:pt>
    <dgm:pt modelId="{1CCD84A7-53C1-4A64-911D-96E3F3E93EEC}" type="parTrans" cxnId="{7430AC10-3087-48D3-B864-0390F2BBDADA}">
      <dgm:prSet/>
      <dgm:spPr/>
      <dgm:t>
        <a:bodyPr/>
        <a:lstStyle/>
        <a:p>
          <a:endParaRPr lang="en-US"/>
        </a:p>
      </dgm:t>
    </dgm:pt>
    <dgm:pt modelId="{8EA039BB-9432-4967-84D2-07A4DFA2F3DB}" type="sibTrans" cxnId="{7430AC10-3087-48D3-B864-0390F2BBDADA}">
      <dgm:prSet/>
      <dgm:spPr/>
      <dgm:t>
        <a:bodyPr/>
        <a:lstStyle/>
        <a:p>
          <a:endParaRPr lang="en-US"/>
        </a:p>
      </dgm:t>
    </dgm:pt>
    <dgm:pt modelId="{00371118-EA24-47FE-AA7B-828DC1CD1851}" type="pres">
      <dgm:prSet presAssocID="{F90C3ABF-4F39-40CD-919E-BDEAE61025E2}" presName="root" presStyleCnt="0">
        <dgm:presLayoutVars>
          <dgm:dir/>
          <dgm:resizeHandles val="exact"/>
        </dgm:presLayoutVars>
      </dgm:prSet>
      <dgm:spPr/>
    </dgm:pt>
    <dgm:pt modelId="{56599E8F-7FD9-46D9-BCDC-3C6B8BB523EE}" type="pres">
      <dgm:prSet presAssocID="{4421669B-5228-43C1-8A10-4684C5C9CA37}" presName="compNode" presStyleCnt="0"/>
      <dgm:spPr/>
    </dgm:pt>
    <dgm:pt modelId="{D5947B00-23C5-45B8-AA4E-7466121AE449}" type="pres">
      <dgm:prSet presAssocID="{4421669B-5228-43C1-8A10-4684C5C9CA37}" presName="iconBgRect" presStyleLbl="bgShp" presStyleIdx="0" presStyleCnt="5"/>
      <dgm:spPr>
        <a:effectLst>
          <a:outerShdw blurRad="50800" dist="50800" dir="5400000" algn="ctr" rotWithShape="0">
            <a:srgbClr val="000000">
              <a:alpha val="99000"/>
            </a:srgbClr>
          </a:outerShdw>
        </a:effectLst>
      </dgm:spPr>
    </dgm:pt>
    <dgm:pt modelId="{BFCB948D-5C9B-412D-88FE-31402C4C5F0E}" type="pres">
      <dgm:prSet presAssocID="{4421669B-5228-43C1-8A10-4684C5C9CA37}" presName="iconRect" presStyleLbl="node1" presStyleIdx="0"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Building"/>
        </a:ext>
      </dgm:extLst>
    </dgm:pt>
    <dgm:pt modelId="{CDA3F340-1E88-45E6-99CF-DD6973F01135}" type="pres">
      <dgm:prSet presAssocID="{4421669B-5228-43C1-8A10-4684C5C9CA37}" presName="spaceRect" presStyleCnt="0"/>
      <dgm:spPr/>
    </dgm:pt>
    <dgm:pt modelId="{3CC0A964-2276-4D27-A733-3F220369E283}" type="pres">
      <dgm:prSet presAssocID="{4421669B-5228-43C1-8A10-4684C5C9CA37}" presName="textRect" presStyleLbl="revTx" presStyleIdx="0" presStyleCnt="5">
        <dgm:presLayoutVars>
          <dgm:chMax val="1"/>
          <dgm:chPref val="1"/>
        </dgm:presLayoutVars>
      </dgm:prSet>
      <dgm:spPr/>
    </dgm:pt>
    <dgm:pt modelId="{8B7CDB4B-F969-4B9B-893E-AFAA0F3565F4}" type="pres">
      <dgm:prSet presAssocID="{58B792E5-D66C-48B7-8B20-090DB910D805}" presName="sibTrans" presStyleCnt="0"/>
      <dgm:spPr/>
    </dgm:pt>
    <dgm:pt modelId="{E17AD6E5-B934-4DB1-8C46-3FDBFAABB5E7}" type="pres">
      <dgm:prSet presAssocID="{127BFE79-55BE-46DC-BAB8-89F225230EC5}" presName="compNode" presStyleCnt="0"/>
      <dgm:spPr/>
    </dgm:pt>
    <dgm:pt modelId="{3F48DF02-21B1-43E0-96F9-2AB44BE2D8CA}" type="pres">
      <dgm:prSet presAssocID="{127BFE79-55BE-46DC-BAB8-89F225230EC5}" presName="iconBgRect" presStyleLbl="bgShp" presStyleIdx="1" presStyleCnt="5"/>
      <dgm:spPr>
        <a:effectLst>
          <a:outerShdw blurRad="50800" dist="50800" dir="5400000" algn="ctr" rotWithShape="0">
            <a:srgbClr val="000000">
              <a:alpha val="99000"/>
            </a:srgbClr>
          </a:outerShdw>
        </a:effectLst>
      </dgm:spPr>
    </dgm:pt>
    <dgm:pt modelId="{BD41477F-5CAC-4196-9989-07FC1E01C437}" type="pres">
      <dgm:prSet presAssocID="{127BFE79-55BE-46DC-BAB8-89F225230EC5}" presName="iconRect" presStyleLbl="node1" presStyleIdx="1"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00922E63-10DF-4E15-B4B5-5B714A241006}" type="pres">
      <dgm:prSet presAssocID="{127BFE79-55BE-46DC-BAB8-89F225230EC5}" presName="spaceRect" presStyleCnt="0"/>
      <dgm:spPr/>
    </dgm:pt>
    <dgm:pt modelId="{B05F8ABC-E9E0-493F-AE08-F636B208A7CB}" type="pres">
      <dgm:prSet presAssocID="{127BFE79-55BE-46DC-BAB8-89F225230EC5}" presName="textRect" presStyleLbl="revTx" presStyleIdx="1" presStyleCnt="5">
        <dgm:presLayoutVars>
          <dgm:chMax val="1"/>
          <dgm:chPref val="1"/>
        </dgm:presLayoutVars>
      </dgm:prSet>
      <dgm:spPr/>
    </dgm:pt>
    <dgm:pt modelId="{42E935CB-ADFB-4C49-824C-484EB5197626}" type="pres">
      <dgm:prSet presAssocID="{4E4D9FF1-4B83-4512-858C-E747B8B06623}" presName="sibTrans" presStyleCnt="0"/>
      <dgm:spPr/>
    </dgm:pt>
    <dgm:pt modelId="{7C88396D-EC5F-4B0D-B1B3-645C2AD968F8}" type="pres">
      <dgm:prSet presAssocID="{1C53E882-ECD8-46D0-BE62-259AB0F4E20B}" presName="compNode" presStyleCnt="0"/>
      <dgm:spPr/>
    </dgm:pt>
    <dgm:pt modelId="{CD6EF04F-A604-45E9-9D50-C3DDD21C2BAC}" type="pres">
      <dgm:prSet presAssocID="{1C53E882-ECD8-46D0-BE62-259AB0F4E20B}" presName="iconBgRect" presStyleLbl="bgShp" presStyleIdx="2" presStyleCnt="5"/>
      <dgm:spPr>
        <a:effectLst>
          <a:outerShdw blurRad="50800" dist="50800" dir="5400000" algn="ctr" rotWithShape="0">
            <a:srgbClr val="000000">
              <a:alpha val="99000"/>
            </a:srgbClr>
          </a:outerShdw>
        </a:effectLst>
      </dgm:spPr>
    </dgm:pt>
    <dgm:pt modelId="{BC085F39-DAEC-41B5-AB9E-840D802C63EB}" type="pres">
      <dgm:prSet presAssocID="{1C53E882-ECD8-46D0-BE62-259AB0F4E20B}" presName="iconRect" presStyleLbl="node1" presStyleIdx="2"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Dollar"/>
        </a:ext>
      </dgm:extLst>
    </dgm:pt>
    <dgm:pt modelId="{4BB898BC-13BA-43E3-A2ED-1BD84163E0F1}" type="pres">
      <dgm:prSet presAssocID="{1C53E882-ECD8-46D0-BE62-259AB0F4E20B}" presName="spaceRect" presStyleCnt="0"/>
      <dgm:spPr/>
    </dgm:pt>
    <dgm:pt modelId="{67129A7B-4385-4A20-B5B7-C4648947BA32}" type="pres">
      <dgm:prSet presAssocID="{1C53E882-ECD8-46D0-BE62-259AB0F4E20B}" presName="textRect" presStyleLbl="revTx" presStyleIdx="2" presStyleCnt="5">
        <dgm:presLayoutVars>
          <dgm:chMax val="1"/>
          <dgm:chPref val="1"/>
        </dgm:presLayoutVars>
      </dgm:prSet>
      <dgm:spPr/>
    </dgm:pt>
    <dgm:pt modelId="{71F0FC46-D6EA-43EF-BBA1-A97CBEACE5B5}" type="pres">
      <dgm:prSet presAssocID="{A9F8881B-3F53-4EBB-BE70-0A9E7741B718}" presName="sibTrans" presStyleCnt="0"/>
      <dgm:spPr/>
    </dgm:pt>
    <dgm:pt modelId="{DFBDEE9D-6D50-4BE4-91D2-221A61AAEF97}" type="pres">
      <dgm:prSet presAssocID="{FFEDC130-91E0-4951-8344-33A0888F0C16}" presName="compNode" presStyleCnt="0"/>
      <dgm:spPr/>
    </dgm:pt>
    <dgm:pt modelId="{05E47DF6-F76F-40B8-A60C-475B5D80A64F}" type="pres">
      <dgm:prSet presAssocID="{FFEDC130-91E0-4951-8344-33A0888F0C16}" presName="iconBgRect" presStyleLbl="bgShp" presStyleIdx="3" presStyleCnt="5"/>
      <dgm:spPr>
        <a:effectLst>
          <a:outerShdw blurRad="50800" dist="50800" dir="5400000" algn="ctr" rotWithShape="0">
            <a:srgbClr val="000000">
              <a:alpha val="99000"/>
            </a:srgbClr>
          </a:outerShdw>
        </a:effectLst>
      </dgm:spPr>
    </dgm:pt>
    <dgm:pt modelId="{4E8A11BA-C1BD-484B-A4B3-FA0D303DA7FA}" type="pres">
      <dgm:prSet presAssocID="{FFEDC130-91E0-4951-8344-33A0888F0C16}" presName="iconRect" presStyleLbl="node1" presStyleIdx="3"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ierarchy"/>
        </a:ext>
      </dgm:extLst>
    </dgm:pt>
    <dgm:pt modelId="{A9B5A7A7-443C-4FED-8C9A-90909CD58522}" type="pres">
      <dgm:prSet presAssocID="{FFEDC130-91E0-4951-8344-33A0888F0C16}" presName="spaceRect" presStyleCnt="0"/>
      <dgm:spPr/>
    </dgm:pt>
    <dgm:pt modelId="{334B384D-E63E-4F08-808D-242D83951694}" type="pres">
      <dgm:prSet presAssocID="{FFEDC130-91E0-4951-8344-33A0888F0C16}" presName="textRect" presStyleLbl="revTx" presStyleIdx="3" presStyleCnt="5">
        <dgm:presLayoutVars>
          <dgm:chMax val="1"/>
          <dgm:chPref val="1"/>
        </dgm:presLayoutVars>
      </dgm:prSet>
      <dgm:spPr/>
    </dgm:pt>
    <dgm:pt modelId="{612CA9C5-0B20-43DB-980F-30ADA2769198}" type="pres">
      <dgm:prSet presAssocID="{A05A361D-DCC4-4ED3-82A2-7AF9D209AA02}" presName="sibTrans" presStyleCnt="0"/>
      <dgm:spPr/>
    </dgm:pt>
    <dgm:pt modelId="{64360164-6CDB-4C81-B8EF-048A5470F385}" type="pres">
      <dgm:prSet presAssocID="{B63D0308-0924-4291-AE29-FF75B1E21CA2}" presName="compNode" presStyleCnt="0"/>
      <dgm:spPr/>
    </dgm:pt>
    <dgm:pt modelId="{58733EC3-1955-414D-9280-5A71D24C3252}" type="pres">
      <dgm:prSet presAssocID="{B63D0308-0924-4291-AE29-FF75B1E21CA2}" presName="iconBgRect" presStyleLbl="bgShp" presStyleIdx="4" presStyleCnt="5"/>
      <dgm:spPr>
        <a:effectLst>
          <a:outerShdw blurRad="50800" dist="50800" dir="5400000" algn="ctr" rotWithShape="0">
            <a:srgbClr val="000000">
              <a:alpha val="99000"/>
            </a:srgbClr>
          </a:outerShdw>
        </a:effectLst>
      </dgm:spPr>
    </dgm:pt>
    <dgm:pt modelId="{115D6D43-8E86-4E8B-88E1-BF8A3D3AE304}" type="pres">
      <dgm:prSet presAssocID="{B63D0308-0924-4291-AE29-FF75B1E21CA2}" presName="iconRect" presStyleLbl="node1" presStyleIdx="4" presStyleCnt="5"/>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Coins"/>
        </a:ext>
      </dgm:extLst>
    </dgm:pt>
    <dgm:pt modelId="{B317B0B1-3E08-4CC4-AA34-2C9A42D0CA63}" type="pres">
      <dgm:prSet presAssocID="{B63D0308-0924-4291-AE29-FF75B1E21CA2}" presName="spaceRect" presStyleCnt="0"/>
      <dgm:spPr/>
    </dgm:pt>
    <dgm:pt modelId="{EABA455D-0772-4709-9E12-BAE446BADD5A}" type="pres">
      <dgm:prSet presAssocID="{B63D0308-0924-4291-AE29-FF75B1E21CA2}" presName="textRect" presStyleLbl="revTx" presStyleIdx="4" presStyleCnt="5">
        <dgm:presLayoutVars>
          <dgm:chMax val="1"/>
          <dgm:chPref val="1"/>
        </dgm:presLayoutVars>
      </dgm:prSet>
      <dgm:spPr/>
    </dgm:pt>
  </dgm:ptLst>
  <dgm:cxnLst>
    <dgm:cxn modelId="{0DF61509-C9A9-47C0-AD13-E19879A1EBB9}" type="presOf" srcId="{F90C3ABF-4F39-40CD-919E-BDEAE61025E2}" destId="{00371118-EA24-47FE-AA7B-828DC1CD1851}" srcOrd="0" destOrd="0" presId="urn:microsoft.com/office/officeart/2018/5/layout/IconCircleLabelList"/>
    <dgm:cxn modelId="{7430AC10-3087-48D3-B864-0390F2BBDADA}" srcId="{F90C3ABF-4F39-40CD-919E-BDEAE61025E2}" destId="{B63D0308-0924-4291-AE29-FF75B1E21CA2}" srcOrd="4" destOrd="0" parTransId="{1CCD84A7-53C1-4A64-911D-96E3F3E93EEC}" sibTransId="{8EA039BB-9432-4967-84D2-07A4DFA2F3DB}"/>
    <dgm:cxn modelId="{4CE8C422-661D-47FA-AD87-2B1BD00F0F60}" type="presOf" srcId="{127BFE79-55BE-46DC-BAB8-89F225230EC5}" destId="{B05F8ABC-E9E0-493F-AE08-F636B208A7CB}" srcOrd="0" destOrd="0" presId="urn:microsoft.com/office/officeart/2018/5/layout/IconCircleLabelList"/>
    <dgm:cxn modelId="{25FB9328-3354-4430-B5E0-3B3C92C75275}" srcId="{F90C3ABF-4F39-40CD-919E-BDEAE61025E2}" destId="{4421669B-5228-43C1-8A10-4684C5C9CA37}" srcOrd="0" destOrd="0" parTransId="{E0AEA239-5967-4A48-A75D-99EC59A9F9FD}" sibTransId="{58B792E5-D66C-48B7-8B20-090DB910D805}"/>
    <dgm:cxn modelId="{B0422D43-DDE4-49B2-B8C4-5DB9CE84902F}" type="presOf" srcId="{B63D0308-0924-4291-AE29-FF75B1E21CA2}" destId="{EABA455D-0772-4709-9E12-BAE446BADD5A}" srcOrd="0" destOrd="0" presId="urn:microsoft.com/office/officeart/2018/5/layout/IconCircleLabelList"/>
    <dgm:cxn modelId="{A3CA8566-E92B-48D9-B577-136C548E0264}" type="presOf" srcId="{1C53E882-ECD8-46D0-BE62-259AB0F4E20B}" destId="{67129A7B-4385-4A20-B5B7-C4648947BA32}" srcOrd="0" destOrd="0" presId="urn:microsoft.com/office/officeart/2018/5/layout/IconCircleLabelList"/>
    <dgm:cxn modelId="{A550CF72-C2D9-4101-99A9-B79DA10BA3DB}" srcId="{F90C3ABF-4F39-40CD-919E-BDEAE61025E2}" destId="{127BFE79-55BE-46DC-BAB8-89F225230EC5}" srcOrd="1" destOrd="0" parTransId="{DE215F74-6948-450E-81E0-CCF3FDC93C73}" sibTransId="{4E4D9FF1-4B83-4512-858C-E747B8B06623}"/>
    <dgm:cxn modelId="{4D488082-ED14-4272-9E3D-0C6F3BFF463C}" srcId="{F90C3ABF-4F39-40CD-919E-BDEAE61025E2}" destId="{FFEDC130-91E0-4951-8344-33A0888F0C16}" srcOrd="3" destOrd="0" parTransId="{38A6EDCF-0219-40F4-8586-2F04379F7E52}" sibTransId="{A05A361D-DCC4-4ED3-82A2-7AF9D209AA02}"/>
    <dgm:cxn modelId="{EAEF9987-ECE0-43FA-A562-227F3D5D143E}" srcId="{F90C3ABF-4F39-40CD-919E-BDEAE61025E2}" destId="{1C53E882-ECD8-46D0-BE62-259AB0F4E20B}" srcOrd="2" destOrd="0" parTransId="{A97BAAEA-B4A4-4006-99EE-4EC39ECBD429}" sibTransId="{A9F8881B-3F53-4EBB-BE70-0A9E7741B718}"/>
    <dgm:cxn modelId="{B6436592-A4C7-4BF9-80DA-DB9B0158BE87}" type="presOf" srcId="{FFEDC130-91E0-4951-8344-33A0888F0C16}" destId="{334B384D-E63E-4F08-808D-242D83951694}" srcOrd="0" destOrd="0" presId="urn:microsoft.com/office/officeart/2018/5/layout/IconCircleLabelList"/>
    <dgm:cxn modelId="{9449F1B5-7073-4990-B3CA-3BDD6895228B}" type="presOf" srcId="{4421669B-5228-43C1-8A10-4684C5C9CA37}" destId="{3CC0A964-2276-4D27-A733-3F220369E283}" srcOrd="0" destOrd="0" presId="urn:microsoft.com/office/officeart/2018/5/layout/IconCircleLabelList"/>
    <dgm:cxn modelId="{BA302831-9950-43BE-901D-FC2ADD2A7700}" type="presParOf" srcId="{00371118-EA24-47FE-AA7B-828DC1CD1851}" destId="{56599E8F-7FD9-46D9-BCDC-3C6B8BB523EE}" srcOrd="0" destOrd="0" presId="urn:microsoft.com/office/officeart/2018/5/layout/IconCircleLabelList"/>
    <dgm:cxn modelId="{930645E3-248D-4824-812E-9931F2005733}" type="presParOf" srcId="{56599E8F-7FD9-46D9-BCDC-3C6B8BB523EE}" destId="{D5947B00-23C5-45B8-AA4E-7466121AE449}" srcOrd="0" destOrd="0" presId="urn:microsoft.com/office/officeart/2018/5/layout/IconCircleLabelList"/>
    <dgm:cxn modelId="{ECD8AD66-A115-492A-883E-6143A7AF6C99}" type="presParOf" srcId="{56599E8F-7FD9-46D9-BCDC-3C6B8BB523EE}" destId="{BFCB948D-5C9B-412D-88FE-31402C4C5F0E}" srcOrd="1" destOrd="0" presId="urn:microsoft.com/office/officeart/2018/5/layout/IconCircleLabelList"/>
    <dgm:cxn modelId="{CB92D064-16B8-4531-8304-DEA78454410A}" type="presParOf" srcId="{56599E8F-7FD9-46D9-BCDC-3C6B8BB523EE}" destId="{CDA3F340-1E88-45E6-99CF-DD6973F01135}" srcOrd="2" destOrd="0" presId="urn:microsoft.com/office/officeart/2018/5/layout/IconCircleLabelList"/>
    <dgm:cxn modelId="{9FC75992-6FAC-408A-A9EA-8883F5DA3EAD}" type="presParOf" srcId="{56599E8F-7FD9-46D9-BCDC-3C6B8BB523EE}" destId="{3CC0A964-2276-4D27-A733-3F220369E283}" srcOrd="3" destOrd="0" presId="urn:microsoft.com/office/officeart/2018/5/layout/IconCircleLabelList"/>
    <dgm:cxn modelId="{2973D915-125E-40D9-89FE-78A6984B0EDD}" type="presParOf" srcId="{00371118-EA24-47FE-AA7B-828DC1CD1851}" destId="{8B7CDB4B-F969-4B9B-893E-AFAA0F3565F4}" srcOrd="1" destOrd="0" presId="urn:microsoft.com/office/officeart/2018/5/layout/IconCircleLabelList"/>
    <dgm:cxn modelId="{A8F82CB7-C2A2-4289-B166-E18F68CD1417}" type="presParOf" srcId="{00371118-EA24-47FE-AA7B-828DC1CD1851}" destId="{E17AD6E5-B934-4DB1-8C46-3FDBFAABB5E7}" srcOrd="2" destOrd="0" presId="urn:microsoft.com/office/officeart/2018/5/layout/IconCircleLabelList"/>
    <dgm:cxn modelId="{A023B45A-170D-423C-9883-D09241C91B5E}" type="presParOf" srcId="{E17AD6E5-B934-4DB1-8C46-3FDBFAABB5E7}" destId="{3F48DF02-21B1-43E0-96F9-2AB44BE2D8CA}" srcOrd="0" destOrd="0" presId="urn:microsoft.com/office/officeart/2018/5/layout/IconCircleLabelList"/>
    <dgm:cxn modelId="{C67C6E40-F8B0-4918-A4B0-3910A2358E6E}" type="presParOf" srcId="{E17AD6E5-B934-4DB1-8C46-3FDBFAABB5E7}" destId="{BD41477F-5CAC-4196-9989-07FC1E01C437}" srcOrd="1" destOrd="0" presId="urn:microsoft.com/office/officeart/2018/5/layout/IconCircleLabelList"/>
    <dgm:cxn modelId="{F10D04E3-FBA0-47A5-9238-3B0386C120B5}" type="presParOf" srcId="{E17AD6E5-B934-4DB1-8C46-3FDBFAABB5E7}" destId="{00922E63-10DF-4E15-B4B5-5B714A241006}" srcOrd="2" destOrd="0" presId="urn:microsoft.com/office/officeart/2018/5/layout/IconCircleLabelList"/>
    <dgm:cxn modelId="{E279D151-BF00-40FA-BB81-BEE905E88C26}" type="presParOf" srcId="{E17AD6E5-B934-4DB1-8C46-3FDBFAABB5E7}" destId="{B05F8ABC-E9E0-493F-AE08-F636B208A7CB}" srcOrd="3" destOrd="0" presId="urn:microsoft.com/office/officeart/2018/5/layout/IconCircleLabelList"/>
    <dgm:cxn modelId="{234BDDF3-E9A4-431C-8B9E-B64DCBE06451}" type="presParOf" srcId="{00371118-EA24-47FE-AA7B-828DC1CD1851}" destId="{42E935CB-ADFB-4C49-824C-484EB5197626}" srcOrd="3" destOrd="0" presId="urn:microsoft.com/office/officeart/2018/5/layout/IconCircleLabelList"/>
    <dgm:cxn modelId="{FBFA4CD4-6E38-4510-B662-EE6C1A1C6E01}" type="presParOf" srcId="{00371118-EA24-47FE-AA7B-828DC1CD1851}" destId="{7C88396D-EC5F-4B0D-B1B3-645C2AD968F8}" srcOrd="4" destOrd="0" presId="urn:microsoft.com/office/officeart/2018/5/layout/IconCircleLabelList"/>
    <dgm:cxn modelId="{3E511431-E181-4FB8-B97A-3263040EC080}" type="presParOf" srcId="{7C88396D-EC5F-4B0D-B1B3-645C2AD968F8}" destId="{CD6EF04F-A604-45E9-9D50-C3DDD21C2BAC}" srcOrd="0" destOrd="0" presId="urn:microsoft.com/office/officeart/2018/5/layout/IconCircleLabelList"/>
    <dgm:cxn modelId="{42991686-6781-4582-8891-D0C23B622AEC}" type="presParOf" srcId="{7C88396D-EC5F-4B0D-B1B3-645C2AD968F8}" destId="{BC085F39-DAEC-41B5-AB9E-840D802C63EB}" srcOrd="1" destOrd="0" presId="urn:microsoft.com/office/officeart/2018/5/layout/IconCircleLabelList"/>
    <dgm:cxn modelId="{3290C7BF-6B31-4636-AB7D-72B4B0406F14}" type="presParOf" srcId="{7C88396D-EC5F-4B0D-B1B3-645C2AD968F8}" destId="{4BB898BC-13BA-43E3-A2ED-1BD84163E0F1}" srcOrd="2" destOrd="0" presId="urn:microsoft.com/office/officeart/2018/5/layout/IconCircleLabelList"/>
    <dgm:cxn modelId="{157B473E-94EC-4211-9DCF-D0C5FC140583}" type="presParOf" srcId="{7C88396D-EC5F-4B0D-B1B3-645C2AD968F8}" destId="{67129A7B-4385-4A20-B5B7-C4648947BA32}" srcOrd="3" destOrd="0" presId="urn:microsoft.com/office/officeart/2018/5/layout/IconCircleLabelList"/>
    <dgm:cxn modelId="{574586E2-6B5C-4B05-B651-1BDD8AEDEE84}" type="presParOf" srcId="{00371118-EA24-47FE-AA7B-828DC1CD1851}" destId="{71F0FC46-D6EA-43EF-BBA1-A97CBEACE5B5}" srcOrd="5" destOrd="0" presId="urn:microsoft.com/office/officeart/2018/5/layout/IconCircleLabelList"/>
    <dgm:cxn modelId="{BC39DEA5-F79C-4642-ADE2-9DBEF9AC47B3}" type="presParOf" srcId="{00371118-EA24-47FE-AA7B-828DC1CD1851}" destId="{DFBDEE9D-6D50-4BE4-91D2-221A61AAEF97}" srcOrd="6" destOrd="0" presId="urn:microsoft.com/office/officeart/2018/5/layout/IconCircleLabelList"/>
    <dgm:cxn modelId="{F005BBAD-3A29-4B61-8648-3951BC6535DA}" type="presParOf" srcId="{DFBDEE9D-6D50-4BE4-91D2-221A61AAEF97}" destId="{05E47DF6-F76F-40B8-A60C-475B5D80A64F}" srcOrd="0" destOrd="0" presId="urn:microsoft.com/office/officeart/2018/5/layout/IconCircleLabelList"/>
    <dgm:cxn modelId="{64092407-F016-44E0-B3E3-E66F9C5E360B}" type="presParOf" srcId="{DFBDEE9D-6D50-4BE4-91D2-221A61AAEF97}" destId="{4E8A11BA-C1BD-484B-A4B3-FA0D303DA7FA}" srcOrd="1" destOrd="0" presId="urn:microsoft.com/office/officeart/2018/5/layout/IconCircleLabelList"/>
    <dgm:cxn modelId="{A12CCB92-4441-4D05-8F76-FC93FD6708D9}" type="presParOf" srcId="{DFBDEE9D-6D50-4BE4-91D2-221A61AAEF97}" destId="{A9B5A7A7-443C-4FED-8C9A-90909CD58522}" srcOrd="2" destOrd="0" presId="urn:microsoft.com/office/officeart/2018/5/layout/IconCircleLabelList"/>
    <dgm:cxn modelId="{14829A4C-1B31-419B-B9EC-DD3F659EECD6}" type="presParOf" srcId="{DFBDEE9D-6D50-4BE4-91D2-221A61AAEF97}" destId="{334B384D-E63E-4F08-808D-242D83951694}" srcOrd="3" destOrd="0" presId="urn:microsoft.com/office/officeart/2018/5/layout/IconCircleLabelList"/>
    <dgm:cxn modelId="{0E84DDCF-A388-460D-9DAD-7C9872B345EE}" type="presParOf" srcId="{00371118-EA24-47FE-AA7B-828DC1CD1851}" destId="{612CA9C5-0B20-43DB-980F-30ADA2769198}" srcOrd="7" destOrd="0" presId="urn:microsoft.com/office/officeart/2018/5/layout/IconCircleLabelList"/>
    <dgm:cxn modelId="{179A0C4B-1C52-4EEB-BA34-0EBE583723B7}" type="presParOf" srcId="{00371118-EA24-47FE-AA7B-828DC1CD1851}" destId="{64360164-6CDB-4C81-B8EF-048A5470F385}" srcOrd="8" destOrd="0" presId="urn:microsoft.com/office/officeart/2018/5/layout/IconCircleLabelList"/>
    <dgm:cxn modelId="{F6463647-8D6D-483B-8DA5-971775255B2A}" type="presParOf" srcId="{64360164-6CDB-4C81-B8EF-048A5470F385}" destId="{58733EC3-1955-414D-9280-5A71D24C3252}" srcOrd="0" destOrd="0" presId="urn:microsoft.com/office/officeart/2018/5/layout/IconCircleLabelList"/>
    <dgm:cxn modelId="{EA625BCC-8498-49A7-B29F-564AB38850C2}" type="presParOf" srcId="{64360164-6CDB-4C81-B8EF-048A5470F385}" destId="{115D6D43-8E86-4E8B-88E1-BF8A3D3AE304}" srcOrd="1" destOrd="0" presId="urn:microsoft.com/office/officeart/2018/5/layout/IconCircleLabelList"/>
    <dgm:cxn modelId="{F6E3AE72-9DF4-46F7-A1C3-E267438F2191}" type="presParOf" srcId="{64360164-6CDB-4C81-B8EF-048A5470F385}" destId="{B317B0B1-3E08-4CC4-AA34-2C9A42D0CA63}" srcOrd="2" destOrd="0" presId="urn:microsoft.com/office/officeart/2018/5/layout/IconCircleLabelList"/>
    <dgm:cxn modelId="{A7CB0D64-D97F-48AC-9AC9-15D36816CAF0}" type="presParOf" srcId="{64360164-6CDB-4C81-B8EF-048A5470F385}" destId="{EABA455D-0772-4709-9E12-BAE446BADD5A}"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922FAF-A9FF-4E53-8E59-27528169C220}">
      <dsp:nvSpPr>
        <dsp:cNvPr id="0" name=""/>
        <dsp:cNvSpPr/>
      </dsp:nvSpPr>
      <dsp:spPr>
        <a:xfrm>
          <a:off x="211871" y="1507831"/>
          <a:ext cx="1335675" cy="1335675"/>
        </a:xfrm>
        <a:prstGeom prst="ellipse">
          <a:avLst/>
        </a:prstGeom>
        <a:solidFill>
          <a:schemeClr val="accent2">
            <a:hueOff val="0"/>
            <a:satOff val="0"/>
            <a:lumOff val="0"/>
            <a:alphaOff val="0"/>
          </a:schemeClr>
        </a:solidFill>
        <a:ln>
          <a:noFill/>
        </a:ln>
        <a:effectLst>
          <a:outerShdw blurRad="50800" dist="50800" dir="5400000" algn="ctr" rotWithShape="0">
            <a:srgbClr val="000000">
              <a:alpha val="99000"/>
            </a:srgbClr>
          </a:outerShdw>
        </a:effectLst>
      </dsp:spPr>
      <dsp:style>
        <a:lnRef idx="0">
          <a:scrgbClr r="0" g="0" b="0"/>
        </a:lnRef>
        <a:fillRef idx="1">
          <a:scrgbClr r="0" g="0" b="0"/>
        </a:fillRef>
        <a:effectRef idx="0">
          <a:scrgbClr r="0" g="0" b="0"/>
        </a:effectRef>
        <a:fontRef idx="minor"/>
      </dsp:style>
    </dsp:sp>
    <dsp:sp modelId="{9E9CF0BD-4E6F-4B7C-8D08-9EF9C0CF0055}">
      <dsp:nvSpPr>
        <dsp:cNvPr id="0" name=""/>
        <dsp:cNvSpPr/>
      </dsp:nvSpPr>
      <dsp:spPr>
        <a:xfrm>
          <a:off x="492362" y="1788323"/>
          <a:ext cx="774691" cy="77469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A0FF997-AA10-4A32-83BB-4D9D1C1EC495}">
      <dsp:nvSpPr>
        <dsp:cNvPr id="0" name=""/>
        <dsp:cNvSpPr/>
      </dsp:nvSpPr>
      <dsp:spPr>
        <a:xfrm>
          <a:off x="1833762" y="1507831"/>
          <a:ext cx="3148377" cy="1335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Abadi" panose="020B0604020104020204" pitchFamily="34" charset="0"/>
            </a:rPr>
            <a:t>Partnership tax treatment is often the right default for LLCs with passive investors, those holding appreciating assets, or those in early stages with expected losses.</a:t>
          </a:r>
        </a:p>
      </dsp:txBody>
      <dsp:txXfrm>
        <a:off x="1833762" y="1507831"/>
        <a:ext cx="3148377" cy="1335675"/>
      </dsp:txXfrm>
    </dsp:sp>
    <dsp:sp modelId="{83EA5175-F7E4-4EB9-9BA3-DE5816C510D5}">
      <dsp:nvSpPr>
        <dsp:cNvPr id="0" name=""/>
        <dsp:cNvSpPr/>
      </dsp:nvSpPr>
      <dsp:spPr>
        <a:xfrm>
          <a:off x="5530721" y="1507831"/>
          <a:ext cx="1335675" cy="1335675"/>
        </a:xfrm>
        <a:prstGeom prst="ellipse">
          <a:avLst/>
        </a:prstGeom>
        <a:solidFill>
          <a:schemeClr val="accent3">
            <a:hueOff val="0"/>
            <a:satOff val="0"/>
            <a:lumOff val="0"/>
            <a:alphaOff val="0"/>
          </a:schemeClr>
        </a:solidFill>
        <a:ln>
          <a:noFill/>
        </a:ln>
        <a:effectLst>
          <a:outerShdw blurRad="50800" dist="50800" dir="5400000" algn="ctr" rotWithShape="0">
            <a:srgbClr val="000000">
              <a:alpha val="99000"/>
            </a:srgbClr>
          </a:outerShdw>
        </a:effectLst>
      </dsp:spPr>
      <dsp:style>
        <a:lnRef idx="0">
          <a:scrgbClr r="0" g="0" b="0"/>
        </a:lnRef>
        <a:fillRef idx="1">
          <a:scrgbClr r="0" g="0" b="0"/>
        </a:fillRef>
        <a:effectRef idx="0">
          <a:scrgbClr r="0" g="0" b="0"/>
        </a:effectRef>
        <a:fontRef idx="minor"/>
      </dsp:style>
    </dsp:sp>
    <dsp:sp modelId="{BE04857B-C237-4237-99B3-23EDD2DCB5CF}">
      <dsp:nvSpPr>
        <dsp:cNvPr id="0" name=""/>
        <dsp:cNvSpPr/>
      </dsp:nvSpPr>
      <dsp:spPr>
        <a:xfrm>
          <a:off x="5811213" y="1788323"/>
          <a:ext cx="774691" cy="77469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C51C812-BBB1-498F-9AD4-F3D804A0CFFD}">
      <dsp:nvSpPr>
        <dsp:cNvPr id="0" name=""/>
        <dsp:cNvSpPr/>
      </dsp:nvSpPr>
      <dsp:spPr>
        <a:xfrm>
          <a:off x="7152613" y="1507831"/>
          <a:ext cx="3148377" cy="1335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latin typeface="Abadi" panose="020B0604020104020204" pitchFamily="34" charset="0"/>
            </a:rPr>
            <a:t>However, for active owner-operators generating significant profit, the self-employment tax burden can outweigh the simplicity benefits, making an S-corporation election worth serious consideration. </a:t>
          </a:r>
        </a:p>
      </dsp:txBody>
      <dsp:txXfrm>
        <a:off x="7152613" y="1507831"/>
        <a:ext cx="3148377" cy="1335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947B00-23C5-45B8-AA4E-7466121AE449}">
      <dsp:nvSpPr>
        <dsp:cNvPr id="0" name=""/>
        <dsp:cNvSpPr/>
      </dsp:nvSpPr>
      <dsp:spPr>
        <a:xfrm>
          <a:off x="477431" y="960669"/>
          <a:ext cx="1098000" cy="1098000"/>
        </a:xfrm>
        <a:prstGeom prst="ellipse">
          <a:avLst/>
        </a:prstGeom>
        <a:solidFill>
          <a:schemeClr val="accent2">
            <a:hueOff val="0"/>
            <a:satOff val="0"/>
            <a:lumOff val="0"/>
            <a:alphaOff val="0"/>
          </a:schemeClr>
        </a:solidFill>
        <a:ln>
          <a:noFill/>
        </a:ln>
        <a:effectLst>
          <a:outerShdw blurRad="50800" dist="50800" dir="5400000" algn="ctr" rotWithShape="0">
            <a:srgbClr val="000000">
              <a:alpha val="99000"/>
            </a:srgbClr>
          </a:outerShdw>
        </a:effectLst>
      </dsp:spPr>
      <dsp:style>
        <a:lnRef idx="0">
          <a:scrgbClr r="0" g="0" b="0"/>
        </a:lnRef>
        <a:fillRef idx="1">
          <a:scrgbClr r="0" g="0" b="0"/>
        </a:fillRef>
        <a:effectRef idx="0">
          <a:scrgbClr r="0" g="0" b="0"/>
        </a:effectRef>
        <a:fontRef idx="minor"/>
      </dsp:style>
    </dsp:sp>
    <dsp:sp modelId="{BFCB948D-5C9B-412D-88FE-31402C4C5F0E}">
      <dsp:nvSpPr>
        <dsp:cNvPr id="0" name=""/>
        <dsp:cNvSpPr/>
      </dsp:nvSpPr>
      <dsp:spPr>
        <a:xfrm>
          <a:off x="711431" y="1194669"/>
          <a:ext cx="630000" cy="63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CC0A964-2276-4D27-A733-3F220369E283}">
      <dsp:nvSpPr>
        <dsp:cNvPr id="0" name=""/>
        <dsp:cNvSpPr/>
      </dsp:nvSpPr>
      <dsp:spPr>
        <a:xfrm>
          <a:off x="126431" y="2400669"/>
          <a:ext cx="1800000" cy="99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kern="1200" dirty="0">
              <a:latin typeface="Abadi" panose="020B0604020104020204" pitchFamily="34" charset="0"/>
            </a:rPr>
            <a:t>Rental Income</a:t>
          </a:r>
        </a:p>
      </dsp:txBody>
      <dsp:txXfrm>
        <a:off x="126431" y="2400669"/>
        <a:ext cx="1800000" cy="990000"/>
      </dsp:txXfrm>
    </dsp:sp>
    <dsp:sp modelId="{3F48DF02-21B1-43E0-96F9-2AB44BE2D8CA}">
      <dsp:nvSpPr>
        <dsp:cNvPr id="0" name=""/>
        <dsp:cNvSpPr/>
      </dsp:nvSpPr>
      <dsp:spPr>
        <a:xfrm>
          <a:off x="2592431" y="960669"/>
          <a:ext cx="1098000" cy="1098000"/>
        </a:xfrm>
        <a:prstGeom prst="ellipse">
          <a:avLst/>
        </a:prstGeom>
        <a:solidFill>
          <a:schemeClr val="accent3">
            <a:hueOff val="0"/>
            <a:satOff val="0"/>
            <a:lumOff val="0"/>
            <a:alphaOff val="0"/>
          </a:schemeClr>
        </a:solidFill>
        <a:ln>
          <a:noFill/>
        </a:ln>
        <a:effectLst>
          <a:outerShdw blurRad="50800" dist="50800" dir="5400000" algn="ctr" rotWithShape="0">
            <a:srgbClr val="000000">
              <a:alpha val="99000"/>
            </a:srgbClr>
          </a:outerShdw>
        </a:effectLst>
      </dsp:spPr>
      <dsp:style>
        <a:lnRef idx="0">
          <a:scrgbClr r="0" g="0" b="0"/>
        </a:lnRef>
        <a:fillRef idx="1">
          <a:scrgbClr r="0" g="0" b="0"/>
        </a:fillRef>
        <a:effectRef idx="0">
          <a:scrgbClr r="0" g="0" b="0"/>
        </a:effectRef>
        <a:fontRef idx="minor"/>
      </dsp:style>
    </dsp:sp>
    <dsp:sp modelId="{BD41477F-5CAC-4196-9989-07FC1E01C437}">
      <dsp:nvSpPr>
        <dsp:cNvPr id="0" name=""/>
        <dsp:cNvSpPr/>
      </dsp:nvSpPr>
      <dsp:spPr>
        <a:xfrm>
          <a:off x="2826431" y="1194669"/>
          <a:ext cx="630000" cy="63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05F8ABC-E9E0-493F-AE08-F636B208A7CB}">
      <dsp:nvSpPr>
        <dsp:cNvPr id="0" name=""/>
        <dsp:cNvSpPr/>
      </dsp:nvSpPr>
      <dsp:spPr>
        <a:xfrm>
          <a:off x="2241431" y="2400669"/>
          <a:ext cx="1800000" cy="99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latin typeface="Abadi" panose="020B0604020104020204" pitchFamily="34" charset="0"/>
            </a:rPr>
            <a:t>Investment Income</a:t>
          </a:r>
        </a:p>
      </dsp:txBody>
      <dsp:txXfrm>
        <a:off x="2241431" y="2400669"/>
        <a:ext cx="1800000" cy="990000"/>
      </dsp:txXfrm>
    </dsp:sp>
    <dsp:sp modelId="{CD6EF04F-A604-45E9-9D50-C3DDD21C2BAC}">
      <dsp:nvSpPr>
        <dsp:cNvPr id="0" name=""/>
        <dsp:cNvSpPr/>
      </dsp:nvSpPr>
      <dsp:spPr>
        <a:xfrm>
          <a:off x="4707431" y="960669"/>
          <a:ext cx="1098000" cy="1098000"/>
        </a:xfrm>
        <a:prstGeom prst="ellipse">
          <a:avLst/>
        </a:prstGeom>
        <a:solidFill>
          <a:schemeClr val="accent4">
            <a:hueOff val="0"/>
            <a:satOff val="0"/>
            <a:lumOff val="0"/>
            <a:alphaOff val="0"/>
          </a:schemeClr>
        </a:solidFill>
        <a:ln>
          <a:noFill/>
        </a:ln>
        <a:effectLst>
          <a:outerShdw blurRad="50800" dist="50800" dir="5400000" algn="ctr" rotWithShape="0">
            <a:srgbClr val="000000">
              <a:alpha val="99000"/>
            </a:srgbClr>
          </a:outerShdw>
        </a:effectLst>
      </dsp:spPr>
      <dsp:style>
        <a:lnRef idx="0">
          <a:scrgbClr r="0" g="0" b="0"/>
        </a:lnRef>
        <a:fillRef idx="1">
          <a:scrgbClr r="0" g="0" b="0"/>
        </a:fillRef>
        <a:effectRef idx="0">
          <a:scrgbClr r="0" g="0" b="0"/>
        </a:effectRef>
        <a:fontRef idx="minor"/>
      </dsp:style>
    </dsp:sp>
    <dsp:sp modelId="{BC085F39-DAEC-41B5-AB9E-840D802C63EB}">
      <dsp:nvSpPr>
        <dsp:cNvPr id="0" name=""/>
        <dsp:cNvSpPr/>
      </dsp:nvSpPr>
      <dsp:spPr>
        <a:xfrm>
          <a:off x="4941431" y="1194669"/>
          <a:ext cx="630000" cy="63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7129A7B-4385-4A20-B5B7-C4648947BA32}">
      <dsp:nvSpPr>
        <dsp:cNvPr id="0" name=""/>
        <dsp:cNvSpPr/>
      </dsp:nvSpPr>
      <dsp:spPr>
        <a:xfrm>
          <a:off x="4356431" y="2400669"/>
          <a:ext cx="1800000" cy="99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latin typeface="Abadi" panose="020B0604020104020204" pitchFamily="34" charset="0"/>
            </a:rPr>
            <a:t>Guaranteed Payments for the Use of Capital</a:t>
          </a:r>
        </a:p>
      </dsp:txBody>
      <dsp:txXfrm>
        <a:off x="4356431" y="2400669"/>
        <a:ext cx="1800000" cy="990000"/>
      </dsp:txXfrm>
    </dsp:sp>
    <dsp:sp modelId="{05E47DF6-F76F-40B8-A60C-475B5D80A64F}">
      <dsp:nvSpPr>
        <dsp:cNvPr id="0" name=""/>
        <dsp:cNvSpPr/>
      </dsp:nvSpPr>
      <dsp:spPr>
        <a:xfrm>
          <a:off x="6822431" y="960669"/>
          <a:ext cx="1098000" cy="1098000"/>
        </a:xfrm>
        <a:prstGeom prst="ellipse">
          <a:avLst/>
        </a:prstGeom>
        <a:solidFill>
          <a:schemeClr val="accent5">
            <a:hueOff val="0"/>
            <a:satOff val="0"/>
            <a:lumOff val="0"/>
            <a:alphaOff val="0"/>
          </a:schemeClr>
        </a:solidFill>
        <a:ln>
          <a:noFill/>
        </a:ln>
        <a:effectLst>
          <a:outerShdw blurRad="50800" dist="50800" dir="5400000" algn="ctr" rotWithShape="0">
            <a:srgbClr val="000000">
              <a:alpha val="99000"/>
            </a:srgbClr>
          </a:outerShdw>
        </a:effectLst>
      </dsp:spPr>
      <dsp:style>
        <a:lnRef idx="0">
          <a:scrgbClr r="0" g="0" b="0"/>
        </a:lnRef>
        <a:fillRef idx="1">
          <a:scrgbClr r="0" g="0" b="0"/>
        </a:fillRef>
        <a:effectRef idx="0">
          <a:scrgbClr r="0" g="0" b="0"/>
        </a:effectRef>
        <a:fontRef idx="minor"/>
      </dsp:style>
    </dsp:sp>
    <dsp:sp modelId="{4E8A11BA-C1BD-484B-A4B3-FA0D303DA7FA}">
      <dsp:nvSpPr>
        <dsp:cNvPr id="0" name=""/>
        <dsp:cNvSpPr/>
      </dsp:nvSpPr>
      <dsp:spPr>
        <a:xfrm>
          <a:off x="7056431" y="1194669"/>
          <a:ext cx="630000" cy="63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34B384D-E63E-4F08-808D-242D83951694}">
      <dsp:nvSpPr>
        <dsp:cNvPr id="0" name=""/>
        <dsp:cNvSpPr/>
      </dsp:nvSpPr>
      <dsp:spPr>
        <a:xfrm>
          <a:off x="6471431" y="2400669"/>
          <a:ext cx="1800000" cy="99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latin typeface="Abadi" panose="020B0604020104020204" pitchFamily="34" charset="0"/>
            </a:rPr>
            <a:t>Members With No Active Role in a Manager-Managed LLC</a:t>
          </a:r>
        </a:p>
      </dsp:txBody>
      <dsp:txXfrm>
        <a:off x="6471431" y="2400669"/>
        <a:ext cx="1800000" cy="990000"/>
      </dsp:txXfrm>
    </dsp:sp>
    <dsp:sp modelId="{58733EC3-1955-414D-9280-5A71D24C3252}">
      <dsp:nvSpPr>
        <dsp:cNvPr id="0" name=""/>
        <dsp:cNvSpPr/>
      </dsp:nvSpPr>
      <dsp:spPr>
        <a:xfrm>
          <a:off x="8937431" y="960669"/>
          <a:ext cx="1098000" cy="1098000"/>
        </a:xfrm>
        <a:prstGeom prst="ellipse">
          <a:avLst/>
        </a:prstGeom>
        <a:solidFill>
          <a:schemeClr val="accent6">
            <a:hueOff val="0"/>
            <a:satOff val="0"/>
            <a:lumOff val="0"/>
            <a:alphaOff val="0"/>
          </a:schemeClr>
        </a:solidFill>
        <a:ln>
          <a:noFill/>
        </a:ln>
        <a:effectLst>
          <a:outerShdw blurRad="50800" dist="50800" dir="5400000" algn="ctr" rotWithShape="0">
            <a:srgbClr val="000000">
              <a:alpha val="99000"/>
            </a:srgbClr>
          </a:outerShdw>
        </a:effectLst>
      </dsp:spPr>
      <dsp:style>
        <a:lnRef idx="0">
          <a:scrgbClr r="0" g="0" b="0"/>
        </a:lnRef>
        <a:fillRef idx="1">
          <a:scrgbClr r="0" g="0" b="0"/>
        </a:fillRef>
        <a:effectRef idx="0">
          <a:scrgbClr r="0" g="0" b="0"/>
        </a:effectRef>
        <a:fontRef idx="minor"/>
      </dsp:style>
    </dsp:sp>
    <dsp:sp modelId="{115D6D43-8E86-4E8B-88E1-BF8A3D3AE304}">
      <dsp:nvSpPr>
        <dsp:cNvPr id="0" name=""/>
        <dsp:cNvSpPr/>
      </dsp:nvSpPr>
      <dsp:spPr>
        <a:xfrm>
          <a:off x="9171431" y="1194669"/>
          <a:ext cx="630000" cy="630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ABA455D-0772-4709-9E12-BAE446BADD5A}">
      <dsp:nvSpPr>
        <dsp:cNvPr id="0" name=""/>
        <dsp:cNvSpPr/>
      </dsp:nvSpPr>
      <dsp:spPr>
        <a:xfrm>
          <a:off x="8586431" y="2400669"/>
          <a:ext cx="1800000" cy="99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latin typeface="Abadi" panose="020B0604020104020204" pitchFamily="34" charset="0"/>
            </a:rPr>
            <a:t>The Net Investment Income Tax Consideration</a:t>
          </a:r>
        </a:p>
      </dsp:txBody>
      <dsp:txXfrm>
        <a:off x="8586431" y="2400669"/>
        <a:ext cx="1800000" cy="990000"/>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A257F812-9C91-4C9E-8CEA-948D15B052BD}" type="datetimeFigureOut">
              <a:rPr lang="en-US" smtClean="0"/>
              <a:t>5/29/2026</a:t>
            </a:fld>
            <a:endParaRPr lang="en-US"/>
          </a:p>
        </p:txBody>
      </p:sp>
      <p:sp>
        <p:nvSpPr>
          <p:cNvPr id="4" name="Slide Image Placeholder 3"/>
          <p:cNvSpPr>
            <a:spLocks noGrp="1" noRot="1" noChangeAspect="1"/>
          </p:cNvSpPr>
          <p:nvPr>
            <p:ph type="sldImg" idx="2"/>
          </p:nvPr>
        </p:nvSpPr>
        <p:spPr>
          <a:xfrm>
            <a:off x="704850" y="1154113"/>
            <a:ext cx="5540375"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58F18125-21FA-45A6-9C2C-E894B4AA006B}" type="slidenum">
              <a:rPr lang="en-US" smtClean="0"/>
              <a:t>‹#›</a:t>
            </a:fld>
            <a:endParaRPr lang="en-US"/>
          </a:p>
        </p:txBody>
      </p:sp>
    </p:spTree>
    <p:extLst>
      <p:ext uri="{BB962C8B-B14F-4D97-AF65-F5344CB8AC3E}">
        <p14:creationId xmlns:p14="http://schemas.microsoft.com/office/powerpoint/2010/main" val="2061253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F18125-21FA-45A6-9C2C-E894B4AA006B}" type="slidenum">
              <a:rPr lang="en-US" smtClean="0"/>
              <a:t>1</a:t>
            </a:fld>
            <a:endParaRPr lang="en-US"/>
          </a:p>
        </p:txBody>
      </p:sp>
    </p:spTree>
    <p:extLst>
      <p:ext uri="{BB962C8B-B14F-4D97-AF65-F5344CB8AC3E}">
        <p14:creationId xmlns:p14="http://schemas.microsoft.com/office/powerpoint/2010/main" val="1177887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F1D28-7203-0061-C853-D56F19A7FF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87EE6A-50F1-DA84-F18D-788AF7BAF7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FBB2F3-65D5-F533-DBEA-3423E3128AE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302A314-7565-4307-08E8-904680BE944D}"/>
              </a:ext>
            </a:extLst>
          </p:cNvPr>
          <p:cNvSpPr>
            <a:spLocks noGrp="1"/>
          </p:cNvSpPr>
          <p:nvPr>
            <p:ph type="sldNum" sz="quarter" idx="5"/>
          </p:nvPr>
        </p:nvSpPr>
        <p:spPr/>
        <p:txBody>
          <a:bodyPr/>
          <a:lstStyle/>
          <a:p>
            <a:fld id="{58F18125-21FA-45A6-9C2C-E894B4AA006B}" type="slidenum">
              <a:rPr lang="en-US" smtClean="0"/>
              <a:t>15</a:t>
            </a:fld>
            <a:endParaRPr lang="en-US"/>
          </a:p>
        </p:txBody>
      </p:sp>
    </p:spTree>
    <p:extLst>
      <p:ext uri="{BB962C8B-B14F-4D97-AF65-F5344CB8AC3E}">
        <p14:creationId xmlns:p14="http://schemas.microsoft.com/office/powerpoint/2010/main" val="3435040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F18125-21FA-45A6-9C2C-E894B4AA006B}" type="slidenum">
              <a:rPr lang="en-US" smtClean="0"/>
              <a:t>17</a:t>
            </a:fld>
            <a:endParaRPr lang="en-US"/>
          </a:p>
        </p:txBody>
      </p:sp>
    </p:spTree>
    <p:extLst>
      <p:ext uri="{BB962C8B-B14F-4D97-AF65-F5344CB8AC3E}">
        <p14:creationId xmlns:p14="http://schemas.microsoft.com/office/powerpoint/2010/main" val="2885974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F18125-21FA-45A6-9C2C-E894B4AA006B}" type="slidenum">
              <a:rPr lang="en-US" smtClean="0"/>
              <a:t>45</a:t>
            </a:fld>
            <a:endParaRPr lang="en-US"/>
          </a:p>
        </p:txBody>
      </p:sp>
    </p:spTree>
    <p:extLst>
      <p:ext uri="{BB962C8B-B14F-4D97-AF65-F5344CB8AC3E}">
        <p14:creationId xmlns:p14="http://schemas.microsoft.com/office/powerpoint/2010/main" val="1545765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F18125-21FA-45A6-9C2C-E894B4AA006B}" type="slidenum">
              <a:rPr lang="en-US" smtClean="0"/>
              <a:t>56</a:t>
            </a:fld>
            <a:endParaRPr lang="en-US"/>
          </a:p>
        </p:txBody>
      </p:sp>
    </p:spTree>
    <p:extLst>
      <p:ext uri="{BB962C8B-B14F-4D97-AF65-F5344CB8AC3E}">
        <p14:creationId xmlns:p14="http://schemas.microsoft.com/office/powerpoint/2010/main" val="2733204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F18125-21FA-45A6-9C2C-E894B4AA006B}" type="slidenum">
              <a:rPr lang="en-US" smtClean="0"/>
              <a:t>67</a:t>
            </a:fld>
            <a:endParaRPr lang="en-US"/>
          </a:p>
        </p:txBody>
      </p:sp>
    </p:spTree>
    <p:extLst>
      <p:ext uri="{BB962C8B-B14F-4D97-AF65-F5344CB8AC3E}">
        <p14:creationId xmlns:p14="http://schemas.microsoft.com/office/powerpoint/2010/main" val="3619065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F18125-21FA-45A6-9C2C-E894B4AA006B}" type="slidenum">
              <a:rPr lang="en-US" smtClean="0"/>
              <a:t>69</a:t>
            </a:fld>
            <a:endParaRPr lang="en-US"/>
          </a:p>
        </p:txBody>
      </p:sp>
    </p:spTree>
    <p:extLst>
      <p:ext uri="{BB962C8B-B14F-4D97-AF65-F5344CB8AC3E}">
        <p14:creationId xmlns:p14="http://schemas.microsoft.com/office/powerpoint/2010/main" val="3222981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F18125-21FA-45A6-9C2C-E894B4AA006B}" type="slidenum">
              <a:rPr lang="en-US" smtClean="0"/>
              <a:t>71</a:t>
            </a:fld>
            <a:endParaRPr lang="en-US"/>
          </a:p>
        </p:txBody>
      </p:sp>
    </p:spTree>
    <p:extLst>
      <p:ext uri="{BB962C8B-B14F-4D97-AF65-F5344CB8AC3E}">
        <p14:creationId xmlns:p14="http://schemas.microsoft.com/office/powerpoint/2010/main" val="1467527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68203" rtl="0" eaLnBrk="1" fontAlgn="auto" latinLnBrk="0" hangingPunct="1">
              <a:lnSpc>
                <a:spcPct val="100000"/>
              </a:lnSpc>
              <a:spcBef>
                <a:spcPts val="0"/>
              </a:spcBef>
              <a:spcAft>
                <a:spcPts val="0"/>
              </a:spcAft>
              <a:buClrTx/>
              <a:buSzTx/>
              <a:buFontTx/>
              <a:buNone/>
              <a:tabLst/>
              <a:defRPr/>
            </a:pPr>
            <a:fld id="{ECB5FAA0-DA90-435B-AF94-2EAAA4BEE55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8203"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1646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F697C5-5207-450A-B097-EA5F4C7E19F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77355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68078" rtl="0" eaLnBrk="1" fontAlgn="auto" latinLnBrk="0" hangingPunct="1">
              <a:lnSpc>
                <a:spcPct val="100000"/>
              </a:lnSpc>
              <a:spcBef>
                <a:spcPts val="0"/>
              </a:spcBef>
              <a:spcAft>
                <a:spcPts val="0"/>
              </a:spcAft>
              <a:buClrTx/>
              <a:buSzTx/>
              <a:buFontTx/>
              <a:buNone/>
              <a:tabLst/>
              <a:defRPr/>
            </a:pPr>
            <a:fld id="{ADE015BC-75D4-443D-A8F3-53427990922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8078"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889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3075" y="725488"/>
            <a:ext cx="6451600" cy="36290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57104" rtl="0" eaLnBrk="1" fontAlgn="auto" latinLnBrk="0" hangingPunct="1">
              <a:lnSpc>
                <a:spcPct val="100000"/>
              </a:lnSpc>
              <a:spcBef>
                <a:spcPts val="0"/>
              </a:spcBef>
              <a:spcAft>
                <a:spcPts val="0"/>
              </a:spcAft>
              <a:buClrTx/>
              <a:buSzTx/>
              <a:buFontTx/>
              <a:buNone/>
              <a:tabLst/>
              <a:defRPr/>
            </a:pPr>
            <a:fld id="{88BE6BA3-E703-46E0-B6D4-79A1391FA8D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5710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2755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Slide Image Placeholder 1"/>
          <p:cNvSpPr>
            <a:spLocks noGrp="1" noRot="1" noChangeAspect="1" noTextEdit="1"/>
          </p:cNvSpPr>
          <p:nvPr>
            <p:ph type="sldImg"/>
          </p:nvPr>
        </p:nvSpPr>
        <p:spPr bwMode="auto">
          <a:xfrm>
            <a:off x="795338" y="1209675"/>
            <a:ext cx="5803900" cy="32654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0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80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2421" indent="-304776">
              <a:defRPr>
                <a:solidFill>
                  <a:schemeClr val="tx1"/>
                </a:solidFill>
                <a:latin typeface="Arial" panose="020B0604020202020204" pitchFamily="34" charset="0"/>
                <a:cs typeface="Arial" panose="020B0604020202020204" pitchFamily="34" charset="0"/>
              </a:defRPr>
            </a:lvl2pPr>
            <a:lvl3pPr marL="1219110" indent="-243822">
              <a:defRPr>
                <a:solidFill>
                  <a:schemeClr val="tx1"/>
                </a:solidFill>
                <a:latin typeface="Arial" panose="020B0604020202020204" pitchFamily="34" charset="0"/>
                <a:cs typeface="Arial" panose="020B0604020202020204" pitchFamily="34" charset="0"/>
              </a:defRPr>
            </a:lvl3pPr>
            <a:lvl4pPr marL="1706754" indent="-243822">
              <a:defRPr>
                <a:solidFill>
                  <a:schemeClr val="tx1"/>
                </a:solidFill>
                <a:latin typeface="Arial" panose="020B0604020202020204" pitchFamily="34" charset="0"/>
                <a:cs typeface="Arial" panose="020B0604020202020204" pitchFamily="34" charset="0"/>
              </a:defRPr>
            </a:lvl4pPr>
            <a:lvl5pPr marL="2194397" indent="-243822">
              <a:defRPr>
                <a:solidFill>
                  <a:schemeClr val="tx1"/>
                </a:solidFill>
                <a:latin typeface="Arial" panose="020B0604020202020204" pitchFamily="34" charset="0"/>
                <a:cs typeface="Arial" panose="020B0604020202020204" pitchFamily="34" charset="0"/>
              </a:defRPr>
            </a:lvl5pPr>
            <a:lvl6pPr marL="2682040" indent="-24382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69685" indent="-24382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57328" indent="-24382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4972" indent="-24382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57104" rtl="0" eaLnBrk="1" fontAlgn="auto" latinLnBrk="0" hangingPunct="1">
              <a:lnSpc>
                <a:spcPct val="100000"/>
              </a:lnSpc>
              <a:spcBef>
                <a:spcPts val="0"/>
              </a:spcBef>
              <a:spcAft>
                <a:spcPts val="0"/>
              </a:spcAft>
              <a:buClrTx/>
              <a:buSzTx/>
              <a:buFontTx/>
              <a:buNone/>
              <a:tabLst/>
              <a:defRPr/>
            </a:pPr>
            <a:fld id="{2239F6F3-BCC9-49B1-817F-3C2B49599BD0}"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57104"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11429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bwMode="auto">
          <a:xfrm>
            <a:off x="795338" y="1209675"/>
            <a:ext cx="5803900" cy="32654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1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81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2421" indent="-304776">
              <a:defRPr>
                <a:solidFill>
                  <a:schemeClr val="tx1"/>
                </a:solidFill>
                <a:latin typeface="Arial" panose="020B0604020202020204" pitchFamily="34" charset="0"/>
                <a:cs typeface="Arial" panose="020B0604020202020204" pitchFamily="34" charset="0"/>
              </a:defRPr>
            </a:lvl2pPr>
            <a:lvl3pPr marL="1219110" indent="-243822">
              <a:defRPr>
                <a:solidFill>
                  <a:schemeClr val="tx1"/>
                </a:solidFill>
                <a:latin typeface="Arial" panose="020B0604020202020204" pitchFamily="34" charset="0"/>
                <a:cs typeface="Arial" panose="020B0604020202020204" pitchFamily="34" charset="0"/>
              </a:defRPr>
            </a:lvl3pPr>
            <a:lvl4pPr marL="1706754" indent="-243822">
              <a:defRPr>
                <a:solidFill>
                  <a:schemeClr val="tx1"/>
                </a:solidFill>
                <a:latin typeface="Arial" panose="020B0604020202020204" pitchFamily="34" charset="0"/>
                <a:cs typeface="Arial" panose="020B0604020202020204" pitchFamily="34" charset="0"/>
              </a:defRPr>
            </a:lvl4pPr>
            <a:lvl5pPr marL="2194397" indent="-243822">
              <a:defRPr>
                <a:solidFill>
                  <a:schemeClr val="tx1"/>
                </a:solidFill>
                <a:latin typeface="Arial" panose="020B0604020202020204" pitchFamily="34" charset="0"/>
                <a:cs typeface="Arial" panose="020B0604020202020204" pitchFamily="34" charset="0"/>
              </a:defRPr>
            </a:lvl5pPr>
            <a:lvl6pPr marL="2682040" indent="-24382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69685" indent="-24382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57328" indent="-24382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4972" indent="-24382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57104" rtl="0" eaLnBrk="1" fontAlgn="auto" latinLnBrk="0" hangingPunct="1">
              <a:lnSpc>
                <a:spcPct val="100000"/>
              </a:lnSpc>
              <a:spcBef>
                <a:spcPts val="0"/>
              </a:spcBef>
              <a:spcAft>
                <a:spcPts val="0"/>
              </a:spcAft>
              <a:buClrTx/>
              <a:buSzTx/>
              <a:buFontTx/>
              <a:buNone/>
              <a:tabLst/>
              <a:defRPr/>
            </a:pPr>
            <a:fld id="{2A685415-B560-4765-A89E-AB11D189AF3A}"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57104" rtl="0" eaLnBrk="1" fontAlgn="auto" latinLnBrk="0" hangingPunct="1">
                <a:lnSpc>
                  <a:spcPct val="100000"/>
                </a:lnSpc>
                <a:spcBef>
                  <a:spcPts val="0"/>
                </a:spcBef>
                <a:spcAft>
                  <a:spcPts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711426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Slide Image Placeholder 1"/>
          <p:cNvSpPr>
            <a:spLocks noGrp="1" noRot="1" noChangeAspect="1" noTextEdit="1"/>
          </p:cNvSpPr>
          <p:nvPr>
            <p:ph type="sldImg"/>
          </p:nvPr>
        </p:nvSpPr>
        <p:spPr bwMode="auto">
          <a:xfrm>
            <a:off x="795338" y="1209675"/>
            <a:ext cx="5803900" cy="32654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2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82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2421" indent="-304776">
              <a:defRPr>
                <a:solidFill>
                  <a:schemeClr val="tx1"/>
                </a:solidFill>
                <a:latin typeface="Arial" panose="020B0604020202020204" pitchFamily="34" charset="0"/>
                <a:cs typeface="Arial" panose="020B0604020202020204" pitchFamily="34" charset="0"/>
              </a:defRPr>
            </a:lvl2pPr>
            <a:lvl3pPr marL="1219110" indent="-243822">
              <a:defRPr>
                <a:solidFill>
                  <a:schemeClr val="tx1"/>
                </a:solidFill>
                <a:latin typeface="Arial" panose="020B0604020202020204" pitchFamily="34" charset="0"/>
                <a:cs typeface="Arial" panose="020B0604020202020204" pitchFamily="34" charset="0"/>
              </a:defRPr>
            </a:lvl3pPr>
            <a:lvl4pPr marL="1706754" indent="-243822">
              <a:defRPr>
                <a:solidFill>
                  <a:schemeClr val="tx1"/>
                </a:solidFill>
                <a:latin typeface="Arial" panose="020B0604020202020204" pitchFamily="34" charset="0"/>
                <a:cs typeface="Arial" panose="020B0604020202020204" pitchFamily="34" charset="0"/>
              </a:defRPr>
            </a:lvl4pPr>
            <a:lvl5pPr marL="2194397" indent="-243822">
              <a:defRPr>
                <a:solidFill>
                  <a:schemeClr val="tx1"/>
                </a:solidFill>
                <a:latin typeface="Arial" panose="020B0604020202020204" pitchFamily="34" charset="0"/>
                <a:cs typeface="Arial" panose="020B0604020202020204" pitchFamily="34" charset="0"/>
              </a:defRPr>
            </a:lvl5pPr>
            <a:lvl6pPr marL="2682040" indent="-24382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69685" indent="-24382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57328" indent="-24382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4972" indent="-24382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57104" rtl="0" eaLnBrk="1" fontAlgn="auto" latinLnBrk="0" hangingPunct="1">
              <a:lnSpc>
                <a:spcPct val="100000"/>
              </a:lnSpc>
              <a:spcBef>
                <a:spcPts val="0"/>
              </a:spcBef>
              <a:spcAft>
                <a:spcPts val="0"/>
              </a:spcAft>
              <a:buClrTx/>
              <a:buSzTx/>
              <a:buFontTx/>
              <a:buNone/>
              <a:tabLst/>
              <a:defRPr/>
            </a:pPr>
            <a:fld id="{16DEDCF2-3D6B-4A6E-B1B8-7096948B347A}"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57104" rtl="0" eaLnBrk="1" fontAlgn="auto" latinLnBrk="0" hangingPunct="1">
                <a:lnSpc>
                  <a:spcPct val="100000"/>
                </a:lnSpc>
                <a:spcBef>
                  <a:spcPts val="0"/>
                </a:spcBef>
                <a:spcAft>
                  <a:spcPts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78835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lide Image Placeholder 1"/>
          <p:cNvSpPr>
            <a:spLocks noGrp="1" noRot="1" noChangeAspect="1" noTextEdit="1"/>
          </p:cNvSpPr>
          <p:nvPr>
            <p:ph type="sldImg"/>
          </p:nvPr>
        </p:nvSpPr>
        <p:spPr bwMode="auto">
          <a:xfrm>
            <a:off x="795338" y="1209675"/>
            <a:ext cx="5803900" cy="32654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4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84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92421" indent="-304776">
              <a:defRPr>
                <a:solidFill>
                  <a:schemeClr val="tx1"/>
                </a:solidFill>
                <a:latin typeface="Arial" panose="020B0604020202020204" pitchFamily="34" charset="0"/>
                <a:cs typeface="Arial" panose="020B0604020202020204" pitchFamily="34" charset="0"/>
              </a:defRPr>
            </a:lvl2pPr>
            <a:lvl3pPr marL="1219110" indent="-243822">
              <a:defRPr>
                <a:solidFill>
                  <a:schemeClr val="tx1"/>
                </a:solidFill>
                <a:latin typeface="Arial" panose="020B0604020202020204" pitchFamily="34" charset="0"/>
                <a:cs typeface="Arial" panose="020B0604020202020204" pitchFamily="34" charset="0"/>
              </a:defRPr>
            </a:lvl3pPr>
            <a:lvl4pPr marL="1706754" indent="-243822">
              <a:defRPr>
                <a:solidFill>
                  <a:schemeClr val="tx1"/>
                </a:solidFill>
                <a:latin typeface="Arial" panose="020B0604020202020204" pitchFamily="34" charset="0"/>
                <a:cs typeface="Arial" panose="020B0604020202020204" pitchFamily="34" charset="0"/>
              </a:defRPr>
            </a:lvl4pPr>
            <a:lvl5pPr marL="2194397" indent="-243822">
              <a:defRPr>
                <a:solidFill>
                  <a:schemeClr val="tx1"/>
                </a:solidFill>
                <a:latin typeface="Arial" panose="020B0604020202020204" pitchFamily="34" charset="0"/>
                <a:cs typeface="Arial" panose="020B0604020202020204" pitchFamily="34" charset="0"/>
              </a:defRPr>
            </a:lvl5pPr>
            <a:lvl6pPr marL="2682040" indent="-24382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69685" indent="-24382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57328" indent="-24382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44972" indent="-24382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57104" rtl="0" eaLnBrk="1" fontAlgn="auto" latinLnBrk="0" hangingPunct="1">
              <a:lnSpc>
                <a:spcPct val="100000"/>
              </a:lnSpc>
              <a:spcBef>
                <a:spcPts val="0"/>
              </a:spcBef>
              <a:spcAft>
                <a:spcPts val="0"/>
              </a:spcAft>
              <a:buClrTx/>
              <a:buSzTx/>
              <a:buFontTx/>
              <a:buNone/>
              <a:tabLst/>
              <a:defRPr/>
            </a:pPr>
            <a:fld id="{0A18D298-4453-4368-B7D8-98F580763E09}"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57104" rtl="0" eaLnBrk="1" fontAlgn="auto" latinLnBrk="0" hangingPunct="1">
                <a:lnSpc>
                  <a:spcPct val="100000"/>
                </a:lnSpc>
                <a:spcBef>
                  <a:spcPts val="0"/>
                </a:spcBef>
                <a:spcAft>
                  <a:spcPts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85995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transition spd="slow">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7"/>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lvl1pPr>
            <a:lvl2pPr marL="457063" indent="0" algn="ctr">
              <a:buNone/>
              <a:defRPr/>
            </a:lvl2pPr>
            <a:lvl3pPr marL="914126" indent="0" algn="ctr">
              <a:buNone/>
              <a:defRPr/>
            </a:lvl3pPr>
            <a:lvl4pPr marL="1371189" indent="0" algn="ctr">
              <a:buNone/>
              <a:defRPr/>
            </a:lvl4pPr>
            <a:lvl5pPr marL="1828251" indent="0" algn="ctr">
              <a:buNone/>
              <a:defRPr/>
            </a:lvl5pPr>
            <a:lvl6pPr marL="2285314" indent="0" algn="ctr">
              <a:buNone/>
              <a:defRPr/>
            </a:lvl6pPr>
            <a:lvl7pPr marL="2742377" indent="0" algn="ctr">
              <a:buNone/>
              <a:defRPr/>
            </a:lvl7pPr>
            <a:lvl8pPr marL="3199440" indent="0" algn="ctr">
              <a:buNone/>
              <a:defRPr/>
            </a:lvl8pPr>
            <a:lvl9pPr marL="3656503"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4E0915-2977-4891-8EF1-E9FEB61E78A0}" type="slidenum">
              <a:rPr lang="en-US"/>
              <a:pPr>
                <a:defRPr/>
              </a:pPr>
              <a:t>‹#›</a:t>
            </a:fld>
            <a:endParaRPr lang="en-US"/>
          </a:p>
        </p:txBody>
      </p:sp>
    </p:spTree>
    <p:extLst>
      <p:ext uri="{BB962C8B-B14F-4D97-AF65-F5344CB8AC3E}">
        <p14:creationId xmlns:p14="http://schemas.microsoft.com/office/powerpoint/2010/main" val="302241785"/>
      </p:ext>
    </p:extLst>
  </p:cSld>
  <p:clrMapOvr>
    <a:masterClrMapping/>
  </p:clrMapOvr>
  <p:transition spd="slow">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CB435E-A49E-4162-AF42-8B81422E2A98}" type="slidenum">
              <a:rPr lang="en-US"/>
              <a:pPr>
                <a:defRPr/>
              </a:pPr>
              <a:t>‹#›</a:t>
            </a:fld>
            <a:endParaRPr lang="en-US"/>
          </a:p>
        </p:txBody>
      </p:sp>
    </p:spTree>
    <p:extLst>
      <p:ext uri="{BB962C8B-B14F-4D97-AF65-F5344CB8AC3E}">
        <p14:creationId xmlns:p14="http://schemas.microsoft.com/office/powerpoint/2010/main" val="2304979567"/>
      </p:ext>
    </p:extLst>
  </p:cSld>
  <p:clrMapOvr>
    <a:masterClrMapping/>
  </p:clrMapOvr>
  <p:transition spd="slow">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2"/>
            <a:ext cx="10360501" cy="1362075"/>
          </a:xfr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1999"/>
            </a:lvl1pPr>
            <a:lvl2pPr marL="457063" indent="0">
              <a:buNone/>
              <a:defRPr sz="1799"/>
            </a:lvl2pPr>
            <a:lvl3pPr marL="914126" indent="0">
              <a:buNone/>
              <a:defRPr sz="1600"/>
            </a:lvl3pPr>
            <a:lvl4pPr marL="1371189" indent="0">
              <a:buNone/>
              <a:defRPr sz="1400"/>
            </a:lvl4pPr>
            <a:lvl5pPr marL="1828251" indent="0">
              <a:buNone/>
              <a:defRPr sz="1400"/>
            </a:lvl5pPr>
            <a:lvl6pPr marL="2285314" indent="0">
              <a:buNone/>
              <a:defRPr sz="1400"/>
            </a:lvl6pPr>
            <a:lvl7pPr marL="2742377" indent="0">
              <a:buNone/>
              <a:defRPr sz="1400"/>
            </a:lvl7pPr>
            <a:lvl8pPr marL="3199440" indent="0">
              <a:buNone/>
              <a:defRPr sz="1400"/>
            </a:lvl8pPr>
            <a:lvl9pPr marL="36565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0165AF-F49E-4680-BEC3-61F8434AAFA9}" type="slidenum">
              <a:rPr lang="en-US"/>
              <a:pPr>
                <a:defRPr/>
              </a:pPr>
              <a:t>‹#›</a:t>
            </a:fld>
            <a:endParaRPr lang="en-US"/>
          </a:p>
        </p:txBody>
      </p:sp>
    </p:spTree>
    <p:extLst>
      <p:ext uri="{BB962C8B-B14F-4D97-AF65-F5344CB8AC3E}">
        <p14:creationId xmlns:p14="http://schemas.microsoft.com/office/powerpoint/2010/main" val="2694927359"/>
      </p:ext>
    </p:extLst>
  </p:cSld>
  <p:clrMapOvr>
    <a:masterClrMapping/>
  </p:clrMapOvr>
  <p:transition spd="slow">
    <p:cove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162" y="1981200"/>
            <a:ext cx="5078677" cy="4114800"/>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981200"/>
            <a:ext cx="5078677" cy="4114800"/>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D2FAC9-4DBA-46EC-844D-F17317BB27F3}" type="slidenum">
              <a:rPr lang="en-US"/>
              <a:pPr>
                <a:defRPr/>
              </a:pPr>
              <a:t>‹#›</a:t>
            </a:fld>
            <a:endParaRPr lang="en-US"/>
          </a:p>
        </p:txBody>
      </p:sp>
    </p:spTree>
    <p:extLst>
      <p:ext uri="{BB962C8B-B14F-4D97-AF65-F5344CB8AC3E}">
        <p14:creationId xmlns:p14="http://schemas.microsoft.com/office/powerpoint/2010/main" val="2864248349"/>
      </p:ext>
    </p:extLst>
  </p:cSld>
  <p:clrMapOvr>
    <a:masterClrMapping/>
  </p:clrMapOvr>
  <p:transition spd="slow">
    <p:cove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2" y="1535113"/>
            <a:ext cx="5385514"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442" y="2174875"/>
            <a:ext cx="5385514"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5" y="1535113"/>
            <a:ext cx="5387630"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55" y="2174875"/>
            <a:ext cx="5387630"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1284333-22E5-4010-B23F-6D031FBE1943}" type="slidenum">
              <a:rPr lang="en-US"/>
              <a:pPr>
                <a:defRPr/>
              </a:pPr>
              <a:t>‹#›</a:t>
            </a:fld>
            <a:endParaRPr lang="en-US"/>
          </a:p>
        </p:txBody>
      </p:sp>
    </p:spTree>
    <p:extLst>
      <p:ext uri="{BB962C8B-B14F-4D97-AF65-F5344CB8AC3E}">
        <p14:creationId xmlns:p14="http://schemas.microsoft.com/office/powerpoint/2010/main" val="3824421702"/>
      </p:ext>
    </p:extLst>
  </p:cSld>
  <p:clrMapOvr>
    <a:masterClrMapping/>
  </p:clrMapOvr>
  <p:transition spd="slow">
    <p:cove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961EA1-114D-40D9-9139-2FA404AF0D19}" type="slidenum">
              <a:rPr lang="en-US"/>
              <a:pPr>
                <a:defRPr/>
              </a:pPr>
              <a:t>‹#›</a:t>
            </a:fld>
            <a:endParaRPr lang="en-US"/>
          </a:p>
        </p:txBody>
      </p:sp>
    </p:spTree>
    <p:extLst>
      <p:ext uri="{BB962C8B-B14F-4D97-AF65-F5344CB8AC3E}">
        <p14:creationId xmlns:p14="http://schemas.microsoft.com/office/powerpoint/2010/main" val="2039718529"/>
      </p:ext>
    </p:extLst>
  </p:cSld>
  <p:clrMapOvr>
    <a:masterClrMapping/>
  </p:clrMapOvr>
  <p:transition spd="slow">
    <p:cove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E0DBF0C-95F3-4DF0-BDDF-A3C9CCE1AEF6}" type="slidenum">
              <a:rPr lang="en-US"/>
              <a:pPr>
                <a:defRPr/>
              </a:pPr>
              <a:t>‹#›</a:t>
            </a:fld>
            <a:endParaRPr lang="en-US"/>
          </a:p>
        </p:txBody>
      </p:sp>
    </p:spTree>
    <p:extLst>
      <p:ext uri="{BB962C8B-B14F-4D97-AF65-F5344CB8AC3E}">
        <p14:creationId xmlns:p14="http://schemas.microsoft.com/office/powerpoint/2010/main" val="2427918480"/>
      </p:ext>
    </p:extLst>
  </p:cSld>
  <p:clrMapOvr>
    <a:masterClrMapping/>
  </p:clrMapOvr>
  <p:transition spd="slow">
    <p:cove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1999" b="1"/>
            </a:lvl1pPr>
          </a:lstStyle>
          <a:p>
            <a:r>
              <a:rPr lang="en-US"/>
              <a:t>Click to edit Master title style</a:t>
            </a:r>
          </a:p>
        </p:txBody>
      </p:sp>
      <p:sp>
        <p:nvSpPr>
          <p:cNvPr id="3" name="Content Placeholder 2"/>
          <p:cNvSpPr>
            <a:spLocks noGrp="1"/>
          </p:cNvSpPr>
          <p:nvPr>
            <p:ph idx="1"/>
          </p:nvPr>
        </p:nvSpPr>
        <p:spPr>
          <a:xfrm>
            <a:off x="4765492" y="273052"/>
            <a:ext cx="6813892"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2" y="1435102"/>
            <a:ext cx="4010039"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28B810-8839-4C11-A227-74065A9C5FAF}" type="slidenum">
              <a:rPr lang="en-US"/>
              <a:pPr>
                <a:defRPr/>
              </a:pPr>
              <a:t>‹#›</a:t>
            </a:fld>
            <a:endParaRPr lang="en-US"/>
          </a:p>
        </p:txBody>
      </p:sp>
    </p:spTree>
    <p:extLst>
      <p:ext uri="{BB962C8B-B14F-4D97-AF65-F5344CB8AC3E}">
        <p14:creationId xmlns:p14="http://schemas.microsoft.com/office/powerpoint/2010/main" val="3563721598"/>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transition spd="slow">
    <p:cove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1999"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en-US" noProof="0"/>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0A3E278-1DB2-458A-B8C0-EB6E33227D6A}" type="slidenum">
              <a:rPr lang="en-US"/>
              <a:pPr>
                <a:defRPr/>
              </a:pPr>
              <a:t>‹#›</a:t>
            </a:fld>
            <a:endParaRPr lang="en-US"/>
          </a:p>
        </p:txBody>
      </p:sp>
    </p:spTree>
    <p:extLst>
      <p:ext uri="{BB962C8B-B14F-4D97-AF65-F5344CB8AC3E}">
        <p14:creationId xmlns:p14="http://schemas.microsoft.com/office/powerpoint/2010/main" val="1724857643"/>
      </p:ext>
    </p:extLst>
  </p:cSld>
  <p:clrMapOvr>
    <a:masterClrMapping/>
  </p:clrMapOvr>
  <p:transition spd="slow">
    <p:cove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3CED94-8A62-4169-890C-87A84802614C}" type="slidenum">
              <a:rPr lang="en-US"/>
              <a:pPr>
                <a:defRPr/>
              </a:pPr>
              <a:t>‹#›</a:t>
            </a:fld>
            <a:endParaRPr lang="en-US"/>
          </a:p>
        </p:txBody>
      </p:sp>
    </p:spTree>
    <p:extLst>
      <p:ext uri="{BB962C8B-B14F-4D97-AF65-F5344CB8AC3E}">
        <p14:creationId xmlns:p14="http://schemas.microsoft.com/office/powerpoint/2010/main" val="3508706468"/>
      </p:ext>
    </p:extLst>
  </p:cSld>
  <p:clrMapOvr>
    <a:masterClrMapping/>
  </p:clrMapOvr>
  <p:transition spd="slow">
    <p:cove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4538" y="609600"/>
            <a:ext cx="2590125"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162" y="609600"/>
            <a:ext cx="7567229"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AD1095-9D54-40B4-8A9D-692127AEBDB1}" type="slidenum">
              <a:rPr lang="en-US"/>
              <a:pPr>
                <a:defRPr/>
              </a:pPr>
              <a:t>‹#›</a:t>
            </a:fld>
            <a:endParaRPr lang="en-US"/>
          </a:p>
        </p:txBody>
      </p:sp>
    </p:spTree>
    <p:extLst>
      <p:ext uri="{BB962C8B-B14F-4D97-AF65-F5344CB8AC3E}">
        <p14:creationId xmlns:p14="http://schemas.microsoft.com/office/powerpoint/2010/main" val="4204348794"/>
      </p:ext>
    </p:extLst>
  </p:cSld>
  <p:clrMapOvr>
    <a:masterClrMapping/>
  </p:clrMapOvr>
  <p:transition spd="slow">
    <p:cove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6EA86-3EAE-98F1-D2E6-BA7CBDF153F5}"/>
              </a:ext>
            </a:extLst>
          </p:cNvPr>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3A50ECED-7899-A93E-1C18-6B78CFBC6BAB}"/>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BA5388-CB84-9C4E-38B0-25144991B7D9}"/>
              </a:ext>
            </a:extLst>
          </p:cNvPr>
          <p:cNvSpPr>
            <a:spLocks noGrp="1"/>
          </p:cNvSpPr>
          <p:nvPr>
            <p:ph type="dt" sz="half" idx="10"/>
          </p:nvPr>
        </p:nvSpPr>
        <p:spPr/>
        <p:txBody>
          <a:bodyPr/>
          <a:lstStyle/>
          <a:p>
            <a:fld id="{A373C20D-0F1B-41F6-8E10-492060BCECB3}" type="datetimeFigureOut">
              <a:rPr lang="en-US" smtClean="0"/>
              <a:t>5/29/2026</a:t>
            </a:fld>
            <a:endParaRPr lang="en-US"/>
          </a:p>
        </p:txBody>
      </p:sp>
      <p:sp>
        <p:nvSpPr>
          <p:cNvPr id="5" name="Footer Placeholder 4">
            <a:extLst>
              <a:ext uri="{FF2B5EF4-FFF2-40B4-BE49-F238E27FC236}">
                <a16:creationId xmlns:a16="http://schemas.microsoft.com/office/drawing/2014/main" id="{BF8523FA-6452-9F24-97B0-B14D40EEC5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D6FC0F-2BA4-4542-7F7B-9ABD020187D1}"/>
              </a:ext>
            </a:extLst>
          </p:cNvPr>
          <p:cNvSpPr>
            <a:spLocks noGrp="1"/>
          </p:cNvSpPr>
          <p:nvPr>
            <p:ph type="sldNum" sz="quarter" idx="12"/>
          </p:nvPr>
        </p:nvSpPr>
        <p:spPr/>
        <p:txBody>
          <a:bodyPr/>
          <a:lstStyle/>
          <a:p>
            <a:fld id="{DAD3055B-EA39-4900-BC12-E33B5F145C33}" type="slidenum">
              <a:rPr lang="en-US" smtClean="0"/>
              <a:t>‹#›</a:t>
            </a:fld>
            <a:endParaRPr lang="en-US"/>
          </a:p>
        </p:txBody>
      </p:sp>
    </p:spTree>
    <p:extLst>
      <p:ext uri="{BB962C8B-B14F-4D97-AF65-F5344CB8AC3E}">
        <p14:creationId xmlns:p14="http://schemas.microsoft.com/office/powerpoint/2010/main" val="411515172"/>
      </p:ext>
    </p:extLst>
  </p:cSld>
  <p:clrMapOvr>
    <a:masterClrMapping/>
  </p:clrMapOvr>
  <p:transition spd="slow">
    <p:cove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1E8EA-0DFF-DF71-609C-430DF0D8AA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3F6B85-EE94-D0A6-BFA7-5BDE946F29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1199A7-45A1-6C9C-D59E-198C2C3A92E8}"/>
              </a:ext>
            </a:extLst>
          </p:cNvPr>
          <p:cNvSpPr>
            <a:spLocks noGrp="1"/>
          </p:cNvSpPr>
          <p:nvPr>
            <p:ph type="dt" sz="half" idx="10"/>
          </p:nvPr>
        </p:nvSpPr>
        <p:spPr/>
        <p:txBody>
          <a:bodyPr/>
          <a:lstStyle/>
          <a:p>
            <a:fld id="{A373C20D-0F1B-41F6-8E10-492060BCECB3}" type="datetimeFigureOut">
              <a:rPr lang="en-US" smtClean="0"/>
              <a:t>5/29/2026</a:t>
            </a:fld>
            <a:endParaRPr lang="en-US"/>
          </a:p>
        </p:txBody>
      </p:sp>
      <p:sp>
        <p:nvSpPr>
          <p:cNvPr id="5" name="Footer Placeholder 4">
            <a:extLst>
              <a:ext uri="{FF2B5EF4-FFF2-40B4-BE49-F238E27FC236}">
                <a16:creationId xmlns:a16="http://schemas.microsoft.com/office/drawing/2014/main" id="{2792B87F-EABF-1DD3-B411-EF8D2730BA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9EB49-9475-E596-9214-C7F53E70F7C5}"/>
              </a:ext>
            </a:extLst>
          </p:cNvPr>
          <p:cNvSpPr>
            <a:spLocks noGrp="1"/>
          </p:cNvSpPr>
          <p:nvPr>
            <p:ph type="sldNum" sz="quarter" idx="12"/>
          </p:nvPr>
        </p:nvSpPr>
        <p:spPr/>
        <p:txBody>
          <a:bodyPr/>
          <a:lstStyle/>
          <a:p>
            <a:fld id="{DAD3055B-EA39-4900-BC12-E33B5F145C33}" type="slidenum">
              <a:rPr lang="en-US" smtClean="0"/>
              <a:t>‹#›</a:t>
            </a:fld>
            <a:endParaRPr lang="en-US"/>
          </a:p>
        </p:txBody>
      </p:sp>
    </p:spTree>
    <p:extLst>
      <p:ext uri="{BB962C8B-B14F-4D97-AF65-F5344CB8AC3E}">
        <p14:creationId xmlns:p14="http://schemas.microsoft.com/office/powerpoint/2010/main" val="3557370834"/>
      </p:ext>
    </p:extLst>
  </p:cSld>
  <p:clrMapOvr>
    <a:masterClrMapping/>
  </p:clrMapOvr>
  <p:transition spd="slow">
    <p:cove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1815-C5C5-153F-7918-4908B62C3D31}"/>
              </a:ext>
            </a:extLst>
          </p:cNvPr>
          <p:cNvSpPr>
            <a:spLocks noGrp="1"/>
          </p:cNvSpPr>
          <p:nvPr>
            <p:ph type="title"/>
          </p:nvPr>
        </p:nvSpPr>
        <p:spPr>
          <a:xfrm>
            <a:off x="831633" y="1709739"/>
            <a:ext cx="10512862"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B482469C-C61A-4EFF-0221-D8453BAAFC97}"/>
              </a:ext>
            </a:extLst>
          </p:cNvPr>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855423-912B-CB71-A8D4-78638792E113}"/>
              </a:ext>
            </a:extLst>
          </p:cNvPr>
          <p:cNvSpPr>
            <a:spLocks noGrp="1"/>
          </p:cNvSpPr>
          <p:nvPr>
            <p:ph type="dt" sz="half" idx="10"/>
          </p:nvPr>
        </p:nvSpPr>
        <p:spPr/>
        <p:txBody>
          <a:bodyPr/>
          <a:lstStyle/>
          <a:p>
            <a:fld id="{A373C20D-0F1B-41F6-8E10-492060BCECB3}" type="datetimeFigureOut">
              <a:rPr lang="en-US" smtClean="0"/>
              <a:t>5/29/2026</a:t>
            </a:fld>
            <a:endParaRPr lang="en-US"/>
          </a:p>
        </p:txBody>
      </p:sp>
      <p:sp>
        <p:nvSpPr>
          <p:cNvPr id="5" name="Footer Placeholder 4">
            <a:extLst>
              <a:ext uri="{FF2B5EF4-FFF2-40B4-BE49-F238E27FC236}">
                <a16:creationId xmlns:a16="http://schemas.microsoft.com/office/drawing/2014/main" id="{7B2ADCDD-2A50-86E1-86BA-B4839A68DB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2B95C-85E1-268A-62C5-6807B738C6DD}"/>
              </a:ext>
            </a:extLst>
          </p:cNvPr>
          <p:cNvSpPr>
            <a:spLocks noGrp="1"/>
          </p:cNvSpPr>
          <p:nvPr>
            <p:ph type="sldNum" sz="quarter" idx="12"/>
          </p:nvPr>
        </p:nvSpPr>
        <p:spPr/>
        <p:txBody>
          <a:bodyPr/>
          <a:lstStyle/>
          <a:p>
            <a:fld id="{DAD3055B-EA39-4900-BC12-E33B5F145C33}" type="slidenum">
              <a:rPr lang="en-US" smtClean="0"/>
              <a:t>‹#›</a:t>
            </a:fld>
            <a:endParaRPr lang="en-US"/>
          </a:p>
        </p:txBody>
      </p:sp>
    </p:spTree>
    <p:extLst>
      <p:ext uri="{BB962C8B-B14F-4D97-AF65-F5344CB8AC3E}">
        <p14:creationId xmlns:p14="http://schemas.microsoft.com/office/powerpoint/2010/main" val="1097702275"/>
      </p:ext>
    </p:extLst>
  </p:cSld>
  <p:clrMapOvr>
    <a:masterClrMapping/>
  </p:clrMapOvr>
  <p:transition spd="slow">
    <p:cove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5023B-0671-64E6-419B-B71E685EC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1E1FB4-7955-9033-DC74-9EB6587BCDB3}"/>
              </a:ext>
            </a:extLst>
          </p:cNvPr>
          <p:cNvSpPr>
            <a:spLocks noGrp="1"/>
          </p:cNvSpPr>
          <p:nvPr>
            <p:ph sz="half" idx="1"/>
          </p:nvPr>
        </p:nvSpPr>
        <p:spPr>
          <a:xfrm>
            <a:off x="83798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D273C2-790B-D44A-71A4-F220923830A0}"/>
              </a:ext>
            </a:extLst>
          </p:cNvPr>
          <p:cNvSpPr>
            <a:spLocks noGrp="1"/>
          </p:cNvSpPr>
          <p:nvPr>
            <p:ph sz="half" idx="2"/>
          </p:nvPr>
        </p:nvSpPr>
        <p:spPr>
          <a:xfrm>
            <a:off x="617059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F2BEAC-DA3E-A669-5811-06B34DC8C91B}"/>
              </a:ext>
            </a:extLst>
          </p:cNvPr>
          <p:cNvSpPr>
            <a:spLocks noGrp="1"/>
          </p:cNvSpPr>
          <p:nvPr>
            <p:ph type="dt" sz="half" idx="10"/>
          </p:nvPr>
        </p:nvSpPr>
        <p:spPr/>
        <p:txBody>
          <a:bodyPr/>
          <a:lstStyle/>
          <a:p>
            <a:fld id="{A373C20D-0F1B-41F6-8E10-492060BCECB3}" type="datetimeFigureOut">
              <a:rPr lang="en-US" smtClean="0"/>
              <a:t>5/29/2026</a:t>
            </a:fld>
            <a:endParaRPr lang="en-US"/>
          </a:p>
        </p:txBody>
      </p:sp>
      <p:sp>
        <p:nvSpPr>
          <p:cNvPr id="6" name="Footer Placeholder 5">
            <a:extLst>
              <a:ext uri="{FF2B5EF4-FFF2-40B4-BE49-F238E27FC236}">
                <a16:creationId xmlns:a16="http://schemas.microsoft.com/office/drawing/2014/main" id="{A47B006A-539C-3824-F048-112E6A1EE4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AD7D36-4002-EC2F-B26C-BB9C46048F29}"/>
              </a:ext>
            </a:extLst>
          </p:cNvPr>
          <p:cNvSpPr>
            <a:spLocks noGrp="1"/>
          </p:cNvSpPr>
          <p:nvPr>
            <p:ph type="sldNum" sz="quarter" idx="12"/>
          </p:nvPr>
        </p:nvSpPr>
        <p:spPr/>
        <p:txBody>
          <a:bodyPr/>
          <a:lstStyle/>
          <a:p>
            <a:fld id="{DAD3055B-EA39-4900-BC12-E33B5F145C33}" type="slidenum">
              <a:rPr lang="en-US" smtClean="0"/>
              <a:t>‹#›</a:t>
            </a:fld>
            <a:endParaRPr lang="en-US"/>
          </a:p>
        </p:txBody>
      </p:sp>
    </p:spTree>
    <p:extLst>
      <p:ext uri="{BB962C8B-B14F-4D97-AF65-F5344CB8AC3E}">
        <p14:creationId xmlns:p14="http://schemas.microsoft.com/office/powerpoint/2010/main" val="1317312072"/>
      </p:ext>
    </p:extLst>
  </p:cSld>
  <p:clrMapOvr>
    <a:masterClrMapping/>
  </p:clrMapOvr>
  <p:transition spd="slow">
    <p:cove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311D2-5808-6BB1-771D-0E1837F2557E}"/>
              </a:ext>
            </a:extLst>
          </p:cNvPr>
          <p:cNvSpPr>
            <a:spLocks noGrp="1"/>
          </p:cNvSpPr>
          <p:nvPr>
            <p:ph type="title"/>
          </p:nvPr>
        </p:nvSpPr>
        <p:spPr>
          <a:xfrm>
            <a:off x="839569"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F900A21-1BAB-9337-0109-169DABA0298E}"/>
              </a:ext>
            </a:extLst>
          </p:cNvPr>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38FE5-05FB-09E9-FE64-3A8AFD8A58F9}"/>
              </a:ext>
            </a:extLst>
          </p:cNvPr>
          <p:cNvSpPr>
            <a:spLocks noGrp="1"/>
          </p:cNvSpPr>
          <p:nvPr>
            <p:ph sz="half" idx="2"/>
          </p:nvPr>
        </p:nvSpPr>
        <p:spPr>
          <a:xfrm>
            <a:off x="839570"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60ED5E-EBE6-9FC2-EE69-0D4664576053}"/>
              </a:ext>
            </a:extLst>
          </p:cNvPr>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6B012D-65CA-1620-C35A-2ABEAF81DC26}"/>
              </a:ext>
            </a:extLst>
          </p:cNvPr>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5B5627-F11E-65AC-4ECC-F91701F0531C}"/>
              </a:ext>
            </a:extLst>
          </p:cNvPr>
          <p:cNvSpPr>
            <a:spLocks noGrp="1"/>
          </p:cNvSpPr>
          <p:nvPr>
            <p:ph type="dt" sz="half" idx="10"/>
          </p:nvPr>
        </p:nvSpPr>
        <p:spPr/>
        <p:txBody>
          <a:bodyPr/>
          <a:lstStyle/>
          <a:p>
            <a:fld id="{A373C20D-0F1B-41F6-8E10-492060BCECB3}" type="datetimeFigureOut">
              <a:rPr lang="en-US" smtClean="0"/>
              <a:t>5/29/2026</a:t>
            </a:fld>
            <a:endParaRPr lang="en-US"/>
          </a:p>
        </p:txBody>
      </p:sp>
      <p:sp>
        <p:nvSpPr>
          <p:cNvPr id="8" name="Footer Placeholder 7">
            <a:extLst>
              <a:ext uri="{FF2B5EF4-FFF2-40B4-BE49-F238E27FC236}">
                <a16:creationId xmlns:a16="http://schemas.microsoft.com/office/drawing/2014/main" id="{AEEE9AE5-3DD5-8B19-9D88-2806956FCD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606087-C385-9876-81E1-A168EE0333F6}"/>
              </a:ext>
            </a:extLst>
          </p:cNvPr>
          <p:cNvSpPr>
            <a:spLocks noGrp="1"/>
          </p:cNvSpPr>
          <p:nvPr>
            <p:ph type="sldNum" sz="quarter" idx="12"/>
          </p:nvPr>
        </p:nvSpPr>
        <p:spPr/>
        <p:txBody>
          <a:bodyPr/>
          <a:lstStyle/>
          <a:p>
            <a:fld id="{DAD3055B-EA39-4900-BC12-E33B5F145C33}" type="slidenum">
              <a:rPr lang="en-US" smtClean="0"/>
              <a:t>‹#›</a:t>
            </a:fld>
            <a:endParaRPr lang="en-US"/>
          </a:p>
        </p:txBody>
      </p:sp>
    </p:spTree>
    <p:extLst>
      <p:ext uri="{BB962C8B-B14F-4D97-AF65-F5344CB8AC3E}">
        <p14:creationId xmlns:p14="http://schemas.microsoft.com/office/powerpoint/2010/main" val="2396504732"/>
      </p:ext>
    </p:extLst>
  </p:cSld>
  <p:clrMapOvr>
    <a:masterClrMapping/>
  </p:clrMapOvr>
  <p:transition spd="slow">
    <p:cove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EC4C7-A306-2F18-22CC-FE59A6EF60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ADE803-4968-59B8-0EF0-1F2719528649}"/>
              </a:ext>
            </a:extLst>
          </p:cNvPr>
          <p:cNvSpPr>
            <a:spLocks noGrp="1"/>
          </p:cNvSpPr>
          <p:nvPr>
            <p:ph type="dt" sz="half" idx="10"/>
          </p:nvPr>
        </p:nvSpPr>
        <p:spPr/>
        <p:txBody>
          <a:bodyPr/>
          <a:lstStyle/>
          <a:p>
            <a:fld id="{A373C20D-0F1B-41F6-8E10-492060BCECB3}" type="datetimeFigureOut">
              <a:rPr lang="en-US" smtClean="0"/>
              <a:t>5/29/2026</a:t>
            </a:fld>
            <a:endParaRPr lang="en-US"/>
          </a:p>
        </p:txBody>
      </p:sp>
      <p:sp>
        <p:nvSpPr>
          <p:cNvPr id="4" name="Footer Placeholder 3">
            <a:extLst>
              <a:ext uri="{FF2B5EF4-FFF2-40B4-BE49-F238E27FC236}">
                <a16:creationId xmlns:a16="http://schemas.microsoft.com/office/drawing/2014/main" id="{3C556A2A-512E-C6E4-2DCF-0DF184816E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1B5792-F8E1-39B2-B493-604EBE242ADB}"/>
              </a:ext>
            </a:extLst>
          </p:cNvPr>
          <p:cNvSpPr>
            <a:spLocks noGrp="1"/>
          </p:cNvSpPr>
          <p:nvPr>
            <p:ph type="sldNum" sz="quarter" idx="12"/>
          </p:nvPr>
        </p:nvSpPr>
        <p:spPr/>
        <p:txBody>
          <a:bodyPr/>
          <a:lstStyle/>
          <a:p>
            <a:fld id="{DAD3055B-EA39-4900-BC12-E33B5F145C33}" type="slidenum">
              <a:rPr lang="en-US" smtClean="0"/>
              <a:t>‹#›</a:t>
            </a:fld>
            <a:endParaRPr lang="en-US"/>
          </a:p>
        </p:txBody>
      </p:sp>
    </p:spTree>
    <p:extLst>
      <p:ext uri="{BB962C8B-B14F-4D97-AF65-F5344CB8AC3E}">
        <p14:creationId xmlns:p14="http://schemas.microsoft.com/office/powerpoint/2010/main" val="119202887"/>
      </p:ext>
    </p:extLst>
  </p:cSld>
  <p:clrMapOvr>
    <a:masterClrMapping/>
  </p:clrMapOvr>
  <p:transition spd="slow">
    <p:cove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9BD57E-E065-012D-9B9E-C7C4E6FE1E60}"/>
              </a:ext>
            </a:extLst>
          </p:cNvPr>
          <p:cNvSpPr>
            <a:spLocks noGrp="1"/>
          </p:cNvSpPr>
          <p:nvPr>
            <p:ph type="dt" sz="half" idx="10"/>
          </p:nvPr>
        </p:nvSpPr>
        <p:spPr/>
        <p:txBody>
          <a:bodyPr/>
          <a:lstStyle/>
          <a:p>
            <a:fld id="{A373C20D-0F1B-41F6-8E10-492060BCECB3}" type="datetimeFigureOut">
              <a:rPr lang="en-US" smtClean="0"/>
              <a:t>5/29/2026</a:t>
            </a:fld>
            <a:endParaRPr lang="en-US"/>
          </a:p>
        </p:txBody>
      </p:sp>
      <p:sp>
        <p:nvSpPr>
          <p:cNvPr id="3" name="Footer Placeholder 2">
            <a:extLst>
              <a:ext uri="{FF2B5EF4-FFF2-40B4-BE49-F238E27FC236}">
                <a16:creationId xmlns:a16="http://schemas.microsoft.com/office/drawing/2014/main" id="{46E76B78-6316-B80D-51E3-EB6D6BFD04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CF7FB5-87F4-95C7-4FF7-45C54B2F17DB}"/>
              </a:ext>
            </a:extLst>
          </p:cNvPr>
          <p:cNvSpPr>
            <a:spLocks noGrp="1"/>
          </p:cNvSpPr>
          <p:nvPr>
            <p:ph type="sldNum" sz="quarter" idx="12"/>
          </p:nvPr>
        </p:nvSpPr>
        <p:spPr/>
        <p:txBody>
          <a:bodyPr/>
          <a:lstStyle/>
          <a:p>
            <a:fld id="{DAD3055B-EA39-4900-BC12-E33B5F145C33}" type="slidenum">
              <a:rPr lang="en-US" smtClean="0"/>
              <a:t>‹#›</a:t>
            </a:fld>
            <a:endParaRPr lang="en-US"/>
          </a:p>
        </p:txBody>
      </p:sp>
    </p:spTree>
    <p:extLst>
      <p:ext uri="{BB962C8B-B14F-4D97-AF65-F5344CB8AC3E}">
        <p14:creationId xmlns:p14="http://schemas.microsoft.com/office/powerpoint/2010/main" val="1800625382"/>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5/29/2026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transition spd="slow">
    <p:cove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2DE2C-0186-922F-844C-635A5831BB41}"/>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40A9A66B-B325-28B6-7061-9E1E96331B25}"/>
              </a:ext>
            </a:extLst>
          </p:cNvPr>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7BEDFC-B538-420E-1D2A-D6EED0E9258C}"/>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E2B632-09E4-B2D1-31A5-84CB82A02FA1}"/>
              </a:ext>
            </a:extLst>
          </p:cNvPr>
          <p:cNvSpPr>
            <a:spLocks noGrp="1"/>
          </p:cNvSpPr>
          <p:nvPr>
            <p:ph type="dt" sz="half" idx="10"/>
          </p:nvPr>
        </p:nvSpPr>
        <p:spPr/>
        <p:txBody>
          <a:bodyPr/>
          <a:lstStyle/>
          <a:p>
            <a:fld id="{A373C20D-0F1B-41F6-8E10-492060BCECB3}" type="datetimeFigureOut">
              <a:rPr lang="en-US" smtClean="0"/>
              <a:t>5/29/2026</a:t>
            </a:fld>
            <a:endParaRPr lang="en-US"/>
          </a:p>
        </p:txBody>
      </p:sp>
      <p:sp>
        <p:nvSpPr>
          <p:cNvPr id="6" name="Footer Placeholder 5">
            <a:extLst>
              <a:ext uri="{FF2B5EF4-FFF2-40B4-BE49-F238E27FC236}">
                <a16:creationId xmlns:a16="http://schemas.microsoft.com/office/drawing/2014/main" id="{1A903405-575D-1412-6690-73740C1270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44839F-BA57-1A9E-FB91-8ABB2DA44B63}"/>
              </a:ext>
            </a:extLst>
          </p:cNvPr>
          <p:cNvSpPr>
            <a:spLocks noGrp="1"/>
          </p:cNvSpPr>
          <p:nvPr>
            <p:ph type="sldNum" sz="quarter" idx="12"/>
          </p:nvPr>
        </p:nvSpPr>
        <p:spPr/>
        <p:txBody>
          <a:bodyPr/>
          <a:lstStyle/>
          <a:p>
            <a:fld id="{DAD3055B-EA39-4900-BC12-E33B5F145C33}" type="slidenum">
              <a:rPr lang="en-US" smtClean="0"/>
              <a:t>‹#›</a:t>
            </a:fld>
            <a:endParaRPr lang="en-US"/>
          </a:p>
        </p:txBody>
      </p:sp>
    </p:spTree>
    <p:extLst>
      <p:ext uri="{BB962C8B-B14F-4D97-AF65-F5344CB8AC3E}">
        <p14:creationId xmlns:p14="http://schemas.microsoft.com/office/powerpoint/2010/main" val="950749353"/>
      </p:ext>
    </p:extLst>
  </p:cSld>
  <p:clrMapOvr>
    <a:masterClrMapping/>
  </p:clrMapOvr>
  <p:transition spd="slow">
    <p:cove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5E0C7-DEE6-4123-A883-7EC304E2C5DE}"/>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74CAE674-D6C5-6D66-AD7D-B3AE87F08E9E}"/>
              </a:ext>
            </a:extLst>
          </p:cNvPr>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25552064-9203-50BB-D453-C7ABC8384F4C}"/>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5EDB97-59E5-9AFE-80EB-664754D25A35}"/>
              </a:ext>
            </a:extLst>
          </p:cNvPr>
          <p:cNvSpPr>
            <a:spLocks noGrp="1"/>
          </p:cNvSpPr>
          <p:nvPr>
            <p:ph type="dt" sz="half" idx="10"/>
          </p:nvPr>
        </p:nvSpPr>
        <p:spPr/>
        <p:txBody>
          <a:bodyPr/>
          <a:lstStyle/>
          <a:p>
            <a:fld id="{A373C20D-0F1B-41F6-8E10-492060BCECB3}" type="datetimeFigureOut">
              <a:rPr lang="en-US" smtClean="0"/>
              <a:t>5/29/2026</a:t>
            </a:fld>
            <a:endParaRPr lang="en-US"/>
          </a:p>
        </p:txBody>
      </p:sp>
      <p:sp>
        <p:nvSpPr>
          <p:cNvPr id="6" name="Footer Placeholder 5">
            <a:extLst>
              <a:ext uri="{FF2B5EF4-FFF2-40B4-BE49-F238E27FC236}">
                <a16:creationId xmlns:a16="http://schemas.microsoft.com/office/drawing/2014/main" id="{E38B453C-E54B-3066-C82E-5BB901877D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BC7045-9594-0A7B-3935-5B6210573CA5}"/>
              </a:ext>
            </a:extLst>
          </p:cNvPr>
          <p:cNvSpPr>
            <a:spLocks noGrp="1"/>
          </p:cNvSpPr>
          <p:nvPr>
            <p:ph type="sldNum" sz="quarter" idx="12"/>
          </p:nvPr>
        </p:nvSpPr>
        <p:spPr/>
        <p:txBody>
          <a:bodyPr/>
          <a:lstStyle/>
          <a:p>
            <a:fld id="{DAD3055B-EA39-4900-BC12-E33B5F145C33}" type="slidenum">
              <a:rPr lang="en-US" smtClean="0"/>
              <a:t>‹#›</a:t>
            </a:fld>
            <a:endParaRPr lang="en-US"/>
          </a:p>
        </p:txBody>
      </p:sp>
    </p:spTree>
    <p:extLst>
      <p:ext uri="{BB962C8B-B14F-4D97-AF65-F5344CB8AC3E}">
        <p14:creationId xmlns:p14="http://schemas.microsoft.com/office/powerpoint/2010/main" val="2759453332"/>
      </p:ext>
    </p:extLst>
  </p:cSld>
  <p:clrMapOvr>
    <a:masterClrMapping/>
  </p:clrMapOvr>
  <p:transition spd="slow">
    <p:cove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6A0D0-B1E1-C401-4915-CE0C337EB8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184DAE-264B-BF44-EF24-7C9B3BA25F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FD287E-96FE-6CFD-293B-2CE6DC989918}"/>
              </a:ext>
            </a:extLst>
          </p:cNvPr>
          <p:cNvSpPr>
            <a:spLocks noGrp="1"/>
          </p:cNvSpPr>
          <p:nvPr>
            <p:ph type="dt" sz="half" idx="10"/>
          </p:nvPr>
        </p:nvSpPr>
        <p:spPr/>
        <p:txBody>
          <a:bodyPr/>
          <a:lstStyle/>
          <a:p>
            <a:fld id="{A373C20D-0F1B-41F6-8E10-492060BCECB3}" type="datetimeFigureOut">
              <a:rPr lang="en-US" smtClean="0"/>
              <a:t>5/29/2026</a:t>
            </a:fld>
            <a:endParaRPr lang="en-US"/>
          </a:p>
        </p:txBody>
      </p:sp>
      <p:sp>
        <p:nvSpPr>
          <p:cNvPr id="5" name="Footer Placeholder 4">
            <a:extLst>
              <a:ext uri="{FF2B5EF4-FFF2-40B4-BE49-F238E27FC236}">
                <a16:creationId xmlns:a16="http://schemas.microsoft.com/office/drawing/2014/main" id="{ABB3FB81-CF4D-F83F-BCB3-BD0666E6EA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7692A-D48F-4509-6922-AD148D6D0C56}"/>
              </a:ext>
            </a:extLst>
          </p:cNvPr>
          <p:cNvSpPr>
            <a:spLocks noGrp="1"/>
          </p:cNvSpPr>
          <p:nvPr>
            <p:ph type="sldNum" sz="quarter" idx="12"/>
          </p:nvPr>
        </p:nvSpPr>
        <p:spPr/>
        <p:txBody>
          <a:bodyPr/>
          <a:lstStyle/>
          <a:p>
            <a:fld id="{DAD3055B-EA39-4900-BC12-E33B5F145C33}" type="slidenum">
              <a:rPr lang="en-US" smtClean="0"/>
              <a:t>‹#›</a:t>
            </a:fld>
            <a:endParaRPr lang="en-US"/>
          </a:p>
        </p:txBody>
      </p:sp>
    </p:spTree>
    <p:extLst>
      <p:ext uri="{BB962C8B-B14F-4D97-AF65-F5344CB8AC3E}">
        <p14:creationId xmlns:p14="http://schemas.microsoft.com/office/powerpoint/2010/main" val="3372535759"/>
      </p:ext>
    </p:extLst>
  </p:cSld>
  <p:clrMapOvr>
    <a:masterClrMapping/>
  </p:clrMapOvr>
  <p:transition spd="slow">
    <p:cove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47753E-BA0A-A005-5DA5-91CA74A52C2D}"/>
              </a:ext>
            </a:extLst>
          </p:cNvPr>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03AC63-7205-A220-E544-90FF3892221B}"/>
              </a:ext>
            </a:extLst>
          </p:cNvPr>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068C37-AB13-9EB4-D1DE-B191AE25CAB1}"/>
              </a:ext>
            </a:extLst>
          </p:cNvPr>
          <p:cNvSpPr>
            <a:spLocks noGrp="1"/>
          </p:cNvSpPr>
          <p:nvPr>
            <p:ph type="dt" sz="half" idx="10"/>
          </p:nvPr>
        </p:nvSpPr>
        <p:spPr/>
        <p:txBody>
          <a:bodyPr/>
          <a:lstStyle/>
          <a:p>
            <a:fld id="{A373C20D-0F1B-41F6-8E10-492060BCECB3}" type="datetimeFigureOut">
              <a:rPr lang="en-US" smtClean="0"/>
              <a:t>5/29/2026</a:t>
            </a:fld>
            <a:endParaRPr lang="en-US"/>
          </a:p>
        </p:txBody>
      </p:sp>
      <p:sp>
        <p:nvSpPr>
          <p:cNvPr id="5" name="Footer Placeholder 4">
            <a:extLst>
              <a:ext uri="{FF2B5EF4-FFF2-40B4-BE49-F238E27FC236}">
                <a16:creationId xmlns:a16="http://schemas.microsoft.com/office/drawing/2014/main" id="{3C34E555-D571-620E-CA11-F7A70C0DBE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8E957-2AA8-C0F2-DB2C-82B9DBB865E2}"/>
              </a:ext>
            </a:extLst>
          </p:cNvPr>
          <p:cNvSpPr>
            <a:spLocks noGrp="1"/>
          </p:cNvSpPr>
          <p:nvPr>
            <p:ph type="sldNum" sz="quarter" idx="12"/>
          </p:nvPr>
        </p:nvSpPr>
        <p:spPr/>
        <p:txBody>
          <a:bodyPr/>
          <a:lstStyle/>
          <a:p>
            <a:fld id="{DAD3055B-EA39-4900-BC12-E33B5F145C33}" type="slidenum">
              <a:rPr lang="en-US" smtClean="0"/>
              <a:t>‹#›</a:t>
            </a:fld>
            <a:endParaRPr lang="en-US"/>
          </a:p>
        </p:txBody>
      </p:sp>
    </p:spTree>
    <p:extLst>
      <p:ext uri="{BB962C8B-B14F-4D97-AF65-F5344CB8AC3E}">
        <p14:creationId xmlns:p14="http://schemas.microsoft.com/office/powerpoint/2010/main" val="1466283378"/>
      </p:ext>
    </p:extLst>
  </p:cSld>
  <p:clrMapOvr>
    <a:masterClrMapping/>
  </p:clrMapOvr>
  <p:transition spd="slow">
    <p:cove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7"/>
            <a:ext cx="10360501" cy="1470025"/>
          </a:xfrm>
        </p:spPr>
        <p:txBody>
          <a:bodyPr/>
          <a:lstStyle/>
          <a:p>
            <a:r>
              <a:rPr lang="en-US"/>
              <a:t>Click to edit Master title style</a:t>
            </a:r>
          </a:p>
        </p:txBody>
      </p:sp>
      <p:sp>
        <p:nvSpPr>
          <p:cNvPr id="3" name="Subtitle 2"/>
          <p:cNvSpPr>
            <a:spLocks noGrp="1"/>
          </p:cNvSpPr>
          <p:nvPr>
            <p:ph type="subTitle" idx="1"/>
          </p:nvPr>
        </p:nvSpPr>
        <p:spPr>
          <a:xfrm>
            <a:off x="1828324" y="3886200"/>
            <a:ext cx="8532178" cy="1752600"/>
          </a:xfrm>
        </p:spPr>
        <p:txBody>
          <a:bodyPr/>
          <a:lstStyle>
            <a:lvl1pPr marL="0" indent="0" algn="ctr">
              <a:buNone/>
              <a:defRPr/>
            </a:lvl1pPr>
            <a:lvl2pPr marL="457063" indent="0" algn="ctr">
              <a:buNone/>
              <a:defRPr/>
            </a:lvl2pPr>
            <a:lvl3pPr marL="914126" indent="0" algn="ctr">
              <a:buNone/>
              <a:defRPr/>
            </a:lvl3pPr>
            <a:lvl4pPr marL="1371189" indent="0" algn="ctr">
              <a:buNone/>
              <a:defRPr/>
            </a:lvl4pPr>
            <a:lvl5pPr marL="1828251" indent="0" algn="ctr">
              <a:buNone/>
              <a:defRPr/>
            </a:lvl5pPr>
            <a:lvl6pPr marL="2285314" indent="0" algn="ctr">
              <a:buNone/>
              <a:defRPr/>
            </a:lvl6pPr>
            <a:lvl7pPr marL="2742377" indent="0" algn="ctr">
              <a:buNone/>
              <a:defRPr/>
            </a:lvl7pPr>
            <a:lvl8pPr marL="3199440" indent="0" algn="ctr">
              <a:buNone/>
              <a:defRPr/>
            </a:lvl8pPr>
            <a:lvl9pPr marL="3656503"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D3BC581-FE98-47A7-A9B8-AE75843AF7D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059FAC9-AAD6-4DB4-A970-F38130A751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0C97792-D77E-4A4F-B94D-100A2C90566F}"/>
              </a:ext>
            </a:extLst>
          </p:cNvPr>
          <p:cNvSpPr>
            <a:spLocks noGrp="1" noChangeArrowheads="1"/>
          </p:cNvSpPr>
          <p:nvPr>
            <p:ph type="sldNum" sz="quarter" idx="12"/>
          </p:nvPr>
        </p:nvSpPr>
        <p:spPr>
          <a:ln/>
        </p:spPr>
        <p:txBody>
          <a:bodyPr/>
          <a:lstStyle>
            <a:lvl1pPr>
              <a:defRPr/>
            </a:lvl1pPr>
          </a:lstStyle>
          <a:p>
            <a:fld id="{89BF8BCB-0918-41C4-822F-F41E090D266F}" type="slidenum">
              <a:rPr lang="en-US" altLang="en-US"/>
              <a:pPr/>
              <a:t>‹#›</a:t>
            </a:fld>
            <a:endParaRPr lang="en-US" altLang="en-US"/>
          </a:p>
        </p:txBody>
      </p:sp>
    </p:spTree>
    <p:extLst>
      <p:ext uri="{BB962C8B-B14F-4D97-AF65-F5344CB8AC3E}">
        <p14:creationId xmlns:p14="http://schemas.microsoft.com/office/powerpoint/2010/main" val="512308603"/>
      </p:ext>
    </p:extLst>
  </p:cSld>
  <p:clrMapOvr>
    <a:masterClrMapping/>
  </p:clrMapOvr>
  <p:transition spd="slow">
    <p:cove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5C7411F-801C-4B6E-9DD3-F276DF0C562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875F9AB-5BCD-48CF-A423-221070BE6F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33C9EC9-C3C0-41B7-8086-A2B9477D35D2}"/>
              </a:ext>
            </a:extLst>
          </p:cNvPr>
          <p:cNvSpPr>
            <a:spLocks noGrp="1" noChangeArrowheads="1"/>
          </p:cNvSpPr>
          <p:nvPr>
            <p:ph type="sldNum" sz="quarter" idx="12"/>
          </p:nvPr>
        </p:nvSpPr>
        <p:spPr>
          <a:ln/>
        </p:spPr>
        <p:txBody>
          <a:bodyPr/>
          <a:lstStyle>
            <a:lvl1pPr>
              <a:defRPr/>
            </a:lvl1pPr>
          </a:lstStyle>
          <a:p>
            <a:fld id="{55C4495B-37E3-4389-961E-E1724269D7C5}" type="slidenum">
              <a:rPr lang="en-US" altLang="en-US"/>
              <a:pPr/>
              <a:t>‹#›</a:t>
            </a:fld>
            <a:endParaRPr lang="en-US" altLang="en-US"/>
          </a:p>
        </p:txBody>
      </p:sp>
    </p:spTree>
    <p:extLst>
      <p:ext uri="{BB962C8B-B14F-4D97-AF65-F5344CB8AC3E}">
        <p14:creationId xmlns:p14="http://schemas.microsoft.com/office/powerpoint/2010/main" val="3984346168"/>
      </p:ext>
    </p:extLst>
  </p:cSld>
  <p:clrMapOvr>
    <a:masterClrMapping/>
  </p:clrMapOvr>
  <p:transition spd="slow">
    <p:cove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2"/>
            <a:ext cx="10360501" cy="1362075"/>
          </a:xfrm>
        </p:spPr>
        <p:txBody>
          <a:bodyPr anchor="t"/>
          <a:lstStyle>
            <a:lvl1pPr algn="l">
              <a:defRPr sz="3999" b="1" cap="all"/>
            </a:lvl1pPr>
          </a:lstStyle>
          <a:p>
            <a:r>
              <a:rPr lang="en-US"/>
              <a:t>Click to edit Master title style</a:t>
            </a: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1999"/>
            </a:lvl1pPr>
            <a:lvl2pPr marL="457063" indent="0">
              <a:buNone/>
              <a:defRPr sz="1799"/>
            </a:lvl2pPr>
            <a:lvl3pPr marL="914126" indent="0">
              <a:buNone/>
              <a:defRPr sz="1600"/>
            </a:lvl3pPr>
            <a:lvl4pPr marL="1371189" indent="0">
              <a:buNone/>
              <a:defRPr sz="1400"/>
            </a:lvl4pPr>
            <a:lvl5pPr marL="1828251" indent="0">
              <a:buNone/>
              <a:defRPr sz="1400"/>
            </a:lvl5pPr>
            <a:lvl6pPr marL="2285314" indent="0">
              <a:buNone/>
              <a:defRPr sz="1400"/>
            </a:lvl6pPr>
            <a:lvl7pPr marL="2742377" indent="0">
              <a:buNone/>
              <a:defRPr sz="1400"/>
            </a:lvl7pPr>
            <a:lvl8pPr marL="3199440" indent="0">
              <a:buNone/>
              <a:defRPr sz="1400"/>
            </a:lvl8pPr>
            <a:lvl9pPr marL="3656503"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F843AC6-3B12-4E7A-85CC-47DD5DB9A0A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B96F207-7921-48A6-9B7A-44352FFA23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E2B352-4DD6-4F0B-A138-746D5457A12B}"/>
              </a:ext>
            </a:extLst>
          </p:cNvPr>
          <p:cNvSpPr>
            <a:spLocks noGrp="1" noChangeArrowheads="1"/>
          </p:cNvSpPr>
          <p:nvPr>
            <p:ph type="sldNum" sz="quarter" idx="12"/>
          </p:nvPr>
        </p:nvSpPr>
        <p:spPr>
          <a:ln/>
        </p:spPr>
        <p:txBody>
          <a:bodyPr/>
          <a:lstStyle>
            <a:lvl1pPr>
              <a:defRPr/>
            </a:lvl1pPr>
          </a:lstStyle>
          <a:p>
            <a:fld id="{386F2E08-F719-4511-A405-093FF463BA90}" type="slidenum">
              <a:rPr lang="en-US" altLang="en-US"/>
              <a:pPr/>
              <a:t>‹#›</a:t>
            </a:fld>
            <a:endParaRPr lang="en-US" altLang="en-US"/>
          </a:p>
        </p:txBody>
      </p:sp>
    </p:spTree>
    <p:extLst>
      <p:ext uri="{BB962C8B-B14F-4D97-AF65-F5344CB8AC3E}">
        <p14:creationId xmlns:p14="http://schemas.microsoft.com/office/powerpoint/2010/main" val="1043661329"/>
      </p:ext>
    </p:extLst>
  </p:cSld>
  <p:clrMapOvr>
    <a:masterClrMapping/>
  </p:clrMapOvr>
  <p:transition spd="slow">
    <p:cove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162" y="1981200"/>
            <a:ext cx="5078677" cy="4114800"/>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986" y="1981200"/>
            <a:ext cx="5078677" cy="4114800"/>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BB3560C-D8E1-4839-A2BE-316509F892A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7183356-94BA-43D1-9DEA-7CADD73CBB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12AC209-593C-42EF-BF9B-372450E909BD}"/>
              </a:ext>
            </a:extLst>
          </p:cNvPr>
          <p:cNvSpPr>
            <a:spLocks noGrp="1" noChangeArrowheads="1"/>
          </p:cNvSpPr>
          <p:nvPr>
            <p:ph type="sldNum" sz="quarter" idx="12"/>
          </p:nvPr>
        </p:nvSpPr>
        <p:spPr>
          <a:ln/>
        </p:spPr>
        <p:txBody>
          <a:bodyPr/>
          <a:lstStyle>
            <a:lvl1pPr>
              <a:defRPr/>
            </a:lvl1pPr>
          </a:lstStyle>
          <a:p>
            <a:fld id="{676D4EC7-B512-4D73-848D-1CE635D2E0F1}" type="slidenum">
              <a:rPr lang="en-US" altLang="en-US"/>
              <a:pPr/>
              <a:t>‹#›</a:t>
            </a:fld>
            <a:endParaRPr lang="en-US" altLang="en-US"/>
          </a:p>
        </p:txBody>
      </p:sp>
    </p:spTree>
    <p:extLst>
      <p:ext uri="{BB962C8B-B14F-4D97-AF65-F5344CB8AC3E}">
        <p14:creationId xmlns:p14="http://schemas.microsoft.com/office/powerpoint/2010/main" val="976951634"/>
      </p:ext>
    </p:extLst>
  </p:cSld>
  <p:clrMapOvr>
    <a:masterClrMapping/>
  </p:clrMapOvr>
  <p:transition spd="slow">
    <p:cove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442" y="1535113"/>
            <a:ext cx="5385514"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442" y="2174875"/>
            <a:ext cx="5385514"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1755" y="1535113"/>
            <a:ext cx="5387630"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55" y="2174875"/>
            <a:ext cx="5387630"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FD683AC-8C1E-4B8B-B4F4-8C3C3D8BDE6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76C8651-E798-4E1A-9628-0C17CD58A1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715D9ED-440E-4D23-87D3-07EADCB9DC3B}"/>
              </a:ext>
            </a:extLst>
          </p:cNvPr>
          <p:cNvSpPr>
            <a:spLocks noGrp="1" noChangeArrowheads="1"/>
          </p:cNvSpPr>
          <p:nvPr>
            <p:ph type="sldNum" sz="quarter" idx="12"/>
          </p:nvPr>
        </p:nvSpPr>
        <p:spPr>
          <a:ln/>
        </p:spPr>
        <p:txBody>
          <a:bodyPr/>
          <a:lstStyle>
            <a:lvl1pPr>
              <a:defRPr/>
            </a:lvl1pPr>
          </a:lstStyle>
          <a:p>
            <a:fld id="{947361D3-5876-4C2D-ABAA-163FA6E58297}" type="slidenum">
              <a:rPr lang="en-US" altLang="en-US"/>
              <a:pPr/>
              <a:t>‹#›</a:t>
            </a:fld>
            <a:endParaRPr lang="en-US" altLang="en-US"/>
          </a:p>
        </p:txBody>
      </p:sp>
    </p:spTree>
    <p:extLst>
      <p:ext uri="{BB962C8B-B14F-4D97-AF65-F5344CB8AC3E}">
        <p14:creationId xmlns:p14="http://schemas.microsoft.com/office/powerpoint/2010/main" val="4148028624"/>
      </p:ext>
    </p:extLst>
  </p:cSld>
  <p:clrMapOvr>
    <a:masterClrMapping/>
  </p:clrMapOvr>
  <p:transition spd="slow">
    <p:cove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449B898-F1ED-448F-A748-604853572EA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E10D0B2-6C4F-48DE-99A7-B4AB7962F9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1868794-98B9-46CD-9BE4-5F1BD58C53E5}"/>
              </a:ext>
            </a:extLst>
          </p:cNvPr>
          <p:cNvSpPr>
            <a:spLocks noGrp="1" noChangeArrowheads="1"/>
          </p:cNvSpPr>
          <p:nvPr>
            <p:ph type="sldNum" sz="quarter" idx="12"/>
          </p:nvPr>
        </p:nvSpPr>
        <p:spPr>
          <a:ln/>
        </p:spPr>
        <p:txBody>
          <a:bodyPr/>
          <a:lstStyle>
            <a:lvl1pPr>
              <a:defRPr/>
            </a:lvl1pPr>
          </a:lstStyle>
          <a:p>
            <a:fld id="{674409A9-81B0-4350-9144-299BA5AB851C}" type="slidenum">
              <a:rPr lang="en-US" altLang="en-US"/>
              <a:pPr/>
              <a:t>‹#›</a:t>
            </a:fld>
            <a:endParaRPr lang="en-US" altLang="en-US"/>
          </a:p>
        </p:txBody>
      </p:sp>
    </p:spTree>
    <p:extLst>
      <p:ext uri="{BB962C8B-B14F-4D97-AF65-F5344CB8AC3E}">
        <p14:creationId xmlns:p14="http://schemas.microsoft.com/office/powerpoint/2010/main" val="2536664361"/>
      </p:ext>
    </p:extLst>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transition spd="slow">
    <p:cove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9132B35-92C7-4A6B-96C1-3C7768BF660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7A45C64-9265-4762-B77F-9713EF455F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52FDBB5-A7D1-40FF-B672-7DFAEF41E5C0}"/>
              </a:ext>
            </a:extLst>
          </p:cNvPr>
          <p:cNvSpPr>
            <a:spLocks noGrp="1" noChangeArrowheads="1"/>
          </p:cNvSpPr>
          <p:nvPr>
            <p:ph type="sldNum" sz="quarter" idx="12"/>
          </p:nvPr>
        </p:nvSpPr>
        <p:spPr>
          <a:ln/>
        </p:spPr>
        <p:txBody>
          <a:bodyPr/>
          <a:lstStyle>
            <a:lvl1pPr>
              <a:defRPr/>
            </a:lvl1pPr>
          </a:lstStyle>
          <a:p>
            <a:fld id="{613D09C6-E7AF-451A-BD7C-9D2430318C85}" type="slidenum">
              <a:rPr lang="en-US" altLang="en-US"/>
              <a:pPr/>
              <a:t>‹#›</a:t>
            </a:fld>
            <a:endParaRPr lang="en-US" altLang="en-US"/>
          </a:p>
        </p:txBody>
      </p:sp>
    </p:spTree>
    <p:extLst>
      <p:ext uri="{BB962C8B-B14F-4D97-AF65-F5344CB8AC3E}">
        <p14:creationId xmlns:p14="http://schemas.microsoft.com/office/powerpoint/2010/main" val="1514364394"/>
      </p:ext>
    </p:extLst>
  </p:cSld>
  <p:clrMapOvr>
    <a:masterClrMapping/>
  </p:clrMapOvr>
  <p:transition spd="slow">
    <p:cove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1999" b="1"/>
            </a:lvl1pPr>
          </a:lstStyle>
          <a:p>
            <a:r>
              <a:rPr lang="en-US"/>
              <a:t>Click to edit Master title style</a:t>
            </a:r>
          </a:p>
        </p:txBody>
      </p:sp>
      <p:sp>
        <p:nvSpPr>
          <p:cNvPr id="3" name="Content Placeholder 2"/>
          <p:cNvSpPr>
            <a:spLocks noGrp="1"/>
          </p:cNvSpPr>
          <p:nvPr>
            <p:ph idx="1"/>
          </p:nvPr>
        </p:nvSpPr>
        <p:spPr>
          <a:xfrm>
            <a:off x="4765492" y="273052"/>
            <a:ext cx="6813892"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442" y="1435102"/>
            <a:ext cx="4010039"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3C44F64-FA02-4E9E-8D0E-DB0D31FCD60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7208F3B-3F3D-4B95-BF53-8E90E33741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2CC3062-F49C-4595-B15E-8A962CE24740}"/>
              </a:ext>
            </a:extLst>
          </p:cNvPr>
          <p:cNvSpPr>
            <a:spLocks noGrp="1" noChangeArrowheads="1"/>
          </p:cNvSpPr>
          <p:nvPr>
            <p:ph type="sldNum" sz="quarter" idx="12"/>
          </p:nvPr>
        </p:nvSpPr>
        <p:spPr>
          <a:ln/>
        </p:spPr>
        <p:txBody>
          <a:bodyPr/>
          <a:lstStyle>
            <a:lvl1pPr>
              <a:defRPr/>
            </a:lvl1pPr>
          </a:lstStyle>
          <a:p>
            <a:fld id="{14980BE5-6DA5-40C0-A211-33E2288C579E}" type="slidenum">
              <a:rPr lang="en-US" altLang="en-US"/>
              <a:pPr/>
              <a:t>‹#›</a:t>
            </a:fld>
            <a:endParaRPr lang="en-US" altLang="en-US"/>
          </a:p>
        </p:txBody>
      </p:sp>
    </p:spTree>
    <p:extLst>
      <p:ext uri="{BB962C8B-B14F-4D97-AF65-F5344CB8AC3E}">
        <p14:creationId xmlns:p14="http://schemas.microsoft.com/office/powerpoint/2010/main" val="1461751835"/>
      </p:ext>
    </p:extLst>
  </p:cSld>
  <p:clrMapOvr>
    <a:masterClrMapping/>
  </p:clrMapOvr>
  <p:transition spd="slow">
    <p:cove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1999" b="1"/>
            </a:lvl1pPr>
          </a:lstStyle>
          <a:p>
            <a:r>
              <a:rPr lang="en-US"/>
              <a:t>Click to edit Master title style</a:t>
            </a:r>
          </a:p>
        </p:txBody>
      </p:sp>
      <p:sp>
        <p:nvSpPr>
          <p:cNvPr id="3" name="Picture Placeholder 2"/>
          <p:cNvSpPr>
            <a:spLocks noGrp="1"/>
          </p:cNvSpPr>
          <p:nvPr>
            <p:ph type="pic" idx="1"/>
          </p:nvPr>
        </p:nvSpPr>
        <p:spPr>
          <a:xfrm>
            <a:off x="2389095" y="612775"/>
            <a:ext cx="7313295"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en-US" noProof="0"/>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327FDFF-9AB7-46DF-9246-96B7C990D71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8EAD09B-9E78-4453-BAD3-8415AB51A2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5351407-4618-47CD-8F4E-3C3711FB194B}"/>
              </a:ext>
            </a:extLst>
          </p:cNvPr>
          <p:cNvSpPr>
            <a:spLocks noGrp="1" noChangeArrowheads="1"/>
          </p:cNvSpPr>
          <p:nvPr>
            <p:ph type="sldNum" sz="quarter" idx="12"/>
          </p:nvPr>
        </p:nvSpPr>
        <p:spPr>
          <a:ln/>
        </p:spPr>
        <p:txBody>
          <a:bodyPr/>
          <a:lstStyle>
            <a:lvl1pPr>
              <a:defRPr/>
            </a:lvl1pPr>
          </a:lstStyle>
          <a:p>
            <a:fld id="{88529634-DBC2-422F-BB4B-7F4FA53049D3}" type="slidenum">
              <a:rPr lang="en-US" altLang="en-US"/>
              <a:pPr/>
              <a:t>‹#›</a:t>
            </a:fld>
            <a:endParaRPr lang="en-US" altLang="en-US"/>
          </a:p>
        </p:txBody>
      </p:sp>
    </p:spTree>
    <p:extLst>
      <p:ext uri="{BB962C8B-B14F-4D97-AF65-F5344CB8AC3E}">
        <p14:creationId xmlns:p14="http://schemas.microsoft.com/office/powerpoint/2010/main" val="1539857519"/>
      </p:ext>
    </p:extLst>
  </p:cSld>
  <p:clrMapOvr>
    <a:masterClrMapping/>
  </p:clrMapOvr>
  <p:transition spd="slow">
    <p:cove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6A7B85D-9289-4A3F-90C2-9E80C0DCAD0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8BF43A0-4B91-48AD-9694-8EF988CE96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FD34ACD-4667-4B53-B8E1-647AE04DAA9D}"/>
              </a:ext>
            </a:extLst>
          </p:cNvPr>
          <p:cNvSpPr>
            <a:spLocks noGrp="1" noChangeArrowheads="1"/>
          </p:cNvSpPr>
          <p:nvPr>
            <p:ph type="sldNum" sz="quarter" idx="12"/>
          </p:nvPr>
        </p:nvSpPr>
        <p:spPr>
          <a:ln/>
        </p:spPr>
        <p:txBody>
          <a:bodyPr/>
          <a:lstStyle>
            <a:lvl1pPr>
              <a:defRPr/>
            </a:lvl1pPr>
          </a:lstStyle>
          <a:p>
            <a:fld id="{0E9B64E4-B668-4936-810E-46A6C14DF115}" type="slidenum">
              <a:rPr lang="en-US" altLang="en-US"/>
              <a:pPr/>
              <a:t>‹#›</a:t>
            </a:fld>
            <a:endParaRPr lang="en-US" altLang="en-US"/>
          </a:p>
        </p:txBody>
      </p:sp>
    </p:spTree>
    <p:extLst>
      <p:ext uri="{BB962C8B-B14F-4D97-AF65-F5344CB8AC3E}">
        <p14:creationId xmlns:p14="http://schemas.microsoft.com/office/powerpoint/2010/main" val="1666889925"/>
      </p:ext>
    </p:extLst>
  </p:cSld>
  <p:clrMapOvr>
    <a:masterClrMapping/>
  </p:clrMapOvr>
  <p:transition spd="slow">
    <p:cove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4538" y="609600"/>
            <a:ext cx="2590125"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162" y="609600"/>
            <a:ext cx="7567229"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BCF99A5-F0D6-4E53-BC73-A652B5BA83C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621C3E4-AB9D-4FD0-A1E3-5D2848FA14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9E4CD30-BC7D-49E4-82FA-FC31AE0B2C8F}"/>
              </a:ext>
            </a:extLst>
          </p:cNvPr>
          <p:cNvSpPr>
            <a:spLocks noGrp="1" noChangeArrowheads="1"/>
          </p:cNvSpPr>
          <p:nvPr>
            <p:ph type="sldNum" sz="quarter" idx="12"/>
          </p:nvPr>
        </p:nvSpPr>
        <p:spPr>
          <a:ln/>
        </p:spPr>
        <p:txBody>
          <a:bodyPr/>
          <a:lstStyle>
            <a:lvl1pPr>
              <a:defRPr/>
            </a:lvl1pPr>
          </a:lstStyle>
          <a:p>
            <a:fld id="{B88A182E-B402-431C-A70C-6234CD3E330B}" type="slidenum">
              <a:rPr lang="en-US" altLang="en-US"/>
              <a:pPr/>
              <a:t>‹#›</a:t>
            </a:fld>
            <a:endParaRPr lang="en-US" altLang="en-US"/>
          </a:p>
        </p:txBody>
      </p:sp>
    </p:spTree>
    <p:extLst>
      <p:ext uri="{BB962C8B-B14F-4D97-AF65-F5344CB8AC3E}">
        <p14:creationId xmlns:p14="http://schemas.microsoft.com/office/powerpoint/2010/main" val="2190339802"/>
      </p:ext>
    </p:extLst>
  </p:cSld>
  <p:clrMapOvr>
    <a:masterClrMapping/>
  </p:clrMapOvr>
  <p:transition spd="slow">
    <p:cove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F0FC6-022C-303B-254F-20F8B9893BD3}"/>
              </a:ext>
            </a:extLst>
          </p:cNvPr>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66C4968B-4D30-FFF7-1AC5-133AEFB9A503}"/>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877703-BDEC-37C8-B456-153A0443ABBC}"/>
              </a:ext>
            </a:extLst>
          </p:cNvPr>
          <p:cNvSpPr>
            <a:spLocks noGrp="1"/>
          </p:cNvSpPr>
          <p:nvPr>
            <p:ph type="dt" sz="half" idx="10"/>
          </p:nvPr>
        </p:nvSpPr>
        <p:spPr/>
        <p:txBody>
          <a:bodyPr/>
          <a:lstStyle/>
          <a:p>
            <a:fld id="{998F74ED-B4A6-412B-85C0-817C810B668C}" type="datetimeFigureOut">
              <a:rPr lang="en-US" smtClean="0"/>
              <a:t>5/29/2026</a:t>
            </a:fld>
            <a:endParaRPr lang="en-US"/>
          </a:p>
        </p:txBody>
      </p:sp>
      <p:sp>
        <p:nvSpPr>
          <p:cNvPr id="5" name="Footer Placeholder 4">
            <a:extLst>
              <a:ext uri="{FF2B5EF4-FFF2-40B4-BE49-F238E27FC236}">
                <a16:creationId xmlns:a16="http://schemas.microsoft.com/office/drawing/2014/main" id="{5ADC6EF1-5D20-9A4D-8436-654EC28B36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226F5D-E981-EE72-3C29-059D2E8509AF}"/>
              </a:ext>
            </a:extLst>
          </p:cNvPr>
          <p:cNvSpPr>
            <a:spLocks noGrp="1"/>
          </p:cNvSpPr>
          <p:nvPr>
            <p:ph type="sldNum" sz="quarter" idx="12"/>
          </p:nvPr>
        </p:nvSpPr>
        <p:spPr/>
        <p:txBody>
          <a:bodyPr/>
          <a:lstStyle/>
          <a:p>
            <a:fld id="{A3252E99-F92D-40DB-A4F7-1271E96DC90A}" type="slidenum">
              <a:rPr lang="en-US" smtClean="0"/>
              <a:t>‹#›</a:t>
            </a:fld>
            <a:endParaRPr lang="en-US"/>
          </a:p>
        </p:txBody>
      </p:sp>
    </p:spTree>
    <p:extLst>
      <p:ext uri="{BB962C8B-B14F-4D97-AF65-F5344CB8AC3E}">
        <p14:creationId xmlns:p14="http://schemas.microsoft.com/office/powerpoint/2010/main" val="2549913672"/>
      </p:ext>
    </p:extLst>
  </p:cSld>
  <p:clrMapOvr>
    <a:masterClrMapping/>
  </p:clrMapOvr>
  <p:transition spd="slow">
    <p:cove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36C46-3B6A-5154-BC97-55977C4BB3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32CB87-B3A2-0E53-E8D2-5CF3BD9348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A157C8-2F42-E78D-2094-40ECAEF3E58F}"/>
              </a:ext>
            </a:extLst>
          </p:cNvPr>
          <p:cNvSpPr>
            <a:spLocks noGrp="1"/>
          </p:cNvSpPr>
          <p:nvPr>
            <p:ph type="dt" sz="half" idx="10"/>
          </p:nvPr>
        </p:nvSpPr>
        <p:spPr/>
        <p:txBody>
          <a:bodyPr/>
          <a:lstStyle/>
          <a:p>
            <a:fld id="{998F74ED-B4A6-412B-85C0-817C810B668C}" type="datetimeFigureOut">
              <a:rPr lang="en-US" smtClean="0"/>
              <a:t>5/29/2026</a:t>
            </a:fld>
            <a:endParaRPr lang="en-US"/>
          </a:p>
        </p:txBody>
      </p:sp>
      <p:sp>
        <p:nvSpPr>
          <p:cNvPr id="5" name="Footer Placeholder 4">
            <a:extLst>
              <a:ext uri="{FF2B5EF4-FFF2-40B4-BE49-F238E27FC236}">
                <a16:creationId xmlns:a16="http://schemas.microsoft.com/office/drawing/2014/main" id="{E84E18BA-8309-66E4-07F0-740FF3665B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B97EC1-5391-B7DB-1345-309586F4816B}"/>
              </a:ext>
            </a:extLst>
          </p:cNvPr>
          <p:cNvSpPr>
            <a:spLocks noGrp="1"/>
          </p:cNvSpPr>
          <p:nvPr>
            <p:ph type="sldNum" sz="quarter" idx="12"/>
          </p:nvPr>
        </p:nvSpPr>
        <p:spPr/>
        <p:txBody>
          <a:bodyPr/>
          <a:lstStyle/>
          <a:p>
            <a:fld id="{A3252E99-F92D-40DB-A4F7-1271E96DC90A}" type="slidenum">
              <a:rPr lang="en-US" smtClean="0"/>
              <a:t>‹#›</a:t>
            </a:fld>
            <a:endParaRPr lang="en-US"/>
          </a:p>
        </p:txBody>
      </p:sp>
    </p:spTree>
    <p:extLst>
      <p:ext uri="{BB962C8B-B14F-4D97-AF65-F5344CB8AC3E}">
        <p14:creationId xmlns:p14="http://schemas.microsoft.com/office/powerpoint/2010/main" val="3281667977"/>
      </p:ext>
    </p:extLst>
  </p:cSld>
  <p:clrMapOvr>
    <a:masterClrMapping/>
  </p:clrMapOvr>
  <p:transition spd="slow">
    <p:cove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EF162-1C0F-4F62-2B75-DAB8251786FE}"/>
              </a:ext>
            </a:extLst>
          </p:cNvPr>
          <p:cNvSpPr>
            <a:spLocks noGrp="1"/>
          </p:cNvSpPr>
          <p:nvPr>
            <p:ph type="title"/>
          </p:nvPr>
        </p:nvSpPr>
        <p:spPr>
          <a:xfrm>
            <a:off x="831633" y="1709739"/>
            <a:ext cx="10512862"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DA36E8CD-8F38-6EFA-29C5-354F08C507B7}"/>
              </a:ext>
            </a:extLst>
          </p:cNvPr>
          <p:cNvSpPr>
            <a:spLocks noGrp="1"/>
          </p:cNvSpPr>
          <p:nvPr>
            <p:ph type="body" idx="1"/>
          </p:nvPr>
        </p:nvSpPr>
        <p:spPr>
          <a:xfrm>
            <a:off x="831633" y="4589464"/>
            <a:ext cx="10512862" cy="1500187"/>
          </a:xfrm>
        </p:spPr>
        <p:txBody>
          <a:bodyPr/>
          <a:lstStyle>
            <a:lvl1pPr marL="0" indent="0">
              <a:buNone/>
              <a:defRPr sz="2399">
                <a:solidFill>
                  <a:schemeClr val="tx1">
                    <a:tint val="82000"/>
                  </a:schemeClr>
                </a:solidFill>
              </a:defRPr>
            </a:lvl1pPr>
            <a:lvl2pPr marL="457063" indent="0">
              <a:buNone/>
              <a:defRPr sz="1999">
                <a:solidFill>
                  <a:schemeClr val="tx1">
                    <a:tint val="82000"/>
                  </a:schemeClr>
                </a:solidFill>
              </a:defRPr>
            </a:lvl2pPr>
            <a:lvl3pPr marL="914126" indent="0">
              <a:buNone/>
              <a:defRPr sz="1799">
                <a:solidFill>
                  <a:schemeClr val="tx1">
                    <a:tint val="82000"/>
                  </a:schemeClr>
                </a:solidFill>
              </a:defRPr>
            </a:lvl3pPr>
            <a:lvl4pPr marL="1371189" indent="0">
              <a:buNone/>
              <a:defRPr sz="1600">
                <a:solidFill>
                  <a:schemeClr val="tx1">
                    <a:tint val="82000"/>
                  </a:schemeClr>
                </a:solidFill>
              </a:defRPr>
            </a:lvl4pPr>
            <a:lvl5pPr marL="1828251" indent="0">
              <a:buNone/>
              <a:defRPr sz="1600">
                <a:solidFill>
                  <a:schemeClr val="tx1">
                    <a:tint val="82000"/>
                  </a:schemeClr>
                </a:solidFill>
              </a:defRPr>
            </a:lvl5pPr>
            <a:lvl6pPr marL="2285314" indent="0">
              <a:buNone/>
              <a:defRPr sz="1600">
                <a:solidFill>
                  <a:schemeClr val="tx1">
                    <a:tint val="82000"/>
                  </a:schemeClr>
                </a:solidFill>
              </a:defRPr>
            </a:lvl6pPr>
            <a:lvl7pPr marL="2742377" indent="0">
              <a:buNone/>
              <a:defRPr sz="1600">
                <a:solidFill>
                  <a:schemeClr val="tx1">
                    <a:tint val="82000"/>
                  </a:schemeClr>
                </a:solidFill>
              </a:defRPr>
            </a:lvl7pPr>
            <a:lvl8pPr marL="3199440" indent="0">
              <a:buNone/>
              <a:defRPr sz="1600">
                <a:solidFill>
                  <a:schemeClr val="tx1">
                    <a:tint val="82000"/>
                  </a:schemeClr>
                </a:solidFill>
              </a:defRPr>
            </a:lvl8pPr>
            <a:lvl9pPr marL="3656503"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F6BC99-6DEB-A0C7-8AC5-2D17ABDBA254}"/>
              </a:ext>
            </a:extLst>
          </p:cNvPr>
          <p:cNvSpPr>
            <a:spLocks noGrp="1"/>
          </p:cNvSpPr>
          <p:nvPr>
            <p:ph type="dt" sz="half" idx="10"/>
          </p:nvPr>
        </p:nvSpPr>
        <p:spPr/>
        <p:txBody>
          <a:bodyPr/>
          <a:lstStyle/>
          <a:p>
            <a:fld id="{998F74ED-B4A6-412B-85C0-817C810B668C}" type="datetimeFigureOut">
              <a:rPr lang="en-US" smtClean="0"/>
              <a:t>5/29/2026</a:t>
            </a:fld>
            <a:endParaRPr lang="en-US"/>
          </a:p>
        </p:txBody>
      </p:sp>
      <p:sp>
        <p:nvSpPr>
          <p:cNvPr id="5" name="Footer Placeholder 4">
            <a:extLst>
              <a:ext uri="{FF2B5EF4-FFF2-40B4-BE49-F238E27FC236}">
                <a16:creationId xmlns:a16="http://schemas.microsoft.com/office/drawing/2014/main" id="{77F8D794-AC08-5639-8184-2926C2AFF5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B0D3E0-EA35-286B-0B4E-189BC59C0D69}"/>
              </a:ext>
            </a:extLst>
          </p:cNvPr>
          <p:cNvSpPr>
            <a:spLocks noGrp="1"/>
          </p:cNvSpPr>
          <p:nvPr>
            <p:ph type="sldNum" sz="quarter" idx="12"/>
          </p:nvPr>
        </p:nvSpPr>
        <p:spPr/>
        <p:txBody>
          <a:bodyPr/>
          <a:lstStyle/>
          <a:p>
            <a:fld id="{A3252E99-F92D-40DB-A4F7-1271E96DC90A}" type="slidenum">
              <a:rPr lang="en-US" smtClean="0"/>
              <a:t>‹#›</a:t>
            </a:fld>
            <a:endParaRPr lang="en-US"/>
          </a:p>
        </p:txBody>
      </p:sp>
    </p:spTree>
    <p:extLst>
      <p:ext uri="{BB962C8B-B14F-4D97-AF65-F5344CB8AC3E}">
        <p14:creationId xmlns:p14="http://schemas.microsoft.com/office/powerpoint/2010/main" val="1715579579"/>
      </p:ext>
    </p:extLst>
  </p:cSld>
  <p:clrMapOvr>
    <a:masterClrMapping/>
  </p:clrMapOvr>
  <p:transition spd="slow">
    <p:cove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54C4E-7ECE-C4DF-A3AB-4DD657F150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7AECA5-5B06-36D4-727A-99E84D43291E}"/>
              </a:ext>
            </a:extLst>
          </p:cNvPr>
          <p:cNvSpPr>
            <a:spLocks noGrp="1"/>
          </p:cNvSpPr>
          <p:nvPr>
            <p:ph sz="half" idx="1"/>
          </p:nvPr>
        </p:nvSpPr>
        <p:spPr>
          <a:xfrm>
            <a:off x="83798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18987-5EAB-1B99-63AA-BC5B57144E66}"/>
              </a:ext>
            </a:extLst>
          </p:cNvPr>
          <p:cNvSpPr>
            <a:spLocks noGrp="1"/>
          </p:cNvSpPr>
          <p:nvPr>
            <p:ph sz="half" idx="2"/>
          </p:nvPr>
        </p:nvSpPr>
        <p:spPr>
          <a:xfrm>
            <a:off x="617059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A0AC8E-989F-B296-B464-B38C23927BE2}"/>
              </a:ext>
            </a:extLst>
          </p:cNvPr>
          <p:cNvSpPr>
            <a:spLocks noGrp="1"/>
          </p:cNvSpPr>
          <p:nvPr>
            <p:ph type="dt" sz="half" idx="10"/>
          </p:nvPr>
        </p:nvSpPr>
        <p:spPr/>
        <p:txBody>
          <a:bodyPr/>
          <a:lstStyle/>
          <a:p>
            <a:fld id="{998F74ED-B4A6-412B-85C0-817C810B668C}" type="datetimeFigureOut">
              <a:rPr lang="en-US" smtClean="0"/>
              <a:t>5/29/2026</a:t>
            </a:fld>
            <a:endParaRPr lang="en-US"/>
          </a:p>
        </p:txBody>
      </p:sp>
      <p:sp>
        <p:nvSpPr>
          <p:cNvPr id="6" name="Footer Placeholder 5">
            <a:extLst>
              <a:ext uri="{FF2B5EF4-FFF2-40B4-BE49-F238E27FC236}">
                <a16:creationId xmlns:a16="http://schemas.microsoft.com/office/drawing/2014/main" id="{D76A5F82-089A-E90B-7070-574287A327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120899-6D78-256B-445A-C643EBFC0B97}"/>
              </a:ext>
            </a:extLst>
          </p:cNvPr>
          <p:cNvSpPr>
            <a:spLocks noGrp="1"/>
          </p:cNvSpPr>
          <p:nvPr>
            <p:ph type="sldNum" sz="quarter" idx="12"/>
          </p:nvPr>
        </p:nvSpPr>
        <p:spPr/>
        <p:txBody>
          <a:bodyPr/>
          <a:lstStyle/>
          <a:p>
            <a:fld id="{A3252E99-F92D-40DB-A4F7-1271E96DC90A}" type="slidenum">
              <a:rPr lang="en-US" smtClean="0"/>
              <a:t>‹#›</a:t>
            </a:fld>
            <a:endParaRPr lang="en-US"/>
          </a:p>
        </p:txBody>
      </p:sp>
    </p:spTree>
    <p:extLst>
      <p:ext uri="{BB962C8B-B14F-4D97-AF65-F5344CB8AC3E}">
        <p14:creationId xmlns:p14="http://schemas.microsoft.com/office/powerpoint/2010/main" val="1126966576"/>
      </p:ext>
    </p:extLst>
  </p:cSld>
  <p:clrMapOvr>
    <a:masterClrMapping/>
  </p:clrMapOvr>
  <p:transition spd="slow">
    <p:cove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0A29D-8C68-B7CF-CAAB-88EBC21E01A0}"/>
              </a:ext>
            </a:extLst>
          </p:cNvPr>
          <p:cNvSpPr>
            <a:spLocks noGrp="1"/>
          </p:cNvSpPr>
          <p:nvPr>
            <p:ph type="title"/>
          </p:nvPr>
        </p:nvSpPr>
        <p:spPr>
          <a:xfrm>
            <a:off x="839569"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468FE2-D705-6A0D-33A5-596FFDC60BDF}"/>
              </a:ext>
            </a:extLst>
          </p:cNvPr>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F9170D-A8BF-70FF-4989-CF785E1E1139}"/>
              </a:ext>
            </a:extLst>
          </p:cNvPr>
          <p:cNvSpPr>
            <a:spLocks noGrp="1"/>
          </p:cNvSpPr>
          <p:nvPr>
            <p:ph sz="half" idx="2"/>
          </p:nvPr>
        </p:nvSpPr>
        <p:spPr>
          <a:xfrm>
            <a:off x="839570"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6A260D-3004-CF32-1DC5-0513FDD4BD1C}"/>
              </a:ext>
            </a:extLst>
          </p:cNvPr>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FA7609-D9CE-FAE8-75E1-8870656AC379}"/>
              </a:ext>
            </a:extLst>
          </p:cNvPr>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155272-8B4B-F35B-4083-3DCC8EED8C5D}"/>
              </a:ext>
            </a:extLst>
          </p:cNvPr>
          <p:cNvSpPr>
            <a:spLocks noGrp="1"/>
          </p:cNvSpPr>
          <p:nvPr>
            <p:ph type="dt" sz="half" idx="10"/>
          </p:nvPr>
        </p:nvSpPr>
        <p:spPr/>
        <p:txBody>
          <a:bodyPr/>
          <a:lstStyle/>
          <a:p>
            <a:fld id="{998F74ED-B4A6-412B-85C0-817C810B668C}" type="datetimeFigureOut">
              <a:rPr lang="en-US" smtClean="0"/>
              <a:t>5/29/2026</a:t>
            </a:fld>
            <a:endParaRPr lang="en-US"/>
          </a:p>
        </p:txBody>
      </p:sp>
      <p:sp>
        <p:nvSpPr>
          <p:cNvPr id="8" name="Footer Placeholder 7">
            <a:extLst>
              <a:ext uri="{FF2B5EF4-FFF2-40B4-BE49-F238E27FC236}">
                <a16:creationId xmlns:a16="http://schemas.microsoft.com/office/drawing/2014/main" id="{E3779A56-1D5C-000A-AA97-87CF30A8C8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69636A-476D-3D70-6462-98AA4971FB7F}"/>
              </a:ext>
            </a:extLst>
          </p:cNvPr>
          <p:cNvSpPr>
            <a:spLocks noGrp="1"/>
          </p:cNvSpPr>
          <p:nvPr>
            <p:ph type="sldNum" sz="quarter" idx="12"/>
          </p:nvPr>
        </p:nvSpPr>
        <p:spPr/>
        <p:txBody>
          <a:bodyPr/>
          <a:lstStyle/>
          <a:p>
            <a:fld id="{A3252E99-F92D-40DB-A4F7-1271E96DC90A}" type="slidenum">
              <a:rPr lang="en-US" smtClean="0"/>
              <a:t>‹#›</a:t>
            </a:fld>
            <a:endParaRPr lang="en-US"/>
          </a:p>
        </p:txBody>
      </p:sp>
    </p:spTree>
    <p:extLst>
      <p:ext uri="{BB962C8B-B14F-4D97-AF65-F5344CB8AC3E}">
        <p14:creationId xmlns:p14="http://schemas.microsoft.com/office/powerpoint/2010/main" val="172592967"/>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5/29/2026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transition spd="slow">
    <p:cove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44446-7EEE-2442-E469-06E174752A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7E6AC0-6AA8-D8D4-ECA2-8D303B7CFE49}"/>
              </a:ext>
            </a:extLst>
          </p:cNvPr>
          <p:cNvSpPr>
            <a:spLocks noGrp="1"/>
          </p:cNvSpPr>
          <p:nvPr>
            <p:ph type="dt" sz="half" idx="10"/>
          </p:nvPr>
        </p:nvSpPr>
        <p:spPr/>
        <p:txBody>
          <a:bodyPr/>
          <a:lstStyle/>
          <a:p>
            <a:fld id="{998F74ED-B4A6-412B-85C0-817C810B668C}" type="datetimeFigureOut">
              <a:rPr lang="en-US" smtClean="0"/>
              <a:t>5/29/2026</a:t>
            </a:fld>
            <a:endParaRPr lang="en-US"/>
          </a:p>
        </p:txBody>
      </p:sp>
      <p:sp>
        <p:nvSpPr>
          <p:cNvPr id="4" name="Footer Placeholder 3">
            <a:extLst>
              <a:ext uri="{FF2B5EF4-FFF2-40B4-BE49-F238E27FC236}">
                <a16:creationId xmlns:a16="http://schemas.microsoft.com/office/drawing/2014/main" id="{5879E394-55B1-B6FD-9947-861DE4CF53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33E1DB-9116-03CB-9485-B376D34BED5B}"/>
              </a:ext>
            </a:extLst>
          </p:cNvPr>
          <p:cNvSpPr>
            <a:spLocks noGrp="1"/>
          </p:cNvSpPr>
          <p:nvPr>
            <p:ph type="sldNum" sz="quarter" idx="12"/>
          </p:nvPr>
        </p:nvSpPr>
        <p:spPr/>
        <p:txBody>
          <a:bodyPr/>
          <a:lstStyle/>
          <a:p>
            <a:fld id="{A3252E99-F92D-40DB-A4F7-1271E96DC90A}" type="slidenum">
              <a:rPr lang="en-US" smtClean="0"/>
              <a:t>‹#›</a:t>
            </a:fld>
            <a:endParaRPr lang="en-US"/>
          </a:p>
        </p:txBody>
      </p:sp>
    </p:spTree>
    <p:extLst>
      <p:ext uri="{BB962C8B-B14F-4D97-AF65-F5344CB8AC3E}">
        <p14:creationId xmlns:p14="http://schemas.microsoft.com/office/powerpoint/2010/main" val="765453937"/>
      </p:ext>
    </p:extLst>
  </p:cSld>
  <p:clrMapOvr>
    <a:masterClrMapping/>
  </p:clrMapOvr>
  <p:transition spd="slow">
    <p:cove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8C4ACD-398C-7B17-E316-9ADB30C009F4}"/>
              </a:ext>
            </a:extLst>
          </p:cNvPr>
          <p:cNvSpPr>
            <a:spLocks noGrp="1"/>
          </p:cNvSpPr>
          <p:nvPr>
            <p:ph type="dt" sz="half" idx="10"/>
          </p:nvPr>
        </p:nvSpPr>
        <p:spPr/>
        <p:txBody>
          <a:bodyPr/>
          <a:lstStyle/>
          <a:p>
            <a:fld id="{998F74ED-B4A6-412B-85C0-817C810B668C}" type="datetimeFigureOut">
              <a:rPr lang="en-US" smtClean="0"/>
              <a:t>5/29/2026</a:t>
            </a:fld>
            <a:endParaRPr lang="en-US"/>
          </a:p>
        </p:txBody>
      </p:sp>
      <p:sp>
        <p:nvSpPr>
          <p:cNvPr id="3" name="Footer Placeholder 2">
            <a:extLst>
              <a:ext uri="{FF2B5EF4-FFF2-40B4-BE49-F238E27FC236}">
                <a16:creationId xmlns:a16="http://schemas.microsoft.com/office/drawing/2014/main" id="{EA74B815-9973-0CAE-B4E4-D69DBBEFD8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1BB876-AE0E-1F4C-DA11-25B48867C5BB}"/>
              </a:ext>
            </a:extLst>
          </p:cNvPr>
          <p:cNvSpPr>
            <a:spLocks noGrp="1"/>
          </p:cNvSpPr>
          <p:nvPr>
            <p:ph type="sldNum" sz="quarter" idx="12"/>
          </p:nvPr>
        </p:nvSpPr>
        <p:spPr/>
        <p:txBody>
          <a:bodyPr/>
          <a:lstStyle/>
          <a:p>
            <a:fld id="{A3252E99-F92D-40DB-A4F7-1271E96DC90A}" type="slidenum">
              <a:rPr lang="en-US" smtClean="0"/>
              <a:t>‹#›</a:t>
            </a:fld>
            <a:endParaRPr lang="en-US"/>
          </a:p>
        </p:txBody>
      </p:sp>
    </p:spTree>
    <p:extLst>
      <p:ext uri="{BB962C8B-B14F-4D97-AF65-F5344CB8AC3E}">
        <p14:creationId xmlns:p14="http://schemas.microsoft.com/office/powerpoint/2010/main" val="2499793497"/>
      </p:ext>
    </p:extLst>
  </p:cSld>
  <p:clrMapOvr>
    <a:masterClrMapping/>
  </p:clrMapOvr>
  <p:transition spd="slow">
    <p:cove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E7574-9368-3862-F6A7-7F3715C9671A}"/>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E7458503-EB42-3737-7B47-8E8EA9CDA916}"/>
              </a:ext>
            </a:extLst>
          </p:cNvPr>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5FBAF3-69D3-8BFC-1DBD-0C9EABF68093}"/>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C5EDFA-BB20-E6EC-B0EF-0656F5B8852B}"/>
              </a:ext>
            </a:extLst>
          </p:cNvPr>
          <p:cNvSpPr>
            <a:spLocks noGrp="1"/>
          </p:cNvSpPr>
          <p:nvPr>
            <p:ph type="dt" sz="half" idx="10"/>
          </p:nvPr>
        </p:nvSpPr>
        <p:spPr/>
        <p:txBody>
          <a:bodyPr/>
          <a:lstStyle/>
          <a:p>
            <a:fld id="{998F74ED-B4A6-412B-85C0-817C810B668C}" type="datetimeFigureOut">
              <a:rPr lang="en-US" smtClean="0"/>
              <a:t>5/29/2026</a:t>
            </a:fld>
            <a:endParaRPr lang="en-US"/>
          </a:p>
        </p:txBody>
      </p:sp>
      <p:sp>
        <p:nvSpPr>
          <p:cNvPr id="6" name="Footer Placeholder 5">
            <a:extLst>
              <a:ext uri="{FF2B5EF4-FFF2-40B4-BE49-F238E27FC236}">
                <a16:creationId xmlns:a16="http://schemas.microsoft.com/office/drawing/2014/main" id="{ACDC3B21-C56A-4541-0E99-014CD27C2C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648A5B-207F-DDB7-9720-0948C5102FC7}"/>
              </a:ext>
            </a:extLst>
          </p:cNvPr>
          <p:cNvSpPr>
            <a:spLocks noGrp="1"/>
          </p:cNvSpPr>
          <p:nvPr>
            <p:ph type="sldNum" sz="quarter" idx="12"/>
          </p:nvPr>
        </p:nvSpPr>
        <p:spPr/>
        <p:txBody>
          <a:bodyPr/>
          <a:lstStyle/>
          <a:p>
            <a:fld id="{A3252E99-F92D-40DB-A4F7-1271E96DC90A}" type="slidenum">
              <a:rPr lang="en-US" smtClean="0"/>
              <a:t>‹#›</a:t>
            </a:fld>
            <a:endParaRPr lang="en-US"/>
          </a:p>
        </p:txBody>
      </p:sp>
    </p:spTree>
    <p:extLst>
      <p:ext uri="{BB962C8B-B14F-4D97-AF65-F5344CB8AC3E}">
        <p14:creationId xmlns:p14="http://schemas.microsoft.com/office/powerpoint/2010/main" val="3800705246"/>
      </p:ext>
    </p:extLst>
  </p:cSld>
  <p:clrMapOvr>
    <a:masterClrMapping/>
  </p:clrMapOvr>
  <p:transition spd="slow">
    <p:cove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F7586-6A55-F259-EDB6-5CAC04E319AB}"/>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9CAAD43E-2C24-15AB-1FE3-4C864E41DC3C}"/>
              </a:ext>
            </a:extLst>
          </p:cNvPr>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91F37734-4637-B9F3-84F3-9C12129B9983}"/>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5AC0E5-13A1-33CD-BACC-CA7C39F7E20A}"/>
              </a:ext>
            </a:extLst>
          </p:cNvPr>
          <p:cNvSpPr>
            <a:spLocks noGrp="1"/>
          </p:cNvSpPr>
          <p:nvPr>
            <p:ph type="dt" sz="half" idx="10"/>
          </p:nvPr>
        </p:nvSpPr>
        <p:spPr/>
        <p:txBody>
          <a:bodyPr/>
          <a:lstStyle/>
          <a:p>
            <a:fld id="{998F74ED-B4A6-412B-85C0-817C810B668C}" type="datetimeFigureOut">
              <a:rPr lang="en-US" smtClean="0"/>
              <a:t>5/29/2026</a:t>
            </a:fld>
            <a:endParaRPr lang="en-US"/>
          </a:p>
        </p:txBody>
      </p:sp>
      <p:sp>
        <p:nvSpPr>
          <p:cNvPr id="6" name="Footer Placeholder 5">
            <a:extLst>
              <a:ext uri="{FF2B5EF4-FFF2-40B4-BE49-F238E27FC236}">
                <a16:creationId xmlns:a16="http://schemas.microsoft.com/office/drawing/2014/main" id="{3D71620D-07D7-048B-567D-FE1CCC2DC9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8155CD-B86E-999C-8932-C5BC392DA5FE}"/>
              </a:ext>
            </a:extLst>
          </p:cNvPr>
          <p:cNvSpPr>
            <a:spLocks noGrp="1"/>
          </p:cNvSpPr>
          <p:nvPr>
            <p:ph type="sldNum" sz="quarter" idx="12"/>
          </p:nvPr>
        </p:nvSpPr>
        <p:spPr/>
        <p:txBody>
          <a:bodyPr/>
          <a:lstStyle/>
          <a:p>
            <a:fld id="{A3252E99-F92D-40DB-A4F7-1271E96DC90A}" type="slidenum">
              <a:rPr lang="en-US" smtClean="0"/>
              <a:t>‹#›</a:t>
            </a:fld>
            <a:endParaRPr lang="en-US"/>
          </a:p>
        </p:txBody>
      </p:sp>
    </p:spTree>
    <p:extLst>
      <p:ext uri="{BB962C8B-B14F-4D97-AF65-F5344CB8AC3E}">
        <p14:creationId xmlns:p14="http://schemas.microsoft.com/office/powerpoint/2010/main" val="4196022118"/>
      </p:ext>
    </p:extLst>
  </p:cSld>
  <p:clrMapOvr>
    <a:masterClrMapping/>
  </p:clrMapOvr>
  <p:transition spd="slow">
    <p:cove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B28BB-9D93-C080-9E0D-0E07062666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39FAA4-0291-611B-2C61-5372CD0D17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10D30B-1E9A-008A-965C-7773E441FC9F}"/>
              </a:ext>
            </a:extLst>
          </p:cNvPr>
          <p:cNvSpPr>
            <a:spLocks noGrp="1"/>
          </p:cNvSpPr>
          <p:nvPr>
            <p:ph type="dt" sz="half" idx="10"/>
          </p:nvPr>
        </p:nvSpPr>
        <p:spPr/>
        <p:txBody>
          <a:bodyPr/>
          <a:lstStyle/>
          <a:p>
            <a:fld id="{998F74ED-B4A6-412B-85C0-817C810B668C}" type="datetimeFigureOut">
              <a:rPr lang="en-US" smtClean="0"/>
              <a:t>5/29/2026</a:t>
            </a:fld>
            <a:endParaRPr lang="en-US"/>
          </a:p>
        </p:txBody>
      </p:sp>
      <p:sp>
        <p:nvSpPr>
          <p:cNvPr id="5" name="Footer Placeholder 4">
            <a:extLst>
              <a:ext uri="{FF2B5EF4-FFF2-40B4-BE49-F238E27FC236}">
                <a16:creationId xmlns:a16="http://schemas.microsoft.com/office/drawing/2014/main" id="{8B24471E-B7DD-8914-074B-07DC1CE205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5A57DB-5969-4037-6AAD-F5F4FBAF2417}"/>
              </a:ext>
            </a:extLst>
          </p:cNvPr>
          <p:cNvSpPr>
            <a:spLocks noGrp="1"/>
          </p:cNvSpPr>
          <p:nvPr>
            <p:ph type="sldNum" sz="quarter" idx="12"/>
          </p:nvPr>
        </p:nvSpPr>
        <p:spPr/>
        <p:txBody>
          <a:bodyPr/>
          <a:lstStyle/>
          <a:p>
            <a:fld id="{A3252E99-F92D-40DB-A4F7-1271E96DC90A}" type="slidenum">
              <a:rPr lang="en-US" smtClean="0"/>
              <a:t>‹#›</a:t>
            </a:fld>
            <a:endParaRPr lang="en-US"/>
          </a:p>
        </p:txBody>
      </p:sp>
    </p:spTree>
    <p:extLst>
      <p:ext uri="{BB962C8B-B14F-4D97-AF65-F5344CB8AC3E}">
        <p14:creationId xmlns:p14="http://schemas.microsoft.com/office/powerpoint/2010/main" val="1799356459"/>
      </p:ext>
    </p:extLst>
  </p:cSld>
  <p:clrMapOvr>
    <a:masterClrMapping/>
  </p:clrMapOvr>
  <p:transition spd="slow">
    <p:cove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42EE68-DB1D-5A4F-6123-A02C79E6B0B6}"/>
              </a:ext>
            </a:extLst>
          </p:cNvPr>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DDDF90-91BC-D4E3-D855-107B86C1CFDD}"/>
              </a:ext>
            </a:extLst>
          </p:cNvPr>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831CBD-4066-4E05-22FD-B8F1EC69F376}"/>
              </a:ext>
            </a:extLst>
          </p:cNvPr>
          <p:cNvSpPr>
            <a:spLocks noGrp="1"/>
          </p:cNvSpPr>
          <p:nvPr>
            <p:ph type="dt" sz="half" idx="10"/>
          </p:nvPr>
        </p:nvSpPr>
        <p:spPr/>
        <p:txBody>
          <a:bodyPr/>
          <a:lstStyle/>
          <a:p>
            <a:fld id="{998F74ED-B4A6-412B-85C0-817C810B668C}" type="datetimeFigureOut">
              <a:rPr lang="en-US" smtClean="0"/>
              <a:t>5/29/2026</a:t>
            </a:fld>
            <a:endParaRPr lang="en-US"/>
          </a:p>
        </p:txBody>
      </p:sp>
      <p:sp>
        <p:nvSpPr>
          <p:cNvPr id="5" name="Footer Placeholder 4">
            <a:extLst>
              <a:ext uri="{FF2B5EF4-FFF2-40B4-BE49-F238E27FC236}">
                <a16:creationId xmlns:a16="http://schemas.microsoft.com/office/drawing/2014/main" id="{3B153874-CD7D-0516-E223-27958AD604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6EF430-6A16-7BC8-9653-82738E46EB5B}"/>
              </a:ext>
            </a:extLst>
          </p:cNvPr>
          <p:cNvSpPr>
            <a:spLocks noGrp="1"/>
          </p:cNvSpPr>
          <p:nvPr>
            <p:ph type="sldNum" sz="quarter" idx="12"/>
          </p:nvPr>
        </p:nvSpPr>
        <p:spPr/>
        <p:txBody>
          <a:bodyPr/>
          <a:lstStyle/>
          <a:p>
            <a:fld id="{A3252E99-F92D-40DB-A4F7-1271E96DC90A}" type="slidenum">
              <a:rPr lang="en-US" smtClean="0"/>
              <a:t>‹#›</a:t>
            </a:fld>
            <a:endParaRPr lang="en-US"/>
          </a:p>
        </p:txBody>
      </p:sp>
    </p:spTree>
    <p:extLst>
      <p:ext uri="{BB962C8B-B14F-4D97-AF65-F5344CB8AC3E}">
        <p14:creationId xmlns:p14="http://schemas.microsoft.com/office/powerpoint/2010/main" val="195012935"/>
      </p:ext>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5/29/2026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badi" panose="020B0604020104020204" pitchFamily="34" charset="0"/>
              </a:defRPr>
            </a:lvl1pPr>
          </a:lstStyle>
          <a:p>
            <a:fld id="{5BCAD085-E8A6-8845-BD4E-CB4CCA059FC4}" type="datetimeFigureOut">
              <a:rPr lang="en-US" smtClean="0"/>
              <a:pPr/>
              <a:t>5/29/2026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104020204" pitchFamily="34" charset="0"/>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badi" panose="020B0604020104020204" pitchFamily="34" charset="0"/>
              </a:defRPr>
            </a:lvl1pPr>
          </a:lstStyle>
          <a:p>
            <a:fld id="{C1FF6DA9-008F-8B48-92A6-B652298478BF}" type="slidenum">
              <a:rPr lang="en-US" smtClean="0"/>
              <a:pPr/>
              <a:t>‹#›</a:t>
            </a:fld>
            <a:endParaRPr lang="en-US" dirty="0"/>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cover/>
  </p:transition>
  <p:txStyles>
    <p:titleStyle>
      <a:lvl1pPr algn="ctr" defTabSz="457200" rtl="0" eaLnBrk="1" latinLnBrk="0" hangingPunct="1">
        <a:spcBef>
          <a:spcPct val="0"/>
        </a:spcBef>
        <a:buNone/>
        <a:defRPr sz="4400" kern="1200">
          <a:solidFill>
            <a:schemeClr val="tx1"/>
          </a:solidFill>
          <a:latin typeface="Abadi" panose="020B0604020104020204" pitchFamily="34"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badi" panose="020B0604020104020204" pitchFamily="34"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badi" panose="020B0604020104020204" pitchFamily="34" charset="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badi" panose="020B060402010402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badi" panose="020B060402010402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badi" panose="020B0604020104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162" y="609600"/>
            <a:ext cx="103605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914162" y="1981200"/>
            <a:ext cx="10360501"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162" y="6248400"/>
            <a:ext cx="2539339"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4515" y="6248400"/>
            <a:ext cx="385979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5324" y="6248400"/>
            <a:ext cx="2539339"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fontAlgn="base">
              <a:spcBef>
                <a:spcPct val="0"/>
              </a:spcBef>
              <a:spcAft>
                <a:spcPct val="0"/>
              </a:spcAft>
              <a:defRPr/>
            </a:pPr>
            <a:fld id="{7DE68816-E2CA-414B-A3C4-D0D7758E270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7336282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cover/>
  </p:transition>
  <p:txStyles>
    <p:titleStyle>
      <a:lvl1pPr algn="ctr" rtl="0" eaLnBrk="0" fontAlgn="base" hangingPunct="0">
        <a:spcBef>
          <a:spcPct val="0"/>
        </a:spcBef>
        <a:spcAft>
          <a:spcPct val="0"/>
        </a:spcAft>
        <a:defRPr sz="4399">
          <a:solidFill>
            <a:schemeClr val="tx2"/>
          </a:solidFill>
          <a:latin typeface="+mj-lt"/>
          <a:ea typeface="+mj-ea"/>
          <a:cs typeface="+mj-cs"/>
        </a:defRPr>
      </a:lvl1pPr>
      <a:lvl2pPr algn="ctr" rtl="0" eaLnBrk="0" fontAlgn="base" hangingPunct="0">
        <a:spcBef>
          <a:spcPct val="0"/>
        </a:spcBef>
        <a:spcAft>
          <a:spcPct val="0"/>
        </a:spcAft>
        <a:defRPr sz="4399">
          <a:solidFill>
            <a:schemeClr val="tx2"/>
          </a:solidFill>
          <a:latin typeface="Times New Roman" pitchFamily="18" charset="0"/>
        </a:defRPr>
      </a:lvl2pPr>
      <a:lvl3pPr algn="ctr" rtl="0" eaLnBrk="0" fontAlgn="base" hangingPunct="0">
        <a:spcBef>
          <a:spcPct val="0"/>
        </a:spcBef>
        <a:spcAft>
          <a:spcPct val="0"/>
        </a:spcAft>
        <a:defRPr sz="4399">
          <a:solidFill>
            <a:schemeClr val="tx2"/>
          </a:solidFill>
          <a:latin typeface="Times New Roman" pitchFamily="18" charset="0"/>
        </a:defRPr>
      </a:lvl3pPr>
      <a:lvl4pPr algn="ctr" rtl="0" eaLnBrk="0" fontAlgn="base" hangingPunct="0">
        <a:spcBef>
          <a:spcPct val="0"/>
        </a:spcBef>
        <a:spcAft>
          <a:spcPct val="0"/>
        </a:spcAft>
        <a:defRPr sz="4399">
          <a:solidFill>
            <a:schemeClr val="tx2"/>
          </a:solidFill>
          <a:latin typeface="Times New Roman" pitchFamily="18" charset="0"/>
        </a:defRPr>
      </a:lvl4pPr>
      <a:lvl5pPr algn="ctr" rtl="0" eaLnBrk="0" fontAlgn="base" hangingPunct="0">
        <a:spcBef>
          <a:spcPct val="0"/>
        </a:spcBef>
        <a:spcAft>
          <a:spcPct val="0"/>
        </a:spcAft>
        <a:defRPr sz="4399">
          <a:solidFill>
            <a:schemeClr val="tx2"/>
          </a:solidFill>
          <a:latin typeface="Times New Roman" pitchFamily="18" charset="0"/>
        </a:defRPr>
      </a:lvl5pPr>
      <a:lvl6pPr marL="457063" algn="ctr" rtl="0" fontAlgn="base">
        <a:spcBef>
          <a:spcPct val="0"/>
        </a:spcBef>
        <a:spcAft>
          <a:spcPct val="0"/>
        </a:spcAft>
        <a:defRPr sz="4399">
          <a:solidFill>
            <a:schemeClr val="tx2"/>
          </a:solidFill>
          <a:latin typeface="Times New Roman" pitchFamily="18" charset="0"/>
        </a:defRPr>
      </a:lvl6pPr>
      <a:lvl7pPr marL="914126" algn="ctr" rtl="0" fontAlgn="base">
        <a:spcBef>
          <a:spcPct val="0"/>
        </a:spcBef>
        <a:spcAft>
          <a:spcPct val="0"/>
        </a:spcAft>
        <a:defRPr sz="4399">
          <a:solidFill>
            <a:schemeClr val="tx2"/>
          </a:solidFill>
          <a:latin typeface="Times New Roman" pitchFamily="18" charset="0"/>
        </a:defRPr>
      </a:lvl7pPr>
      <a:lvl8pPr marL="1371189" algn="ctr" rtl="0" fontAlgn="base">
        <a:spcBef>
          <a:spcPct val="0"/>
        </a:spcBef>
        <a:spcAft>
          <a:spcPct val="0"/>
        </a:spcAft>
        <a:defRPr sz="4399">
          <a:solidFill>
            <a:schemeClr val="tx2"/>
          </a:solidFill>
          <a:latin typeface="Times New Roman" pitchFamily="18" charset="0"/>
        </a:defRPr>
      </a:lvl8pPr>
      <a:lvl9pPr marL="1828251" algn="ctr" rtl="0" fontAlgn="base">
        <a:spcBef>
          <a:spcPct val="0"/>
        </a:spcBef>
        <a:spcAft>
          <a:spcPct val="0"/>
        </a:spcAft>
        <a:defRPr sz="4399">
          <a:solidFill>
            <a:schemeClr val="tx2"/>
          </a:solidFill>
          <a:latin typeface="Times New Roman" pitchFamily="18" charset="0"/>
        </a:defRPr>
      </a:lvl9pPr>
    </p:titleStyle>
    <p:bodyStyle>
      <a:lvl1pPr marL="342797" indent="-342797" algn="l" rtl="0" eaLnBrk="0" fontAlgn="base" hangingPunct="0">
        <a:spcBef>
          <a:spcPct val="20000"/>
        </a:spcBef>
        <a:spcAft>
          <a:spcPct val="0"/>
        </a:spcAft>
        <a:buChar char="•"/>
        <a:defRPr sz="3199">
          <a:solidFill>
            <a:schemeClr val="tx1"/>
          </a:solidFill>
          <a:latin typeface="+mn-lt"/>
          <a:ea typeface="+mn-ea"/>
          <a:cs typeface="+mn-cs"/>
        </a:defRPr>
      </a:lvl1pPr>
      <a:lvl2pPr marL="742727" indent="-285664" algn="l" rtl="0" eaLnBrk="0" fontAlgn="base" hangingPunct="0">
        <a:spcBef>
          <a:spcPct val="20000"/>
        </a:spcBef>
        <a:spcAft>
          <a:spcPct val="0"/>
        </a:spcAft>
        <a:buChar char="–"/>
        <a:defRPr sz="2799">
          <a:solidFill>
            <a:schemeClr val="tx1"/>
          </a:solidFill>
          <a:latin typeface="+mn-lt"/>
        </a:defRPr>
      </a:lvl2pPr>
      <a:lvl3pPr marL="1142657" indent="-228531" algn="l" rtl="0" eaLnBrk="0" fontAlgn="base" hangingPunct="0">
        <a:spcBef>
          <a:spcPct val="20000"/>
        </a:spcBef>
        <a:spcAft>
          <a:spcPct val="0"/>
        </a:spcAft>
        <a:buChar char="•"/>
        <a:defRPr sz="2399">
          <a:solidFill>
            <a:schemeClr val="tx1"/>
          </a:solidFill>
          <a:latin typeface="+mn-lt"/>
        </a:defRPr>
      </a:lvl3pPr>
      <a:lvl4pPr marL="1599720" indent="-228531" algn="l" rtl="0" eaLnBrk="0" fontAlgn="base" hangingPunct="0">
        <a:spcBef>
          <a:spcPct val="20000"/>
        </a:spcBef>
        <a:spcAft>
          <a:spcPct val="0"/>
        </a:spcAft>
        <a:buChar char="–"/>
        <a:defRPr sz="1999">
          <a:solidFill>
            <a:schemeClr val="tx1"/>
          </a:solidFill>
          <a:latin typeface="+mn-lt"/>
        </a:defRPr>
      </a:lvl4pPr>
      <a:lvl5pPr marL="2056783" indent="-228531" algn="l" rtl="0" eaLnBrk="0" fontAlgn="base" hangingPunct="0">
        <a:spcBef>
          <a:spcPct val="20000"/>
        </a:spcBef>
        <a:spcAft>
          <a:spcPct val="0"/>
        </a:spcAft>
        <a:buChar char="»"/>
        <a:defRPr sz="1999">
          <a:solidFill>
            <a:schemeClr val="tx1"/>
          </a:solidFill>
          <a:latin typeface="+mn-lt"/>
        </a:defRPr>
      </a:lvl5pPr>
      <a:lvl6pPr marL="2513846" indent="-228531" algn="l" rtl="0" fontAlgn="base">
        <a:spcBef>
          <a:spcPct val="20000"/>
        </a:spcBef>
        <a:spcAft>
          <a:spcPct val="0"/>
        </a:spcAft>
        <a:buChar char="»"/>
        <a:defRPr sz="1999">
          <a:solidFill>
            <a:schemeClr val="tx1"/>
          </a:solidFill>
          <a:latin typeface="+mn-lt"/>
        </a:defRPr>
      </a:lvl6pPr>
      <a:lvl7pPr marL="2970908" indent="-228531" algn="l" rtl="0" fontAlgn="base">
        <a:spcBef>
          <a:spcPct val="20000"/>
        </a:spcBef>
        <a:spcAft>
          <a:spcPct val="0"/>
        </a:spcAft>
        <a:buChar char="»"/>
        <a:defRPr sz="1999">
          <a:solidFill>
            <a:schemeClr val="tx1"/>
          </a:solidFill>
          <a:latin typeface="+mn-lt"/>
        </a:defRPr>
      </a:lvl7pPr>
      <a:lvl8pPr marL="3427971" indent="-228531" algn="l" rtl="0" fontAlgn="base">
        <a:spcBef>
          <a:spcPct val="20000"/>
        </a:spcBef>
        <a:spcAft>
          <a:spcPct val="0"/>
        </a:spcAft>
        <a:buChar char="»"/>
        <a:defRPr sz="1999">
          <a:solidFill>
            <a:schemeClr val="tx1"/>
          </a:solidFill>
          <a:latin typeface="+mn-lt"/>
        </a:defRPr>
      </a:lvl8pPr>
      <a:lvl9pPr marL="3885034" indent="-228531" algn="l" rtl="0" fontAlgn="base">
        <a:spcBef>
          <a:spcPct val="20000"/>
        </a:spcBef>
        <a:spcAft>
          <a:spcPct val="0"/>
        </a:spcAft>
        <a:buChar char="»"/>
        <a:defRPr sz="1999">
          <a:solidFill>
            <a:schemeClr val="tx1"/>
          </a:solidFill>
          <a:latin typeface="+mn-lt"/>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59C926-B27C-7C2B-CF78-36F85769B09C}"/>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E69C8C-B72F-7C17-45DC-8AF1F56D2F8B}"/>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167122-E120-9AF3-661D-45C185779D56}"/>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73C20D-0F1B-41F6-8E10-492060BCECB3}" type="datetimeFigureOut">
              <a:rPr lang="en-US" smtClean="0"/>
              <a:t>5/29/2026</a:t>
            </a:fld>
            <a:endParaRPr lang="en-US"/>
          </a:p>
        </p:txBody>
      </p:sp>
      <p:sp>
        <p:nvSpPr>
          <p:cNvPr id="5" name="Footer Placeholder 4">
            <a:extLst>
              <a:ext uri="{FF2B5EF4-FFF2-40B4-BE49-F238E27FC236}">
                <a16:creationId xmlns:a16="http://schemas.microsoft.com/office/drawing/2014/main" id="{31DA6BC1-CEF3-5B6A-3E67-4B3AF2D4B98B}"/>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A0F213-A8B2-1335-9041-1C42C69E1707}"/>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D3055B-EA39-4900-BC12-E33B5F145C33}" type="slidenum">
              <a:rPr lang="en-US" smtClean="0"/>
              <a:t>‹#›</a:t>
            </a:fld>
            <a:endParaRPr lang="en-US"/>
          </a:p>
        </p:txBody>
      </p:sp>
    </p:spTree>
    <p:extLst>
      <p:ext uri="{BB962C8B-B14F-4D97-AF65-F5344CB8AC3E}">
        <p14:creationId xmlns:p14="http://schemas.microsoft.com/office/powerpoint/2010/main" val="20769950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cover/>
  </p:transition>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C64237B6-E643-4423-B16F-EA59AA68BC1A}"/>
              </a:ext>
            </a:extLst>
          </p:cNvPr>
          <p:cNvSpPr>
            <a:spLocks noGrp="1" noChangeArrowheads="1"/>
          </p:cNvSpPr>
          <p:nvPr>
            <p:ph type="title"/>
          </p:nvPr>
        </p:nvSpPr>
        <p:spPr bwMode="auto">
          <a:xfrm>
            <a:off x="914162" y="609600"/>
            <a:ext cx="103605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a:extLst>
              <a:ext uri="{FF2B5EF4-FFF2-40B4-BE49-F238E27FC236}">
                <a16:creationId xmlns:a16="http://schemas.microsoft.com/office/drawing/2014/main" id="{2990DB41-8351-4CDF-B4E6-CCEB069F7657}"/>
              </a:ext>
            </a:extLst>
          </p:cNvPr>
          <p:cNvSpPr>
            <a:spLocks noGrp="1" noChangeArrowheads="1"/>
          </p:cNvSpPr>
          <p:nvPr>
            <p:ph type="body" idx="1"/>
          </p:nvPr>
        </p:nvSpPr>
        <p:spPr bwMode="auto">
          <a:xfrm>
            <a:off x="914162" y="1981200"/>
            <a:ext cx="10360501"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7E6FD72-F34F-496A-BD02-C87FCACD4431}"/>
              </a:ext>
            </a:extLst>
          </p:cNvPr>
          <p:cNvSpPr>
            <a:spLocks noGrp="1" noChangeArrowheads="1"/>
          </p:cNvSpPr>
          <p:nvPr>
            <p:ph type="dt" sz="half" idx="2"/>
          </p:nvPr>
        </p:nvSpPr>
        <p:spPr bwMode="auto">
          <a:xfrm>
            <a:off x="914162" y="6248400"/>
            <a:ext cx="2539339"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defRPr>
            </a:lvl1pPr>
          </a:lstStyle>
          <a:p>
            <a:pPr>
              <a:defRPr/>
            </a:pPr>
            <a:endParaRPr lang="en-US"/>
          </a:p>
        </p:txBody>
      </p:sp>
      <p:sp>
        <p:nvSpPr>
          <p:cNvPr id="1029" name="Rectangle 5">
            <a:extLst>
              <a:ext uri="{FF2B5EF4-FFF2-40B4-BE49-F238E27FC236}">
                <a16:creationId xmlns:a16="http://schemas.microsoft.com/office/drawing/2014/main" id="{FCF8091F-E525-426D-85F1-1FEDD08B148E}"/>
              </a:ext>
            </a:extLst>
          </p:cNvPr>
          <p:cNvSpPr>
            <a:spLocks noGrp="1" noChangeArrowheads="1"/>
          </p:cNvSpPr>
          <p:nvPr>
            <p:ph type="ftr" sz="quarter" idx="3"/>
          </p:nvPr>
        </p:nvSpPr>
        <p:spPr bwMode="auto">
          <a:xfrm>
            <a:off x="4164515" y="6248400"/>
            <a:ext cx="385979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defRPr>
            </a:lvl1pPr>
          </a:lstStyle>
          <a:p>
            <a:pPr>
              <a:defRPr/>
            </a:pPr>
            <a:endParaRPr lang="en-US"/>
          </a:p>
        </p:txBody>
      </p:sp>
      <p:sp>
        <p:nvSpPr>
          <p:cNvPr id="1030" name="Rectangle 6">
            <a:extLst>
              <a:ext uri="{FF2B5EF4-FFF2-40B4-BE49-F238E27FC236}">
                <a16:creationId xmlns:a16="http://schemas.microsoft.com/office/drawing/2014/main" id="{AF204F7A-0D6D-429C-AE96-CC0A0252C525}"/>
              </a:ext>
            </a:extLst>
          </p:cNvPr>
          <p:cNvSpPr>
            <a:spLocks noGrp="1" noChangeArrowheads="1"/>
          </p:cNvSpPr>
          <p:nvPr>
            <p:ph type="sldNum" sz="quarter" idx="4"/>
          </p:nvPr>
        </p:nvSpPr>
        <p:spPr bwMode="auto">
          <a:xfrm>
            <a:off x="8735324" y="6248400"/>
            <a:ext cx="2539339"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9683B839-E2C2-4AD7-8B66-27D2D20A2FAB}" type="slidenum">
              <a:rPr lang="en-US" altLang="en-US"/>
              <a:pPr/>
              <a:t>‹#›</a:t>
            </a:fld>
            <a:endParaRPr lang="en-US" altLang="en-US"/>
          </a:p>
        </p:txBody>
      </p:sp>
    </p:spTree>
    <p:extLst>
      <p:ext uri="{BB962C8B-B14F-4D97-AF65-F5344CB8AC3E}">
        <p14:creationId xmlns:p14="http://schemas.microsoft.com/office/powerpoint/2010/main" val="403823443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cover/>
  </p:transition>
  <p:txStyles>
    <p:titleStyle>
      <a:lvl1pPr algn="ctr" rtl="0" eaLnBrk="0" fontAlgn="base" hangingPunct="0">
        <a:spcBef>
          <a:spcPct val="0"/>
        </a:spcBef>
        <a:spcAft>
          <a:spcPct val="0"/>
        </a:spcAft>
        <a:defRPr sz="4399">
          <a:solidFill>
            <a:schemeClr val="tx2"/>
          </a:solidFill>
          <a:latin typeface="+mj-lt"/>
          <a:ea typeface="+mj-ea"/>
          <a:cs typeface="+mj-cs"/>
        </a:defRPr>
      </a:lvl1pPr>
      <a:lvl2pPr algn="ctr" rtl="0" eaLnBrk="0" fontAlgn="base" hangingPunct="0">
        <a:spcBef>
          <a:spcPct val="0"/>
        </a:spcBef>
        <a:spcAft>
          <a:spcPct val="0"/>
        </a:spcAft>
        <a:defRPr sz="4399">
          <a:solidFill>
            <a:schemeClr val="tx2"/>
          </a:solidFill>
          <a:latin typeface="Times New Roman" pitchFamily="18" charset="0"/>
        </a:defRPr>
      </a:lvl2pPr>
      <a:lvl3pPr algn="ctr" rtl="0" eaLnBrk="0" fontAlgn="base" hangingPunct="0">
        <a:spcBef>
          <a:spcPct val="0"/>
        </a:spcBef>
        <a:spcAft>
          <a:spcPct val="0"/>
        </a:spcAft>
        <a:defRPr sz="4399">
          <a:solidFill>
            <a:schemeClr val="tx2"/>
          </a:solidFill>
          <a:latin typeface="Times New Roman" pitchFamily="18" charset="0"/>
        </a:defRPr>
      </a:lvl3pPr>
      <a:lvl4pPr algn="ctr" rtl="0" eaLnBrk="0" fontAlgn="base" hangingPunct="0">
        <a:spcBef>
          <a:spcPct val="0"/>
        </a:spcBef>
        <a:spcAft>
          <a:spcPct val="0"/>
        </a:spcAft>
        <a:defRPr sz="4399">
          <a:solidFill>
            <a:schemeClr val="tx2"/>
          </a:solidFill>
          <a:latin typeface="Times New Roman" pitchFamily="18" charset="0"/>
        </a:defRPr>
      </a:lvl4pPr>
      <a:lvl5pPr algn="ctr" rtl="0" eaLnBrk="0" fontAlgn="base" hangingPunct="0">
        <a:spcBef>
          <a:spcPct val="0"/>
        </a:spcBef>
        <a:spcAft>
          <a:spcPct val="0"/>
        </a:spcAft>
        <a:defRPr sz="4399">
          <a:solidFill>
            <a:schemeClr val="tx2"/>
          </a:solidFill>
          <a:latin typeface="Times New Roman" pitchFamily="18" charset="0"/>
        </a:defRPr>
      </a:lvl5pPr>
      <a:lvl6pPr marL="457063" algn="ctr" rtl="0" fontAlgn="base">
        <a:spcBef>
          <a:spcPct val="0"/>
        </a:spcBef>
        <a:spcAft>
          <a:spcPct val="0"/>
        </a:spcAft>
        <a:defRPr sz="4399">
          <a:solidFill>
            <a:schemeClr val="tx2"/>
          </a:solidFill>
          <a:latin typeface="Times New Roman" pitchFamily="18" charset="0"/>
        </a:defRPr>
      </a:lvl6pPr>
      <a:lvl7pPr marL="914126" algn="ctr" rtl="0" fontAlgn="base">
        <a:spcBef>
          <a:spcPct val="0"/>
        </a:spcBef>
        <a:spcAft>
          <a:spcPct val="0"/>
        </a:spcAft>
        <a:defRPr sz="4399">
          <a:solidFill>
            <a:schemeClr val="tx2"/>
          </a:solidFill>
          <a:latin typeface="Times New Roman" pitchFamily="18" charset="0"/>
        </a:defRPr>
      </a:lvl7pPr>
      <a:lvl8pPr marL="1371189" algn="ctr" rtl="0" fontAlgn="base">
        <a:spcBef>
          <a:spcPct val="0"/>
        </a:spcBef>
        <a:spcAft>
          <a:spcPct val="0"/>
        </a:spcAft>
        <a:defRPr sz="4399">
          <a:solidFill>
            <a:schemeClr val="tx2"/>
          </a:solidFill>
          <a:latin typeface="Times New Roman" pitchFamily="18" charset="0"/>
        </a:defRPr>
      </a:lvl8pPr>
      <a:lvl9pPr marL="1828251" algn="ctr" rtl="0" fontAlgn="base">
        <a:spcBef>
          <a:spcPct val="0"/>
        </a:spcBef>
        <a:spcAft>
          <a:spcPct val="0"/>
        </a:spcAft>
        <a:defRPr sz="4399">
          <a:solidFill>
            <a:schemeClr val="tx2"/>
          </a:solidFill>
          <a:latin typeface="Times New Roman" pitchFamily="18" charset="0"/>
        </a:defRPr>
      </a:lvl9pPr>
    </p:titleStyle>
    <p:bodyStyle>
      <a:lvl1pPr marL="342797" indent="-342797" algn="l" rtl="0" eaLnBrk="0" fontAlgn="base" hangingPunct="0">
        <a:spcBef>
          <a:spcPct val="20000"/>
        </a:spcBef>
        <a:spcAft>
          <a:spcPct val="0"/>
        </a:spcAft>
        <a:buChar char="•"/>
        <a:defRPr sz="3199">
          <a:solidFill>
            <a:schemeClr val="tx1"/>
          </a:solidFill>
          <a:latin typeface="+mn-lt"/>
          <a:ea typeface="+mn-ea"/>
          <a:cs typeface="+mn-cs"/>
        </a:defRPr>
      </a:lvl1pPr>
      <a:lvl2pPr marL="742727" indent="-285664" algn="l" rtl="0" eaLnBrk="0" fontAlgn="base" hangingPunct="0">
        <a:spcBef>
          <a:spcPct val="20000"/>
        </a:spcBef>
        <a:spcAft>
          <a:spcPct val="0"/>
        </a:spcAft>
        <a:buChar char="–"/>
        <a:defRPr sz="2799">
          <a:solidFill>
            <a:schemeClr val="tx1"/>
          </a:solidFill>
          <a:latin typeface="+mn-lt"/>
        </a:defRPr>
      </a:lvl2pPr>
      <a:lvl3pPr marL="1142657" indent="-228531" algn="l" rtl="0" eaLnBrk="0" fontAlgn="base" hangingPunct="0">
        <a:spcBef>
          <a:spcPct val="20000"/>
        </a:spcBef>
        <a:spcAft>
          <a:spcPct val="0"/>
        </a:spcAft>
        <a:buChar char="•"/>
        <a:defRPr sz="2399">
          <a:solidFill>
            <a:schemeClr val="tx1"/>
          </a:solidFill>
          <a:latin typeface="+mn-lt"/>
        </a:defRPr>
      </a:lvl3pPr>
      <a:lvl4pPr marL="1599720" indent="-228531" algn="l" rtl="0" eaLnBrk="0" fontAlgn="base" hangingPunct="0">
        <a:spcBef>
          <a:spcPct val="20000"/>
        </a:spcBef>
        <a:spcAft>
          <a:spcPct val="0"/>
        </a:spcAft>
        <a:buChar char="–"/>
        <a:defRPr sz="1999">
          <a:solidFill>
            <a:schemeClr val="tx1"/>
          </a:solidFill>
          <a:latin typeface="+mn-lt"/>
        </a:defRPr>
      </a:lvl4pPr>
      <a:lvl5pPr marL="2056783" indent="-228531" algn="l" rtl="0" eaLnBrk="0" fontAlgn="base" hangingPunct="0">
        <a:spcBef>
          <a:spcPct val="20000"/>
        </a:spcBef>
        <a:spcAft>
          <a:spcPct val="0"/>
        </a:spcAft>
        <a:buChar char="»"/>
        <a:defRPr sz="1999">
          <a:solidFill>
            <a:schemeClr val="tx1"/>
          </a:solidFill>
          <a:latin typeface="+mn-lt"/>
        </a:defRPr>
      </a:lvl5pPr>
      <a:lvl6pPr marL="2513846" indent="-228531" algn="l" rtl="0" fontAlgn="base">
        <a:spcBef>
          <a:spcPct val="20000"/>
        </a:spcBef>
        <a:spcAft>
          <a:spcPct val="0"/>
        </a:spcAft>
        <a:buChar char="»"/>
        <a:defRPr sz="1999">
          <a:solidFill>
            <a:schemeClr val="tx1"/>
          </a:solidFill>
          <a:latin typeface="+mn-lt"/>
        </a:defRPr>
      </a:lvl6pPr>
      <a:lvl7pPr marL="2970908" indent="-228531" algn="l" rtl="0" fontAlgn="base">
        <a:spcBef>
          <a:spcPct val="20000"/>
        </a:spcBef>
        <a:spcAft>
          <a:spcPct val="0"/>
        </a:spcAft>
        <a:buChar char="»"/>
        <a:defRPr sz="1999">
          <a:solidFill>
            <a:schemeClr val="tx1"/>
          </a:solidFill>
          <a:latin typeface="+mn-lt"/>
        </a:defRPr>
      </a:lvl7pPr>
      <a:lvl8pPr marL="3427971" indent="-228531" algn="l" rtl="0" fontAlgn="base">
        <a:spcBef>
          <a:spcPct val="20000"/>
        </a:spcBef>
        <a:spcAft>
          <a:spcPct val="0"/>
        </a:spcAft>
        <a:buChar char="»"/>
        <a:defRPr sz="1999">
          <a:solidFill>
            <a:schemeClr val="tx1"/>
          </a:solidFill>
          <a:latin typeface="+mn-lt"/>
        </a:defRPr>
      </a:lvl8pPr>
      <a:lvl9pPr marL="3885034" indent="-228531" algn="l" rtl="0" fontAlgn="base">
        <a:spcBef>
          <a:spcPct val="20000"/>
        </a:spcBef>
        <a:spcAft>
          <a:spcPct val="0"/>
        </a:spcAft>
        <a:buChar char="»"/>
        <a:defRPr sz="1999">
          <a:solidFill>
            <a:schemeClr val="tx1"/>
          </a:solidFill>
          <a:latin typeface="+mn-lt"/>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D78208-3D94-D547-5E39-C22C20BD9E24}"/>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5B2519-695E-F7C5-68E6-3402D10B7B34}"/>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ACE7BB-0265-5F0A-4CEC-167350BA0D22}"/>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98F74ED-B4A6-412B-85C0-817C810B668C}" type="datetimeFigureOut">
              <a:rPr lang="en-US" smtClean="0"/>
              <a:t>5/29/2026</a:t>
            </a:fld>
            <a:endParaRPr lang="en-US"/>
          </a:p>
        </p:txBody>
      </p:sp>
      <p:sp>
        <p:nvSpPr>
          <p:cNvPr id="5" name="Footer Placeholder 4">
            <a:extLst>
              <a:ext uri="{FF2B5EF4-FFF2-40B4-BE49-F238E27FC236}">
                <a16:creationId xmlns:a16="http://schemas.microsoft.com/office/drawing/2014/main" id="{DEE973B6-44BB-F5B2-5BC5-F844D37202C2}"/>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600B5A4-E987-D1FE-8C4F-34E453096124}"/>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3252E99-F92D-40DB-A4F7-1271E96DC90A}" type="slidenum">
              <a:rPr lang="en-US" smtClean="0"/>
              <a:t>‹#›</a:t>
            </a:fld>
            <a:endParaRPr lang="en-US"/>
          </a:p>
        </p:txBody>
      </p:sp>
    </p:spTree>
    <p:extLst>
      <p:ext uri="{BB962C8B-B14F-4D97-AF65-F5344CB8AC3E}">
        <p14:creationId xmlns:p14="http://schemas.microsoft.com/office/powerpoint/2010/main" val="72223627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cover/>
  </p:transition>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mailto:tperkins@gibperk.com" TargetMode="External"/><Relationship Id="rId2" Type="http://schemas.openxmlformats.org/officeDocument/2006/relationships/hyperlink" Target="mailto:mpezzner@gibperk.com" TargetMode="External"/><Relationship Id="rId1" Type="http://schemas.openxmlformats.org/officeDocument/2006/relationships/slideLayout" Target="../slideLayouts/slideLayout17.xml"/><Relationship Id="rId4" Type="http://schemas.openxmlformats.org/officeDocument/2006/relationships/image" Target="../media/image8.gif"/></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mailto:pfellman@gibperk.com"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jpeg"/><Relationship Id="rId4" Type="http://schemas.openxmlformats.org/officeDocument/2006/relationships/hyperlink" Target="mailto:tedperkins@gibperk.com"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mailto:mpezzner@gibperk.com"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5.sv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6.sv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7.sv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6.sv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63.sv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45.xml"/></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mailto:tperkins@gibperk.com" TargetMode="External"/><Relationship Id="rId1" Type="http://schemas.openxmlformats.org/officeDocument/2006/relationships/slideLayout" Target="../slideLayouts/slideLayout50.xml"/></Relationships>
</file>

<file path=ppt/slides/_rels/slide7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learningmarket.org/" TargetMode="External"/><Relationship Id="rId1" Type="http://schemas.openxmlformats.org/officeDocument/2006/relationships/slideLayout" Target="../slideLayouts/slideLayout1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1D2D4"/>
        </a:solidFill>
        <a:effectLst/>
      </p:bgPr>
    </p:bg>
    <p:spTree>
      <p:nvGrpSpPr>
        <p:cNvPr id="1" name=""/>
        <p:cNvGrpSpPr/>
        <p:nvPr/>
      </p:nvGrpSpPr>
      <p:grpSpPr>
        <a:xfrm>
          <a:off x="0" y="0"/>
          <a:ext cx="0" cy="0"/>
          <a:chOff x="0" y="0"/>
          <a:chExt cx="0" cy="0"/>
        </a:xfrm>
      </p:grpSpPr>
      <p:sp>
        <p:nvSpPr>
          <p:cNvPr id="4" name="TextBox 3"/>
          <p:cNvSpPr txBox="1"/>
          <p:nvPr/>
        </p:nvSpPr>
        <p:spPr>
          <a:xfrm>
            <a:off x="502920" y="1097280"/>
            <a:ext cx="10972800" cy="914400"/>
          </a:xfrm>
          <a:prstGeom prst="rect">
            <a:avLst/>
          </a:prstGeom>
          <a:noFill/>
        </p:spPr>
        <p:txBody>
          <a:bodyPr wrap="square">
            <a:spAutoFit/>
          </a:bodyPr>
          <a:lstStyle/>
          <a:p>
            <a:pPr algn="l"/>
            <a:r>
              <a:rPr sz="5200" b="1" i="0" dirty="0">
                <a:solidFill>
                  <a:schemeClr val="tx2">
                    <a:lumMod val="75000"/>
                  </a:schemeClr>
                </a:solidFill>
                <a:effectLst>
                  <a:outerShdw blurRad="38100" dist="38100" dir="2700000" algn="tl">
                    <a:srgbClr val="000000">
                      <a:alpha val="43137"/>
                    </a:srgbClr>
                  </a:outerShdw>
                </a:effectLst>
                <a:latin typeface="Georgia"/>
              </a:rPr>
              <a:t>Forming an LLC</a:t>
            </a:r>
          </a:p>
        </p:txBody>
      </p:sp>
      <p:sp>
        <p:nvSpPr>
          <p:cNvPr id="5" name="TextBox 4"/>
          <p:cNvSpPr txBox="1"/>
          <p:nvPr/>
        </p:nvSpPr>
        <p:spPr>
          <a:xfrm>
            <a:off x="502920" y="1883444"/>
            <a:ext cx="4754881" cy="769441"/>
          </a:xfrm>
          <a:prstGeom prst="rect">
            <a:avLst/>
          </a:prstGeom>
          <a:noFill/>
        </p:spPr>
        <p:txBody>
          <a:bodyPr wrap="square">
            <a:spAutoFit/>
          </a:bodyPr>
          <a:lstStyle/>
          <a:p>
            <a:pPr algn="l"/>
            <a:r>
              <a:rPr sz="4400" b="0" i="0" dirty="0">
                <a:solidFill>
                  <a:schemeClr val="tx2">
                    <a:lumMod val="75000"/>
                  </a:schemeClr>
                </a:solidFill>
                <a:effectLst>
                  <a:outerShdw blurRad="38100" dist="38100" dir="2700000" algn="tl">
                    <a:srgbClr val="000000">
                      <a:alpha val="43137"/>
                    </a:srgbClr>
                  </a:outerShdw>
                </a:effectLst>
                <a:latin typeface="Georgia"/>
              </a:rPr>
              <a:t>in Pennsylvania</a:t>
            </a:r>
          </a:p>
        </p:txBody>
      </p:sp>
      <p:sp>
        <p:nvSpPr>
          <p:cNvPr id="7" name="TextBox 6"/>
          <p:cNvSpPr txBox="1"/>
          <p:nvPr/>
        </p:nvSpPr>
        <p:spPr>
          <a:xfrm>
            <a:off x="445135" y="3136172"/>
            <a:ext cx="6172200" cy="1384995"/>
          </a:xfrm>
          <a:prstGeom prst="rect">
            <a:avLst/>
          </a:prstGeom>
          <a:noFill/>
        </p:spPr>
        <p:txBody>
          <a:bodyPr wrap="square">
            <a:spAutoFit/>
          </a:bodyPr>
          <a:lstStyle/>
          <a:p>
            <a:pPr algn="l"/>
            <a:r>
              <a:rPr sz="2800" b="0" i="0" dirty="0">
                <a:solidFill>
                  <a:srgbClr val="B11B40"/>
                </a:solidFill>
                <a:latin typeface="Abadi" panose="020B0604020104020204" pitchFamily="34" charset="0"/>
              </a:rPr>
              <a:t>A comprehensive overview of key issues in LLC formation, management, taxation, and governance</a:t>
            </a:r>
          </a:p>
        </p:txBody>
      </p:sp>
      <p:pic>
        <p:nvPicPr>
          <p:cNvPr id="13" name="Picture 12">
            <a:extLst>
              <a:ext uri="{FF2B5EF4-FFF2-40B4-BE49-F238E27FC236}">
                <a16:creationId xmlns:a16="http://schemas.microsoft.com/office/drawing/2014/main" id="{F9C087A0-4F01-E93B-B137-9FBCF9DEB362}"/>
              </a:ext>
            </a:extLst>
          </p:cNvPr>
          <p:cNvPicPr>
            <a:picLocks noChangeAspect="1"/>
          </p:cNvPicPr>
          <p:nvPr/>
        </p:nvPicPr>
        <p:blipFill>
          <a:blip r:embed="rId3"/>
          <a:stretch>
            <a:fillRect/>
          </a:stretch>
        </p:blipFill>
        <p:spPr>
          <a:xfrm>
            <a:off x="6559550" y="614362"/>
            <a:ext cx="5629275" cy="5629275"/>
          </a:xfrm>
          <a:prstGeom prst="rect">
            <a:avLst/>
          </a:prstGeom>
        </p:spPr>
      </p:pic>
    </p:spTree>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323342" y="702674"/>
            <a:ext cx="9542141" cy="4523137"/>
          </a:xfrm>
          <a:prstGeom prst="rect">
            <a:avLst/>
          </a:prstGeom>
          <a:noFill/>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Abadi Extra Light" panose="020B0204020104020204" pitchFamily="34" charset="0"/>
                <a:ea typeface="+mn-ea"/>
                <a:cs typeface="Calibri" panose="020F0502020204030204" pitchFamily="34" charset="0"/>
              </a:rPr>
              <a:t>Refund Policy</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000000"/>
                </a:solidFill>
                <a:effectLst/>
                <a:uLnTx/>
                <a:uFillTx/>
                <a:latin typeface="Abadi Extra Light" panose="020B0204020104020204" pitchFamily="34" charset="0"/>
                <a:ea typeface="+mn-ea"/>
                <a:cs typeface="Calibri" panose="020F0502020204030204" pitchFamily="34" charset="0"/>
              </a:rPr>
              <a:t>It is the policy of YourOnlineProfessor.net to satisfy participants and purchasers in a reasonable manner. Therefore, refunds to dissatisfied participants will be given in order to maintain good will. However, the reason for a participant's dissatisfaction and any resulting refund must be clearly indicated. Each refund request will be reviewed by a majority of the members of YourOnlineProfessor.net. A refund is always given if a course does not qualify for CPE credit in the state in which the purchaser seeks to apply it for credit.</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Abadi Extra Light" panose="020B0204020104020204" pitchFamily="34" charset="0"/>
                <a:ea typeface="+mn-ea"/>
                <a:cs typeface="Calibri" panose="020F0502020204030204" pitchFamily="34" charset="0"/>
              </a:rPr>
              <a:t>Program Cancellation Policy</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000000"/>
                </a:solidFill>
                <a:effectLst/>
                <a:uLnTx/>
                <a:uFillTx/>
                <a:latin typeface="Abadi Extra Light" panose="020B0204020104020204" pitchFamily="34" charset="0"/>
                <a:ea typeface="+mn-ea"/>
                <a:cs typeface="Calibri" panose="020F0502020204030204" pitchFamily="34" charset="0"/>
              </a:rPr>
              <a:t>It is the policy of YourOnlineProfessor.net to refund any fees paid in full in the event that a scheduled program is cancelled or rescheduled. </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Abadi Extra Light" panose="020B0204020104020204" pitchFamily="34" charset="0"/>
                <a:ea typeface="+mn-ea"/>
                <a:cs typeface="Calibri" panose="020F0502020204030204" pitchFamily="34" charset="0"/>
              </a:rPr>
              <a:t>Complaint Resolution Policy </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000000"/>
                </a:solidFill>
                <a:effectLst/>
                <a:uLnTx/>
                <a:uFillTx/>
                <a:latin typeface="Abadi Extra Light" panose="020B0204020104020204" pitchFamily="34" charset="0"/>
                <a:ea typeface="+mn-ea"/>
                <a:cs typeface="Calibri" panose="020F0502020204030204" pitchFamily="34" charset="0"/>
              </a:rPr>
              <a:t>All evaluations are reviewed by Edward Perkins. Grievance complaints are directed to Mr. Perkins at (610) 565-1708 ext. 2 or via email to yop@youronlineprofessor.org. It is the policy of YourOnlineProfessor.net to respond to every grievance complaint. This response shall include when appropriate: reviewing the grievance complaint in conjunction with other participant evaluations and discussion of the grievance complaint with the course instructor or other employees.</a:t>
            </a:r>
          </a:p>
        </p:txBody>
      </p:sp>
      <p:pic>
        <p:nvPicPr>
          <p:cNvPr id="3" name="Picture 2" descr="gibperknobackground.png">
            <a:extLst>
              <a:ext uri="{FF2B5EF4-FFF2-40B4-BE49-F238E27FC236}">
                <a16:creationId xmlns:a16="http://schemas.microsoft.com/office/drawing/2014/main" id="{B1CBA022-CDCE-13DC-6525-762E2A0E483E}"/>
              </a:ext>
            </a:extLst>
          </p:cNvPr>
          <p:cNvPicPr>
            <a:picLocks noChangeAspect="1"/>
          </p:cNvPicPr>
          <p:nvPr/>
        </p:nvPicPr>
        <p:blipFill>
          <a:blip r:embed="rId3" cstate="print"/>
          <a:srcRect/>
          <a:stretch>
            <a:fillRect/>
          </a:stretch>
        </p:blipFill>
        <p:spPr bwMode="auto">
          <a:xfrm>
            <a:off x="688649" y="5803046"/>
            <a:ext cx="2483215" cy="583073"/>
          </a:xfrm>
          <a:prstGeom prst="rect">
            <a:avLst/>
          </a:prstGeom>
          <a:noFill/>
          <a:ln w="9525">
            <a:noFill/>
            <a:miter lim="800000"/>
            <a:headEnd/>
            <a:tailEnd/>
          </a:ln>
          <a:effectLst>
            <a:outerShdw blurRad="149987" dist="250190" dir="8460000" sx="103000" sy="103000" algn="ctr">
              <a:srgbClr val="000000">
                <a:alpha val="32000"/>
              </a:srgbClr>
            </a:outerShdw>
          </a:effectLst>
        </p:spPr>
      </p:pic>
    </p:spTree>
    <p:extLst>
      <p:ext uri="{BB962C8B-B14F-4D97-AF65-F5344CB8AC3E}">
        <p14:creationId xmlns:p14="http://schemas.microsoft.com/office/powerpoint/2010/main" val="1054646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rot="5400000" flipH="1">
            <a:off x="1323630" y="3400433"/>
            <a:ext cx="6856214" cy="57135"/>
          </a:xfrm>
          <a:prstGeom prst="rect">
            <a:avLst/>
          </a:prstGeom>
          <a:gradFill>
            <a:gsLst>
              <a:gs pos="0">
                <a:schemeClr val="tx1"/>
              </a:gs>
              <a:gs pos="34000">
                <a:schemeClr val="tx1">
                  <a:lumMod val="75000"/>
                  <a:lumOff val="25000"/>
                </a:schemeClr>
              </a:gs>
              <a:gs pos="71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708" name="TextBox 3"/>
          <p:cNvSpPr txBox="1">
            <a:spLocks noChangeArrowheads="1"/>
          </p:cNvSpPr>
          <p:nvPr/>
        </p:nvSpPr>
        <p:spPr bwMode="auto">
          <a:xfrm>
            <a:off x="3294791" y="991410"/>
            <a:ext cx="324044" cy="830781"/>
          </a:xfrm>
          <a:prstGeom prst="rect">
            <a:avLst/>
          </a:prstGeom>
          <a:noFill/>
          <a:ln w="9525">
            <a:noFill/>
            <a:miter lim="800000"/>
            <a:headEnd/>
            <a:tailEnd/>
          </a:ln>
        </p:spPr>
        <p:txBody>
          <a:bodyPr wrap="non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4799" b="0" i="0" u="none" strike="noStrike" kern="1200" cap="none" spc="0" normalizeH="0" baseline="0" noProof="0">
                <a:ln>
                  <a:noFill/>
                </a:ln>
                <a:solidFill>
                  <a:srgbClr val="FF0000"/>
                </a:solidFill>
                <a:effectLst/>
                <a:uLnTx/>
                <a:uFillTx/>
                <a:latin typeface="Calibri" panose="020F0502020204030204"/>
                <a:ea typeface="+mn-ea"/>
                <a:cs typeface="+mn-cs"/>
              </a:rPr>
              <a:t> </a:t>
            </a:r>
          </a:p>
        </p:txBody>
      </p:sp>
      <p:sp>
        <p:nvSpPr>
          <p:cNvPr id="9" name="TextBox 8"/>
          <p:cNvSpPr txBox="1"/>
          <p:nvPr/>
        </p:nvSpPr>
        <p:spPr>
          <a:xfrm>
            <a:off x="5713511" y="305614"/>
            <a:ext cx="4113728" cy="6305469"/>
          </a:xfrm>
          <a:prstGeom prst="rect">
            <a:avLst/>
          </a:prstGeom>
          <a:solidFill>
            <a:schemeClr val="bg1"/>
          </a:solidFill>
        </p:spPr>
        <p:txBody>
          <a:bodyP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000000"/>
                </a:solidFill>
                <a:effectLst/>
                <a:uLnTx/>
                <a:uFillTx/>
                <a:latin typeface="Abadi Extra Light" panose="020B0204020104020204" pitchFamily="34" charset="0"/>
                <a:ea typeface="+mn-ea"/>
                <a:cs typeface="Calibri" panose="020F0502020204030204" pitchFamily="34" charset="0"/>
              </a:rPr>
              <a:t>Where Applicable, this program is</a:t>
            </a:r>
            <a:br>
              <a:rPr kumimoji="0" lang="en-US" sz="1799" b="0" i="0" u="none" strike="noStrike" kern="1200" cap="none" spc="0" normalizeH="0" baseline="0" noProof="0">
                <a:ln>
                  <a:noFill/>
                </a:ln>
                <a:solidFill>
                  <a:srgbClr val="000000"/>
                </a:solidFill>
                <a:effectLst/>
                <a:uLnTx/>
                <a:uFillTx/>
                <a:latin typeface="Abadi Extra Light" panose="020B0204020104020204" pitchFamily="34" charset="0"/>
                <a:ea typeface="+mn-ea"/>
                <a:cs typeface="Calibri" panose="020F0502020204030204" pitchFamily="34" charset="0"/>
              </a:rPr>
            </a:br>
            <a:r>
              <a:rPr kumimoji="0" lang="en-US" sz="1799" b="0" i="0" u="none" strike="noStrike" kern="1200" cap="none" spc="0" normalizeH="0" baseline="0" noProof="0">
                <a:ln>
                  <a:noFill/>
                </a:ln>
                <a:solidFill>
                  <a:srgbClr val="000000"/>
                </a:solidFill>
                <a:effectLst/>
                <a:uLnTx/>
                <a:uFillTx/>
                <a:latin typeface="Abadi Extra Light" panose="020B0204020104020204" pitchFamily="34" charset="0"/>
                <a:ea typeface="+mn-ea"/>
                <a:cs typeface="Calibri" panose="020F0502020204030204" pitchFamily="34" charset="0"/>
              </a:rPr>
              <a:t>© YourOnlineProfessor.net - All Rights Reserved.</a:t>
            </a: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badi Extra Light" panose="020B0204020104020204" pitchFamily="34" charset="0"/>
              <a:ea typeface="+mn-ea"/>
              <a:cs typeface="Calibri" panose="020F0502020204030204" pitchFamily="34"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000000"/>
                </a:solidFill>
                <a:effectLst/>
                <a:uLnTx/>
                <a:uFillTx/>
                <a:latin typeface="Abadi Extra Light" panose="020B0204020104020204" pitchFamily="34" charset="0"/>
                <a:ea typeface="+mn-ea"/>
                <a:cs typeface="Calibri" panose="020F0502020204030204" pitchFamily="34" charset="0"/>
              </a:rPr>
              <a:t>This material is designed for informational purposes. In providing this material, neither the author nor YourOnlineProfessor.net are engaged in rendering legal, accounting or professional service. If legal, accounting, or professional service is required, the service of a competent professional should be sought.</a:t>
            </a: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badi Extra Light" panose="020B0204020104020204" pitchFamily="34" charset="0"/>
              <a:ea typeface="+mn-ea"/>
              <a:cs typeface="Calibri" panose="020F0502020204030204" pitchFamily="34"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000000"/>
                </a:solidFill>
                <a:effectLst/>
                <a:uLnTx/>
                <a:uFillTx/>
                <a:latin typeface="Abadi Extra Light" panose="020B0204020104020204" pitchFamily="34" charset="0"/>
                <a:ea typeface="+mn-ea"/>
                <a:cs typeface="Calibri" panose="020F0502020204030204" pitchFamily="34" charset="0"/>
              </a:rPr>
              <a:t>Inquiries regarding the use of the material contained in </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000000"/>
                </a:solidFill>
                <a:effectLst/>
                <a:uLnTx/>
                <a:uFillTx/>
                <a:latin typeface="Abadi Extra Light" panose="020B0204020104020204" pitchFamily="34" charset="0"/>
                <a:ea typeface="+mn-ea"/>
                <a:cs typeface="Calibri" panose="020F0502020204030204" pitchFamily="34" charset="0"/>
              </a:rPr>
              <a:t>this Course should be addressed to:</a:t>
            </a:r>
            <a:br>
              <a:rPr kumimoji="0" lang="en-US" sz="1799" b="0" i="0" u="none" strike="noStrike" kern="1200" cap="none" spc="0" normalizeH="0" baseline="0" noProof="0">
                <a:ln>
                  <a:noFill/>
                </a:ln>
                <a:solidFill>
                  <a:srgbClr val="000000"/>
                </a:solidFill>
                <a:effectLst/>
                <a:uLnTx/>
                <a:uFillTx/>
                <a:latin typeface="Abadi Extra Light" panose="020B0204020104020204" pitchFamily="34" charset="0"/>
                <a:ea typeface="+mn-ea"/>
                <a:cs typeface="Calibri" panose="020F0502020204030204" pitchFamily="34" charset="0"/>
              </a:rPr>
            </a:br>
            <a:endParaRPr kumimoji="0" lang="en-US" sz="1799" b="0" i="0" u="none" strike="noStrike" kern="1200" cap="none" spc="0" normalizeH="0" baseline="0" noProof="0">
              <a:ln>
                <a:noFill/>
              </a:ln>
              <a:solidFill>
                <a:prstClr val="black"/>
              </a:solidFill>
              <a:effectLst>
                <a:outerShdw blurRad="38100" dist="38100" dir="2700000" algn="tl">
                  <a:srgbClr val="C0C0C0"/>
                </a:outerShdw>
              </a:effectLst>
              <a:uLnTx/>
              <a:uFillTx/>
              <a:latin typeface="Abadi Extra Light" panose="020B0204020104020204" pitchFamily="34" charset="0"/>
              <a:ea typeface="+mn-ea"/>
              <a:cs typeface="Calibri" panose="020F0502020204030204" pitchFamily="34"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66"/>
                </a:solidFill>
                <a:effectLst>
                  <a:outerShdw blurRad="38100" dist="38100" dir="2700000" algn="tl">
                    <a:srgbClr val="000000">
                      <a:alpha val="43137"/>
                    </a:srgbClr>
                  </a:outerShdw>
                </a:effectLst>
                <a:uLnTx/>
                <a:uFill>
                  <a:solidFill>
                    <a:srgbClr val="C00000"/>
                  </a:solidFill>
                </a:uFill>
                <a:latin typeface="Abadi Extra Light" panose="020B0204020104020204" pitchFamily="34" charset="0"/>
                <a:ea typeface="Tahoma" pitchFamily="34" charset="0"/>
                <a:cs typeface="Times New Roman" pitchFamily="18" charset="0"/>
              </a:rPr>
              <a:t>Ted Perkins</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err="1">
                <a:ln>
                  <a:noFill/>
                </a:ln>
                <a:solidFill>
                  <a:srgbClr val="000066"/>
                </a:solidFill>
                <a:effectLst>
                  <a:outerShdw blurRad="38100" dist="38100" dir="2700000" algn="tl">
                    <a:srgbClr val="000000">
                      <a:alpha val="43137"/>
                    </a:srgbClr>
                  </a:outerShdw>
                </a:effectLst>
                <a:uLnTx/>
                <a:uFill>
                  <a:solidFill>
                    <a:srgbClr val="C00000"/>
                  </a:solidFill>
                </a:uFill>
                <a:latin typeface="Abadi Extra Light" panose="020B0204020104020204" pitchFamily="34" charset="0"/>
                <a:ea typeface="Tahoma" pitchFamily="34" charset="0"/>
                <a:cs typeface="Times New Roman" pitchFamily="18" charset="0"/>
              </a:rPr>
              <a:t>tperkins</a:t>
            </a:r>
            <a:r>
              <a:rPr kumimoji="0" lang="en-US" sz="1600" b="0" i="0" u="sng" strike="noStrike" kern="1200" cap="none" spc="0" normalizeH="0" baseline="0" noProof="0">
                <a:ln>
                  <a:noFill/>
                </a:ln>
                <a:solidFill>
                  <a:srgbClr val="000066"/>
                </a:solidFill>
                <a:effectLst>
                  <a:outerShdw blurRad="38100" dist="38100" dir="2700000" algn="tl">
                    <a:srgbClr val="000000">
                      <a:alpha val="43137"/>
                    </a:srgbClr>
                  </a:outerShdw>
                </a:effectLst>
                <a:uLnTx/>
                <a:uFill>
                  <a:solidFill>
                    <a:srgbClr val="C00000"/>
                  </a:solidFill>
                </a:uFill>
                <a:latin typeface="Abadi Extra Light" panose="020B0204020104020204" pitchFamily="34" charset="0"/>
                <a:ea typeface="Tahoma" pitchFamily="34" charset="0"/>
                <a:cs typeface="Times New Roman" pitchFamily="18" charset="0"/>
              </a:rPr>
              <a:t>@gibperk.com</a:t>
            </a:r>
            <a:br>
              <a:rPr kumimoji="0" lang="en-US" sz="1600" b="0" i="0" u="none" strike="noStrike" kern="1200" cap="none" spc="0" normalizeH="0" baseline="0" noProof="0">
                <a:ln>
                  <a:noFill/>
                </a:ln>
                <a:solidFill>
                  <a:srgbClr val="C00000"/>
                </a:solidFill>
                <a:effectLst>
                  <a:outerShdw blurRad="38100" dist="38100" dir="2700000" algn="tl">
                    <a:srgbClr val="C0C0C0"/>
                  </a:outerShdw>
                </a:effectLst>
                <a:uLnTx/>
                <a:uFillTx/>
                <a:latin typeface="Abadi Extra Light" panose="020B0204020104020204" pitchFamily="34" charset="0"/>
                <a:ea typeface="+mn-ea"/>
                <a:cs typeface="+mn-cs"/>
              </a:rPr>
            </a:br>
            <a:r>
              <a:rPr kumimoji="0" lang="en-US" sz="1600" b="0" i="0" u="none" strike="noStrike" kern="1200" cap="none" spc="0" normalizeH="0" baseline="0" noProof="0">
                <a:ln>
                  <a:noFill/>
                </a:ln>
                <a:solidFill>
                  <a:prstClr val="black"/>
                </a:solidFill>
                <a:effectLst>
                  <a:outerShdw blurRad="38100" dist="38100" dir="2700000" algn="tl">
                    <a:srgbClr val="C0C0C0"/>
                  </a:outerShdw>
                </a:effectLst>
                <a:uLnTx/>
                <a:uFillTx/>
                <a:latin typeface="Abadi Extra Light" panose="020B0204020104020204" pitchFamily="34" charset="0"/>
                <a:ea typeface="+mn-ea"/>
                <a:cs typeface="+mn-cs"/>
              </a:rPr>
              <a:t>Suite 204</a:t>
            </a:r>
            <a:br>
              <a:rPr kumimoji="0" lang="en-US" sz="1600" b="0" i="0" u="none" strike="noStrike" kern="1200" cap="none" spc="0" normalizeH="0" baseline="0" noProof="0">
                <a:ln>
                  <a:noFill/>
                </a:ln>
                <a:solidFill>
                  <a:prstClr val="black"/>
                </a:solidFill>
                <a:effectLst>
                  <a:outerShdw blurRad="38100" dist="38100" dir="2700000" algn="tl">
                    <a:srgbClr val="C0C0C0"/>
                  </a:outerShdw>
                </a:effectLst>
                <a:uLnTx/>
                <a:uFillTx/>
                <a:latin typeface="Abadi Extra Light" panose="020B0204020104020204" pitchFamily="34" charset="0"/>
                <a:ea typeface="+mn-ea"/>
                <a:cs typeface="+mn-cs"/>
              </a:rPr>
            </a:br>
            <a:r>
              <a:rPr kumimoji="0" lang="en-US" sz="1600" b="0" i="0" u="none" strike="noStrike" kern="1200" cap="none" spc="0" normalizeH="0" baseline="0" noProof="0">
                <a:ln>
                  <a:noFill/>
                </a:ln>
                <a:solidFill>
                  <a:prstClr val="black"/>
                </a:solidFill>
                <a:effectLst>
                  <a:outerShdw blurRad="38100" dist="38100" dir="2700000" algn="tl">
                    <a:srgbClr val="C0C0C0"/>
                  </a:outerShdw>
                </a:effectLst>
                <a:uLnTx/>
                <a:uFillTx/>
                <a:latin typeface="Abadi Extra Light" panose="020B0204020104020204" pitchFamily="34" charset="0"/>
                <a:ea typeface="+mn-ea"/>
                <a:cs typeface="+mn-cs"/>
              </a:rPr>
              <a:t>100 W. Sixth Street</a:t>
            </a:r>
            <a:br>
              <a:rPr kumimoji="0" lang="en-US" sz="1600" b="0" i="0" u="none" strike="noStrike" kern="1200" cap="none" spc="0" normalizeH="0" baseline="0" noProof="0">
                <a:ln>
                  <a:noFill/>
                </a:ln>
                <a:solidFill>
                  <a:prstClr val="black"/>
                </a:solidFill>
                <a:effectLst>
                  <a:outerShdw blurRad="38100" dist="38100" dir="2700000" algn="tl">
                    <a:srgbClr val="C0C0C0"/>
                  </a:outerShdw>
                </a:effectLst>
                <a:uLnTx/>
                <a:uFillTx/>
                <a:latin typeface="Abadi Extra Light" panose="020B0204020104020204" pitchFamily="34" charset="0"/>
                <a:ea typeface="+mn-ea"/>
                <a:cs typeface="+mn-cs"/>
              </a:rPr>
            </a:br>
            <a:r>
              <a:rPr kumimoji="0" lang="en-US" sz="1600" b="0" i="0" u="none" strike="noStrike" kern="1200" cap="none" spc="0" normalizeH="0" baseline="0" noProof="0">
                <a:ln>
                  <a:noFill/>
                </a:ln>
                <a:solidFill>
                  <a:prstClr val="black"/>
                </a:solidFill>
                <a:effectLst>
                  <a:outerShdw blurRad="38100" dist="38100" dir="2700000" algn="tl">
                    <a:srgbClr val="C0C0C0"/>
                  </a:outerShdw>
                </a:effectLst>
                <a:uLnTx/>
                <a:uFillTx/>
                <a:latin typeface="Abadi Extra Light" panose="020B0204020104020204" pitchFamily="34" charset="0"/>
                <a:ea typeface="+mn-ea"/>
                <a:cs typeface="+mn-cs"/>
              </a:rPr>
              <a:t>Media, PA 19063</a:t>
            </a:r>
          </a:p>
        </p:txBody>
      </p:sp>
      <p:pic>
        <p:nvPicPr>
          <p:cNvPr id="2" name="Picture 1" descr="gibperknobackground.png">
            <a:extLst>
              <a:ext uri="{FF2B5EF4-FFF2-40B4-BE49-F238E27FC236}">
                <a16:creationId xmlns:a16="http://schemas.microsoft.com/office/drawing/2014/main" id="{4E8B8689-0BE3-57B3-3543-12373C3C9569}"/>
              </a:ext>
            </a:extLst>
          </p:cNvPr>
          <p:cNvPicPr>
            <a:picLocks noChangeAspect="1"/>
          </p:cNvPicPr>
          <p:nvPr/>
        </p:nvPicPr>
        <p:blipFill>
          <a:blip r:embed="rId3" cstate="print"/>
          <a:srcRect/>
          <a:stretch>
            <a:fillRect/>
          </a:stretch>
        </p:blipFill>
        <p:spPr bwMode="auto">
          <a:xfrm>
            <a:off x="688649" y="5803046"/>
            <a:ext cx="2483215" cy="583073"/>
          </a:xfrm>
          <a:prstGeom prst="rect">
            <a:avLst/>
          </a:prstGeom>
          <a:noFill/>
          <a:ln w="9525">
            <a:noFill/>
            <a:miter lim="800000"/>
            <a:headEnd/>
            <a:tailEnd/>
          </a:ln>
          <a:effectLst>
            <a:outerShdw blurRad="149987" dist="250190" dir="8460000" sx="103000" sy="103000" algn="ctr">
              <a:srgbClr val="000000">
                <a:alpha val="32000"/>
              </a:srgbClr>
            </a:outerShdw>
          </a:effectLst>
        </p:spPr>
      </p:pic>
    </p:spTree>
    <p:extLst>
      <p:ext uri="{BB962C8B-B14F-4D97-AF65-F5344CB8AC3E}">
        <p14:creationId xmlns:p14="http://schemas.microsoft.com/office/powerpoint/2010/main" val="3375823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94791" y="991364"/>
            <a:ext cx="324044" cy="830781"/>
          </a:xfrm>
          <a:prstGeom prst="rect">
            <a:avLst/>
          </a:prstGeom>
          <a:noFill/>
        </p:spPr>
        <p:txBody>
          <a:bodyPr wrap="non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4799" b="0" i="0" u="none" strike="noStrike" kern="1200" cap="none" spc="0" normalizeH="0" baseline="0" noProof="0">
                <a:ln>
                  <a:noFill/>
                </a:ln>
                <a:solidFill>
                  <a:srgbClr val="FF0000"/>
                </a:solidFill>
                <a:effectLst/>
                <a:uLnTx/>
                <a:uFillTx/>
                <a:latin typeface="Calibri" panose="020F0502020204030204"/>
                <a:ea typeface="+mn-ea"/>
                <a:cs typeface="+mn-cs"/>
              </a:rPr>
              <a:t> </a:t>
            </a:r>
          </a:p>
        </p:txBody>
      </p:sp>
      <p:sp>
        <p:nvSpPr>
          <p:cNvPr id="10" name="TextBox 9"/>
          <p:cNvSpPr txBox="1"/>
          <p:nvPr/>
        </p:nvSpPr>
        <p:spPr>
          <a:xfrm>
            <a:off x="1013288" y="2818110"/>
            <a:ext cx="10602026" cy="3292351"/>
          </a:xfrm>
          <a:prstGeom prst="rect">
            <a:avLst/>
          </a:prstGeom>
          <a:noFill/>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399"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Attendees will be asked to periodically verify their attendance </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399"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 order to comply with CPE/CLE guidelines.</a:t>
            </a: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399"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This involves clicking </a:t>
            </a:r>
            <a:r>
              <a:rPr kumimoji="0" lang="en-US" sz="2399"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“Still here” </a:t>
            </a:r>
            <a:r>
              <a:rPr kumimoji="0" lang="en-US" sz="2399"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when the pop-up arises.</a:t>
            </a: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399" b="0" i="0" u="sng"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It is important that you follow all such prompts </a:t>
            </a: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399"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 order to ensure that your CPE/CLE credits </a:t>
            </a:r>
            <a:br>
              <a:rPr kumimoji="0" lang="en-US" sz="2399"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2399"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are received in full.</a:t>
            </a:r>
          </a:p>
        </p:txBody>
      </p:sp>
      <p:pic>
        <p:nvPicPr>
          <p:cNvPr id="3" name="Picture 2">
            <a:extLst>
              <a:ext uri="{FF2B5EF4-FFF2-40B4-BE49-F238E27FC236}">
                <a16:creationId xmlns:a16="http://schemas.microsoft.com/office/drawing/2014/main" id="{9199EA8F-E203-9349-2C86-919AD60BCDF3}"/>
              </a:ext>
            </a:extLst>
          </p:cNvPr>
          <p:cNvPicPr>
            <a:picLocks noChangeAspect="1"/>
          </p:cNvPicPr>
          <p:nvPr/>
        </p:nvPicPr>
        <p:blipFill>
          <a:blip r:embed="rId3"/>
          <a:stretch>
            <a:fillRect/>
          </a:stretch>
        </p:blipFill>
        <p:spPr>
          <a:xfrm>
            <a:off x="0" y="206737"/>
            <a:ext cx="12295186" cy="2611372"/>
          </a:xfrm>
          <a:prstGeom prst="rect">
            <a:avLst/>
          </a:prstGeom>
        </p:spPr>
      </p:pic>
    </p:spTree>
    <p:extLst>
      <p:ext uri="{BB962C8B-B14F-4D97-AF65-F5344CB8AC3E}">
        <p14:creationId xmlns:p14="http://schemas.microsoft.com/office/powerpoint/2010/main" val="865482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rot="5400000" flipH="1">
            <a:off x="1323630" y="3400433"/>
            <a:ext cx="6856214" cy="57135"/>
          </a:xfrm>
          <a:prstGeom prst="rect">
            <a:avLst/>
          </a:prstGeom>
          <a:gradFill>
            <a:gsLst>
              <a:gs pos="0">
                <a:schemeClr val="tx1"/>
              </a:gs>
              <a:gs pos="34000">
                <a:schemeClr val="tx1">
                  <a:lumMod val="75000"/>
                  <a:lumOff val="25000"/>
                </a:schemeClr>
              </a:gs>
              <a:gs pos="71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3294791" y="991364"/>
            <a:ext cx="324044" cy="830781"/>
          </a:xfrm>
          <a:prstGeom prst="rect">
            <a:avLst/>
          </a:prstGeom>
          <a:noFill/>
        </p:spPr>
        <p:txBody>
          <a:bodyPr wrap="non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4799" b="0" i="0" u="none" strike="noStrike" kern="1200" cap="none" spc="0" normalizeH="0" baseline="0" noProof="0">
                <a:ln>
                  <a:noFill/>
                </a:ln>
                <a:solidFill>
                  <a:srgbClr val="FF0000"/>
                </a:solidFill>
                <a:effectLst/>
                <a:uLnTx/>
                <a:uFillTx/>
                <a:latin typeface="Calibri" panose="020F0502020204030204"/>
                <a:ea typeface="+mn-ea"/>
                <a:cs typeface="+mn-cs"/>
              </a:rPr>
              <a:t> </a:t>
            </a:r>
          </a:p>
        </p:txBody>
      </p:sp>
      <p:sp>
        <p:nvSpPr>
          <p:cNvPr id="11" name="Rectangle 10"/>
          <p:cNvSpPr/>
          <p:nvPr/>
        </p:nvSpPr>
        <p:spPr>
          <a:xfrm flipH="1">
            <a:off x="4780304" y="1219776"/>
            <a:ext cx="3085296" cy="76180"/>
          </a:xfrm>
          <a:prstGeom prst="rect">
            <a:avLst/>
          </a:prstGeom>
          <a:gradFill>
            <a:gsLst>
              <a:gs pos="0">
                <a:schemeClr val="tx1"/>
              </a:gs>
              <a:gs pos="64999">
                <a:schemeClr val="tx1">
                  <a:lumMod val="75000"/>
                  <a:lumOff val="2500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5884639" y="1751681"/>
            <a:ext cx="4418449" cy="3907744"/>
          </a:xfrm>
          <a:prstGeom prst="rect">
            <a:avLst/>
          </a:prstGeom>
          <a:noFill/>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799" b="1" i="1" u="none" strike="noStrike" kern="1200" cap="all" spc="0" normalizeH="0" baseline="0" noProof="0">
                <a:ln>
                  <a:noFill/>
                </a:ln>
                <a:solidFill>
                  <a:srgbClr val="1F497D"/>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Technical Support</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If you have issues during the presentation, please email</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stait@gibperk.com</a:t>
            </a: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399"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for real-time troubleshooting assistance</a:t>
            </a:r>
            <a:r>
              <a:rPr kumimoji="0" lang="en-US" sz="2399"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t>
            </a: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2399" b="1" i="0" u="none" strike="noStrike" kern="1200" cap="none" spc="0" normalizeH="0" baseline="0" noProof="0">
              <a:ln>
                <a:noFill/>
              </a:ln>
              <a:solidFill>
                <a:srgbClr val="000000"/>
              </a:solidFill>
              <a:effectLst/>
              <a:uLnTx/>
              <a:uFillTx/>
              <a:latin typeface="High Tower Text" panose="02040502050506030303" pitchFamily="18" charset="0"/>
              <a:ea typeface="+mn-ea"/>
              <a:cs typeface="+mn-cs"/>
            </a:endParaRPr>
          </a:p>
        </p:txBody>
      </p:sp>
    </p:spTree>
    <p:extLst>
      <p:ext uri="{BB962C8B-B14F-4D97-AF65-F5344CB8AC3E}">
        <p14:creationId xmlns:p14="http://schemas.microsoft.com/office/powerpoint/2010/main" val="2931632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7948" y="597638"/>
            <a:ext cx="7199025" cy="1485513"/>
          </a:xfrm>
        </p:spPr>
        <p:txBody>
          <a:bodyPr rtlCol="0">
            <a:normAutofit/>
          </a:bodyPr>
          <a:lstStyle/>
          <a:p>
            <a:pPr algn="ctr">
              <a:defRPr/>
            </a:pPr>
            <a:r>
              <a:rPr lang="en-US" sz="4799" b="1">
                <a:solidFill>
                  <a:srgbClr val="C00000"/>
                </a:solidFill>
                <a:effectLst>
                  <a:outerShdw blurRad="38100" dist="38100" dir="2700000" algn="tl">
                    <a:srgbClr val="000000">
                      <a:alpha val="43137"/>
                    </a:srgbClr>
                  </a:outerShdw>
                </a:effectLst>
                <a:latin typeface="Arial Nova Cond Light" panose="020B0604020202020204" pitchFamily="34" charset="0"/>
              </a:rPr>
              <a:t>Questions</a:t>
            </a:r>
          </a:p>
        </p:txBody>
      </p:sp>
      <p:sp>
        <p:nvSpPr>
          <p:cNvPr id="7" name="TextBox 6"/>
          <p:cNvSpPr txBox="1"/>
          <p:nvPr/>
        </p:nvSpPr>
        <p:spPr>
          <a:xfrm>
            <a:off x="3005943" y="1965767"/>
            <a:ext cx="6461029" cy="4584677"/>
          </a:xfrm>
          <a:prstGeom prst="rect">
            <a:avLst/>
          </a:prstGeom>
          <a:noFill/>
        </p:spPr>
        <p:txBody>
          <a:bodyPr>
            <a:spAutoFit/>
          </a:bodyPr>
          <a:lstStyle/>
          <a:p>
            <a:pPr marL="0" marR="0" lvl="0" indent="0" algn="ctr" defTabSz="457063"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black"/>
                </a:solidFill>
                <a:effectLst/>
                <a:uLnTx/>
                <a:uFillTx/>
                <a:latin typeface="Arial Nova Cond" panose="020B0506020202020204" pitchFamily="34" charset="0"/>
                <a:ea typeface="+mn-ea"/>
                <a:cs typeface="Aparajita" panose="020B0604020202020204" pitchFamily="34" charset="0"/>
              </a:rPr>
              <a:t>If you have any questions regarding this Course please contact </a:t>
            </a:r>
            <a:br>
              <a:rPr kumimoji="0" lang="en-US" sz="2799" b="0" i="0" u="none" strike="noStrike" kern="1200" cap="none" spc="0" normalizeH="0" baseline="0" noProof="0">
                <a:ln>
                  <a:noFill/>
                </a:ln>
                <a:solidFill>
                  <a:prstClr val="black"/>
                </a:solidFill>
                <a:effectLst/>
                <a:uLnTx/>
                <a:uFillTx/>
                <a:latin typeface="Arial Nova Cond" panose="020B0506020202020204" pitchFamily="34" charset="0"/>
                <a:ea typeface="+mn-ea"/>
                <a:cs typeface="Aparajita" panose="020B0604020202020204" pitchFamily="34" charset="0"/>
              </a:rPr>
            </a:br>
            <a:r>
              <a:rPr kumimoji="0" lang="en-US" sz="2799" b="0"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Arial Nova Cond" panose="020B0506020202020204" pitchFamily="34" charset="0"/>
                <a:ea typeface="+mn-ea"/>
                <a:cs typeface="Aparajita" panose="020B0604020202020204" pitchFamily="34" charset="0"/>
              </a:rPr>
              <a:t>Martin Pezzner</a:t>
            </a:r>
            <a:br>
              <a:rPr kumimoji="0" lang="en-US" sz="2799" b="0" i="0" u="none" strike="noStrike" kern="1200" cap="none" spc="0" normalizeH="0" baseline="0" noProof="0">
                <a:ln>
                  <a:noFill/>
                </a:ln>
                <a:solidFill>
                  <a:prstClr val="black"/>
                </a:solidFill>
                <a:effectLst/>
                <a:uLnTx/>
                <a:uFillTx/>
                <a:latin typeface="Arial Nova Cond" panose="020B0506020202020204" pitchFamily="34" charset="0"/>
                <a:ea typeface="+mn-ea"/>
                <a:cs typeface="Aparajita" panose="020B0604020202020204" pitchFamily="34" charset="0"/>
              </a:rPr>
            </a:br>
            <a:r>
              <a:rPr kumimoji="0" lang="en-US" sz="2799" b="0" i="0" u="none" strike="noStrike" kern="1200" cap="none" spc="0" normalizeH="0" baseline="0" noProof="0">
                <a:ln>
                  <a:noFill/>
                </a:ln>
                <a:solidFill>
                  <a:prstClr val="black"/>
                </a:solidFill>
                <a:effectLst/>
                <a:uLnTx/>
                <a:uFillTx/>
                <a:latin typeface="Arial Nova Cond" panose="020B0506020202020204" pitchFamily="34" charset="0"/>
                <a:ea typeface="+mn-ea"/>
                <a:cs typeface="Aparajita" panose="020B0604020202020204" pitchFamily="34" charset="0"/>
              </a:rPr>
              <a:t>at </a:t>
            </a:r>
            <a:r>
              <a:rPr kumimoji="0" lang="en-US" sz="2799" b="0" i="0" u="sng" strike="noStrike" kern="1200" cap="none" spc="0" normalizeH="0" baseline="0" noProof="0">
                <a:ln>
                  <a:noFill/>
                </a:ln>
                <a:solidFill>
                  <a:srgbClr val="0070C0"/>
                </a:solidFill>
                <a:effectLst>
                  <a:outerShdw blurRad="38100" dist="38100" dir="2700000" algn="tl">
                    <a:srgbClr val="000000">
                      <a:alpha val="43137"/>
                    </a:srgbClr>
                  </a:outerShdw>
                </a:effectLst>
                <a:uLnTx/>
                <a:uFillTx/>
                <a:latin typeface="Arial Nova Cond" panose="020B0506020202020204" pitchFamily="34" charset="0"/>
                <a:ea typeface="+mn-ea"/>
                <a:cs typeface="Aparajita" panose="020B0604020202020204" pitchFamily="34" charset="0"/>
                <a:hlinkClick r:id="rId2">
                  <a:extLst>
                    <a:ext uri="{A12FA001-AC4F-418D-AE19-62706E023703}">
                      <ahyp:hlinkClr xmlns:ahyp="http://schemas.microsoft.com/office/drawing/2018/hyperlinkcolor" val="tx"/>
                    </a:ext>
                  </a:extLst>
                </a:hlinkClick>
              </a:rPr>
              <a:t>mpezzner@gibperk.com</a:t>
            </a:r>
            <a:r>
              <a:rPr kumimoji="0" lang="en-US" sz="2799" b="0" i="0" u="sng" strike="noStrike" kern="1200" cap="none" spc="0" normalizeH="0" baseline="0" noProof="0">
                <a:ln>
                  <a:noFill/>
                </a:ln>
                <a:solidFill>
                  <a:srgbClr val="0070C0"/>
                </a:solidFill>
                <a:effectLst>
                  <a:outerShdw blurRad="38100" dist="38100" dir="2700000" algn="tl">
                    <a:srgbClr val="000000">
                      <a:alpha val="43137"/>
                    </a:srgbClr>
                  </a:outerShdw>
                </a:effectLst>
                <a:uLnTx/>
                <a:uFillTx/>
                <a:latin typeface="Arial Nova Cond" panose="020B0506020202020204" pitchFamily="34" charset="0"/>
                <a:ea typeface="+mn-ea"/>
                <a:cs typeface="Aparajita" panose="020B0604020202020204" pitchFamily="34" charset="0"/>
              </a:rPr>
              <a:t> </a:t>
            </a:r>
            <a:br>
              <a:rPr kumimoji="0" lang="en-US" sz="2799" b="0" i="0" u="sng"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Arial Nova Cond" panose="020B0506020202020204" pitchFamily="34" charset="0"/>
                <a:ea typeface="+mn-ea"/>
                <a:cs typeface="Aparajita" panose="020B0604020202020204" pitchFamily="34" charset="0"/>
              </a:rPr>
            </a:br>
            <a:r>
              <a:rPr kumimoji="0" lang="en-US" sz="2799" b="0" i="0" u="none" strike="noStrike" kern="1200" cap="none" spc="0" normalizeH="0" baseline="0" noProof="0">
                <a:ln>
                  <a:noFill/>
                </a:ln>
                <a:solidFill>
                  <a:prstClr val="black"/>
                </a:solidFill>
                <a:effectLst/>
                <a:uLnTx/>
                <a:uFillTx/>
                <a:latin typeface="Arial Nova Cond" panose="020B0506020202020204" pitchFamily="34" charset="0"/>
                <a:ea typeface="+mn-ea"/>
                <a:cs typeface="Aparajita" panose="020B0604020202020204" pitchFamily="34" charset="0"/>
              </a:rPr>
              <a:t>or </a:t>
            </a:r>
          </a:p>
          <a:p>
            <a:pPr marL="0" marR="0" lvl="0" indent="0" algn="ctr" defTabSz="457063"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Arial Nova Cond" panose="020B0506020202020204" pitchFamily="34" charset="0"/>
                <a:ea typeface="+mn-ea"/>
                <a:cs typeface="Aparajita" panose="020B0604020202020204" pitchFamily="34" charset="0"/>
              </a:rPr>
              <a:t>Ted Perkins</a:t>
            </a:r>
          </a:p>
          <a:p>
            <a:pPr marL="0" marR="0" lvl="0" indent="0" algn="ctr" defTabSz="457063"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black"/>
                </a:solidFill>
                <a:effectLst/>
                <a:uLnTx/>
                <a:uFillTx/>
                <a:latin typeface="Arial Nova Cond" panose="020B0506020202020204" pitchFamily="34" charset="0"/>
                <a:ea typeface="+mn-ea"/>
                <a:cs typeface="Aparajita" panose="020B0604020202020204" pitchFamily="34" charset="0"/>
              </a:rPr>
              <a:t>at </a:t>
            </a:r>
            <a:r>
              <a:rPr kumimoji="0" lang="en-US" sz="2799" b="0" i="0" u="none" strike="noStrike" kern="1200" cap="none" spc="0" normalizeH="0" baseline="0" noProof="0">
                <a:ln>
                  <a:noFill/>
                </a:ln>
                <a:solidFill>
                  <a:srgbClr val="0070C0"/>
                </a:solidFill>
                <a:effectLst>
                  <a:outerShdw blurRad="38100" dist="38100" dir="2700000" algn="tl">
                    <a:srgbClr val="000000">
                      <a:alpha val="43137"/>
                    </a:srgbClr>
                  </a:outerShdw>
                </a:effectLst>
                <a:uLnTx/>
                <a:uFillTx/>
                <a:latin typeface="Arial Nova Cond" panose="020B0506020202020204" pitchFamily="34" charset="0"/>
                <a:ea typeface="+mn-ea"/>
                <a:cs typeface="Aparajita" panose="020B0604020202020204" pitchFamily="34" charset="0"/>
                <a:hlinkClick r:id="rId3">
                  <a:extLst>
                    <a:ext uri="{A12FA001-AC4F-418D-AE19-62706E023703}">
                      <ahyp:hlinkClr xmlns:ahyp="http://schemas.microsoft.com/office/drawing/2018/hyperlinkcolor" val="tx"/>
                    </a:ext>
                  </a:extLst>
                </a:hlinkClick>
              </a:rPr>
              <a:t>tperkins@gibperk.com</a:t>
            </a:r>
            <a:endParaRPr kumimoji="0" lang="en-US" sz="2799" b="0" i="0" u="none" strike="noStrike" kern="1200" cap="none" spc="0" normalizeH="0" baseline="0" noProof="0">
              <a:ln>
                <a:noFill/>
              </a:ln>
              <a:solidFill>
                <a:srgbClr val="0070C0"/>
              </a:solidFill>
              <a:effectLst>
                <a:outerShdw blurRad="38100" dist="38100" dir="2700000" algn="tl">
                  <a:srgbClr val="000000">
                    <a:alpha val="43137"/>
                  </a:srgbClr>
                </a:outerShdw>
              </a:effectLst>
              <a:uLnTx/>
              <a:uFillTx/>
              <a:latin typeface="Arial Nova Cond" panose="020B0506020202020204" pitchFamily="34" charset="0"/>
              <a:ea typeface="+mn-ea"/>
              <a:cs typeface="Aparajita" panose="020B0604020202020204" pitchFamily="34" charset="0"/>
            </a:endParaRPr>
          </a:p>
          <a:p>
            <a:pPr marL="0" marR="0" lvl="0" indent="0" algn="ctr" defTabSz="457063"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black"/>
                </a:solidFill>
                <a:effectLst/>
                <a:uLnTx/>
                <a:uFillTx/>
                <a:latin typeface="Arial Nova Cond" panose="020B0506020202020204" pitchFamily="34" charset="0"/>
                <a:ea typeface="+mn-ea"/>
                <a:cs typeface="Aparajita" panose="020B0604020202020204" pitchFamily="34" charset="0"/>
              </a:rPr>
              <a:t>or</a:t>
            </a:r>
            <a:br>
              <a:rPr kumimoji="0" lang="en-US" sz="2799" b="0" i="0" u="none" strike="noStrike" kern="1200" cap="none" spc="0" normalizeH="0" baseline="0" noProof="0">
                <a:ln>
                  <a:noFill/>
                </a:ln>
                <a:solidFill>
                  <a:prstClr val="black"/>
                </a:solidFill>
                <a:effectLst/>
                <a:uLnTx/>
                <a:uFillTx/>
                <a:latin typeface="Arial Nova Cond" panose="020B0506020202020204" pitchFamily="34" charset="0"/>
                <a:ea typeface="+mn-ea"/>
                <a:cs typeface="Aparajita" panose="020B0604020202020204" pitchFamily="34" charset="0"/>
              </a:rPr>
            </a:br>
            <a:r>
              <a:rPr kumimoji="0" lang="en-US" sz="2799" b="0"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Arial Nova Cond" panose="020B0506020202020204" pitchFamily="34" charset="0"/>
                <a:ea typeface="+mn-ea"/>
                <a:cs typeface="Aparajita" panose="020B0604020202020204" pitchFamily="34" charset="0"/>
              </a:rPr>
              <a:t>(610) 565-1708 Ext. 104 </a:t>
            </a:r>
            <a:br>
              <a:rPr kumimoji="0" lang="en-US" sz="3999" b="0"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Aparajita" panose="020B0604020202020204" pitchFamily="34" charset="0"/>
                <a:ea typeface="+mn-ea"/>
                <a:cs typeface="Aparajita" panose="020B0604020202020204" pitchFamily="34" charset="0"/>
              </a:rPr>
            </a:br>
            <a:endParaRPr kumimoji="0" lang="en-US" sz="3999" b="0" i="0" u="none" strike="noStrike" kern="1200" cap="none" spc="0" normalizeH="0" baseline="0" noProof="0">
              <a:ln>
                <a:noFill/>
              </a:ln>
              <a:solidFill>
                <a:prstClr val="black"/>
              </a:solidFill>
              <a:effectLst/>
              <a:uLnTx/>
              <a:uFillTx/>
              <a:latin typeface="Aparajita" panose="020B0604020202020204" pitchFamily="34" charset="0"/>
              <a:ea typeface="+mn-ea"/>
              <a:cs typeface="Aparajita" panose="020B0604020202020204" pitchFamily="34" charset="0"/>
            </a:endParaRPr>
          </a:p>
        </p:txBody>
      </p:sp>
      <p:sp>
        <p:nvSpPr>
          <p:cNvPr id="3" name="AutoShape 4" descr="http://downloads.animationfactory.com/download/question_md_clr.gif?t=1447862876&amp;m=32992063&amp;h=bda19fe6a9044b512d4721be56c0e5d5"/>
          <p:cNvSpPr>
            <a:spLocks noChangeAspect="1" noChangeArrowheads="1"/>
          </p:cNvSpPr>
          <p:nvPr/>
        </p:nvSpPr>
        <p:spPr bwMode="auto">
          <a:xfrm>
            <a:off x="1571215" y="-135597"/>
            <a:ext cx="228540" cy="304721"/>
          </a:xfrm>
          <a:prstGeom prst="rect">
            <a:avLst/>
          </a:prstGeom>
          <a:noFill/>
          <a:extLst>
            <a:ext uri="{909E8E84-426E-40DD-AFC4-6F175D3DCCD1}">
              <a14:hiddenFill xmlns:a14="http://schemas.microsoft.com/office/drawing/2010/main">
                <a:solidFill>
                  <a:srgbClr val="FFFFFF"/>
                </a:solidFill>
              </a14:hiddenFill>
            </a:ext>
          </a:extLst>
        </p:spPr>
        <p:txBody>
          <a:bodyPr/>
          <a:lstStyle/>
          <a:p>
            <a:pPr marL="0" marR="0" lvl="0" indent="0" algn="l" defTabSz="45706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pic>
        <p:nvPicPr>
          <p:cNvPr id="9221" name="Picture 5" descr="C:\Users\ted\Desktop\question_md_clr.gif"/>
          <p:cNvPicPr>
            <a:picLocks noChangeAspect="1" noChangeArrowheads="1" noCrop="1"/>
          </p:cNvPicPr>
          <p:nvPr/>
        </p:nvPicPr>
        <p:blipFill>
          <a:blip r:embed="rId4"/>
          <a:srcRect/>
          <a:stretch>
            <a:fillRect/>
          </a:stretch>
        </p:blipFill>
        <p:spPr bwMode="auto">
          <a:xfrm>
            <a:off x="7214897" y="913498"/>
            <a:ext cx="230128" cy="736408"/>
          </a:xfrm>
          <a:prstGeom prst="rect">
            <a:avLst/>
          </a:prstGeom>
          <a:noFill/>
          <a:effectLst>
            <a:outerShdw blurRad="50800" dist="50800" dir="5400000" algn="ctr" rotWithShape="0">
              <a:srgbClr val="000000">
                <a:alpha val="99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170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500"/>
                            </p:stCondLst>
                            <p:childTnLst>
                              <p:par>
                                <p:cTn id="9" presetID="53" presetClass="entr" presetSubtype="16" fill="hold" nodeType="afterEffect">
                                  <p:stCondLst>
                                    <p:cond delay="0"/>
                                  </p:stCondLst>
                                  <p:childTnLst>
                                    <p:set>
                                      <p:cBhvr>
                                        <p:cTn id="10" dur="1" fill="hold">
                                          <p:stCondLst>
                                            <p:cond delay="0"/>
                                          </p:stCondLst>
                                        </p:cTn>
                                        <p:tgtEl>
                                          <p:spTgt spid="9221"/>
                                        </p:tgtEl>
                                        <p:attrNameLst>
                                          <p:attrName>style.visibility</p:attrName>
                                        </p:attrNameLst>
                                      </p:cBhvr>
                                      <p:to>
                                        <p:strVal val="visible"/>
                                      </p:to>
                                    </p:set>
                                    <p:anim calcmode="lin" valueType="num">
                                      <p:cBhvr>
                                        <p:cTn id="11" dur="500" fill="hold"/>
                                        <p:tgtEl>
                                          <p:spTgt spid="9221"/>
                                        </p:tgtEl>
                                        <p:attrNameLst>
                                          <p:attrName>ppt_w</p:attrName>
                                        </p:attrNameLst>
                                      </p:cBhvr>
                                      <p:tavLst>
                                        <p:tav tm="0">
                                          <p:val>
                                            <p:fltVal val="0"/>
                                          </p:val>
                                        </p:tav>
                                        <p:tav tm="100000">
                                          <p:val>
                                            <p:strVal val="#ppt_w"/>
                                          </p:val>
                                        </p:tav>
                                      </p:tavLst>
                                    </p:anim>
                                    <p:anim calcmode="lin" valueType="num">
                                      <p:cBhvr>
                                        <p:cTn id="12" dur="500" fill="hold"/>
                                        <p:tgtEl>
                                          <p:spTgt spid="9221"/>
                                        </p:tgtEl>
                                        <p:attrNameLst>
                                          <p:attrName>ppt_h</p:attrName>
                                        </p:attrNameLst>
                                      </p:cBhvr>
                                      <p:tavLst>
                                        <p:tav tm="0">
                                          <p:val>
                                            <p:fltVal val="0"/>
                                          </p:val>
                                        </p:tav>
                                        <p:tav tm="100000">
                                          <p:val>
                                            <p:strVal val="#ppt_h"/>
                                          </p:val>
                                        </p:tav>
                                      </p:tavLst>
                                    </p:anim>
                                    <p:animEffect transition="in" filter="fade">
                                      <p:cBhvr>
                                        <p:cTn id="13" dur="500"/>
                                        <p:tgtEl>
                                          <p:spTgt spid="922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left)">
                                      <p:cBhvr>
                                        <p:cTn id="23" dur="5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wipe(left)">
                                      <p:cBhvr>
                                        <p:cTn id="28" dur="500"/>
                                        <p:tgtEl>
                                          <p:spTgt spid="7">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wipe(left)">
                                      <p:cBhvr>
                                        <p:cTn id="33"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1D2D4"/>
        </a:solidFill>
        <a:effectLst/>
      </p:bgPr>
    </p:bg>
    <p:spTree>
      <p:nvGrpSpPr>
        <p:cNvPr id="1" name="">
          <a:extLst>
            <a:ext uri="{FF2B5EF4-FFF2-40B4-BE49-F238E27FC236}">
              <a16:creationId xmlns:a16="http://schemas.microsoft.com/office/drawing/2014/main" id="{58794781-C818-35A5-2F8C-E78AA64E3CF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ACB4DB9-6A98-96E3-4BAC-2C50181C5AC6}"/>
              </a:ext>
            </a:extLst>
          </p:cNvPr>
          <p:cNvSpPr txBox="1"/>
          <p:nvPr/>
        </p:nvSpPr>
        <p:spPr>
          <a:xfrm>
            <a:off x="502920" y="1097280"/>
            <a:ext cx="10972800" cy="914400"/>
          </a:xfrm>
          <a:prstGeom prst="rect">
            <a:avLst/>
          </a:prstGeom>
          <a:noFill/>
        </p:spPr>
        <p:txBody>
          <a:bodyPr wrap="square">
            <a:spAutoFit/>
          </a:bodyPr>
          <a:lstStyle/>
          <a:p>
            <a:pPr algn="l"/>
            <a:r>
              <a:rPr sz="5200" b="1" i="0" dirty="0">
                <a:solidFill>
                  <a:schemeClr val="tx2">
                    <a:lumMod val="75000"/>
                  </a:schemeClr>
                </a:solidFill>
                <a:effectLst>
                  <a:outerShdw blurRad="38100" dist="38100" dir="2700000" algn="tl">
                    <a:srgbClr val="000000">
                      <a:alpha val="43137"/>
                    </a:srgbClr>
                  </a:outerShdw>
                </a:effectLst>
                <a:latin typeface="Georgia"/>
              </a:rPr>
              <a:t>Forming an LLC</a:t>
            </a:r>
          </a:p>
        </p:txBody>
      </p:sp>
      <p:sp>
        <p:nvSpPr>
          <p:cNvPr id="5" name="TextBox 4">
            <a:extLst>
              <a:ext uri="{FF2B5EF4-FFF2-40B4-BE49-F238E27FC236}">
                <a16:creationId xmlns:a16="http://schemas.microsoft.com/office/drawing/2014/main" id="{70E3ABFA-E378-E571-3637-02B82746F1F7}"/>
              </a:ext>
            </a:extLst>
          </p:cNvPr>
          <p:cNvSpPr txBox="1"/>
          <p:nvPr/>
        </p:nvSpPr>
        <p:spPr>
          <a:xfrm>
            <a:off x="502920" y="1883444"/>
            <a:ext cx="4754881" cy="769441"/>
          </a:xfrm>
          <a:prstGeom prst="rect">
            <a:avLst/>
          </a:prstGeom>
          <a:noFill/>
        </p:spPr>
        <p:txBody>
          <a:bodyPr wrap="square">
            <a:spAutoFit/>
          </a:bodyPr>
          <a:lstStyle/>
          <a:p>
            <a:pPr algn="l"/>
            <a:r>
              <a:rPr sz="4400" b="0" i="0" dirty="0">
                <a:solidFill>
                  <a:schemeClr val="tx2">
                    <a:lumMod val="75000"/>
                  </a:schemeClr>
                </a:solidFill>
                <a:effectLst>
                  <a:outerShdw blurRad="38100" dist="38100" dir="2700000" algn="tl">
                    <a:srgbClr val="000000">
                      <a:alpha val="43137"/>
                    </a:srgbClr>
                  </a:outerShdw>
                </a:effectLst>
                <a:latin typeface="Georgia"/>
              </a:rPr>
              <a:t>in Pennsylvania</a:t>
            </a:r>
          </a:p>
        </p:txBody>
      </p:sp>
      <p:sp>
        <p:nvSpPr>
          <p:cNvPr id="7" name="TextBox 6">
            <a:extLst>
              <a:ext uri="{FF2B5EF4-FFF2-40B4-BE49-F238E27FC236}">
                <a16:creationId xmlns:a16="http://schemas.microsoft.com/office/drawing/2014/main" id="{DC449EA9-B01F-B58E-D437-93FB45C00C2D}"/>
              </a:ext>
            </a:extLst>
          </p:cNvPr>
          <p:cNvSpPr txBox="1"/>
          <p:nvPr/>
        </p:nvSpPr>
        <p:spPr>
          <a:xfrm>
            <a:off x="445135" y="3136172"/>
            <a:ext cx="6172200" cy="1384995"/>
          </a:xfrm>
          <a:prstGeom prst="rect">
            <a:avLst/>
          </a:prstGeom>
          <a:noFill/>
        </p:spPr>
        <p:txBody>
          <a:bodyPr wrap="square">
            <a:spAutoFit/>
          </a:bodyPr>
          <a:lstStyle/>
          <a:p>
            <a:pPr algn="l"/>
            <a:r>
              <a:rPr sz="2800" b="0" i="0" dirty="0">
                <a:solidFill>
                  <a:srgbClr val="B11B40"/>
                </a:solidFill>
                <a:latin typeface="Abadi" panose="020B0604020104020204" pitchFamily="34" charset="0"/>
              </a:rPr>
              <a:t>A comprehensive overview of key issues in LLC formation, management, taxation, and governance</a:t>
            </a:r>
          </a:p>
        </p:txBody>
      </p:sp>
      <p:pic>
        <p:nvPicPr>
          <p:cNvPr id="13" name="Picture 12">
            <a:extLst>
              <a:ext uri="{FF2B5EF4-FFF2-40B4-BE49-F238E27FC236}">
                <a16:creationId xmlns:a16="http://schemas.microsoft.com/office/drawing/2014/main" id="{D500C209-54A9-90F8-EC05-DF1A97DEC89F}"/>
              </a:ext>
            </a:extLst>
          </p:cNvPr>
          <p:cNvPicPr>
            <a:picLocks noChangeAspect="1"/>
          </p:cNvPicPr>
          <p:nvPr/>
        </p:nvPicPr>
        <p:blipFill>
          <a:blip r:embed="rId3"/>
          <a:stretch>
            <a:fillRect/>
          </a:stretch>
        </p:blipFill>
        <p:spPr>
          <a:xfrm>
            <a:off x="6559550" y="614362"/>
            <a:ext cx="5629275" cy="5629275"/>
          </a:xfrm>
          <a:prstGeom prst="rect">
            <a:avLst/>
          </a:prstGeom>
        </p:spPr>
      </p:pic>
    </p:spTree>
    <p:extLst>
      <p:ext uri="{BB962C8B-B14F-4D97-AF65-F5344CB8AC3E}">
        <p14:creationId xmlns:p14="http://schemas.microsoft.com/office/powerpoint/2010/main" val="3137982733"/>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956298-E91B-C687-2ADE-BB0DD825B9C6}"/>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6154E08C-B36B-2D5E-32C1-FF276649A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p:txBody>
      </p:sp>
      <p:pic>
        <p:nvPicPr>
          <p:cNvPr id="2" name="Picture 1">
            <a:extLst>
              <a:ext uri="{FF2B5EF4-FFF2-40B4-BE49-F238E27FC236}">
                <a16:creationId xmlns:a16="http://schemas.microsoft.com/office/drawing/2014/main" id="{1F66D3B0-16ED-1AEC-340C-D4A30BA4C10D}"/>
              </a:ext>
            </a:extLst>
          </p:cNvPr>
          <p:cNvPicPr>
            <a:picLocks noChangeAspect="1"/>
          </p:cNvPicPr>
          <p:nvPr/>
        </p:nvPicPr>
        <p:blipFill>
          <a:blip r:embed="rId2"/>
          <a:srcRect t="11734" r="50855" b="12133"/>
          <a:stretch>
            <a:fillRect/>
          </a:stretch>
        </p:blipFill>
        <p:spPr>
          <a:xfrm>
            <a:off x="0" y="0"/>
            <a:ext cx="12188825" cy="6858000"/>
          </a:xfrm>
          <a:prstGeom prst="rect">
            <a:avLst/>
          </a:prstGeom>
        </p:spPr>
      </p:pic>
      <p:sp>
        <p:nvSpPr>
          <p:cNvPr id="3" name="Rectangle 2">
            <a:extLst>
              <a:ext uri="{FF2B5EF4-FFF2-40B4-BE49-F238E27FC236}">
                <a16:creationId xmlns:a16="http://schemas.microsoft.com/office/drawing/2014/main" id="{0171959A-806E-B085-999D-B34D59B91021}"/>
              </a:ext>
            </a:extLst>
          </p:cNvPr>
          <p:cNvSpPr/>
          <p:nvPr/>
        </p:nvSpPr>
        <p:spPr>
          <a:xfrm>
            <a:off x="0" y="0"/>
            <a:ext cx="12185777" cy="6858000"/>
          </a:xfrm>
          <a:prstGeom prst="rect">
            <a:avLst/>
          </a:prstGeom>
          <a:solidFill>
            <a:schemeClr val="tx1">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5" name="TextBox 4">
            <a:extLst>
              <a:ext uri="{FF2B5EF4-FFF2-40B4-BE49-F238E27FC236}">
                <a16:creationId xmlns:a16="http://schemas.microsoft.com/office/drawing/2014/main" id="{5886229B-82AD-C19B-FA42-6C5761BE45D8}"/>
              </a:ext>
            </a:extLst>
          </p:cNvPr>
          <p:cNvSpPr txBox="1"/>
          <p:nvPr/>
        </p:nvSpPr>
        <p:spPr>
          <a:xfrm>
            <a:off x="1691098" y="748634"/>
            <a:ext cx="9141619" cy="3063240"/>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5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rPr>
              <a:t>Organization</a:t>
            </a:r>
          </a:p>
        </p:txBody>
      </p:sp>
      <p:sp>
        <p:nvSpPr>
          <p:cNvPr id="6" name="TextBox 5">
            <a:extLst>
              <a:ext uri="{FF2B5EF4-FFF2-40B4-BE49-F238E27FC236}">
                <a16:creationId xmlns:a16="http://schemas.microsoft.com/office/drawing/2014/main" id="{4D40E4CC-523E-9AA3-D748-940C5445B4A9}"/>
              </a:ext>
            </a:extLst>
          </p:cNvPr>
          <p:cNvSpPr txBox="1"/>
          <p:nvPr/>
        </p:nvSpPr>
        <p:spPr>
          <a:xfrm>
            <a:off x="994994" y="4532827"/>
            <a:ext cx="10357373" cy="512433"/>
          </a:xfrm>
          <a:prstGeom prst="rect">
            <a:avLst/>
          </a:prstGeom>
          <a:solidFill>
            <a:srgbClr val="5E7DAC"/>
          </a:solidFill>
        </p:spPr>
        <p:txBody>
          <a:bodyPr vert="horz" lIns="91440" tIns="45720" rIns="91440" bIns="45720" rtlCol="0">
            <a:normAutofit/>
          </a:bodyPr>
          <a:lstStyle/>
          <a:p>
            <a:pPr algn="ctr" defTabSz="914400">
              <a:lnSpc>
                <a:spcPct val="90000"/>
              </a:lnSpc>
              <a:spcBef>
                <a:spcPts val="1000"/>
              </a:spcBef>
            </a:pPr>
            <a:r>
              <a:rPr lang="en-US" sz="2400" dirty="0">
                <a:solidFill>
                  <a:schemeClr val="bg1"/>
                </a:solidFill>
                <a:latin typeface="Abadi" panose="020B0604020104020204" pitchFamily="34" charset="0"/>
              </a:rPr>
              <a:t>Jurisdiction  •  Formation Requirements  •  Taxation  •  Annual Requirements</a:t>
            </a:r>
          </a:p>
        </p:txBody>
      </p:sp>
      <p:sp>
        <p:nvSpPr>
          <p:cNvPr id="15" name="sketchy box">
            <a:extLst>
              <a:ext uri="{FF2B5EF4-FFF2-40B4-BE49-F238E27FC236}">
                <a16:creationId xmlns:a16="http://schemas.microsoft.com/office/drawing/2014/main" id="{345A9D36-E34D-BB37-5DFB-C1CC402DF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7981" y="720953"/>
            <a:ext cx="10512862" cy="5416094"/>
          </a:xfrm>
          <a:custGeom>
            <a:avLst/>
            <a:gdLst>
              <a:gd name="csX0" fmla="*/ 0 w 10512862"/>
              <a:gd name="csY0" fmla="*/ 0 h 5416094"/>
              <a:gd name="csX1" fmla="*/ 551925 w 10512862"/>
              <a:gd name="csY1" fmla="*/ 0 h 5416094"/>
              <a:gd name="csX2" fmla="*/ 893593 w 10512862"/>
              <a:gd name="csY2" fmla="*/ 0 h 5416094"/>
              <a:gd name="csX3" fmla="*/ 1760904 w 10512862"/>
              <a:gd name="csY3" fmla="*/ 0 h 5416094"/>
              <a:gd name="csX4" fmla="*/ 2312830 w 10512862"/>
              <a:gd name="csY4" fmla="*/ 0 h 5416094"/>
              <a:gd name="csX5" fmla="*/ 2864755 w 10512862"/>
              <a:gd name="csY5" fmla="*/ 0 h 5416094"/>
              <a:gd name="csX6" fmla="*/ 3732066 w 10512862"/>
              <a:gd name="csY6" fmla="*/ 0 h 5416094"/>
              <a:gd name="csX7" fmla="*/ 4178863 w 10512862"/>
              <a:gd name="csY7" fmla="*/ 0 h 5416094"/>
              <a:gd name="csX8" fmla="*/ 5046174 w 10512862"/>
              <a:gd name="csY8" fmla="*/ 0 h 5416094"/>
              <a:gd name="csX9" fmla="*/ 5913485 w 10512862"/>
              <a:gd name="csY9" fmla="*/ 0 h 5416094"/>
              <a:gd name="csX10" fmla="*/ 6570539 w 10512862"/>
              <a:gd name="csY10" fmla="*/ 0 h 5416094"/>
              <a:gd name="csX11" fmla="*/ 7437850 w 10512862"/>
              <a:gd name="csY11" fmla="*/ 0 h 5416094"/>
              <a:gd name="csX12" fmla="*/ 7989775 w 10512862"/>
              <a:gd name="csY12" fmla="*/ 0 h 5416094"/>
              <a:gd name="csX13" fmla="*/ 8541700 w 10512862"/>
              <a:gd name="csY13" fmla="*/ 0 h 5416094"/>
              <a:gd name="csX14" fmla="*/ 9303883 w 10512862"/>
              <a:gd name="csY14" fmla="*/ 0 h 5416094"/>
              <a:gd name="csX15" fmla="*/ 9855808 w 10512862"/>
              <a:gd name="csY15" fmla="*/ 0 h 5416094"/>
              <a:gd name="csX16" fmla="*/ 10512862 w 10512862"/>
              <a:gd name="csY16" fmla="*/ 0 h 5416094"/>
              <a:gd name="csX17" fmla="*/ 10512862 w 10512862"/>
              <a:gd name="csY17" fmla="*/ 785334 h 5416094"/>
              <a:gd name="csX18" fmla="*/ 10512862 w 10512862"/>
              <a:gd name="csY18" fmla="*/ 1516506 h 5416094"/>
              <a:gd name="csX19" fmla="*/ 10512862 w 10512862"/>
              <a:gd name="csY19" fmla="*/ 2247679 h 5416094"/>
              <a:gd name="csX20" fmla="*/ 10512862 w 10512862"/>
              <a:gd name="csY20" fmla="*/ 2762208 h 5416094"/>
              <a:gd name="csX21" fmla="*/ 10512862 w 10512862"/>
              <a:gd name="csY21" fmla="*/ 3330898 h 5416094"/>
              <a:gd name="csX22" fmla="*/ 10512862 w 10512862"/>
              <a:gd name="csY22" fmla="*/ 4062071 h 5416094"/>
              <a:gd name="csX23" fmla="*/ 10512862 w 10512862"/>
              <a:gd name="csY23" fmla="*/ 4684921 h 5416094"/>
              <a:gd name="csX24" fmla="*/ 10512862 w 10512862"/>
              <a:gd name="csY24" fmla="*/ 5416094 h 5416094"/>
              <a:gd name="csX25" fmla="*/ 9750680 w 10512862"/>
              <a:gd name="csY25" fmla="*/ 5416094 h 5416094"/>
              <a:gd name="csX26" fmla="*/ 9409011 w 10512862"/>
              <a:gd name="csY26" fmla="*/ 5416094 h 5416094"/>
              <a:gd name="csX27" fmla="*/ 8751958 w 10512862"/>
              <a:gd name="csY27" fmla="*/ 5416094 h 5416094"/>
              <a:gd name="csX28" fmla="*/ 8305161 w 10512862"/>
              <a:gd name="csY28" fmla="*/ 5416094 h 5416094"/>
              <a:gd name="csX29" fmla="*/ 7542978 w 10512862"/>
              <a:gd name="csY29" fmla="*/ 5416094 h 5416094"/>
              <a:gd name="csX30" fmla="*/ 7096182 w 10512862"/>
              <a:gd name="csY30" fmla="*/ 5416094 h 5416094"/>
              <a:gd name="csX31" fmla="*/ 6333999 w 10512862"/>
              <a:gd name="csY31" fmla="*/ 5416094 h 5416094"/>
              <a:gd name="csX32" fmla="*/ 5992331 w 10512862"/>
              <a:gd name="csY32" fmla="*/ 5416094 h 5416094"/>
              <a:gd name="csX33" fmla="*/ 5230149 w 10512862"/>
              <a:gd name="csY33" fmla="*/ 5416094 h 5416094"/>
              <a:gd name="csX34" fmla="*/ 4783352 w 10512862"/>
              <a:gd name="csY34" fmla="*/ 5416094 h 5416094"/>
              <a:gd name="csX35" fmla="*/ 4441684 w 10512862"/>
              <a:gd name="csY35" fmla="*/ 5416094 h 5416094"/>
              <a:gd name="csX36" fmla="*/ 3994888 w 10512862"/>
              <a:gd name="csY36" fmla="*/ 5416094 h 5416094"/>
              <a:gd name="csX37" fmla="*/ 3232705 w 10512862"/>
              <a:gd name="csY37" fmla="*/ 5416094 h 5416094"/>
              <a:gd name="csX38" fmla="*/ 2785908 w 10512862"/>
              <a:gd name="csY38" fmla="*/ 5416094 h 5416094"/>
              <a:gd name="csX39" fmla="*/ 2444240 w 10512862"/>
              <a:gd name="csY39" fmla="*/ 5416094 h 5416094"/>
              <a:gd name="csX40" fmla="*/ 1997444 w 10512862"/>
              <a:gd name="csY40" fmla="*/ 5416094 h 5416094"/>
              <a:gd name="csX41" fmla="*/ 1445519 w 10512862"/>
              <a:gd name="csY41" fmla="*/ 5416094 h 5416094"/>
              <a:gd name="csX42" fmla="*/ 788465 w 10512862"/>
              <a:gd name="csY42" fmla="*/ 5416094 h 5416094"/>
              <a:gd name="csX43" fmla="*/ 0 w 10512862"/>
              <a:gd name="csY43" fmla="*/ 5416094 h 5416094"/>
              <a:gd name="csX44" fmla="*/ 0 w 10512862"/>
              <a:gd name="csY44" fmla="*/ 4630760 h 5416094"/>
              <a:gd name="csX45" fmla="*/ 0 w 10512862"/>
              <a:gd name="csY45" fmla="*/ 3953749 h 5416094"/>
              <a:gd name="csX46" fmla="*/ 0 w 10512862"/>
              <a:gd name="csY46" fmla="*/ 3276737 h 5416094"/>
              <a:gd name="csX47" fmla="*/ 0 w 10512862"/>
              <a:gd name="csY47" fmla="*/ 2599725 h 5416094"/>
              <a:gd name="csX48" fmla="*/ 0 w 10512862"/>
              <a:gd name="csY48" fmla="*/ 1922713 h 5416094"/>
              <a:gd name="csX49" fmla="*/ 0 w 10512862"/>
              <a:gd name="csY49" fmla="*/ 1299863 h 5416094"/>
              <a:gd name="csX50" fmla="*/ 0 w 10512862"/>
              <a:gd name="csY50" fmla="*/ 0 h 541609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Lst>
            <a:rect l="l" t="t" r="r" b="b"/>
            <a:pathLst>
              <a:path w="10512862" h="5416094" extrusionOk="0">
                <a:moveTo>
                  <a:pt x="0" y="0"/>
                </a:moveTo>
                <a:cubicBezTo>
                  <a:pt x="225033" y="13746"/>
                  <a:pt x="423294" y="-497"/>
                  <a:pt x="551925" y="0"/>
                </a:cubicBezTo>
                <a:cubicBezTo>
                  <a:pt x="680556" y="497"/>
                  <a:pt x="775084" y="-9208"/>
                  <a:pt x="893593" y="0"/>
                </a:cubicBezTo>
                <a:cubicBezTo>
                  <a:pt x="1012102" y="9208"/>
                  <a:pt x="1579776" y="1608"/>
                  <a:pt x="1760904" y="0"/>
                </a:cubicBezTo>
                <a:cubicBezTo>
                  <a:pt x="1942032" y="-1608"/>
                  <a:pt x="2151672" y="10045"/>
                  <a:pt x="2312830" y="0"/>
                </a:cubicBezTo>
                <a:cubicBezTo>
                  <a:pt x="2473988" y="-10045"/>
                  <a:pt x="2678125" y="11124"/>
                  <a:pt x="2864755" y="0"/>
                </a:cubicBezTo>
                <a:cubicBezTo>
                  <a:pt x="3051386" y="-11124"/>
                  <a:pt x="3426225" y="-9724"/>
                  <a:pt x="3732066" y="0"/>
                </a:cubicBezTo>
                <a:cubicBezTo>
                  <a:pt x="4037907" y="9724"/>
                  <a:pt x="4018400" y="-7166"/>
                  <a:pt x="4178863" y="0"/>
                </a:cubicBezTo>
                <a:cubicBezTo>
                  <a:pt x="4339326" y="7166"/>
                  <a:pt x="4691578" y="27224"/>
                  <a:pt x="5046174" y="0"/>
                </a:cubicBezTo>
                <a:cubicBezTo>
                  <a:pt x="5400770" y="-27224"/>
                  <a:pt x="5482994" y="23246"/>
                  <a:pt x="5913485" y="0"/>
                </a:cubicBezTo>
                <a:cubicBezTo>
                  <a:pt x="6343976" y="-23246"/>
                  <a:pt x="6367997" y="-5995"/>
                  <a:pt x="6570539" y="0"/>
                </a:cubicBezTo>
                <a:cubicBezTo>
                  <a:pt x="6773081" y="5995"/>
                  <a:pt x="7254257" y="-41369"/>
                  <a:pt x="7437850" y="0"/>
                </a:cubicBezTo>
                <a:cubicBezTo>
                  <a:pt x="7621443" y="41369"/>
                  <a:pt x="7850334" y="27548"/>
                  <a:pt x="7989775" y="0"/>
                </a:cubicBezTo>
                <a:cubicBezTo>
                  <a:pt x="8129217" y="-27548"/>
                  <a:pt x="8298313" y="-26071"/>
                  <a:pt x="8541700" y="0"/>
                </a:cubicBezTo>
                <a:cubicBezTo>
                  <a:pt x="8785088" y="26071"/>
                  <a:pt x="8966103" y="-18083"/>
                  <a:pt x="9303883" y="0"/>
                </a:cubicBezTo>
                <a:cubicBezTo>
                  <a:pt x="9641663" y="18083"/>
                  <a:pt x="9721834" y="-9535"/>
                  <a:pt x="9855808" y="0"/>
                </a:cubicBezTo>
                <a:cubicBezTo>
                  <a:pt x="9989782" y="9535"/>
                  <a:pt x="10352532" y="17076"/>
                  <a:pt x="10512862" y="0"/>
                </a:cubicBezTo>
                <a:cubicBezTo>
                  <a:pt x="10522181" y="196329"/>
                  <a:pt x="10546324" y="488432"/>
                  <a:pt x="10512862" y="785334"/>
                </a:cubicBezTo>
                <a:cubicBezTo>
                  <a:pt x="10479400" y="1082236"/>
                  <a:pt x="10533647" y="1323726"/>
                  <a:pt x="10512862" y="1516506"/>
                </a:cubicBezTo>
                <a:cubicBezTo>
                  <a:pt x="10492077" y="1709286"/>
                  <a:pt x="10543590" y="2097632"/>
                  <a:pt x="10512862" y="2247679"/>
                </a:cubicBezTo>
                <a:cubicBezTo>
                  <a:pt x="10482134" y="2397726"/>
                  <a:pt x="10489033" y="2577292"/>
                  <a:pt x="10512862" y="2762208"/>
                </a:cubicBezTo>
                <a:cubicBezTo>
                  <a:pt x="10536691" y="2947124"/>
                  <a:pt x="10508269" y="3105736"/>
                  <a:pt x="10512862" y="3330898"/>
                </a:cubicBezTo>
                <a:cubicBezTo>
                  <a:pt x="10517456" y="3556060"/>
                  <a:pt x="10494655" y="3882611"/>
                  <a:pt x="10512862" y="4062071"/>
                </a:cubicBezTo>
                <a:cubicBezTo>
                  <a:pt x="10531069" y="4241531"/>
                  <a:pt x="10542053" y="4505155"/>
                  <a:pt x="10512862" y="4684921"/>
                </a:cubicBezTo>
                <a:cubicBezTo>
                  <a:pt x="10483672" y="4864687"/>
                  <a:pt x="10494618" y="5246484"/>
                  <a:pt x="10512862" y="5416094"/>
                </a:cubicBezTo>
                <a:cubicBezTo>
                  <a:pt x="10193319" y="5422310"/>
                  <a:pt x="10027768" y="5414674"/>
                  <a:pt x="9750680" y="5416094"/>
                </a:cubicBezTo>
                <a:cubicBezTo>
                  <a:pt x="9473592" y="5417514"/>
                  <a:pt x="9504441" y="5426911"/>
                  <a:pt x="9409011" y="5416094"/>
                </a:cubicBezTo>
                <a:cubicBezTo>
                  <a:pt x="9313581" y="5405277"/>
                  <a:pt x="9045272" y="5410503"/>
                  <a:pt x="8751958" y="5416094"/>
                </a:cubicBezTo>
                <a:cubicBezTo>
                  <a:pt x="8458644" y="5421685"/>
                  <a:pt x="8514943" y="5430795"/>
                  <a:pt x="8305161" y="5416094"/>
                </a:cubicBezTo>
                <a:cubicBezTo>
                  <a:pt x="8095379" y="5401393"/>
                  <a:pt x="7782738" y="5379207"/>
                  <a:pt x="7542978" y="5416094"/>
                </a:cubicBezTo>
                <a:cubicBezTo>
                  <a:pt x="7303218" y="5452981"/>
                  <a:pt x="7269692" y="5421697"/>
                  <a:pt x="7096182" y="5416094"/>
                </a:cubicBezTo>
                <a:cubicBezTo>
                  <a:pt x="6922672" y="5410491"/>
                  <a:pt x="6681721" y="5409518"/>
                  <a:pt x="6333999" y="5416094"/>
                </a:cubicBezTo>
                <a:cubicBezTo>
                  <a:pt x="5986277" y="5422670"/>
                  <a:pt x="6100558" y="5401924"/>
                  <a:pt x="5992331" y="5416094"/>
                </a:cubicBezTo>
                <a:cubicBezTo>
                  <a:pt x="5884104" y="5430264"/>
                  <a:pt x="5581939" y="5434520"/>
                  <a:pt x="5230149" y="5416094"/>
                </a:cubicBezTo>
                <a:cubicBezTo>
                  <a:pt x="4878359" y="5397668"/>
                  <a:pt x="4875885" y="5395196"/>
                  <a:pt x="4783352" y="5416094"/>
                </a:cubicBezTo>
                <a:cubicBezTo>
                  <a:pt x="4690819" y="5436992"/>
                  <a:pt x="4526099" y="5405345"/>
                  <a:pt x="4441684" y="5416094"/>
                </a:cubicBezTo>
                <a:cubicBezTo>
                  <a:pt x="4357269" y="5426843"/>
                  <a:pt x="4203964" y="5400047"/>
                  <a:pt x="3994888" y="5416094"/>
                </a:cubicBezTo>
                <a:cubicBezTo>
                  <a:pt x="3785812" y="5432141"/>
                  <a:pt x="3450456" y="5404412"/>
                  <a:pt x="3232705" y="5416094"/>
                </a:cubicBezTo>
                <a:cubicBezTo>
                  <a:pt x="3014954" y="5427776"/>
                  <a:pt x="3003791" y="5430327"/>
                  <a:pt x="2785908" y="5416094"/>
                </a:cubicBezTo>
                <a:cubicBezTo>
                  <a:pt x="2568025" y="5401861"/>
                  <a:pt x="2599226" y="5416122"/>
                  <a:pt x="2444240" y="5416094"/>
                </a:cubicBezTo>
                <a:cubicBezTo>
                  <a:pt x="2289254" y="5416066"/>
                  <a:pt x="2170121" y="5435647"/>
                  <a:pt x="1997444" y="5416094"/>
                </a:cubicBezTo>
                <a:cubicBezTo>
                  <a:pt x="1824767" y="5396541"/>
                  <a:pt x="1635094" y="5395325"/>
                  <a:pt x="1445519" y="5416094"/>
                </a:cubicBezTo>
                <a:cubicBezTo>
                  <a:pt x="1255945" y="5436863"/>
                  <a:pt x="945472" y="5432426"/>
                  <a:pt x="788465" y="5416094"/>
                </a:cubicBezTo>
                <a:cubicBezTo>
                  <a:pt x="631458" y="5399762"/>
                  <a:pt x="183496" y="5395670"/>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p:txBody>
      </p:sp>
      <p:sp>
        <p:nvSpPr>
          <p:cNvPr id="17" name="sketchy line">
            <a:extLst>
              <a:ext uri="{FF2B5EF4-FFF2-40B4-BE49-F238E27FC236}">
                <a16:creationId xmlns:a16="http://schemas.microsoft.com/office/drawing/2014/main" id="{8E2E5D16-3949-D7A8-6F6B-ACE4425537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171" y="4419423"/>
            <a:ext cx="4242483" cy="18288"/>
          </a:xfrm>
          <a:custGeom>
            <a:avLst/>
            <a:gdLst>
              <a:gd name="csX0" fmla="*/ 0 w 4242483"/>
              <a:gd name="csY0" fmla="*/ 0 h 18288"/>
              <a:gd name="csX1" fmla="*/ 563644 w 4242483"/>
              <a:gd name="csY1" fmla="*/ 0 h 18288"/>
              <a:gd name="csX2" fmla="*/ 1042439 w 4242483"/>
              <a:gd name="csY2" fmla="*/ 0 h 18288"/>
              <a:gd name="csX3" fmla="*/ 1563658 w 4242483"/>
              <a:gd name="csY3" fmla="*/ 0 h 18288"/>
              <a:gd name="csX4" fmla="*/ 2212152 w 4242483"/>
              <a:gd name="csY4" fmla="*/ 0 h 18288"/>
              <a:gd name="csX5" fmla="*/ 2775796 w 4242483"/>
              <a:gd name="csY5" fmla="*/ 0 h 18288"/>
              <a:gd name="csX6" fmla="*/ 3297015 w 4242483"/>
              <a:gd name="csY6" fmla="*/ 0 h 18288"/>
              <a:gd name="csX7" fmla="*/ 4242483 w 4242483"/>
              <a:gd name="csY7" fmla="*/ 0 h 18288"/>
              <a:gd name="csX8" fmla="*/ 4242483 w 4242483"/>
              <a:gd name="csY8" fmla="*/ 18288 h 18288"/>
              <a:gd name="csX9" fmla="*/ 3636414 w 4242483"/>
              <a:gd name="csY9" fmla="*/ 18288 h 18288"/>
              <a:gd name="csX10" fmla="*/ 3115195 w 4242483"/>
              <a:gd name="csY10" fmla="*/ 18288 h 18288"/>
              <a:gd name="csX11" fmla="*/ 2424276 w 4242483"/>
              <a:gd name="csY11" fmla="*/ 18288 h 18288"/>
              <a:gd name="csX12" fmla="*/ 1860632 w 4242483"/>
              <a:gd name="csY12" fmla="*/ 18288 h 18288"/>
              <a:gd name="csX13" fmla="*/ 1381837 w 4242483"/>
              <a:gd name="csY13" fmla="*/ 18288 h 18288"/>
              <a:gd name="csX14" fmla="*/ 733343 w 4242483"/>
              <a:gd name="csY14" fmla="*/ 18288 h 18288"/>
              <a:gd name="csX15" fmla="*/ 0 w 4242483"/>
              <a:gd name="csY15" fmla="*/ 18288 h 18288"/>
              <a:gd name="csX16" fmla="*/ 0 w 4242483"/>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2483" h="18288" fill="none" extrusionOk="0">
                <a:moveTo>
                  <a:pt x="0" y="0"/>
                </a:moveTo>
                <a:cubicBezTo>
                  <a:pt x="201244" y="-5617"/>
                  <a:pt x="325237" y="-662"/>
                  <a:pt x="563644" y="0"/>
                </a:cubicBezTo>
                <a:cubicBezTo>
                  <a:pt x="802051" y="662"/>
                  <a:pt x="904517" y="10636"/>
                  <a:pt x="1042439" y="0"/>
                </a:cubicBezTo>
                <a:cubicBezTo>
                  <a:pt x="1180362" y="-10636"/>
                  <a:pt x="1367035" y="17538"/>
                  <a:pt x="1563658" y="0"/>
                </a:cubicBezTo>
                <a:cubicBezTo>
                  <a:pt x="1760281" y="-17538"/>
                  <a:pt x="1938680" y="30199"/>
                  <a:pt x="2212152" y="0"/>
                </a:cubicBezTo>
                <a:cubicBezTo>
                  <a:pt x="2485624" y="-30199"/>
                  <a:pt x="2622357" y="-17590"/>
                  <a:pt x="2775796" y="0"/>
                </a:cubicBezTo>
                <a:cubicBezTo>
                  <a:pt x="2929235" y="17590"/>
                  <a:pt x="3091008" y="10671"/>
                  <a:pt x="3297015" y="0"/>
                </a:cubicBezTo>
                <a:cubicBezTo>
                  <a:pt x="3503022" y="-10671"/>
                  <a:pt x="4004882" y="4197"/>
                  <a:pt x="4242483" y="0"/>
                </a:cubicBezTo>
                <a:cubicBezTo>
                  <a:pt x="4242881" y="7429"/>
                  <a:pt x="4242463" y="10822"/>
                  <a:pt x="4242483" y="18288"/>
                </a:cubicBezTo>
                <a:cubicBezTo>
                  <a:pt x="4020483" y="-11266"/>
                  <a:pt x="3856318" y="39234"/>
                  <a:pt x="3636414" y="18288"/>
                </a:cubicBezTo>
                <a:cubicBezTo>
                  <a:pt x="3416510" y="-2658"/>
                  <a:pt x="3315869" y="2454"/>
                  <a:pt x="3115195" y="18288"/>
                </a:cubicBezTo>
                <a:cubicBezTo>
                  <a:pt x="2914521" y="34122"/>
                  <a:pt x="2582532" y="15715"/>
                  <a:pt x="2424276" y="18288"/>
                </a:cubicBezTo>
                <a:cubicBezTo>
                  <a:pt x="2266020" y="20861"/>
                  <a:pt x="2119173" y="21828"/>
                  <a:pt x="1860632" y="18288"/>
                </a:cubicBezTo>
                <a:cubicBezTo>
                  <a:pt x="1602091" y="14748"/>
                  <a:pt x="1538782" y="35157"/>
                  <a:pt x="1381837" y="18288"/>
                </a:cubicBezTo>
                <a:cubicBezTo>
                  <a:pt x="1224892" y="1419"/>
                  <a:pt x="904167" y="32734"/>
                  <a:pt x="733343" y="18288"/>
                </a:cubicBezTo>
                <a:cubicBezTo>
                  <a:pt x="562519" y="3842"/>
                  <a:pt x="331401" y="37185"/>
                  <a:pt x="0" y="18288"/>
                </a:cubicBezTo>
                <a:cubicBezTo>
                  <a:pt x="-591" y="13205"/>
                  <a:pt x="-663" y="6329"/>
                  <a:pt x="0" y="0"/>
                </a:cubicBezTo>
                <a:close/>
              </a:path>
              <a:path w="4242483" h="18288" stroke="0" extrusionOk="0">
                <a:moveTo>
                  <a:pt x="0" y="0"/>
                </a:moveTo>
                <a:cubicBezTo>
                  <a:pt x="115272" y="8242"/>
                  <a:pt x="396340" y="20103"/>
                  <a:pt x="563644" y="0"/>
                </a:cubicBezTo>
                <a:cubicBezTo>
                  <a:pt x="730948" y="-20103"/>
                  <a:pt x="803967" y="-5143"/>
                  <a:pt x="1042439" y="0"/>
                </a:cubicBezTo>
                <a:cubicBezTo>
                  <a:pt x="1280912" y="5143"/>
                  <a:pt x="1574360" y="31190"/>
                  <a:pt x="1733357" y="0"/>
                </a:cubicBezTo>
                <a:cubicBezTo>
                  <a:pt x="1892354" y="-31190"/>
                  <a:pt x="2085876" y="8740"/>
                  <a:pt x="2297002" y="0"/>
                </a:cubicBezTo>
                <a:cubicBezTo>
                  <a:pt x="2508129" y="-8740"/>
                  <a:pt x="2627376" y="-8913"/>
                  <a:pt x="2860646" y="0"/>
                </a:cubicBezTo>
                <a:cubicBezTo>
                  <a:pt x="3093916" y="8913"/>
                  <a:pt x="3220256" y="31987"/>
                  <a:pt x="3551564" y="0"/>
                </a:cubicBezTo>
                <a:cubicBezTo>
                  <a:pt x="3882872" y="-31987"/>
                  <a:pt x="3948926" y="2131"/>
                  <a:pt x="4242483" y="0"/>
                </a:cubicBezTo>
                <a:cubicBezTo>
                  <a:pt x="4241597" y="5429"/>
                  <a:pt x="4243304" y="14046"/>
                  <a:pt x="4242483" y="18288"/>
                </a:cubicBezTo>
                <a:cubicBezTo>
                  <a:pt x="3989096" y="22464"/>
                  <a:pt x="3827790" y="-5372"/>
                  <a:pt x="3721264" y="18288"/>
                </a:cubicBezTo>
                <a:cubicBezTo>
                  <a:pt x="3614738" y="41948"/>
                  <a:pt x="3404140" y="2039"/>
                  <a:pt x="3115195" y="18288"/>
                </a:cubicBezTo>
                <a:cubicBezTo>
                  <a:pt x="2826250" y="34537"/>
                  <a:pt x="2778477" y="25905"/>
                  <a:pt x="2509126" y="18288"/>
                </a:cubicBezTo>
                <a:cubicBezTo>
                  <a:pt x="2239775" y="10671"/>
                  <a:pt x="2140237" y="13785"/>
                  <a:pt x="1945481" y="18288"/>
                </a:cubicBezTo>
                <a:cubicBezTo>
                  <a:pt x="1750726" y="22791"/>
                  <a:pt x="1408405" y="38963"/>
                  <a:pt x="1254563" y="18288"/>
                </a:cubicBezTo>
                <a:cubicBezTo>
                  <a:pt x="1100721" y="-2387"/>
                  <a:pt x="812726" y="18846"/>
                  <a:pt x="563644" y="18288"/>
                </a:cubicBezTo>
                <a:cubicBezTo>
                  <a:pt x="314562" y="17730"/>
                  <a:pt x="157920" y="15588"/>
                  <a:pt x="0" y="18288"/>
                </a:cubicBezTo>
                <a:cubicBezTo>
                  <a:pt x="668" y="13665"/>
                  <a:pt x="578" y="5675"/>
                  <a:pt x="0" y="0"/>
                </a:cubicBezTo>
                <a:close/>
              </a:path>
            </a:pathLst>
          </a:custGeom>
          <a:solidFill>
            <a:srgbClr val="FFFFFF">
              <a:alpha val="75000"/>
            </a:srgbClr>
          </a:solidFill>
          <a:ln w="4127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3360853754"/>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0A586D-FF10-0D7C-690E-F2014347952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0FEF424-F525-241A-9D98-92925F4B6221}"/>
              </a:ext>
            </a:extLst>
          </p:cNvPr>
          <p:cNvPicPr>
            <a:picLocks noChangeAspect="1"/>
          </p:cNvPicPr>
          <p:nvPr/>
        </p:nvPicPr>
        <p:blipFill>
          <a:blip r:embed="rId3"/>
          <a:srcRect t="5125" b="10583"/>
          <a:stretch>
            <a:fillRect/>
          </a:stretch>
        </p:blipFill>
        <p:spPr>
          <a:xfrm>
            <a:off x="0" y="0"/>
            <a:ext cx="12188805" cy="6857990"/>
          </a:xfrm>
          <a:prstGeom prst="rect">
            <a:avLst/>
          </a:prstGeom>
        </p:spPr>
      </p:pic>
      <p:sp>
        <p:nvSpPr>
          <p:cNvPr id="8" name="Rectangle 7">
            <a:extLst>
              <a:ext uri="{FF2B5EF4-FFF2-40B4-BE49-F238E27FC236}">
                <a16:creationId xmlns:a16="http://schemas.microsoft.com/office/drawing/2014/main" id="{F736B552-DBFB-F4A0-1945-F6B0566537EC}"/>
              </a:ext>
            </a:extLst>
          </p:cNvPr>
          <p:cNvSpPr/>
          <p:nvPr/>
        </p:nvSpPr>
        <p:spPr>
          <a:xfrm>
            <a:off x="0" y="0"/>
            <a:ext cx="12188825" cy="6858000"/>
          </a:xfrm>
          <a:prstGeom prst="rect">
            <a:avLst/>
          </a:prstGeom>
          <a:solidFill>
            <a:schemeClr val="tx1">
              <a:alpha val="37000"/>
            </a:schemeClr>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dirty="0">
              <a:latin typeface="Abadi" panose="020B0604020104020204" pitchFamily="34" charset="0"/>
            </a:endParaRPr>
          </a:p>
        </p:txBody>
      </p:sp>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88825"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5" name="TextBox 4">
            <a:extLst>
              <a:ext uri="{FF2B5EF4-FFF2-40B4-BE49-F238E27FC236}">
                <a16:creationId xmlns:a16="http://schemas.microsoft.com/office/drawing/2014/main" id="{9C92E924-3786-32DE-12EC-86EF3BC91BB5}"/>
              </a:ext>
            </a:extLst>
          </p:cNvPr>
          <p:cNvSpPr txBox="1"/>
          <p:nvPr/>
        </p:nvSpPr>
        <p:spPr>
          <a:xfrm>
            <a:off x="523738" y="5317240"/>
            <a:ext cx="11208006" cy="744836"/>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600" b="1" i="0" dirty="0">
                <a:solidFill>
                  <a:schemeClr val="tx1">
                    <a:lumMod val="85000"/>
                    <a:lumOff val="15000"/>
                  </a:schemeClr>
                </a:solidFill>
                <a:effectLst>
                  <a:outerShdw blurRad="38100" dist="38100" dir="2700000" algn="tl">
                    <a:srgbClr val="000000">
                      <a:alpha val="43137"/>
                    </a:srgbClr>
                  </a:outerShdw>
                </a:effectLst>
                <a:latin typeface="Georgia" panose="02040502050405020303" pitchFamily="18" charset="0"/>
                <a:ea typeface="+mj-ea"/>
                <a:cs typeface="+mj-cs"/>
              </a:rPr>
              <a:t>Jurisdiction</a:t>
            </a: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88825"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88825"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1975195"/>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16" name="Rectangle 15">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 y="0"/>
            <a:ext cx="1218852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3" name="TextBox 2"/>
          <p:cNvSpPr txBox="1"/>
          <p:nvPr/>
        </p:nvSpPr>
        <p:spPr>
          <a:xfrm>
            <a:off x="180244" y="0"/>
            <a:ext cx="7302104" cy="1454051"/>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600" b="1" i="0" kern="1200" dirty="0">
                <a:solidFill>
                  <a:schemeClr val="accent1">
                    <a:lumMod val="75000"/>
                  </a:schemeClr>
                </a:solidFill>
                <a:effectLst>
                  <a:outerShdw blurRad="38100" dist="38100" dir="2700000" algn="tl">
                    <a:srgbClr val="000000">
                      <a:alpha val="43137"/>
                    </a:srgbClr>
                  </a:outerShdw>
                </a:effectLst>
                <a:latin typeface="Georgia" panose="02040502050405020303" pitchFamily="18" charset="0"/>
                <a:ea typeface="+mj-ea"/>
                <a:cs typeface="+mj-cs"/>
              </a:rPr>
              <a:t>Organization: Jurisdiction</a:t>
            </a:r>
          </a:p>
        </p:txBody>
      </p:sp>
      <p:sp>
        <p:nvSpPr>
          <p:cNvPr id="5" name="TextBox 4"/>
          <p:cNvSpPr txBox="1"/>
          <p:nvPr/>
        </p:nvSpPr>
        <p:spPr>
          <a:xfrm>
            <a:off x="180243" y="1222146"/>
            <a:ext cx="7482045" cy="5407253"/>
          </a:xfrm>
          <a:prstGeom prst="rect">
            <a:avLst/>
          </a:prstGeom>
        </p:spPr>
        <p:txBody>
          <a:bodyPr vert="horz" lIns="91440" tIns="45720" rIns="91440" bIns="45720" rtlCol="0" anchor="t">
            <a:noAutofit/>
          </a:bodyPr>
          <a:lstStyle/>
          <a:p>
            <a:pPr marL="285750" indent="-285750" defTabSz="914400">
              <a:lnSpc>
                <a:spcPct val="90000"/>
              </a:lnSpc>
              <a:spcBef>
                <a:spcPts val="600"/>
              </a:spcBef>
              <a:spcAft>
                <a:spcPts val="600"/>
              </a:spcAft>
            </a:pPr>
            <a:r>
              <a:rPr lang="en-US" b="1" dirty="0">
                <a:solidFill>
                  <a:schemeClr val="tx2">
                    <a:lumMod val="50000"/>
                  </a:schemeClr>
                </a:solidFill>
                <a:latin typeface="Abadi" panose="020B0604020104020204" pitchFamily="34" charset="0"/>
              </a:rPr>
              <a:t>1. 	Overview</a:t>
            </a:r>
          </a:p>
          <a:p>
            <a:pPr marL="285750" indent="-285750" defTabSz="914400">
              <a:spcBef>
                <a:spcPts val="600"/>
              </a:spcBef>
              <a:spcAft>
                <a:spcPts val="600"/>
              </a:spcAft>
              <a:buFont typeface="Arial" panose="020B0604020202020204" pitchFamily="34" charset="0"/>
              <a:buChar char="•"/>
            </a:pPr>
            <a:r>
              <a:rPr lang="en-US" dirty="0">
                <a:solidFill>
                  <a:schemeClr val="tx2">
                    <a:lumMod val="50000"/>
                  </a:schemeClr>
                </a:solidFill>
                <a:latin typeface="Abadi" panose="020B0604020104020204" pitchFamily="34" charset="0"/>
              </a:rPr>
              <a:t>This is a question that comes up constantly in business planning, and the honest answer is: for most small to mid-sized businesses, your home state is the best choice.</a:t>
            </a:r>
          </a:p>
          <a:p>
            <a:pPr marL="285750" indent="-285750" defTabSz="914400">
              <a:spcBef>
                <a:spcPts val="600"/>
              </a:spcBef>
              <a:spcAft>
                <a:spcPts val="600"/>
              </a:spcAft>
              <a:buFont typeface="Arial" panose="020B0604020202020204" pitchFamily="34" charset="0"/>
              <a:buChar char="•"/>
            </a:pPr>
            <a:r>
              <a:rPr lang="en-US" dirty="0">
                <a:solidFill>
                  <a:schemeClr val="tx2">
                    <a:lumMod val="50000"/>
                  </a:schemeClr>
                </a:solidFill>
                <a:latin typeface="Abadi" panose="020B0604020104020204" pitchFamily="34" charset="0"/>
              </a:rPr>
              <a:t>The idea that Delaware, Wyoming, or Nevada is universally superior is largely a myth and, in many cases, forming in another state actually increases cost and complexity without meaningful benefit.</a:t>
            </a:r>
          </a:p>
          <a:p>
            <a:pPr marL="285750" indent="-285750" defTabSz="914400">
              <a:spcBef>
                <a:spcPts val="600"/>
              </a:spcBef>
              <a:spcAft>
                <a:spcPts val="600"/>
              </a:spcAft>
            </a:pPr>
            <a:r>
              <a:rPr lang="en-US" b="1" dirty="0">
                <a:solidFill>
                  <a:schemeClr val="tx2">
                    <a:lumMod val="50000"/>
                  </a:schemeClr>
                </a:solidFill>
                <a:latin typeface="Abadi" panose="020B0604020104020204" pitchFamily="34" charset="0"/>
              </a:rPr>
              <a:t>2. The Core Principle: Foreign Registration</a:t>
            </a:r>
          </a:p>
          <a:p>
            <a:pPr marL="285750" indent="-285750" defTabSz="914400">
              <a:spcBef>
                <a:spcPts val="600"/>
              </a:spcBef>
              <a:spcAft>
                <a:spcPts val="600"/>
              </a:spcAft>
              <a:buFont typeface="Arial" panose="020B0604020202020204" pitchFamily="34" charset="0"/>
              <a:buChar char="•"/>
            </a:pPr>
            <a:r>
              <a:rPr lang="en-US" dirty="0">
                <a:solidFill>
                  <a:schemeClr val="tx2">
                    <a:lumMod val="50000"/>
                  </a:schemeClr>
                </a:solidFill>
                <a:latin typeface="Abadi" panose="020B0604020104020204" pitchFamily="34" charset="0"/>
              </a:rPr>
              <a:t>If you form an LLC in Delaware but operate your business in Pennsylvania, you will still need to register as a "foreign LLC" in Pennsylvania, pay Pennsylvania fees, maintain a Pennsylvania registered agent, and comply with Pennsylvania law for tax and regulatory purposes.</a:t>
            </a:r>
          </a:p>
          <a:p>
            <a:pPr marL="285750" indent="-285750" defTabSz="914400">
              <a:spcBef>
                <a:spcPts val="600"/>
              </a:spcBef>
              <a:spcAft>
                <a:spcPts val="600"/>
              </a:spcAft>
              <a:buFont typeface="Arial" panose="020B0604020202020204" pitchFamily="34" charset="0"/>
              <a:buChar char="•"/>
            </a:pPr>
            <a:r>
              <a:rPr lang="en-US" dirty="0">
                <a:solidFill>
                  <a:schemeClr val="tx2">
                    <a:lumMod val="50000"/>
                  </a:schemeClr>
                </a:solidFill>
                <a:latin typeface="Abadi" panose="020B0604020104020204" pitchFamily="34" charset="0"/>
              </a:rPr>
              <a:t>You end up paying for two states instead of one. </a:t>
            </a:r>
          </a:p>
          <a:p>
            <a:pPr marL="285750" indent="-285750" defTabSz="914400">
              <a:spcBef>
                <a:spcPts val="600"/>
              </a:spcBef>
              <a:spcAft>
                <a:spcPts val="600"/>
              </a:spcAft>
              <a:buFont typeface="Arial" panose="020B0604020202020204" pitchFamily="34" charset="0"/>
              <a:buChar char="•"/>
            </a:pPr>
            <a:r>
              <a:rPr lang="en-US" dirty="0">
                <a:solidFill>
                  <a:schemeClr val="tx2">
                    <a:lumMod val="50000"/>
                  </a:schemeClr>
                </a:solidFill>
                <a:latin typeface="Abadi" panose="020B0604020104020204" pitchFamily="34" charset="0"/>
              </a:rPr>
              <a:t>For most small businesses, this makes out-of-state formation a net negative.</a:t>
            </a:r>
          </a:p>
        </p:txBody>
      </p:sp>
      <p:grpSp>
        <p:nvGrpSpPr>
          <p:cNvPr id="18" name="Group 17">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6724" y="-16714"/>
            <a:ext cx="6372101" cy="6874714"/>
            <a:chOff x="5818240" y="-1"/>
            <a:chExt cx="6373761" cy="6874714"/>
          </a:xfrm>
        </p:grpSpPr>
        <p:sp>
          <p:nvSpPr>
            <p:cNvPr id="19" name="Freeform: Shape 18">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20" name="Freeform: Shape 19">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21" name="Freeform: Shape 20">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22" name="Freeform: Shape 21">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grpSp>
      <p:pic>
        <p:nvPicPr>
          <p:cNvPr id="9" name="Picture 8">
            <a:extLst>
              <a:ext uri="{FF2B5EF4-FFF2-40B4-BE49-F238E27FC236}">
                <a16:creationId xmlns:a16="http://schemas.microsoft.com/office/drawing/2014/main" id="{03C3987C-9A0E-CB94-2E1D-80DF9C6DB5BD}"/>
              </a:ext>
            </a:extLst>
          </p:cNvPr>
          <p:cNvPicPr>
            <a:picLocks noChangeAspect="1"/>
          </p:cNvPicPr>
          <p:nvPr/>
        </p:nvPicPr>
        <p:blipFill>
          <a:blip r:embed="rId2"/>
          <a:stretch>
            <a:fillRect/>
          </a:stretch>
        </p:blipFill>
        <p:spPr>
          <a:xfrm>
            <a:off x="7706384" y="2512897"/>
            <a:ext cx="4141153" cy="2755749"/>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left)">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55CC"/>
        </a:solidFill>
        <a:effectLst/>
      </p:bgPr>
    </p:bg>
    <p:spTree>
      <p:nvGrpSpPr>
        <p:cNvPr id="1" name=""/>
        <p:cNvGrpSpPr/>
        <p:nvPr/>
      </p:nvGrpSpPr>
      <p:grpSpPr>
        <a:xfrm>
          <a:off x="0" y="0"/>
          <a:ext cx="0" cy="0"/>
          <a:chOff x="0" y="0"/>
          <a:chExt cx="0" cy="0"/>
        </a:xfrm>
      </p:grpSpPr>
      <p:sp>
        <p:nvSpPr>
          <p:cNvPr id="3" name="TextBox 2"/>
          <p:cNvSpPr txBox="1"/>
          <p:nvPr/>
        </p:nvSpPr>
        <p:spPr>
          <a:xfrm>
            <a:off x="3974376" y="413695"/>
            <a:ext cx="6760671"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400"/>
              </a:spcAft>
              <a:buClrTx/>
              <a:buSzTx/>
              <a:buFontTx/>
              <a:buNone/>
              <a:tabLst/>
              <a:defRPr/>
            </a:pPr>
            <a:r>
              <a:rPr kumimoji="0" lang="en-US" sz="2400" b="1" i="0" u="none" strike="noStrike" kern="1200" cap="none" spc="0" normalizeH="0" baseline="0" noProof="0" dirty="0">
                <a:ln>
                  <a:noFill/>
                </a:ln>
                <a:solidFill>
                  <a:srgbClr val="FFC000"/>
                </a:solidFill>
                <a:effectLst/>
                <a:uLnTx/>
                <a:uFillTx/>
                <a:latin typeface="Georgia" panose="02040502050405020303" pitchFamily="18" charset="0"/>
              </a:rPr>
              <a:t>Jurisdictions - Other Jurisdictions</a:t>
            </a:r>
          </a:p>
        </p:txBody>
      </p:sp>
      <p:sp>
        <p:nvSpPr>
          <p:cNvPr id="5" name="TextBox 4"/>
          <p:cNvSpPr txBox="1"/>
          <p:nvPr/>
        </p:nvSpPr>
        <p:spPr>
          <a:xfrm>
            <a:off x="3974376" y="1063582"/>
            <a:ext cx="8003887" cy="5047536"/>
          </a:xfrm>
          <a:prstGeom prst="rect">
            <a:avLst/>
          </a:prstGeom>
          <a:noFill/>
        </p:spPr>
        <p:txBody>
          <a:bodyPr wrap="square">
            <a:spAutoFit/>
          </a:bodyPr>
          <a:lstStyle/>
          <a:p>
            <a:pPr>
              <a:spcBef>
                <a:spcPts val="600"/>
              </a:spcBef>
              <a:spcAft>
                <a:spcPts val="600"/>
              </a:spcAft>
            </a:pPr>
            <a:r>
              <a:rPr lang="en-US" b="1" dirty="0">
                <a:solidFill>
                  <a:srgbClr val="FFC000"/>
                </a:solidFill>
                <a:latin typeface="Abadi" panose="020B0604020104020204" pitchFamily="34" charset="0"/>
              </a:rPr>
              <a:t>DELAWARE: BEST FOR VENTURE-BACKED OR INSTITUTIONAL BUSINESSES</a:t>
            </a:r>
            <a:endParaRPr dirty="0">
              <a:solidFill>
                <a:srgbClr val="FFC000"/>
              </a:solidFill>
              <a:latin typeface="Abadi" panose="020B0604020104020204" pitchFamily="34" charset="0"/>
            </a:endParaRPr>
          </a:p>
          <a:p>
            <a:pPr marL="342900" indent="-342900">
              <a:spcBef>
                <a:spcPts val="600"/>
              </a:spcBef>
              <a:spcAft>
                <a:spcPts val="600"/>
              </a:spcAft>
              <a:buFont typeface="Arial" panose="020B0604020202020204" pitchFamily="34" charset="0"/>
              <a:buChar char="•"/>
            </a:pPr>
            <a:r>
              <a:rPr dirty="0">
                <a:solidFill>
                  <a:srgbClr val="FFC000"/>
                </a:solidFill>
                <a:latin typeface="Abadi" panose="020B0604020104020204" pitchFamily="34" charset="0"/>
              </a:rPr>
              <a:t>Delaware is the gold standard for businesses that anticipate venture capital investment, private equity, institutional financing, or an eventual IPO. Its advantages are real but specific.</a:t>
            </a:r>
            <a:endParaRPr lang="en-US" dirty="0">
              <a:solidFill>
                <a:srgbClr val="FFC000"/>
              </a:solidFill>
              <a:latin typeface="Abadi" panose="020B0604020104020204" pitchFamily="34" charset="0"/>
            </a:endParaRPr>
          </a:p>
          <a:p>
            <a:pPr>
              <a:spcBef>
                <a:spcPts val="600"/>
              </a:spcBef>
              <a:spcAft>
                <a:spcPts val="600"/>
              </a:spcAft>
            </a:pPr>
            <a:r>
              <a:rPr lang="en-US" dirty="0">
                <a:solidFill>
                  <a:srgbClr val="FFC000"/>
                </a:solidFill>
                <a:latin typeface="Abadi" panose="020B0604020104020204" pitchFamily="34" charset="0"/>
              </a:rPr>
              <a:t>POSITIVES</a:t>
            </a:r>
            <a:endParaRPr dirty="0">
              <a:solidFill>
                <a:srgbClr val="FFC000"/>
              </a:solidFill>
              <a:latin typeface="Abadi" panose="020B0604020104020204" pitchFamily="34" charset="0"/>
            </a:endParaRPr>
          </a:p>
          <a:p>
            <a:pPr marL="342900" indent="-342900">
              <a:spcBef>
                <a:spcPts val="600"/>
              </a:spcBef>
              <a:spcAft>
                <a:spcPts val="600"/>
              </a:spcAft>
              <a:buFont typeface="Arial" panose="020B0604020202020204" pitchFamily="34" charset="0"/>
              <a:buChar char="•"/>
            </a:pPr>
            <a:r>
              <a:rPr dirty="0">
                <a:solidFill>
                  <a:srgbClr val="FFC000"/>
                </a:solidFill>
                <a:latin typeface="Abadi" panose="020B0604020104020204" pitchFamily="34" charset="0"/>
              </a:rPr>
              <a:t>The Delaware Court of Chancery is a specialized business court with no jury trials, highly predictable outcomes, and an enormous body of case law on corporate and LLC governance. </a:t>
            </a:r>
            <a:endParaRPr lang="en-US" dirty="0">
              <a:solidFill>
                <a:srgbClr val="FFC000"/>
              </a:solidFill>
              <a:latin typeface="Abadi" panose="020B0604020104020204" pitchFamily="34" charset="0"/>
            </a:endParaRPr>
          </a:p>
          <a:p>
            <a:pPr marL="342900" indent="-342900">
              <a:spcBef>
                <a:spcPts val="600"/>
              </a:spcBef>
              <a:spcAft>
                <a:spcPts val="600"/>
              </a:spcAft>
              <a:buFont typeface="Arial" panose="020B0604020202020204" pitchFamily="34" charset="0"/>
              <a:buChar char="•"/>
            </a:pPr>
            <a:r>
              <a:rPr lang="en-US" dirty="0">
                <a:solidFill>
                  <a:srgbClr val="FFC000"/>
                </a:solidFill>
                <a:latin typeface="Abadi" panose="020B0604020104020204" pitchFamily="34" charset="0"/>
              </a:rPr>
              <a:t>Delaware operates under the “freedom of contract” principle</a:t>
            </a:r>
          </a:p>
          <a:p>
            <a:pPr marL="342900" indent="-342900">
              <a:spcBef>
                <a:spcPts val="600"/>
              </a:spcBef>
              <a:spcAft>
                <a:spcPts val="600"/>
              </a:spcAft>
              <a:buFont typeface="Arial" panose="020B0604020202020204" pitchFamily="34" charset="0"/>
              <a:buChar char="•"/>
            </a:pPr>
            <a:r>
              <a:rPr dirty="0">
                <a:solidFill>
                  <a:srgbClr val="FFC000"/>
                </a:solidFill>
                <a:latin typeface="Abadi" panose="020B0604020104020204" pitchFamily="34" charset="0"/>
              </a:rPr>
              <a:t>Delaware also has no state income tax on income earned outside Delaware, though this rarely benefits a small operating business.</a:t>
            </a:r>
            <a:endParaRPr lang="en-US" dirty="0">
              <a:solidFill>
                <a:srgbClr val="FFC000"/>
              </a:solidFill>
              <a:latin typeface="Abadi" panose="020B0604020104020204" pitchFamily="34" charset="0"/>
            </a:endParaRPr>
          </a:p>
          <a:p>
            <a:pPr>
              <a:spcBef>
                <a:spcPts val="600"/>
              </a:spcBef>
              <a:spcAft>
                <a:spcPts val="600"/>
              </a:spcAft>
            </a:pPr>
            <a:r>
              <a:rPr lang="en-US" dirty="0">
                <a:solidFill>
                  <a:srgbClr val="FFC000"/>
                </a:solidFill>
                <a:latin typeface="Abadi" panose="020B0604020104020204" pitchFamily="34" charset="0"/>
              </a:rPr>
              <a:t>NEGATIVES</a:t>
            </a:r>
            <a:endParaRPr dirty="0">
              <a:solidFill>
                <a:srgbClr val="FFC000"/>
              </a:solidFill>
              <a:latin typeface="Abadi" panose="020B0604020104020204" pitchFamily="34" charset="0"/>
            </a:endParaRPr>
          </a:p>
          <a:p>
            <a:pPr marL="342900" indent="-342900">
              <a:spcBef>
                <a:spcPts val="600"/>
              </a:spcBef>
              <a:spcAft>
                <a:spcPts val="600"/>
              </a:spcAft>
              <a:buFont typeface="Arial" panose="020B0604020202020204" pitchFamily="34" charset="0"/>
              <a:buChar char="•"/>
            </a:pPr>
            <a:r>
              <a:rPr lang="en-US" dirty="0">
                <a:solidFill>
                  <a:srgbClr val="FFC000"/>
                </a:solidFill>
                <a:latin typeface="Abadi" panose="020B0604020104020204" pitchFamily="34" charset="0"/>
              </a:rPr>
              <a:t>T</a:t>
            </a:r>
            <a:r>
              <a:rPr dirty="0">
                <a:solidFill>
                  <a:srgbClr val="FFC000"/>
                </a:solidFill>
                <a:latin typeface="Abadi" panose="020B0604020104020204" pitchFamily="34" charset="0"/>
              </a:rPr>
              <a:t>he downside is everything described above</a:t>
            </a:r>
            <a:r>
              <a:rPr lang="en-US" dirty="0">
                <a:solidFill>
                  <a:srgbClr val="FFC000"/>
                </a:solidFill>
                <a:latin typeface="Abadi" panose="020B0604020104020204" pitchFamily="34" charset="0"/>
              </a:rPr>
              <a:t> - </a:t>
            </a:r>
            <a:r>
              <a:rPr dirty="0">
                <a:solidFill>
                  <a:srgbClr val="FFC000"/>
                </a:solidFill>
                <a:latin typeface="Abadi" panose="020B0604020104020204" pitchFamily="34" charset="0"/>
              </a:rPr>
              <a:t>cost, foreign registration, and complexity</a:t>
            </a:r>
            <a:r>
              <a:rPr lang="en-US" dirty="0">
                <a:solidFill>
                  <a:srgbClr val="FFC000"/>
                </a:solidFill>
                <a:latin typeface="Abadi" panose="020B0604020104020204" pitchFamily="34" charset="0"/>
              </a:rPr>
              <a:t>.</a:t>
            </a:r>
          </a:p>
        </p:txBody>
      </p:sp>
      <p:pic>
        <p:nvPicPr>
          <p:cNvPr id="7" name="Picture 6">
            <a:extLst>
              <a:ext uri="{FF2B5EF4-FFF2-40B4-BE49-F238E27FC236}">
                <a16:creationId xmlns:a16="http://schemas.microsoft.com/office/drawing/2014/main" id="{1FDB6518-9E9F-4D7F-DB73-2F8C41245C8E}"/>
              </a:ext>
            </a:extLst>
          </p:cNvPr>
          <p:cNvPicPr>
            <a:picLocks noChangeAspect="1"/>
          </p:cNvPicPr>
          <p:nvPr/>
        </p:nvPicPr>
        <p:blipFill>
          <a:blip r:embed="rId2"/>
          <a:srcRect l="3915" t="6765" r="53832" b="6398"/>
          <a:stretch>
            <a:fillRect/>
          </a:stretch>
        </p:blipFill>
        <p:spPr>
          <a:xfrm>
            <a:off x="478399" y="875360"/>
            <a:ext cx="3018503" cy="5686222"/>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left)">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wipe(left)">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3">
            <a:extLst>
              <a:ext uri="{FF2B5EF4-FFF2-40B4-BE49-F238E27FC236}">
                <a16:creationId xmlns:a16="http://schemas.microsoft.com/office/drawing/2014/main" id="{76F0FF20-D877-41E7-9312-81BEEAA4B248}"/>
              </a:ext>
            </a:extLst>
          </p:cNvPr>
          <p:cNvSpPr txBox="1">
            <a:spLocks noChangeArrowheads="1"/>
          </p:cNvSpPr>
          <p:nvPr/>
        </p:nvSpPr>
        <p:spPr bwMode="auto">
          <a:xfrm>
            <a:off x="1117308" y="991238"/>
            <a:ext cx="324044" cy="830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4C410A"/>
                </a:solidFill>
                <a:latin typeface="Tahoma" panose="020B0604030504040204" pitchFamily="34" charset="0"/>
              </a:defRPr>
            </a:lvl1pPr>
            <a:lvl2pPr marL="742950" indent="-285750">
              <a:spcBef>
                <a:spcPct val="20000"/>
              </a:spcBef>
              <a:buChar char="–"/>
              <a:defRPr sz="1600">
                <a:solidFill>
                  <a:srgbClr val="4C410A"/>
                </a:solidFill>
                <a:latin typeface="Tahoma" panose="020B0604030504040204" pitchFamily="34" charset="0"/>
              </a:defRPr>
            </a:lvl2pPr>
            <a:lvl3pPr marL="1143000" indent="-228600">
              <a:spcBef>
                <a:spcPct val="20000"/>
              </a:spcBef>
              <a:buChar char="•"/>
              <a:defRPr sz="1400">
                <a:solidFill>
                  <a:srgbClr val="4C410A"/>
                </a:solidFill>
                <a:latin typeface="Tahoma" panose="020B0604030504040204" pitchFamily="34" charset="0"/>
              </a:defRPr>
            </a:lvl3pPr>
            <a:lvl4pPr marL="1600200" indent="-228600">
              <a:spcBef>
                <a:spcPct val="20000"/>
              </a:spcBef>
              <a:buChar char="–"/>
              <a:defRPr sz="1200">
                <a:solidFill>
                  <a:srgbClr val="4C410A"/>
                </a:solidFill>
                <a:latin typeface="Tahoma" panose="020B0604030504040204" pitchFamily="34" charset="0"/>
              </a:defRPr>
            </a:lvl4pPr>
            <a:lvl5pPr marL="2057400" indent="-228600">
              <a:spcBef>
                <a:spcPct val="20000"/>
              </a:spcBef>
              <a:buChar char="»"/>
              <a:defRPr sz="1200">
                <a:solidFill>
                  <a:srgbClr val="4C410A"/>
                </a:solidFill>
                <a:latin typeface="Tahoma" panose="020B0604030504040204" pitchFamily="34" charset="0"/>
              </a:defRPr>
            </a:lvl5pPr>
            <a:lvl6pPr marL="2514600" indent="-228600" eaLnBrk="0" fontAlgn="base" hangingPunct="0">
              <a:spcBef>
                <a:spcPct val="20000"/>
              </a:spcBef>
              <a:spcAft>
                <a:spcPct val="0"/>
              </a:spcAft>
              <a:buChar char="»"/>
              <a:defRPr sz="1200">
                <a:solidFill>
                  <a:srgbClr val="4C410A"/>
                </a:solidFill>
                <a:latin typeface="Tahoma" panose="020B0604030504040204" pitchFamily="34" charset="0"/>
              </a:defRPr>
            </a:lvl6pPr>
            <a:lvl7pPr marL="2971800" indent="-228600" eaLnBrk="0" fontAlgn="base" hangingPunct="0">
              <a:spcBef>
                <a:spcPct val="20000"/>
              </a:spcBef>
              <a:spcAft>
                <a:spcPct val="0"/>
              </a:spcAft>
              <a:buChar char="»"/>
              <a:defRPr sz="1200">
                <a:solidFill>
                  <a:srgbClr val="4C410A"/>
                </a:solidFill>
                <a:latin typeface="Tahoma" panose="020B0604030504040204" pitchFamily="34" charset="0"/>
              </a:defRPr>
            </a:lvl7pPr>
            <a:lvl8pPr marL="3429000" indent="-228600" eaLnBrk="0" fontAlgn="base" hangingPunct="0">
              <a:spcBef>
                <a:spcPct val="20000"/>
              </a:spcBef>
              <a:spcAft>
                <a:spcPct val="0"/>
              </a:spcAft>
              <a:buChar char="»"/>
              <a:defRPr sz="1200">
                <a:solidFill>
                  <a:srgbClr val="4C410A"/>
                </a:solidFill>
                <a:latin typeface="Tahoma" panose="020B0604030504040204" pitchFamily="34" charset="0"/>
              </a:defRPr>
            </a:lvl8pPr>
            <a:lvl9pPr marL="3886200" indent="-228600" eaLnBrk="0" fontAlgn="base" hangingPunct="0">
              <a:spcBef>
                <a:spcPct val="20000"/>
              </a:spcBef>
              <a:spcAft>
                <a:spcPct val="0"/>
              </a:spcAft>
              <a:buChar char="»"/>
              <a:defRPr sz="1200">
                <a:solidFill>
                  <a:srgbClr val="4C410A"/>
                </a:solidFill>
                <a:latin typeface="Tahoma" panose="020B060403050404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altLang="en-US" sz="4799" b="0" i="0" u="none" strike="noStrike" kern="1200" cap="none" spc="0" normalizeH="0" baseline="0" noProof="0">
                <a:ln>
                  <a:noFill/>
                </a:ln>
                <a:solidFill>
                  <a:srgbClr val="FF0000"/>
                </a:solidFill>
                <a:effectLst/>
                <a:uLnTx/>
                <a:uFillTx/>
                <a:latin typeface="Calibri" panose="020F0502020204030204" pitchFamily="34" charset="0"/>
                <a:ea typeface="+mn-ea"/>
                <a:cs typeface="+mn-cs"/>
              </a:rPr>
              <a:t> </a:t>
            </a:r>
          </a:p>
        </p:txBody>
      </p:sp>
      <p:sp>
        <p:nvSpPr>
          <p:cNvPr id="13" name="TextBox 12">
            <a:extLst>
              <a:ext uri="{FF2B5EF4-FFF2-40B4-BE49-F238E27FC236}">
                <a16:creationId xmlns:a16="http://schemas.microsoft.com/office/drawing/2014/main" id="{0BE34527-3C17-498A-8391-3A518204F4DC}"/>
              </a:ext>
            </a:extLst>
          </p:cNvPr>
          <p:cNvSpPr txBox="1"/>
          <p:nvPr/>
        </p:nvSpPr>
        <p:spPr>
          <a:xfrm>
            <a:off x="3864238" y="841642"/>
            <a:ext cx="8125883" cy="6015465"/>
          </a:xfrm>
          <a:prstGeom prst="rect">
            <a:avLst/>
          </a:prstGeom>
          <a:noFill/>
          <a:ln w="31750">
            <a:noFill/>
          </a:ln>
        </p:spPr>
        <p:txBody>
          <a:bodyPr lIns="274249" tIns="182832" rIns="274249">
            <a:spAutoFit/>
          </a:bodyPr>
          <a:lstStyle/>
          <a:p>
            <a:pPr marL="0" marR="0" lvl="0" indent="0" algn="l" defTabSz="914126" rtl="0" eaLnBrk="1" fontAlgn="base" latinLnBrk="0" hangingPunct="1">
              <a:lnSpc>
                <a:spcPct val="100000"/>
              </a:lnSpc>
              <a:spcBef>
                <a:spcPct val="0"/>
              </a:spcBef>
              <a:spcAft>
                <a:spcPts val="600"/>
              </a:spcAft>
              <a:buClrTx/>
              <a:buSzTx/>
              <a:buFontTx/>
              <a:buNone/>
              <a:tabLst/>
              <a:defRPr/>
            </a:pPr>
            <a:r>
              <a:rPr kumimoji="0" lang="en-US" sz="2399"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Arial Narrow" panose="020B0606020202030204" pitchFamily="34" charset="0"/>
                <a:ea typeface="Tahoma" pitchFamily="34" charset="0"/>
                <a:cs typeface="Calibri" pitchFamily="34" charset="0"/>
              </a:rPr>
              <a:t>EDWARD L. PERKINS, BA, JD, LLM(Tax), CPA</a:t>
            </a:r>
          </a:p>
          <a:p>
            <a:pPr marL="457063" marR="0" lvl="0" indent="0" algn="l" defTabSz="914126" rtl="0" eaLnBrk="1" fontAlgn="base" latinLnBrk="0" hangingPunct="1">
              <a:lnSpc>
                <a:spcPct val="100000"/>
              </a:lnSpc>
              <a:spcBef>
                <a:spcPct val="0"/>
              </a:spcBef>
              <a:spcAft>
                <a:spcPts val="600"/>
              </a:spcAft>
              <a:buClrTx/>
              <a:buSzTx/>
              <a:buFontTx/>
              <a:buNone/>
              <a:tabLst/>
              <a:defRPr/>
            </a:pPr>
            <a:r>
              <a:rPr kumimoji="0" lang="en-US" sz="1999" b="0" i="0" u="none" strike="noStrike" kern="1200" cap="none" spc="0" normalizeH="0" baseline="0" noProof="0">
                <a:ln>
                  <a:noFill/>
                </a:ln>
                <a:solidFill>
                  <a:srgbClr val="000000">
                    <a:lumMod val="50000"/>
                    <a:lumOff val="50000"/>
                  </a:srgbClr>
                </a:solidFill>
                <a:effectLst/>
                <a:uLnTx/>
                <a:uFillTx/>
                <a:latin typeface="Arial Narrow" panose="020B0606020202030204" pitchFamily="34" charset="0"/>
                <a:ea typeface="Tahoma" pitchFamily="34" charset="0"/>
                <a:cs typeface="Calibri" pitchFamily="34" charset="0"/>
              </a:rPr>
              <a:t>Founding Shareholder - </a:t>
            </a:r>
            <a:r>
              <a:rPr kumimoji="0" lang="en-US" sz="1999" b="0" i="0" u="none" strike="noStrike" kern="1200" cap="all" spc="0" normalizeH="0" baseline="0" noProof="0">
                <a:ln>
                  <a:noFill/>
                </a:ln>
                <a:solidFill>
                  <a:srgbClr val="000000">
                    <a:lumMod val="50000"/>
                    <a:lumOff val="50000"/>
                  </a:srgbClr>
                </a:solidFill>
                <a:effectLst/>
                <a:uLnTx/>
                <a:uFillTx/>
                <a:latin typeface="Gill Sans MT" panose="020B0502020104020203" pitchFamily="34" charset="0"/>
                <a:ea typeface="Tahoma" pitchFamily="34" charset="0"/>
                <a:cs typeface="Calibri" pitchFamily="34" charset="0"/>
              </a:rPr>
              <a:t>Gibson &amp; Perkins, PC</a:t>
            </a:r>
          </a:p>
          <a:p>
            <a:pPr marL="0" marR="0" lvl="0" indent="0" algn="l" defTabSz="685594" rtl="0" eaLnBrk="1" fontAlgn="base" latinLnBrk="0" hangingPunct="1">
              <a:lnSpc>
                <a:spcPct val="100000"/>
              </a:lnSpc>
              <a:spcBef>
                <a:spcPct val="0"/>
              </a:spcBef>
              <a:spcAft>
                <a:spcPct val="0"/>
              </a:spcAft>
              <a:buClrTx/>
              <a:buSzTx/>
              <a:buFontTx/>
              <a:buNone/>
              <a:tabLst/>
              <a:defRPr/>
            </a:pPr>
            <a:endParaRPr kumimoji="0" lang="en-US" altLang="en-US" sz="1500" b="1" i="0" u="none" strike="noStrike" kern="1200" cap="none" spc="0" normalizeH="0" baseline="0" noProof="0">
              <a:ln>
                <a:noFill/>
              </a:ln>
              <a:solidFill>
                <a:srgbClr val="C00000"/>
              </a:solidFill>
              <a:effectLst/>
              <a:uLnTx/>
              <a:uFillTx/>
              <a:latin typeface="Calibri" panose="020F0502020204030204" pitchFamily="34"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endParaRPr>
          </a:p>
          <a:p>
            <a:pPr marL="0" marR="0" lvl="0" indent="0" algn="l" defTabSz="685594" rtl="0" eaLnBrk="1" fontAlgn="base" latinLnBrk="0" hangingPunct="1">
              <a:lnSpc>
                <a:spcPct val="100000"/>
              </a:lnSpc>
              <a:spcBef>
                <a:spcPct val="0"/>
              </a:spcBef>
              <a:spcAft>
                <a:spcPts val="600"/>
              </a:spcAft>
              <a:buClrTx/>
              <a:buSzTx/>
              <a:buFontTx/>
              <a:buNone/>
              <a:tabLst/>
              <a:defRPr/>
            </a:pPr>
            <a:r>
              <a:rPr kumimoji="0" lang="en-US" altLang="en-US" sz="1500" b="1" i="0" u="none" strike="noStrike" kern="1200" cap="none" spc="0" normalizeH="0" baseline="0" noProof="0">
                <a:ln>
                  <a:noFill/>
                </a:ln>
                <a:solidFill>
                  <a:srgbClr val="C00000"/>
                </a:solidFill>
                <a:effectLst/>
                <a:uLnTx/>
                <a:uFillTx/>
                <a:latin typeface="Calibri" panose="020F0502020204030204" pitchFamily="34"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tedperkins@gibperk.com</a:t>
            </a:r>
            <a:br>
              <a:rPr kumimoji="0" lang="en-US" altLang="en-US" sz="1500" b="1" i="0" u="none" strike="noStrike" kern="1200" cap="none" spc="0" normalizeH="0" baseline="0" noProof="0">
                <a:ln>
                  <a:noFill/>
                </a:ln>
                <a:solidFill>
                  <a:srgbClr val="C00000"/>
                </a:solidFill>
                <a:effectLst/>
                <a:uLnTx/>
                <a:uFillTx/>
                <a:latin typeface="Calibri" panose="020F0502020204030204" pitchFamily="34" charset="0"/>
                <a:ea typeface="+mn-ea"/>
                <a:cs typeface="Times New Roman" panose="02020603050405020304" pitchFamily="18" charset="0"/>
              </a:rPr>
            </a:br>
            <a:r>
              <a:rPr kumimoji="0" lang="en-US" altLang="en-US" sz="1500" b="0" i="0" u="none" strike="noStrike" kern="1200" cap="none" spc="0" normalizeH="0" baseline="0" noProof="0">
                <a:ln>
                  <a:noFill/>
                </a:ln>
                <a:solidFill>
                  <a:srgbClr val="000000"/>
                </a:solidFill>
                <a:effectLst/>
                <a:uLnTx/>
                <a:uFillTx/>
                <a:latin typeface="Calibri" panose="020F0502020204030204" pitchFamily="34" charset="0"/>
                <a:ea typeface="+mn-ea"/>
                <a:cs typeface="Times New Roman" panose="02020603050405020304" pitchFamily="18" charset="0"/>
              </a:rPr>
              <a:t> 610.565.1708 ext. 102</a:t>
            </a:r>
          </a:p>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999"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Arial Narrow" panose="020B0606020202030204" pitchFamily="34" charset="0"/>
                <a:ea typeface="Tahoma" pitchFamily="34" charset="0"/>
                <a:cs typeface="Calibri" pitchFamily="34" charset="0"/>
              </a:rPr>
              <a:t>Adjunct Professor</a:t>
            </a:r>
          </a:p>
          <a:p>
            <a:pPr marL="457063" marR="0" lvl="0" indent="0" algn="l" defTabSz="914126" rtl="0" eaLnBrk="1" fontAlgn="base" latinLnBrk="0" hangingPunct="1">
              <a:lnSpc>
                <a:spcPct val="100000"/>
              </a:lnSpc>
              <a:spcBef>
                <a:spcPts val="600"/>
              </a:spcBef>
              <a:spcAft>
                <a:spcPts val="600"/>
              </a:spcAft>
              <a:buClrTx/>
              <a:buSzTx/>
              <a:buFontTx/>
              <a:buNone/>
              <a:tabLst/>
              <a:defRPr/>
            </a:pPr>
            <a:r>
              <a:rPr kumimoji="0" lang="en-US" sz="1999" b="0" i="0" u="none" strike="noStrike" kern="1200" cap="none" spc="0" normalizeH="0" baseline="0" noProof="0">
                <a:ln>
                  <a:noFill/>
                </a:ln>
                <a:solidFill>
                  <a:srgbClr val="000000">
                    <a:lumMod val="50000"/>
                    <a:lumOff val="50000"/>
                  </a:srgbClr>
                </a:solidFill>
                <a:effectLst/>
                <a:uLnTx/>
                <a:uFillTx/>
                <a:latin typeface="Arial Narrow" panose="020B0606020202030204" pitchFamily="34" charset="0"/>
                <a:ea typeface="Tahoma" pitchFamily="34" charset="0"/>
                <a:cs typeface="Calibri" pitchFamily="34" charset="0"/>
              </a:rPr>
              <a:t>Villanova University School of Law - </a:t>
            </a:r>
            <a:r>
              <a:rPr kumimoji="0" lang="en-US" sz="1999" b="0" i="1" u="none" strike="noStrike" kern="1200" cap="none" spc="0" normalizeH="0" baseline="0" noProof="0">
                <a:ln>
                  <a:noFill/>
                </a:ln>
                <a:solidFill>
                  <a:srgbClr val="000000">
                    <a:lumMod val="50000"/>
                    <a:lumOff val="50000"/>
                  </a:srgbClr>
                </a:solidFill>
                <a:effectLst/>
                <a:uLnTx/>
                <a:uFillTx/>
                <a:latin typeface="Arial Narrow" panose="020B0606020202030204" pitchFamily="34" charset="0"/>
                <a:ea typeface="Tahoma" pitchFamily="34" charset="0"/>
                <a:cs typeface="Calibri" pitchFamily="34" charset="0"/>
              </a:rPr>
              <a:t>Graduate Tax Program</a:t>
            </a:r>
          </a:p>
          <a:p>
            <a:pPr marL="0" marR="0" lvl="0" indent="0" algn="l" defTabSz="914126" rtl="0" eaLnBrk="1" fontAlgn="base" latinLnBrk="0" hangingPunct="1">
              <a:lnSpc>
                <a:spcPct val="100000"/>
              </a:lnSpc>
              <a:spcBef>
                <a:spcPts val="600"/>
              </a:spcBef>
              <a:spcAft>
                <a:spcPts val="600"/>
              </a:spcAft>
              <a:buClrTx/>
              <a:buSzTx/>
              <a:buFontTx/>
              <a:buNone/>
              <a:tabLst/>
              <a:defRPr/>
            </a:pPr>
            <a:r>
              <a:rPr kumimoji="0" lang="en-US" sz="1999"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Arial Narrow" panose="020B0606020202030204" pitchFamily="34" charset="0"/>
                <a:ea typeface="Tahoma" pitchFamily="34" charset="0"/>
                <a:cs typeface="Calibri" pitchFamily="34" charset="0"/>
              </a:rPr>
              <a:t>Author </a:t>
            </a:r>
          </a:p>
          <a:p>
            <a:pPr marL="685594" marR="0" lvl="0" indent="-228531" algn="l" defTabSz="914126" rtl="0" eaLnBrk="1" fontAlgn="base" latinLnBrk="0" hangingPunct="1">
              <a:lnSpc>
                <a:spcPct val="100000"/>
              </a:lnSpc>
              <a:spcBef>
                <a:spcPts val="300"/>
              </a:spcBef>
              <a:spcAft>
                <a:spcPts val="300"/>
              </a:spcAft>
              <a:buClrTx/>
              <a:buSzTx/>
              <a:buFont typeface="Arial" panose="020B0604020202020204" pitchFamily="34" charset="0"/>
              <a:buChar char="•"/>
              <a:tabLst/>
              <a:defRPr/>
            </a:pPr>
            <a:r>
              <a:rPr kumimoji="0" lang="en-US" sz="1799" b="0" i="0" u="none" strike="noStrike" kern="1200" cap="none" spc="0" normalizeH="0" baseline="0" noProof="0">
                <a:ln>
                  <a:noFill/>
                </a:ln>
                <a:solidFill>
                  <a:srgbClr val="C00000"/>
                </a:solidFill>
                <a:effectLst/>
                <a:uLnTx/>
                <a:uFillTx/>
                <a:latin typeface="Arial Narrow" panose="020B0606020202030204" pitchFamily="34" charset="0"/>
                <a:ea typeface="Tahoma" pitchFamily="34" charset="0"/>
                <a:cs typeface="Calibri" pitchFamily="34" charset="0"/>
              </a:rPr>
              <a:t>AICPA’s – Taxation of Trusts and Estates</a:t>
            </a:r>
          </a:p>
          <a:p>
            <a:pPr marL="685594" marR="0" lvl="0" indent="-228531" algn="l" defTabSz="914126" rtl="0" eaLnBrk="1" fontAlgn="base" latinLnBrk="0" hangingPunct="1">
              <a:lnSpc>
                <a:spcPct val="100000"/>
              </a:lnSpc>
              <a:spcBef>
                <a:spcPts val="300"/>
              </a:spcBef>
              <a:spcAft>
                <a:spcPts val="300"/>
              </a:spcAft>
              <a:buClrTx/>
              <a:buSzTx/>
              <a:buFont typeface="Arial" panose="020B0604020202020204" pitchFamily="34" charset="0"/>
              <a:buChar char="•"/>
              <a:tabLst/>
              <a:defRPr/>
            </a:pPr>
            <a:r>
              <a:rPr kumimoji="0" lang="en-US" sz="1799" b="0" i="0" u="none" strike="noStrike" kern="1200" cap="none" spc="0" normalizeH="0" baseline="0" noProof="0">
                <a:ln>
                  <a:noFill/>
                </a:ln>
                <a:solidFill>
                  <a:srgbClr val="C00000"/>
                </a:solidFill>
                <a:effectLst/>
                <a:uLnTx/>
                <a:uFillTx/>
                <a:latin typeface="Arial Narrow" panose="020B0606020202030204" pitchFamily="34" charset="0"/>
                <a:ea typeface="Tahoma" pitchFamily="34" charset="0"/>
                <a:cs typeface="Calibri" pitchFamily="34" charset="0"/>
              </a:rPr>
              <a:t>AICPA’s – Fundamentals of Trusts</a:t>
            </a:r>
          </a:p>
          <a:p>
            <a:pPr marL="685594" marR="0" lvl="0" indent="-228531" algn="l" defTabSz="914126" rtl="0" eaLnBrk="1" fontAlgn="base" latinLnBrk="0" hangingPunct="1">
              <a:lnSpc>
                <a:spcPct val="100000"/>
              </a:lnSpc>
              <a:spcBef>
                <a:spcPts val="300"/>
              </a:spcBef>
              <a:spcAft>
                <a:spcPts val="300"/>
              </a:spcAft>
              <a:buClrTx/>
              <a:buSzTx/>
              <a:buFont typeface="Arial" panose="020B0604020202020204" pitchFamily="34" charset="0"/>
              <a:buChar char="•"/>
              <a:tabLst/>
              <a:defRPr/>
            </a:pPr>
            <a:r>
              <a:rPr kumimoji="0" lang="en-US" sz="1799"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Arial Narrow" panose="020B0606020202030204" pitchFamily="34" charset="0"/>
                <a:ea typeface="Tahoma" pitchFamily="34" charset="0"/>
                <a:cs typeface="Calibri" pitchFamily="34" charset="0"/>
              </a:rPr>
              <a:t>Drafting Wills That Work in Pennsylvania</a:t>
            </a:r>
          </a:p>
          <a:p>
            <a:pPr marL="685594" marR="0" lvl="0" indent="-228531" algn="l" defTabSz="914126" rtl="0" eaLnBrk="1" fontAlgn="base" latinLnBrk="0" hangingPunct="1">
              <a:lnSpc>
                <a:spcPct val="100000"/>
              </a:lnSpc>
              <a:spcBef>
                <a:spcPts val="300"/>
              </a:spcBef>
              <a:spcAft>
                <a:spcPts val="300"/>
              </a:spcAft>
              <a:buClrTx/>
              <a:buSzTx/>
              <a:buFont typeface="Arial" panose="020B0604020202020204" pitchFamily="34" charset="0"/>
              <a:buChar char="•"/>
              <a:tabLst/>
              <a:defRPr/>
            </a:pPr>
            <a:r>
              <a:rPr kumimoji="0" lang="en-US" sz="1799"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Arial Narrow" panose="020B0606020202030204" pitchFamily="34" charset="0"/>
                <a:ea typeface="Tahoma" pitchFamily="34" charset="0"/>
                <a:cs typeface="Calibri" pitchFamily="34" charset="0"/>
              </a:rPr>
              <a:t>PBI - Special Needs Trusts in Pennsylvania</a:t>
            </a:r>
          </a:p>
          <a:p>
            <a:pPr marL="685594" marR="0" lvl="0" indent="-228531" algn="l" defTabSz="914126" rtl="0" eaLnBrk="1" fontAlgn="base" latinLnBrk="0" hangingPunct="1">
              <a:lnSpc>
                <a:spcPct val="100000"/>
              </a:lnSpc>
              <a:spcBef>
                <a:spcPts val="300"/>
              </a:spcBef>
              <a:spcAft>
                <a:spcPts val="300"/>
              </a:spcAft>
              <a:buClrTx/>
              <a:buSzTx/>
              <a:buFont typeface="Arial" panose="020B0604020202020204" pitchFamily="34" charset="0"/>
              <a:buChar char="•"/>
              <a:tabLst/>
              <a:defRPr/>
            </a:pPr>
            <a:r>
              <a:rPr kumimoji="0" lang="en-US" sz="1799"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Arial Narrow" panose="020B0606020202030204" pitchFamily="34" charset="0"/>
                <a:ea typeface="Tahoma" pitchFamily="34" charset="0"/>
                <a:cs typeface="Calibri" pitchFamily="34" charset="0"/>
              </a:rPr>
              <a:t>PBI - The Pennsylvania Trusts Handbook</a:t>
            </a:r>
          </a:p>
          <a:p>
            <a:pPr marL="685594" marR="0" lvl="0" indent="-228531" algn="l" defTabSz="914126" rtl="0" eaLnBrk="1" fontAlgn="base" latinLnBrk="0" hangingPunct="1">
              <a:lnSpc>
                <a:spcPct val="100000"/>
              </a:lnSpc>
              <a:spcBef>
                <a:spcPts val="300"/>
              </a:spcBef>
              <a:spcAft>
                <a:spcPts val="300"/>
              </a:spcAft>
              <a:buClrTx/>
              <a:buSzTx/>
              <a:buFont typeface="Arial" panose="020B0604020202020204" pitchFamily="34" charset="0"/>
              <a:buChar char="•"/>
              <a:tabLst/>
              <a:defRPr/>
            </a:pPr>
            <a:r>
              <a:rPr kumimoji="0" lang="en-US" sz="1799"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Arial Narrow" panose="020B0606020202030204" pitchFamily="34" charset="0"/>
                <a:ea typeface="Tahoma" pitchFamily="34" charset="0"/>
                <a:cs typeface="Calibri" pitchFamily="34" charset="0"/>
              </a:rPr>
              <a:t>PBI -  The ABCs of Will Contests – </a:t>
            </a:r>
            <a:r>
              <a:rPr kumimoji="0" lang="en-US" sz="1799" b="0" i="0" u="none" strike="noStrike" kern="1200" cap="none" spc="0" normalizeH="0" baseline="0" noProof="0">
                <a:ln>
                  <a:noFill/>
                </a:ln>
                <a:solidFill>
                  <a:srgbClr val="FFFFFF">
                    <a:lumMod val="65000"/>
                  </a:srgbClr>
                </a:solidFill>
                <a:effectLst/>
                <a:uLnTx/>
                <a:uFillTx/>
                <a:latin typeface="Arial Narrow" panose="020B0606020202030204" pitchFamily="34" charset="0"/>
                <a:ea typeface="Tahoma" pitchFamily="34" charset="0"/>
                <a:cs typeface="Calibri" pitchFamily="34" charset="0"/>
              </a:rPr>
              <a:t>Co-Author Paul Fellman</a:t>
            </a:r>
          </a:p>
          <a:p>
            <a:pPr marL="0" marR="0" lvl="0" indent="0" algn="l" defTabSz="914126" rtl="0" eaLnBrk="1" fontAlgn="base" latinLnBrk="0" hangingPunct="1">
              <a:lnSpc>
                <a:spcPct val="100000"/>
              </a:lnSpc>
              <a:spcBef>
                <a:spcPts val="600"/>
              </a:spcBef>
              <a:spcAft>
                <a:spcPts val="600"/>
              </a:spcAft>
              <a:buClrTx/>
              <a:buSzTx/>
              <a:buFontTx/>
              <a:buNone/>
              <a:tabLst/>
              <a:defRPr/>
            </a:pPr>
            <a:r>
              <a:rPr kumimoji="0" lang="en-US" sz="1999"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Arial Narrow" panose="020B0606020202030204" pitchFamily="34" charset="0"/>
                <a:ea typeface="Tahoma" pitchFamily="34" charset="0"/>
                <a:cs typeface="Calibri" pitchFamily="34" charset="0"/>
              </a:rPr>
              <a:t>Founder </a:t>
            </a:r>
            <a:r>
              <a:rPr kumimoji="0" lang="en-US" sz="1999" b="1" i="0" u="none" strike="noStrike" kern="1200" cap="none" spc="0" normalizeH="0" baseline="0" noProof="0">
                <a:ln>
                  <a:noFill/>
                </a:ln>
                <a:solidFill>
                  <a:srgbClr val="C00000"/>
                </a:solidFill>
                <a:effectLst/>
                <a:uLnTx/>
                <a:uFillTx/>
                <a:latin typeface="Arial Narrow" panose="020B0606020202030204" pitchFamily="34" charset="0"/>
                <a:ea typeface="Tahoma" pitchFamily="34" charset="0"/>
                <a:cs typeface="Calibri" pitchFamily="34" charset="0"/>
              </a:rPr>
              <a:t>-</a:t>
            </a:r>
            <a:r>
              <a:rPr kumimoji="0" lang="en-US" sz="1999" b="1" i="0" u="none" strike="noStrike" kern="1200" cap="none" spc="0" normalizeH="0" baseline="0" noProof="0">
                <a:ln>
                  <a:noFill/>
                </a:ln>
                <a:solidFill>
                  <a:srgbClr val="1F497D">
                    <a:lumMod val="75000"/>
                  </a:srgbClr>
                </a:solidFill>
                <a:effectLst/>
                <a:uLnTx/>
                <a:uFillTx/>
                <a:latin typeface="Arial Narrow" panose="020B0606020202030204" pitchFamily="34" charset="0"/>
                <a:ea typeface="Tahoma" pitchFamily="34" charset="0"/>
                <a:cs typeface="Calibri" pitchFamily="34" charset="0"/>
              </a:rPr>
              <a:t> </a:t>
            </a:r>
            <a:r>
              <a:rPr kumimoji="0" lang="en-US" sz="1999" b="0" i="0" u="none" strike="noStrike" kern="1200" cap="none" spc="0" normalizeH="0" baseline="0" noProof="0">
                <a:ln>
                  <a:noFill/>
                </a:ln>
                <a:solidFill>
                  <a:srgbClr val="000000">
                    <a:lumMod val="50000"/>
                    <a:lumOff val="50000"/>
                  </a:srgbClr>
                </a:solidFill>
                <a:effectLst/>
                <a:uLnTx/>
                <a:uFillTx/>
                <a:latin typeface="Arial Narrow" panose="020B0606020202030204" pitchFamily="34" charset="0"/>
                <a:ea typeface="Tahoma" pitchFamily="34" charset="0"/>
                <a:cs typeface="Calibri" pitchFamily="34" charset="0"/>
              </a:rPr>
              <a:t>YourOnlineProfessor.net</a:t>
            </a:r>
          </a:p>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2399"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itchFamily="18" charset="0"/>
              <a:ea typeface="Tahoma" pitchFamily="34" charset="0"/>
              <a:cs typeface="Times New Roman" pitchFamily="18" charset="0"/>
            </a:endParaRPr>
          </a:p>
        </p:txBody>
      </p:sp>
      <p:pic>
        <p:nvPicPr>
          <p:cNvPr id="58374" name="Picture 7" descr="K:\FIRM\GibPerk WebSite\Law Firm\untitled-695-Edit.jpg">
            <a:extLst>
              <a:ext uri="{FF2B5EF4-FFF2-40B4-BE49-F238E27FC236}">
                <a16:creationId xmlns:a16="http://schemas.microsoft.com/office/drawing/2014/main" id="{644D987F-3219-4C8B-9C35-7EFB5E0B10C4}"/>
              </a:ext>
            </a:extLst>
          </p:cNvPr>
          <p:cNvPicPr preferRelativeResize="0">
            <a:picLocks noChangeArrowheads="1"/>
          </p:cNvPicPr>
          <p:nvPr/>
        </p:nvPicPr>
        <p:blipFill>
          <a:blip r:embed="rId5"/>
          <a:srcRect/>
          <a:stretch>
            <a:fillRect/>
          </a:stretch>
        </p:blipFill>
        <p:spPr bwMode="auto">
          <a:xfrm>
            <a:off x="731329" y="1189303"/>
            <a:ext cx="2742486" cy="4205145"/>
          </a:xfrm>
          <a:prstGeom prst="rect">
            <a:avLst/>
          </a:prstGeom>
          <a:noFill/>
          <a:ln w="9525">
            <a:solidFill>
              <a:srgbClr val="FFC000"/>
            </a:solidFill>
            <a:miter lim="800000"/>
            <a:headEnd/>
            <a:tailEnd/>
          </a:ln>
          <a:effectLst>
            <a:outerShdw blurRad="50800" dist="50800" dir="5400000" algn="ctr" rotWithShape="0">
              <a:srgbClr val="000000">
                <a:alpha val="99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483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771D3"/>
        </a:solidFill>
        <a:effectLst/>
      </p:bgPr>
    </p:bg>
    <p:spTree>
      <p:nvGrpSpPr>
        <p:cNvPr id="1" name=""/>
        <p:cNvGrpSpPr/>
        <p:nvPr/>
      </p:nvGrpSpPr>
      <p:grpSpPr>
        <a:xfrm>
          <a:off x="0" y="0"/>
          <a:ext cx="0" cy="0"/>
          <a:chOff x="0" y="0"/>
          <a:chExt cx="0" cy="0"/>
        </a:xfrm>
      </p:grpSpPr>
      <p:sp>
        <p:nvSpPr>
          <p:cNvPr id="3" name="TextBox 2"/>
          <p:cNvSpPr txBox="1"/>
          <p:nvPr/>
        </p:nvSpPr>
        <p:spPr>
          <a:xfrm>
            <a:off x="4680885" y="158742"/>
            <a:ext cx="6966284" cy="430887"/>
          </a:xfrm>
          <a:prstGeom prst="rect">
            <a:avLst/>
          </a:prstGeom>
          <a:noFill/>
        </p:spPr>
        <p:txBody>
          <a:bodyPr wrap="square">
            <a:spAutoFit/>
          </a:bodyPr>
          <a:lstStyle/>
          <a:p>
            <a:pPr algn="l"/>
            <a:r>
              <a:rPr sz="2200" b="1" i="0" dirty="0">
                <a:solidFill>
                  <a:schemeClr val="bg1"/>
                </a:solidFill>
                <a:latin typeface="Georgia"/>
              </a:rPr>
              <a:t>Nevada, </a:t>
            </a:r>
            <a:r>
              <a:rPr lang="en-US" sz="2200" b="1" i="0" dirty="0">
                <a:solidFill>
                  <a:schemeClr val="bg1"/>
                </a:solidFill>
                <a:latin typeface="Georgia"/>
              </a:rPr>
              <a:t>Wyoming, &amp; </a:t>
            </a:r>
            <a:r>
              <a:rPr sz="2200" b="1" i="0" dirty="0">
                <a:solidFill>
                  <a:schemeClr val="bg1"/>
                </a:solidFill>
                <a:latin typeface="Georgia"/>
              </a:rPr>
              <a:t>Other States</a:t>
            </a:r>
          </a:p>
        </p:txBody>
      </p:sp>
      <p:sp>
        <p:nvSpPr>
          <p:cNvPr id="5" name="TextBox 4"/>
          <p:cNvSpPr txBox="1"/>
          <p:nvPr/>
        </p:nvSpPr>
        <p:spPr>
          <a:xfrm>
            <a:off x="4680885" y="970895"/>
            <a:ext cx="7349851" cy="4924425"/>
          </a:xfrm>
          <a:prstGeom prst="rect">
            <a:avLst/>
          </a:prstGeom>
          <a:noFill/>
        </p:spPr>
        <p:txBody>
          <a:bodyPr wrap="square">
            <a:spAutoFit/>
          </a:bodyPr>
          <a:lstStyle/>
          <a:p>
            <a:pPr>
              <a:spcBef>
                <a:spcPts val="600"/>
              </a:spcBef>
              <a:spcAft>
                <a:spcPts val="600"/>
              </a:spcAft>
            </a:pPr>
            <a:r>
              <a:rPr b="1" dirty="0">
                <a:solidFill>
                  <a:schemeClr val="bg1"/>
                </a:solidFill>
                <a:latin typeface="Abadi" panose="020B0604020104020204" pitchFamily="34" charset="0"/>
              </a:rPr>
              <a:t>Nevada</a:t>
            </a:r>
            <a:r>
              <a:rPr lang="en-US" b="1" dirty="0">
                <a:solidFill>
                  <a:schemeClr val="bg1"/>
                </a:solidFill>
                <a:latin typeface="Abadi" panose="020B0604020104020204" pitchFamily="34" charset="0"/>
              </a:rPr>
              <a:t> &amp; Wyoming</a:t>
            </a:r>
          </a:p>
          <a:p>
            <a:pPr marL="285750" indent="-285750">
              <a:spcBef>
                <a:spcPts val="600"/>
              </a:spcBef>
              <a:spcAft>
                <a:spcPts val="600"/>
              </a:spcAft>
              <a:buFont typeface="Arial" panose="020B0604020202020204" pitchFamily="34" charset="0"/>
              <a:buChar char="•"/>
            </a:pPr>
            <a:r>
              <a:rPr lang="en-US" dirty="0">
                <a:solidFill>
                  <a:schemeClr val="bg1"/>
                </a:solidFill>
                <a:latin typeface="Abadi" panose="020B0604020104020204" pitchFamily="34" charset="0"/>
              </a:rPr>
              <a:t> P</a:t>
            </a:r>
            <a:r>
              <a:rPr dirty="0">
                <a:solidFill>
                  <a:schemeClr val="bg1"/>
                </a:solidFill>
                <a:latin typeface="Abadi" panose="020B0604020104020204" pitchFamily="34" charset="0"/>
              </a:rPr>
              <a:t>rivacy, asset protection, and no state income tax</a:t>
            </a:r>
            <a:r>
              <a:rPr lang="en-US" dirty="0">
                <a:solidFill>
                  <a:schemeClr val="bg1"/>
                </a:solidFill>
                <a:latin typeface="Abadi" panose="020B0604020104020204" pitchFamily="34" charset="0"/>
              </a:rPr>
              <a:t> are the positives</a:t>
            </a:r>
          </a:p>
          <a:p>
            <a:pPr marL="342900" indent="-342900">
              <a:spcBef>
                <a:spcPts val="600"/>
              </a:spcBef>
              <a:spcAft>
                <a:spcPts val="600"/>
              </a:spcAft>
              <a:buFont typeface="Arial" panose="020B0604020202020204" pitchFamily="34" charset="0"/>
              <a:buChar char="•"/>
            </a:pPr>
            <a:r>
              <a:rPr dirty="0">
                <a:solidFill>
                  <a:schemeClr val="bg1"/>
                </a:solidFill>
                <a:latin typeface="Abadi" panose="020B0604020104020204" pitchFamily="34" charset="0"/>
              </a:rPr>
              <a:t>The same foreign registration problem applies.</a:t>
            </a:r>
          </a:p>
          <a:p>
            <a:pPr marL="342900" indent="-342900">
              <a:spcBef>
                <a:spcPts val="600"/>
              </a:spcBef>
              <a:spcAft>
                <a:spcPts val="600"/>
              </a:spcAft>
              <a:buFont typeface="Arial" panose="020B0604020202020204" pitchFamily="34" charset="0"/>
              <a:buChar char="•"/>
            </a:pPr>
            <a:r>
              <a:rPr dirty="0">
                <a:solidFill>
                  <a:schemeClr val="bg1"/>
                </a:solidFill>
                <a:latin typeface="Abadi" panose="020B0604020104020204" pitchFamily="34" charset="0"/>
              </a:rPr>
              <a:t>Nevada has higher annual fees than Wyoming.</a:t>
            </a:r>
            <a:endParaRPr lang="en-US" dirty="0">
              <a:solidFill>
                <a:schemeClr val="bg1"/>
              </a:solidFill>
              <a:latin typeface="Abadi" panose="020B0604020104020204" pitchFamily="34" charset="0"/>
            </a:endParaRPr>
          </a:p>
          <a:p>
            <a:pPr marL="342900" indent="-342900">
              <a:spcBef>
                <a:spcPts val="600"/>
              </a:spcBef>
              <a:spcAft>
                <a:spcPts val="600"/>
              </a:spcAft>
              <a:buFont typeface="Arial" panose="020B0604020202020204" pitchFamily="34" charset="0"/>
              <a:buChar char="•"/>
            </a:pPr>
            <a:r>
              <a:rPr dirty="0">
                <a:solidFill>
                  <a:schemeClr val="bg1"/>
                </a:solidFill>
                <a:latin typeface="Abadi" panose="020B0604020104020204" pitchFamily="34" charset="0"/>
              </a:rPr>
              <a:t>For most Pennsylvania-based businesses,</a:t>
            </a:r>
            <a:r>
              <a:rPr lang="en-US" dirty="0">
                <a:solidFill>
                  <a:schemeClr val="bg1"/>
                </a:solidFill>
                <a:latin typeface="Abadi" panose="020B0604020104020204" pitchFamily="34" charset="0"/>
              </a:rPr>
              <a:t> </a:t>
            </a:r>
            <a:r>
              <a:rPr dirty="0">
                <a:solidFill>
                  <a:schemeClr val="bg1"/>
                </a:solidFill>
                <a:latin typeface="Abadi" panose="020B0604020104020204" pitchFamily="34" charset="0"/>
              </a:rPr>
              <a:t>Nevada offers little that Wyoming doesn't, and Wyoming is generally cheaper.</a:t>
            </a:r>
          </a:p>
          <a:p>
            <a:pPr>
              <a:spcBef>
                <a:spcPts val="600"/>
              </a:spcBef>
              <a:spcAft>
                <a:spcPts val="600"/>
              </a:spcAft>
            </a:pPr>
            <a:r>
              <a:rPr b="1" dirty="0">
                <a:solidFill>
                  <a:schemeClr val="bg1"/>
                </a:solidFill>
                <a:latin typeface="Abadi" panose="020B0604020104020204" pitchFamily="34" charset="0"/>
              </a:rPr>
              <a:t>Other Jurisdictions Worth Noting</a:t>
            </a:r>
          </a:p>
          <a:p>
            <a:pPr marL="342900" indent="-342900">
              <a:spcBef>
                <a:spcPts val="600"/>
              </a:spcBef>
              <a:spcAft>
                <a:spcPts val="600"/>
              </a:spcAft>
              <a:buFont typeface="Arial" panose="020B0604020202020204" pitchFamily="34" charset="0"/>
              <a:buChar char="•"/>
            </a:pPr>
            <a:r>
              <a:rPr dirty="0">
                <a:solidFill>
                  <a:schemeClr val="bg1"/>
                </a:solidFill>
                <a:latin typeface="Abadi" panose="020B0604020104020204" pitchFamily="34" charset="0"/>
              </a:rPr>
              <a:t>A few other states have developed reputations for specific niches. South Dakota has strong trust and asset protection laws.</a:t>
            </a:r>
          </a:p>
          <a:p>
            <a:pPr marL="342900" indent="-342900">
              <a:spcBef>
                <a:spcPts val="600"/>
              </a:spcBef>
              <a:spcAft>
                <a:spcPts val="600"/>
              </a:spcAft>
              <a:buFont typeface="Arial" panose="020B0604020202020204" pitchFamily="34" charset="0"/>
              <a:buChar char="•"/>
            </a:pPr>
            <a:r>
              <a:rPr dirty="0">
                <a:solidFill>
                  <a:schemeClr val="bg1"/>
                </a:solidFill>
                <a:latin typeface="Abadi" panose="020B0604020104020204" pitchFamily="34" charset="0"/>
              </a:rPr>
              <a:t>Florida has no state income tax and is favorable for certain real estate structures. </a:t>
            </a:r>
            <a:endParaRPr lang="en-US" dirty="0">
              <a:solidFill>
                <a:schemeClr val="bg1"/>
              </a:solidFill>
              <a:latin typeface="Abadi" panose="020B0604020104020204" pitchFamily="34" charset="0"/>
            </a:endParaRPr>
          </a:p>
          <a:p>
            <a:pPr marL="342900" indent="-342900">
              <a:spcBef>
                <a:spcPts val="600"/>
              </a:spcBef>
              <a:spcAft>
                <a:spcPts val="600"/>
              </a:spcAft>
              <a:buFont typeface="Arial" panose="020B0604020202020204" pitchFamily="34" charset="0"/>
              <a:buChar char="•"/>
            </a:pPr>
            <a:r>
              <a:rPr dirty="0">
                <a:solidFill>
                  <a:schemeClr val="bg1"/>
                </a:solidFill>
                <a:latin typeface="Abadi" panose="020B0604020104020204" pitchFamily="34" charset="0"/>
              </a:rPr>
              <a:t>But again, none of these advantages typically justify the foreign registration burden for a Pennsylvania operating business</a:t>
            </a:r>
            <a:r>
              <a:rPr dirty="0">
                <a:solidFill>
                  <a:srgbClr val="765AC8"/>
                </a:solidFill>
                <a:latin typeface="Abadi" panose="020B0604020104020204" pitchFamily="34" charset="0"/>
              </a:rPr>
              <a:t>.</a:t>
            </a:r>
          </a:p>
        </p:txBody>
      </p:sp>
      <p:pic>
        <p:nvPicPr>
          <p:cNvPr id="7" name="Picture 6">
            <a:extLst>
              <a:ext uri="{FF2B5EF4-FFF2-40B4-BE49-F238E27FC236}">
                <a16:creationId xmlns:a16="http://schemas.microsoft.com/office/drawing/2014/main" id="{8A2D129F-DC22-11FB-B8CF-52FF87F5A69B}"/>
              </a:ext>
            </a:extLst>
          </p:cNvPr>
          <p:cNvPicPr>
            <a:picLocks noChangeAspect="1"/>
          </p:cNvPicPr>
          <p:nvPr/>
        </p:nvPicPr>
        <p:blipFill>
          <a:blip r:embed="rId2"/>
          <a:srcRect r="48280"/>
          <a:stretch>
            <a:fillRect/>
          </a:stretch>
        </p:blipFill>
        <p:spPr>
          <a:xfrm>
            <a:off x="0" y="0"/>
            <a:ext cx="4427620" cy="685800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left)">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wipe(left)">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wipe(left)">
                                      <p:cBhvr>
                                        <p:cTn id="4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a:extLst>
            <a:ext uri="{FF2B5EF4-FFF2-40B4-BE49-F238E27FC236}">
              <a16:creationId xmlns:a16="http://schemas.microsoft.com/office/drawing/2014/main" id="{44193595-2880-4FDC-E88E-298004DDD57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BD1C0D8-3A02-37A1-FF82-94FE535C49B9}"/>
              </a:ext>
            </a:extLst>
          </p:cNvPr>
          <p:cNvSpPr txBox="1"/>
          <p:nvPr/>
        </p:nvSpPr>
        <p:spPr>
          <a:xfrm>
            <a:off x="306324" y="343140"/>
            <a:ext cx="11338560" cy="430887"/>
          </a:xfrm>
          <a:prstGeom prst="rect">
            <a:avLst/>
          </a:prstGeom>
          <a:noFill/>
        </p:spPr>
        <p:txBody>
          <a:bodyPr wrap="square">
            <a:spAutoFit/>
          </a:bodyPr>
          <a:lstStyle/>
          <a:p>
            <a:pPr algn="l"/>
            <a:r>
              <a:rPr sz="2200" b="1" i="0" dirty="0">
                <a:solidFill>
                  <a:schemeClr val="bg2"/>
                </a:solidFill>
                <a:latin typeface="Georgia"/>
              </a:rPr>
              <a:t>When Out-of-State Makes Sense</a:t>
            </a:r>
          </a:p>
        </p:txBody>
      </p:sp>
      <p:sp>
        <p:nvSpPr>
          <p:cNvPr id="5" name="TextBox 4">
            <a:extLst>
              <a:ext uri="{FF2B5EF4-FFF2-40B4-BE49-F238E27FC236}">
                <a16:creationId xmlns:a16="http://schemas.microsoft.com/office/drawing/2014/main" id="{2B40B406-97EC-AC62-72B6-680EEE8ADF60}"/>
              </a:ext>
            </a:extLst>
          </p:cNvPr>
          <p:cNvSpPr txBox="1"/>
          <p:nvPr/>
        </p:nvSpPr>
        <p:spPr>
          <a:xfrm>
            <a:off x="292608" y="942440"/>
            <a:ext cx="11365992" cy="2708434"/>
          </a:xfrm>
          <a:prstGeom prst="rect">
            <a:avLst/>
          </a:prstGeom>
          <a:noFill/>
        </p:spPr>
        <p:txBody>
          <a:bodyPr wrap="square">
            <a:spAutoFit/>
          </a:bodyPr>
          <a:lstStyle/>
          <a:p>
            <a:pPr>
              <a:spcBef>
                <a:spcPts val="600"/>
              </a:spcBef>
              <a:spcAft>
                <a:spcPts val="600"/>
              </a:spcAft>
            </a:pPr>
            <a:r>
              <a:rPr sz="2800" b="0" dirty="0">
                <a:solidFill>
                  <a:schemeClr val="bg2"/>
                </a:solidFill>
                <a:latin typeface="Abadi" panose="020B0604020104020204" pitchFamily="34" charset="0"/>
              </a:rPr>
              <a:t>There are legitimate reasons to form outside Pennsylvania, including:</a:t>
            </a:r>
          </a:p>
          <a:p>
            <a:pPr marL="342900" indent="-342900">
              <a:spcBef>
                <a:spcPts val="600"/>
              </a:spcBef>
              <a:spcAft>
                <a:spcPts val="600"/>
              </a:spcAft>
              <a:buFont typeface="Arial" panose="020B0604020202020204" pitchFamily="34" charset="0"/>
              <a:buChar char="•"/>
            </a:pPr>
            <a:r>
              <a:rPr lang="en-US" sz="2800" b="0" dirty="0">
                <a:solidFill>
                  <a:schemeClr val="bg2"/>
                </a:solidFill>
                <a:latin typeface="Abadi" panose="020B0604020104020204" pitchFamily="34" charset="0"/>
              </a:rPr>
              <a:t>W</a:t>
            </a:r>
            <a:r>
              <a:rPr sz="2800" b="0" dirty="0">
                <a:solidFill>
                  <a:schemeClr val="bg2"/>
                </a:solidFill>
                <a:latin typeface="Abadi" panose="020B0604020104020204" pitchFamily="34" charset="0"/>
              </a:rPr>
              <a:t>hen venture capital or institutional investors require Delaware formation,</a:t>
            </a:r>
          </a:p>
          <a:p>
            <a:pPr marL="342900" indent="-342900">
              <a:spcBef>
                <a:spcPts val="600"/>
              </a:spcBef>
              <a:spcAft>
                <a:spcPts val="600"/>
              </a:spcAft>
              <a:buFont typeface="Arial" panose="020B0604020202020204" pitchFamily="34" charset="0"/>
              <a:buChar char="•"/>
            </a:pPr>
            <a:r>
              <a:rPr lang="en-US" sz="2800" dirty="0">
                <a:solidFill>
                  <a:schemeClr val="bg2"/>
                </a:solidFill>
                <a:latin typeface="Abadi" panose="020B0604020104020204" pitchFamily="34" charset="0"/>
              </a:rPr>
              <a:t>W</a:t>
            </a:r>
            <a:r>
              <a:rPr sz="2800" b="0" dirty="0">
                <a:solidFill>
                  <a:schemeClr val="bg2"/>
                </a:solidFill>
                <a:latin typeface="Abadi" panose="020B0604020104020204" pitchFamily="34" charset="0"/>
              </a:rPr>
              <a:t>hen you have significant asset protection concerns</a:t>
            </a:r>
            <a:r>
              <a:rPr lang="en-US" sz="2800" b="0" dirty="0">
                <a:solidFill>
                  <a:schemeClr val="bg2"/>
                </a:solidFill>
                <a:latin typeface="Abadi" panose="020B0604020104020204" pitchFamily="34" charset="0"/>
              </a:rPr>
              <a:t>,</a:t>
            </a:r>
          </a:p>
          <a:p>
            <a:pPr marL="342900" indent="-342900">
              <a:spcBef>
                <a:spcPts val="600"/>
              </a:spcBef>
              <a:spcAft>
                <a:spcPts val="600"/>
              </a:spcAft>
              <a:buFont typeface="Arial" panose="020B0604020202020204" pitchFamily="34" charset="0"/>
              <a:buChar char="•"/>
            </a:pPr>
            <a:r>
              <a:rPr lang="en-US" sz="2800" dirty="0">
                <a:solidFill>
                  <a:schemeClr val="bg2"/>
                </a:solidFill>
                <a:latin typeface="Abadi" panose="020B0604020104020204" pitchFamily="34" charset="0"/>
              </a:rPr>
              <a:t>When you have significant privacy concerns.</a:t>
            </a:r>
            <a:endParaRPr sz="2800" b="0" dirty="0">
              <a:solidFill>
                <a:schemeClr val="bg2"/>
              </a:solidFill>
              <a:latin typeface="Abadi" panose="020B0604020104020204" pitchFamily="34" charset="0"/>
            </a:endParaRPr>
          </a:p>
        </p:txBody>
      </p:sp>
      <p:pic>
        <p:nvPicPr>
          <p:cNvPr id="7" name="Picture 6">
            <a:extLst>
              <a:ext uri="{FF2B5EF4-FFF2-40B4-BE49-F238E27FC236}">
                <a16:creationId xmlns:a16="http://schemas.microsoft.com/office/drawing/2014/main" id="{702F022B-6F14-45ED-4D99-E803B67D168D}"/>
              </a:ext>
            </a:extLst>
          </p:cNvPr>
          <p:cNvPicPr>
            <a:picLocks noChangeAspect="1"/>
          </p:cNvPicPr>
          <p:nvPr/>
        </p:nvPicPr>
        <p:blipFill>
          <a:blip r:embed="rId2"/>
          <a:srcRect t="35790" b="18315"/>
          <a:stretch>
            <a:fillRect/>
          </a:stretch>
        </p:blipFill>
        <p:spPr>
          <a:xfrm>
            <a:off x="-1" y="4434840"/>
            <a:ext cx="12188825" cy="2421931"/>
          </a:xfrm>
          <a:prstGeom prst="rect">
            <a:avLst/>
          </a:prstGeom>
        </p:spPr>
      </p:pic>
    </p:spTree>
    <p:extLst>
      <p:ext uri="{BB962C8B-B14F-4D97-AF65-F5344CB8AC3E}">
        <p14:creationId xmlns:p14="http://schemas.microsoft.com/office/powerpoint/2010/main" val="366358187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1A1DE"/>
        </a:solidFill>
        <a:effectLst/>
      </p:bgPr>
    </p:bg>
    <p:spTree>
      <p:nvGrpSpPr>
        <p:cNvPr id="1" name=""/>
        <p:cNvGrpSpPr/>
        <p:nvPr/>
      </p:nvGrpSpPr>
      <p:grpSpPr>
        <a:xfrm>
          <a:off x="0" y="0"/>
          <a:ext cx="0" cy="0"/>
          <a:chOff x="0" y="0"/>
          <a:chExt cx="0" cy="0"/>
        </a:xfrm>
      </p:grpSpPr>
      <p:sp>
        <p:nvSpPr>
          <p:cNvPr id="3" name="TextBox 2"/>
          <p:cNvSpPr txBox="1"/>
          <p:nvPr/>
        </p:nvSpPr>
        <p:spPr>
          <a:xfrm>
            <a:off x="700343" y="1311772"/>
            <a:ext cx="4654378" cy="1402470"/>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r>
              <a:rPr lang="en-US" sz="3200" b="1" i="0" dirty="0">
                <a:solidFill>
                  <a:schemeClr val="bg1"/>
                </a:solidFill>
                <a:effectLst>
                  <a:outerShdw blurRad="38100" dist="38100" dir="2700000" algn="tl">
                    <a:srgbClr val="000000">
                      <a:alpha val="43137"/>
                    </a:srgbClr>
                  </a:outerShdw>
                </a:effectLst>
                <a:latin typeface="Georgia" panose="02040502050405020303" pitchFamily="18" charset="0"/>
                <a:ea typeface="+mj-ea"/>
                <a:cs typeface="+mj-cs"/>
              </a:rPr>
              <a:t>Jurisdiction: Bottom Line</a:t>
            </a:r>
          </a:p>
        </p:txBody>
      </p:sp>
      <p:cxnSp>
        <p:nvCxnSpPr>
          <p:cNvPr id="12" name="Straight Connector 11">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4914" y="871146"/>
            <a:ext cx="736747"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00343" y="2611989"/>
            <a:ext cx="6936134" cy="3591207"/>
          </a:xfrm>
          <a:prstGeom prst="rect">
            <a:avLst/>
          </a:prstGeom>
        </p:spPr>
        <p:txBody>
          <a:bodyPr vert="horz" lIns="91440" tIns="45720" rIns="91440" bIns="45720" rtlCol="0">
            <a:noAutofit/>
          </a:bodyPr>
          <a:lstStyle/>
          <a:p>
            <a:pPr marL="228600" indent="-228600" defTabSz="914400">
              <a:spcBef>
                <a:spcPts val="600"/>
              </a:spcBef>
              <a:spcAft>
                <a:spcPts val="600"/>
              </a:spcAft>
              <a:buFont typeface="Arial" panose="020B0604020202020204" pitchFamily="34" charset="0"/>
              <a:buChar char="•"/>
            </a:pPr>
            <a:r>
              <a:rPr lang="en-US" sz="2400" dirty="0">
                <a:solidFill>
                  <a:schemeClr val="bg1"/>
                </a:solidFill>
                <a:latin typeface="Abadi" panose="020B0604020104020204" pitchFamily="34" charset="0"/>
              </a:rPr>
              <a:t>For the overwhelming majority of Pennsylvania small business owners, forming in Pennsylvania is simpler, cheaper, and just as protective as forming elsewhere.</a:t>
            </a:r>
          </a:p>
          <a:p>
            <a:pPr marL="228600" indent="-228600" defTabSz="914400">
              <a:spcBef>
                <a:spcPts val="600"/>
              </a:spcBef>
              <a:spcAft>
                <a:spcPts val="600"/>
              </a:spcAft>
              <a:buFont typeface="Arial" panose="020B0604020202020204" pitchFamily="34" charset="0"/>
              <a:buChar char="•"/>
            </a:pPr>
            <a:r>
              <a:rPr lang="en-US" sz="2400" dirty="0">
                <a:solidFill>
                  <a:schemeClr val="bg1"/>
                </a:solidFill>
                <a:latin typeface="Abadi" panose="020B0604020104020204" pitchFamily="34" charset="0"/>
              </a:rPr>
              <a:t>The appeal of Delaware, Wyoming, or Nevada is real in specific contexts, but those contexts are narrower than popular business advice suggests. </a:t>
            </a:r>
          </a:p>
          <a:p>
            <a:pPr marL="228600" indent="-228600" defTabSz="914400">
              <a:spcBef>
                <a:spcPts val="600"/>
              </a:spcBef>
              <a:spcAft>
                <a:spcPts val="600"/>
              </a:spcAft>
              <a:buFont typeface="Arial" panose="020B0604020202020204" pitchFamily="34" charset="0"/>
              <a:buChar char="•"/>
            </a:pPr>
            <a:r>
              <a:rPr lang="en-US" sz="2400" dirty="0">
                <a:solidFill>
                  <a:schemeClr val="bg1"/>
                </a:solidFill>
                <a:latin typeface="Abadi" panose="020B0604020104020204" pitchFamily="34" charset="0"/>
              </a:rPr>
              <a:t>In most cases, the best choice is to stay home.</a:t>
            </a:r>
          </a:p>
        </p:txBody>
      </p:sp>
      <p:pic>
        <p:nvPicPr>
          <p:cNvPr id="7" name="Picture 6">
            <a:extLst>
              <a:ext uri="{FF2B5EF4-FFF2-40B4-BE49-F238E27FC236}">
                <a16:creationId xmlns:a16="http://schemas.microsoft.com/office/drawing/2014/main" id="{3023A04B-502F-A617-FCF6-A63A762E0914}"/>
              </a:ext>
            </a:extLst>
          </p:cNvPr>
          <p:cNvPicPr>
            <a:picLocks noChangeAspect="1"/>
          </p:cNvPicPr>
          <p:nvPr/>
        </p:nvPicPr>
        <p:blipFill>
          <a:blip r:embed="rId2"/>
          <a:srcRect l="954" t="4015" r="3693" b="10435"/>
          <a:stretch>
            <a:fillRect/>
          </a:stretch>
        </p:blipFill>
        <p:spPr>
          <a:xfrm>
            <a:off x="7932717" y="0"/>
            <a:ext cx="4256108" cy="6857998"/>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A4E7A18-5385-01C4-29A1-3200D4D46680}"/>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9881615-0BDA-6229-30C5-24793BA3C506}"/>
              </a:ext>
            </a:extLst>
          </p:cNvPr>
          <p:cNvPicPr>
            <a:picLocks noChangeAspect="1"/>
          </p:cNvPicPr>
          <p:nvPr/>
        </p:nvPicPr>
        <p:blipFill>
          <a:blip r:embed="rId2"/>
          <a:srcRect t="8392" b="7317"/>
          <a:stretch>
            <a:fillRect/>
          </a:stretch>
        </p:blipFill>
        <p:spPr>
          <a:xfrm>
            <a:off x="20" y="10"/>
            <a:ext cx="12188805" cy="6857990"/>
          </a:xfrm>
          <a:prstGeom prst="rect">
            <a:avLst/>
          </a:prstGeom>
          <a:blipFill>
            <a:blip r:embed="rId3"/>
            <a:tile tx="0" ty="0" sx="100000" sy="100000" flip="none" algn="tl"/>
          </a:blipFill>
        </p:spPr>
      </p:pic>
      <p:pic>
        <p:nvPicPr>
          <p:cNvPr id="10" name="Picture 9">
            <a:extLst>
              <a:ext uri="{FF2B5EF4-FFF2-40B4-BE49-F238E27FC236}">
                <a16:creationId xmlns:a16="http://schemas.microsoft.com/office/drawing/2014/main" id="{F9D56F24-3944-A958-58A1-C0B972CB757E}"/>
              </a:ext>
            </a:extLst>
          </p:cNvPr>
          <p:cNvPicPr>
            <a:picLocks noChangeAspect="1"/>
          </p:cNvPicPr>
          <p:nvPr/>
        </p:nvPicPr>
        <p:blipFill>
          <a:blip r:embed="rId4"/>
          <a:stretch>
            <a:fillRect/>
          </a:stretch>
        </p:blipFill>
        <p:spPr>
          <a:xfrm>
            <a:off x="0" y="10"/>
            <a:ext cx="12267995" cy="6858000"/>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88825"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5" name="TextBox 4">
            <a:extLst>
              <a:ext uri="{FF2B5EF4-FFF2-40B4-BE49-F238E27FC236}">
                <a16:creationId xmlns:a16="http://schemas.microsoft.com/office/drawing/2014/main" id="{3477A77D-E524-2D67-CADE-C45520B88F4B}"/>
              </a:ext>
            </a:extLst>
          </p:cNvPr>
          <p:cNvSpPr txBox="1"/>
          <p:nvPr/>
        </p:nvSpPr>
        <p:spPr>
          <a:xfrm>
            <a:off x="523738" y="5317240"/>
            <a:ext cx="11208006" cy="744836"/>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600" b="1" i="0" dirty="0">
                <a:solidFill>
                  <a:schemeClr val="tx1">
                    <a:lumMod val="85000"/>
                    <a:lumOff val="15000"/>
                  </a:schemeClr>
                </a:solidFill>
                <a:effectLst>
                  <a:outerShdw blurRad="38100" dist="38100" dir="2700000" algn="tl">
                    <a:srgbClr val="000000">
                      <a:alpha val="43137"/>
                    </a:srgbClr>
                  </a:outerShdw>
                </a:effectLst>
                <a:latin typeface="Georgia" panose="02040502050405020303" pitchFamily="18" charset="0"/>
                <a:ea typeface="+mj-ea"/>
                <a:cs typeface="+mj-cs"/>
              </a:rPr>
              <a:t>Formation Requirements </a:t>
            </a: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88825"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88825"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2365025"/>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3BCF2"/>
        </a:solidFill>
        <a:effectLst/>
      </p:bgPr>
    </p:bg>
    <p:spTree>
      <p:nvGrpSpPr>
        <p:cNvPr id="1" name="">
          <a:extLst>
            <a:ext uri="{FF2B5EF4-FFF2-40B4-BE49-F238E27FC236}">
              <a16:creationId xmlns:a16="http://schemas.microsoft.com/office/drawing/2014/main" id="{06B119F0-8D83-F6A9-B784-ACA5FB7B281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204FB99-CD7B-BFC5-A9BA-11F8E2B743F3}"/>
              </a:ext>
            </a:extLst>
          </p:cNvPr>
          <p:cNvSpPr txBox="1"/>
          <p:nvPr/>
        </p:nvSpPr>
        <p:spPr>
          <a:xfrm>
            <a:off x="411480" y="201168"/>
            <a:ext cx="11338560" cy="461665"/>
          </a:xfrm>
          <a:prstGeom prst="rect">
            <a:avLst/>
          </a:prstGeom>
          <a:noFill/>
        </p:spPr>
        <p:txBody>
          <a:bodyPr wrap="square">
            <a:spAutoFit/>
          </a:bodyPr>
          <a:lstStyle/>
          <a:p>
            <a:pPr algn="l"/>
            <a:r>
              <a:rPr lang="en-US" sz="2400" b="1" i="0" dirty="0">
                <a:solidFill>
                  <a:srgbClr val="C00000"/>
                </a:solidFill>
                <a:effectLst>
                  <a:outerShdw blurRad="38100" dist="38100" dir="2700000" algn="tl">
                    <a:srgbClr val="000000">
                      <a:alpha val="43137"/>
                    </a:srgbClr>
                  </a:outerShdw>
                </a:effectLst>
                <a:latin typeface="Georgia"/>
              </a:rPr>
              <a:t>Formation Requirements </a:t>
            </a:r>
            <a:endParaRPr sz="2400" b="1" i="0" dirty="0">
              <a:solidFill>
                <a:srgbClr val="C00000"/>
              </a:solidFill>
              <a:effectLst>
                <a:outerShdw blurRad="38100" dist="38100" dir="2700000" algn="tl">
                  <a:srgbClr val="000000">
                    <a:alpha val="43137"/>
                  </a:srgbClr>
                </a:outerShdw>
              </a:effectLst>
              <a:latin typeface="Georgia"/>
            </a:endParaRPr>
          </a:p>
        </p:txBody>
      </p:sp>
      <p:sp>
        <p:nvSpPr>
          <p:cNvPr id="5" name="TextBox 4">
            <a:extLst>
              <a:ext uri="{FF2B5EF4-FFF2-40B4-BE49-F238E27FC236}">
                <a16:creationId xmlns:a16="http://schemas.microsoft.com/office/drawing/2014/main" id="{9A10449B-1ADE-746E-DE1A-0D3F27352730}"/>
              </a:ext>
            </a:extLst>
          </p:cNvPr>
          <p:cNvSpPr txBox="1"/>
          <p:nvPr/>
        </p:nvSpPr>
        <p:spPr>
          <a:xfrm>
            <a:off x="397764" y="822037"/>
            <a:ext cx="11365992" cy="4308872"/>
          </a:xfrm>
          <a:prstGeom prst="rect">
            <a:avLst/>
          </a:prstGeom>
          <a:noFill/>
        </p:spPr>
        <p:txBody>
          <a:bodyPr wrap="square">
            <a:spAutoFit/>
          </a:bodyPr>
          <a:lstStyle/>
          <a:p>
            <a:pPr marL="228600" indent="-228600">
              <a:spcBef>
                <a:spcPts val="600"/>
              </a:spcBef>
              <a:spcAft>
                <a:spcPts val="600"/>
              </a:spcAft>
            </a:pPr>
            <a:r>
              <a:rPr sz="2200" b="1" dirty="0">
                <a:solidFill>
                  <a:srgbClr val="C00000"/>
                </a:solidFill>
                <a:latin typeface="Abadi" panose="020B0604020104020204" pitchFamily="34" charset="0"/>
              </a:rPr>
              <a:t>1.</a:t>
            </a:r>
            <a:r>
              <a:rPr lang="en-US" sz="2200" b="1" dirty="0">
                <a:solidFill>
                  <a:srgbClr val="C00000"/>
                </a:solidFill>
                <a:latin typeface="Abadi" panose="020B0604020104020204" pitchFamily="34" charset="0"/>
              </a:rPr>
              <a:t>		</a:t>
            </a:r>
            <a:r>
              <a:rPr sz="2200" b="1" dirty="0">
                <a:solidFill>
                  <a:srgbClr val="C00000"/>
                </a:solidFill>
                <a:latin typeface="Abadi" panose="020B0604020104020204" pitchFamily="34" charset="0"/>
              </a:rPr>
              <a:t>Certificate of Organization</a:t>
            </a:r>
            <a:r>
              <a:rPr lang="en-US" sz="2200" b="1" dirty="0">
                <a:solidFill>
                  <a:srgbClr val="C00000"/>
                </a:solidFill>
                <a:latin typeface="Abadi" panose="020B0604020104020204" pitchFamily="34" charset="0"/>
              </a:rPr>
              <a:t>  </a:t>
            </a:r>
          </a:p>
          <a:p>
            <a:pPr marL="342900" indent="-342900">
              <a:spcBef>
                <a:spcPts val="600"/>
              </a:spcBef>
              <a:spcAft>
                <a:spcPts val="600"/>
              </a:spcAft>
              <a:buFont typeface="Arial" panose="020B0604020202020204" pitchFamily="34" charset="0"/>
              <a:buChar char="•"/>
            </a:pPr>
            <a:r>
              <a:rPr sz="2200" b="0" dirty="0">
                <a:solidFill>
                  <a:schemeClr val="accent1">
                    <a:lumMod val="50000"/>
                  </a:schemeClr>
                </a:solidFill>
                <a:latin typeface="Abadi" panose="020B0604020104020204" pitchFamily="34" charset="0"/>
              </a:rPr>
              <a:t>You must file a </a:t>
            </a:r>
            <a:r>
              <a:rPr sz="2200" b="0" dirty="0">
                <a:solidFill>
                  <a:srgbClr val="C00000"/>
                </a:solidFill>
                <a:latin typeface="Abadi" panose="020B0604020104020204" pitchFamily="34" charset="0"/>
              </a:rPr>
              <a:t>Certificate of Organization </a:t>
            </a:r>
            <a:r>
              <a:rPr sz="2200" b="0" dirty="0">
                <a:solidFill>
                  <a:schemeClr val="accent1">
                    <a:lumMod val="50000"/>
                  </a:schemeClr>
                </a:solidFill>
                <a:latin typeface="Abadi" panose="020B0604020104020204" pitchFamily="34" charset="0"/>
              </a:rPr>
              <a:t>with the Pennsylvania Department of State and pay the filing fee (currently $125, though this can change).</a:t>
            </a:r>
          </a:p>
          <a:p>
            <a:pPr marL="342900" indent="-342900">
              <a:spcBef>
                <a:spcPts val="600"/>
              </a:spcBef>
              <a:spcAft>
                <a:spcPts val="600"/>
              </a:spcAft>
              <a:buFont typeface="Arial" panose="020B0604020202020204" pitchFamily="34" charset="0"/>
              <a:buChar char="•"/>
            </a:pPr>
            <a:r>
              <a:rPr sz="2200" b="0" dirty="0">
                <a:solidFill>
                  <a:schemeClr val="accent1">
                    <a:lumMod val="50000"/>
                  </a:schemeClr>
                </a:solidFill>
                <a:latin typeface="Abadi" panose="020B0604020104020204" pitchFamily="34" charset="0"/>
              </a:rPr>
              <a:t>The certificate must include the LLC's name, its registered office address, and the name of its registered agent.</a:t>
            </a:r>
          </a:p>
          <a:p>
            <a:pPr marL="228600" indent="-228600">
              <a:spcBef>
                <a:spcPts val="600"/>
              </a:spcBef>
              <a:spcAft>
                <a:spcPts val="600"/>
              </a:spcAft>
            </a:pPr>
            <a:r>
              <a:rPr sz="2200" b="1" dirty="0">
                <a:solidFill>
                  <a:srgbClr val="C00000"/>
                </a:solidFill>
                <a:latin typeface="Abadi" panose="020B0604020104020204" pitchFamily="34" charset="0"/>
              </a:rPr>
              <a:t>2.</a:t>
            </a:r>
            <a:r>
              <a:rPr lang="en-US" sz="2200" b="1" dirty="0">
                <a:solidFill>
                  <a:srgbClr val="C00000"/>
                </a:solidFill>
                <a:latin typeface="Abadi" panose="020B0604020104020204" pitchFamily="34" charset="0"/>
              </a:rPr>
              <a:t>	</a:t>
            </a:r>
            <a:r>
              <a:rPr sz="2200" b="1" dirty="0">
                <a:solidFill>
                  <a:srgbClr val="C00000"/>
                </a:solidFill>
                <a:latin typeface="Abadi" panose="020B0604020104020204" pitchFamily="34" charset="0"/>
              </a:rPr>
              <a:t>Name Selection</a:t>
            </a:r>
            <a:r>
              <a:rPr lang="en-US" sz="2200" b="1" dirty="0">
                <a:solidFill>
                  <a:schemeClr val="accent1">
                    <a:lumMod val="50000"/>
                  </a:schemeClr>
                </a:solidFill>
                <a:latin typeface="Abadi" panose="020B0604020104020204" pitchFamily="34" charset="0"/>
              </a:rPr>
              <a:t> </a:t>
            </a:r>
          </a:p>
          <a:p>
            <a:pPr marL="342900" indent="-285750">
              <a:spcBef>
                <a:spcPts val="600"/>
              </a:spcBef>
              <a:spcAft>
                <a:spcPts val="600"/>
              </a:spcAft>
              <a:buFont typeface="Arial" panose="020B0604020202020204" pitchFamily="34" charset="0"/>
              <a:buChar char="•"/>
            </a:pPr>
            <a:r>
              <a:rPr sz="2200" b="0" dirty="0">
                <a:solidFill>
                  <a:schemeClr val="accent1">
                    <a:lumMod val="50000"/>
                  </a:schemeClr>
                </a:solidFill>
                <a:latin typeface="Abadi" panose="020B0604020104020204" pitchFamily="34" charset="0"/>
              </a:rPr>
              <a:t>The name must include </a:t>
            </a:r>
            <a:r>
              <a:rPr sz="2200" b="0" dirty="0">
                <a:solidFill>
                  <a:srgbClr val="C00000"/>
                </a:solidFill>
                <a:latin typeface="Abadi" panose="020B0604020104020204" pitchFamily="34" charset="0"/>
              </a:rPr>
              <a:t>"Limited Liability Company," "LLC," or "L.L.C." </a:t>
            </a:r>
            <a:r>
              <a:rPr sz="2200" b="0" dirty="0">
                <a:solidFill>
                  <a:schemeClr val="accent1">
                    <a:lumMod val="50000"/>
                  </a:schemeClr>
                </a:solidFill>
                <a:latin typeface="Abadi" panose="020B0604020104020204" pitchFamily="34" charset="0"/>
              </a:rPr>
              <a:t>and must be distinguishable from other entities already registered in Pennsylvania. </a:t>
            </a:r>
            <a:endParaRPr lang="en-US" sz="2200" b="0" dirty="0">
              <a:solidFill>
                <a:schemeClr val="accent1">
                  <a:lumMod val="50000"/>
                </a:schemeClr>
              </a:solidFill>
              <a:latin typeface="Abadi" panose="020B0604020104020204" pitchFamily="34" charset="0"/>
            </a:endParaRPr>
          </a:p>
          <a:p>
            <a:pPr marL="342900" indent="-342900">
              <a:spcBef>
                <a:spcPts val="600"/>
              </a:spcBef>
              <a:spcAft>
                <a:spcPts val="600"/>
              </a:spcAft>
              <a:buFont typeface="Arial" panose="020B0604020202020204" pitchFamily="34" charset="0"/>
              <a:buChar char="•"/>
            </a:pPr>
            <a:r>
              <a:rPr sz="2200" b="0" dirty="0">
                <a:solidFill>
                  <a:schemeClr val="accent1">
                    <a:lumMod val="50000"/>
                  </a:schemeClr>
                </a:solidFill>
                <a:latin typeface="Abadi" panose="020B0604020104020204" pitchFamily="34" charset="0"/>
              </a:rPr>
              <a:t>You can check name availability through the Department of State's business name search</a:t>
            </a:r>
            <a:r>
              <a:rPr sz="2000" b="0" dirty="0">
                <a:solidFill>
                  <a:schemeClr val="accent1">
                    <a:lumMod val="50000"/>
                  </a:schemeClr>
                </a:solidFill>
                <a:latin typeface="Abadi" panose="020B0604020104020204" pitchFamily="34" charset="0"/>
              </a:rPr>
              <a:t>.</a:t>
            </a:r>
          </a:p>
          <a:p>
            <a:pPr>
              <a:spcBef>
                <a:spcPts val="600"/>
              </a:spcBef>
              <a:spcAft>
                <a:spcPts val="600"/>
              </a:spcAft>
            </a:pPr>
            <a:endParaRPr sz="1600" b="0" dirty="0">
              <a:solidFill>
                <a:srgbClr val="445566"/>
              </a:solidFill>
              <a:latin typeface="Abadi" panose="020B0604020104020204" pitchFamily="34" charset="0"/>
            </a:endParaRPr>
          </a:p>
        </p:txBody>
      </p:sp>
      <p:pic>
        <p:nvPicPr>
          <p:cNvPr id="4" name="Picture 3">
            <a:extLst>
              <a:ext uri="{FF2B5EF4-FFF2-40B4-BE49-F238E27FC236}">
                <a16:creationId xmlns:a16="http://schemas.microsoft.com/office/drawing/2014/main" id="{9B51C720-9DBB-E8A7-9B8F-E5C32381F166}"/>
              </a:ext>
            </a:extLst>
          </p:cNvPr>
          <p:cNvPicPr>
            <a:picLocks noChangeAspect="1"/>
          </p:cNvPicPr>
          <p:nvPr/>
        </p:nvPicPr>
        <p:blipFill>
          <a:blip r:embed="rId2"/>
          <a:stretch>
            <a:fillRect/>
          </a:stretch>
        </p:blipFill>
        <p:spPr>
          <a:xfrm>
            <a:off x="0" y="4843306"/>
            <a:ext cx="12188825" cy="2014694"/>
          </a:xfrm>
          <a:prstGeom prst="rect">
            <a:avLst/>
          </a:prstGeom>
        </p:spPr>
      </p:pic>
    </p:spTree>
    <p:extLst>
      <p:ext uri="{BB962C8B-B14F-4D97-AF65-F5344CB8AC3E}">
        <p14:creationId xmlns:p14="http://schemas.microsoft.com/office/powerpoint/2010/main" val="418301985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5B569FF-A20D-EAE8-9572-F710311C5EE1}"/>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3AD41DB-DF9F-49BC-85AE-6AB1840A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grpSp>
        <p:nvGrpSpPr>
          <p:cNvPr id="14" name="Group 13">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88825" cy="757168"/>
            <a:chOff x="0" y="2959818"/>
            <a:chExt cx="12192000" cy="757168"/>
          </a:xfrm>
        </p:grpSpPr>
        <p:sp>
          <p:nvSpPr>
            <p:cNvPr id="15" name="Freeform: Shape 14">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Abadi" panose="020B0604020104020204" pitchFamily="34" charset="0"/>
              </a:endParaRPr>
            </a:p>
          </p:txBody>
        </p:sp>
        <p:sp>
          <p:nvSpPr>
            <p:cNvPr id="16" name="Freeform: Shape 15">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2">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Abadi" panose="020B0604020104020204" pitchFamily="34" charset="0"/>
              </a:endParaRPr>
            </a:p>
          </p:txBody>
        </p:sp>
      </p:grpSp>
      <p:sp>
        <p:nvSpPr>
          <p:cNvPr id="5" name="TextBox 4">
            <a:extLst>
              <a:ext uri="{FF2B5EF4-FFF2-40B4-BE49-F238E27FC236}">
                <a16:creationId xmlns:a16="http://schemas.microsoft.com/office/drawing/2014/main" id="{FC97138A-A565-3993-8488-BAB139BFF5CB}"/>
              </a:ext>
            </a:extLst>
          </p:cNvPr>
          <p:cNvSpPr txBox="1"/>
          <p:nvPr/>
        </p:nvSpPr>
        <p:spPr>
          <a:xfrm>
            <a:off x="5316362" y="124904"/>
            <a:ext cx="6996781" cy="6608192"/>
          </a:xfrm>
          <a:prstGeom prst="rect">
            <a:avLst/>
          </a:prstGeom>
          <a:solidFill>
            <a:schemeClr val="tx1">
              <a:lumMod val="95000"/>
              <a:lumOff val="5000"/>
            </a:schemeClr>
          </a:solidFill>
        </p:spPr>
        <p:txBody>
          <a:bodyPr vert="horz" lIns="274320" tIns="274320" rIns="274320" bIns="45720" rtlCol="0">
            <a:normAutofit fontScale="25000" lnSpcReduction="20000"/>
          </a:bodyPr>
          <a:lstStyle/>
          <a:p>
            <a:pPr marL="0" lvl="1">
              <a:lnSpc>
                <a:spcPct val="120000"/>
              </a:lnSpc>
              <a:spcBef>
                <a:spcPts val="600"/>
              </a:spcBef>
              <a:spcAft>
                <a:spcPts val="600"/>
              </a:spcAft>
            </a:pPr>
            <a:r>
              <a:rPr lang="en-US" sz="6400" b="1" dirty="0">
                <a:solidFill>
                  <a:schemeClr val="bg1">
                    <a:alpha val="80000"/>
                  </a:schemeClr>
                </a:solidFill>
                <a:latin typeface="Abadi" panose="020B0604020104020204" pitchFamily="34" charset="0"/>
              </a:rPr>
              <a:t>3.	Operating Agreement  </a:t>
            </a:r>
          </a:p>
          <a:p>
            <a:pPr marL="682625" lvl="1" indent="-230188">
              <a:lnSpc>
                <a:spcPct val="120000"/>
              </a:lnSpc>
              <a:spcBef>
                <a:spcPts val="600"/>
              </a:spcBef>
              <a:spcAft>
                <a:spcPts val="600"/>
              </a:spcAft>
              <a:buFont typeface="Arial" panose="020B0604020202020204" pitchFamily="34" charset="0"/>
              <a:buChar char="•"/>
            </a:pPr>
            <a:r>
              <a:rPr lang="en-US" sz="6400" b="0" dirty="0">
                <a:solidFill>
                  <a:schemeClr val="bg1">
                    <a:alpha val="80000"/>
                  </a:schemeClr>
                </a:solidFill>
                <a:latin typeface="Abadi" panose="020B0604020104020204" pitchFamily="34" charset="0"/>
              </a:rPr>
              <a:t>While not required to be filed with the state, an operating agreement is highly advisable. </a:t>
            </a:r>
          </a:p>
          <a:p>
            <a:pPr marL="682625" lvl="1" indent="-230188">
              <a:lnSpc>
                <a:spcPct val="120000"/>
              </a:lnSpc>
              <a:spcBef>
                <a:spcPts val="600"/>
              </a:spcBef>
              <a:spcAft>
                <a:spcPts val="600"/>
              </a:spcAft>
              <a:buFont typeface="Arial" panose="020B0604020202020204" pitchFamily="34" charset="0"/>
              <a:buChar char="•"/>
            </a:pPr>
            <a:r>
              <a:rPr lang="en-US" sz="6400" b="0" dirty="0">
                <a:solidFill>
                  <a:schemeClr val="bg1">
                    <a:alpha val="80000"/>
                  </a:schemeClr>
                </a:solidFill>
                <a:latin typeface="Abadi" panose="020B0604020104020204" pitchFamily="34" charset="0"/>
              </a:rPr>
              <a:t>It governs ownership percentages, management structure, profit and loss allocation, voting rights, member admission and withdrawal, and dissolution procedures.</a:t>
            </a:r>
          </a:p>
          <a:p>
            <a:pPr marL="682625" indent="-230188">
              <a:lnSpc>
                <a:spcPct val="120000"/>
              </a:lnSpc>
              <a:spcBef>
                <a:spcPts val="600"/>
              </a:spcBef>
              <a:spcAft>
                <a:spcPts val="600"/>
              </a:spcAft>
              <a:buFont typeface="Arial" panose="020B0604020202020204" pitchFamily="34" charset="0"/>
              <a:buChar char="•"/>
            </a:pPr>
            <a:r>
              <a:rPr lang="en-US" sz="6400" b="0" dirty="0">
                <a:solidFill>
                  <a:schemeClr val="bg1">
                    <a:alpha val="80000"/>
                  </a:schemeClr>
                </a:solidFill>
                <a:latin typeface="Abadi" panose="020B0604020104020204" pitchFamily="34" charset="0"/>
              </a:rPr>
              <a:t>Without one, Pennsylvania's default LLC statute rules will apply, which may not reflect the members' actual intentions.</a:t>
            </a:r>
          </a:p>
          <a:p>
            <a:pPr lvl="1" indent="-457200">
              <a:lnSpc>
                <a:spcPct val="120000"/>
              </a:lnSpc>
              <a:spcBef>
                <a:spcPts val="600"/>
              </a:spcBef>
              <a:spcAft>
                <a:spcPts val="600"/>
              </a:spcAft>
              <a:buAutoNum type="arabicPeriod" startAt="4"/>
            </a:pPr>
            <a:r>
              <a:rPr lang="en-US" sz="6400" b="1" dirty="0">
                <a:solidFill>
                  <a:schemeClr val="bg1">
                    <a:alpha val="80000"/>
                  </a:schemeClr>
                </a:solidFill>
                <a:latin typeface="Abadi" panose="020B0604020104020204" pitchFamily="34" charset="0"/>
              </a:rPr>
              <a:t>Management Structure  </a:t>
            </a:r>
          </a:p>
          <a:p>
            <a:pPr marL="682625" lvl="1" indent="-220663">
              <a:lnSpc>
                <a:spcPct val="120000"/>
              </a:lnSpc>
              <a:spcBef>
                <a:spcPts val="600"/>
              </a:spcBef>
              <a:spcAft>
                <a:spcPts val="600"/>
              </a:spcAft>
              <a:buFont typeface="Arial" panose="020B0604020202020204" pitchFamily="34" charset="0"/>
              <a:buChar char="•"/>
            </a:pPr>
            <a:r>
              <a:rPr lang="en-US" sz="6400" b="0" dirty="0">
                <a:solidFill>
                  <a:schemeClr val="bg1">
                    <a:alpha val="80000"/>
                  </a:schemeClr>
                </a:solidFill>
                <a:latin typeface="Abadi" panose="020B0604020104020204" pitchFamily="34" charset="0"/>
              </a:rPr>
              <a:t>Pennsylvania LLCs can be member-managed (all members participate in management) or manager-managed (designated managers run the company). </a:t>
            </a:r>
          </a:p>
          <a:p>
            <a:pPr marL="682625" indent="-220663">
              <a:lnSpc>
                <a:spcPct val="120000"/>
              </a:lnSpc>
              <a:spcBef>
                <a:spcPts val="600"/>
              </a:spcBef>
              <a:spcAft>
                <a:spcPts val="600"/>
              </a:spcAft>
              <a:buFont typeface="Arial" panose="020B0604020202020204" pitchFamily="34" charset="0"/>
              <a:buChar char="•"/>
            </a:pPr>
            <a:r>
              <a:rPr lang="en-US" sz="6400" b="0" dirty="0">
                <a:solidFill>
                  <a:schemeClr val="bg1">
                    <a:alpha val="80000"/>
                  </a:schemeClr>
                </a:solidFill>
                <a:latin typeface="Abadi" panose="020B0604020104020204" pitchFamily="34" charset="0"/>
              </a:rPr>
              <a:t>This should be clearly specified in the operating agreement.</a:t>
            </a:r>
          </a:p>
          <a:p>
            <a:pPr>
              <a:lnSpc>
                <a:spcPct val="120000"/>
              </a:lnSpc>
              <a:spcBef>
                <a:spcPts val="600"/>
              </a:spcBef>
              <a:spcAft>
                <a:spcPts val="600"/>
              </a:spcAft>
            </a:pPr>
            <a:r>
              <a:rPr lang="en-US" sz="6400" b="1" dirty="0">
                <a:solidFill>
                  <a:schemeClr val="bg1">
                    <a:alpha val="80000"/>
                  </a:schemeClr>
                </a:solidFill>
                <a:latin typeface="Abadi" panose="020B0604020104020204" pitchFamily="34" charset="0"/>
              </a:rPr>
              <a:t>5.	Registered Office </a:t>
            </a:r>
          </a:p>
          <a:p>
            <a:pPr marL="682625" indent="-225425">
              <a:lnSpc>
                <a:spcPct val="120000"/>
              </a:lnSpc>
              <a:spcBef>
                <a:spcPts val="600"/>
              </a:spcBef>
              <a:spcAft>
                <a:spcPts val="600"/>
              </a:spcAft>
              <a:buFont typeface="Arial" panose="020B0604020202020204" pitchFamily="34" charset="0"/>
              <a:buChar char="•"/>
            </a:pPr>
            <a:r>
              <a:rPr lang="en-US" sz="6400" b="0" dirty="0">
                <a:solidFill>
                  <a:schemeClr val="bg1">
                    <a:alpha val="80000"/>
                  </a:schemeClr>
                </a:solidFill>
                <a:latin typeface="Abadi" panose="020B0604020104020204" pitchFamily="34" charset="0"/>
              </a:rPr>
              <a:t>You must designate and maintain a registered office with a physical Pennsylvania address to receive legal and official correspondence. </a:t>
            </a:r>
          </a:p>
          <a:p>
            <a:pPr marL="682625" indent="-225425">
              <a:lnSpc>
                <a:spcPct val="120000"/>
              </a:lnSpc>
              <a:spcBef>
                <a:spcPts val="600"/>
              </a:spcBef>
              <a:spcAft>
                <a:spcPts val="600"/>
              </a:spcAft>
              <a:buFont typeface="Arial" panose="020B0604020202020204" pitchFamily="34" charset="0"/>
              <a:buChar char="•"/>
            </a:pPr>
            <a:r>
              <a:rPr lang="en-US" sz="6400" b="0" dirty="0">
                <a:solidFill>
                  <a:schemeClr val="bg1">
                    <a:alpha val="80000"/>
                  </a:schemeClr>
                </a:solidFill>
                <a:latin typeface="Abadi" panose="020B0604020104020204" pitchFamily="34" charset="0"/>
              </a:rPr>
              <a:t>A foreign LLC must have a registered agent in the state, this can be a member, an employee, or a professional registered agent service.</a:t>
            </a:r>
          </a:p>
          <a:p>
            <a:pPr indent="-228600" defTabSz="914400">
              <a:lnSpc>
                <a:spcPct val="90000"/>
              </a:lnSpc>
              <a:spcAft>
                <a:spcPts val="200"/>
              </a:spcAft>
              <a:buFont typeface="Arial" panose="020B0604020202020204" pitchFamily="34" charset="0"/>
              <a:buChar char="•"/>
            </a:pPr>
            <a:endParaRPr lang="en-US" sz="600" b="0" dirty="0">
              <a:solidFill>
                <a:schemeClr val="bg1">
                  <a:alpha val="80000"/>
                </a:schemeClr>
              </a:solidFill>
              <a:latin typeface="Abadi" panose="020B0604020104020204" pitchFamily="34" charset="0"/>
            </a:endParaRPr>
          </a:p>
        </p:txBody>
      </p:sp>
      <p:pic>
        <p:nvPicPr>
          <p:cNvPr id="7" name="Picture 6">
            <a:extLst>
              <a:ext uri="{FF2B5EF4-FFF2-40B4-BE49-F238E27FC236}">
                <a16:creationId xmlns:a16="http://schemas.microsoft.com/office/drawing/2014/main" id="{E10A4987-4077-8B76-A858-CADA3716ACA6}"/>
              </a:ext>
            </a:extLst>
          </p:cNvPr>
          <p:cNvPicPr>
            <a:picLocks noChangeAspect="1"/>
          </p:cNvPicPr>
          <p:nvPr/>
        </p:nvPicPr>
        <p:blipFill>
          <a:blip r:embed="rId3"/>
          <a:srcRect t="8770" b="6860"/>
          <a:stretch>
            <a:fillRect/>
          </a:stretch>
        </p:blipFill>
        <p:spPr>
          <a:xfrm>
            <a:off x="20" y="-1"/>
            <a:ext cx="5192024" cy="7411454"/>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sp>
        <p:nvSpPr>
          <p:cNvPr id="3" name="TextBox 2">
            <a:extLst>
              <a:ext uri="{FF2B5EF4-FFF2-40B4-BE49-F238E27FC236}">
                <a16:creationId xmlns:a16="http://schemas.microsoft.com/office/drawing/2014/main" id="{4EC7175E-F5A5-AB1B-80FE-1606E90BF56C}"/>
              </a:ext>
            </a:extLst>
          </p:cNvPr>
          <p:cNvSpPr txBox="1"/>
          <p:nvPr/>
        </p:nvSpPr>
        <p:spPr>
          <a:xfrm>
            <a:off x="823020" y="522421"/>
            <a:ext cx="4617659" cy="1485725"/>
          </a:xfrm>
          <a:prstGeom prst="rect">
            <a:avLst/>
          </a:prstGeom>
        </p:spPr>
        <p:txBody>
          <a:bodyPr vert="horz" lIns="91440" tIns="45720" rIns="91440" bIns="45720" rtlCol="0" anchor="t">
            <a:normAutofit/>
          </a:bodyPr>
          <a:lstStyle/>
          <a:p>
            <a:pPr defTabSz="914400">
              <a:lnSpc>
                <a:spcPct val="90000"/>
              </a:lnSpc>
              <a:spcBef>
                <a:spcPct val="0"/>
              </a:spcBef>
              <a:spcAft>
                <a:spcPts val="600"/>
              </a:spcAft>
            </a:pPr>
            <a:endParaRPr lang="en-US" sz="3100" b="1" i="0" dirty="0">
              <a:solidFill>
                <a:schemeClr val="bg1"/>
              </a:solidFill>
              <a:latin typeface="Georgia" panose="02040502050405020303" pitchFamily="18" charset="0"/>
              <a:ea typeface="+mj-ea"/>
              <a:cs typeface="+mj-cs"/>
            </a:endParaRPr>
          </a:p>
        </p:txBody>
      </p:sp>
    </p:spTree>
    <p:extLst>
      <p:ext uri="{BB962C8B-B14F-4D97-AF65-F5344CB8AC3E}">
        <p14:creationId xmlns:p14="http://schemas.microsoft.com/office/powerpoint/2010/main" val="102007804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left)">
                                      <p:cBhvr>
                                        <p:cTn id="7" dur="500"/>
                                        <p:tgtEl>
                                          <p:spTgt spid="5">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left)">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left)">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wipe(left)">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wipe(left)">
                                      <p:cBhvr>
                                        <p:cTn id="25" dur="500"/>
                                        <p:tgtEl>
                                          <p:spTgt spid="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wipe(left)">
                                      <p:cBhvr>
                                        <p:cTn id="30" dur="500"/>
                                        <p:tgtEl>
                                          <p:spTgt spid="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wipe(left)">
                                      <p:cBhvr>
                                        <p:cTn id="35" dur="500"/>
                                        <p:tgtEl>
                                          <p:spTgt spid="5">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
                                            <p:txEl>
                                              <p:pRg st="6" end="6"/>
                                            </p:txEl>
                                          </p:spTgt>
                                        </p:tgtEl>
                                        <p:attrNameLst>
                                          <p:attrName>style.visibility</p:attrName>
                                        </p:attrNameLst>
                                      </p:cBhvr>
                                      <p:to>
                                        <p:strVal val="visible"/>
                                      </p:to>
                                    </p:set>
                                    <p:animEffect transition="in" filter="wipe(left)">
                                      <p:cBhvr>
                                        <p:cTn id="40" dur="500"/>
                                        <p:tgtEl>
                                          <p:spTgt spid="5">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
                                            <p:txEl>
                                              <p:pRg st="7" end="7"/>
                                            </p:txEl>
                                          </p:spTgt>
                                        </p:tgtEl>
                                        <p:attrNameLst>
                                          <p:attrName>style.visibility</p:attrName>
                                        </p:attrNameLst>
                                      </p:cBhvr>
                                      <p:to>
                                        <p:strVal val="visible"/>
                                      </p:to>
                                    </p:set>
                                    <p:animEffect transition="in" filter="wipe(left)">
                                      <p:cBhvr>
                                        <p:cTn id="45" dur="500"/>
                                        <p:tgtEl>
                                          <p:spTgt spid="5">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
                                            <p:txEl>
                                              <p:pRg st="8" end="8"/>
                                            </p:txEl>
                                          </p:spTgt>
                                        </p:tgtEl>
                                        <p:attrNameLst>
                                          <p:attrName>style.visibility</p:attrName>
                                        </p:attrNameLst>
                                      </p:cBhvr>
                                      <p:to>
                                        <p:strVal val="visible"/>
                                      </p:to>
                                    </p:set>
                                    <p:animEffect transition="in" filter="wipe(left)">
                                      <p:cBhvr>
                                        <p:cTn id="50" dur="500"/>
                                        <p:tgtEl>
                                          <p:spTgt spid="5">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5">
                                            <p:txEl>
                                              <p:pRg st="9" end="9"/>
                                            </p:txEl>
                                          </p:spTgt>
                                        </p:tgtEl>
                                        <p:attrNameLst>
                                          <p:attrName>style.visibility</p:attrName>
                                        </p:attrNameLst>
                                      </p:cBhvr>
                                      <p:to>
                                        <p:strVal val="visible"/>
                                      </p:to>
                                    </p:set>
                                    <p:animEffect transition="in" filter="wipe(left)">
                                      <p:cBhvr>
                                        <p:cTn id="55"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9" name="TextBox 3">
            <a:extLst>
              <a:ext uri="{FF2B5EF4-FFF2-40B4-BE49-F238E27FC236}">
                <a16:creationId xmlns:a16="http://schemas.microsoft.com/office/drawing/2014/main" id="{95F5C973-EAE9-4C7C-A9F2-61A7314EC056}"/>
              </a:ext>
            </a:extLst>
          </p:cNvPr>
          <p:cNvSpPr txBox="1">
            <a:spLocks noChangeArrowheads="1"/>
          </p:cNvSpPr>
          <p:nvPr/>
        </p:nvSpPr>
        <p:spPr bwMode="auto">
          <a:xfrm>
            <a:off x="2361584" y="991236"/>
            <a:ext cx="323766" cy="830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altLang="en-US" sz="4799" b="0" i="0" u="none" strike="noStrike" kern="1200" cap="none" spc="0" normalizeH="0" baseline="0" noProof="0">
                <a:ln>
                  <a:noFill/>
                </a:ln>
                <a:solidFill>
                  <a:srgbClr val="FF0000"/>
                </a:solidFill>
                <a:effectLst/>
                <a:uLnTx/>
                <a:uFillTx/>
                <a:latin typeface="Calibri" panose="020F0502020204030204" pitchFamily="34" charset="0"/>
                <a:ea typeface="+mn-ea"/>
                <a:cs typeface="+mn-cs"/>
              </a:rPr>
              <a:t> </a:t>
            </a:r>
          </a:p>
        </p:txBody>
      </p:sp>
      <p:sp>
        <p:nvSpPr>
          <p:cNvPr id="12" name="TextBox 11">
            <a:extLst>
              <a:ext uri="{FF2B5EF4-FFF2-40B4-BE49-F238E27FC236}">
                <a16:creationId xmlns:a16="http://schemas.microsoft.com/office/drawing/2014/main" id="{222B5E5C-AC6C-4B27-A9C4-2577B3008512}"/>
              </a:ext>
            </a:extLst>
          </p:cNvPr>
          <p:cNvSpPr txBox="1"/>
          <p:nvPr/>
        </p:nvSpPr>
        <p:spPr>
          <a:xfrm>
            <a:off x="1705117" y="4087368"/>
            <a:ext cx="8778589" cy="2553776"/>
          </a:xfrm>
          <a:prstGeom prst="rect">
            <a:avLst/>
          </a:prstGeom>
          <a:noFill/>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2399" b="1" i="0" u="none" strike="noStrike" kern="1200" cap="none" spc="0" normalizeH="0" baseline="0" noProof="0" dirty="0">
                <a:ln>
                  <a:noFill/>
                </a:ln>
                <a:solidFill>
                  <a:srgbClr val="FF3300"/>
                </a:solidFill>
                <a:effectLst/>
                <a:uLnTx/>
                <a:uFillTx/>
                <a:latin typeface="Arial Narrow" panose="020B0606020202030204" pitchFamily="34" charset="0"/>
                <a:ea typeface="+mn-ea"/>
                <a:cs typeface="+mn-cs"/>
              </a:rPr>
              <a:t>Please click “still here” when the pop-up arises.</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2399" b="1" i="0" u="none" strike="noStrike" kern="1200" cap="none" spc="0" normalizeH="0" baseline="0" noProof="0" dirty="0">
              <a:ln>
                <a:noFill/>
              </a:ln>
              <a:solidFill>
                <a:srgbClr val="FF3300"/>
              </a:solidFill>
              <a:effectLst/>
              <a:uLnTx/>
              <a:uFillTx/>
              <a:latin typeface="Arial Narrow" panose="020B0606020202030204" pitchFamily="34" charset="0"/>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2399" b="1" i="0" u="none" strike="noStrike" kern="1200" cap="none" spc="0" normalizeH="0" baseline="0" noProof="0" dirty="0">
                <a:ln>
                  <a:noFill/>
                </a:ln>
                <a:solidFill>
                  <a:srgbClr val="FF3300"/>
                </a:solidFill>
                <a:effectLst/>
                <a:uLnTx/>
                <a:uFillTx/>
                <a:latin typeface="Arial Narrow" panose="020B0606020202030204" pitchFamily="34" charset="0"/>
                <a:ea typeface="+mn-ea"/>
                <a:cs typeface="+mn-cs"/>
              </a:rPr>
              <a:t>This is an important step which verifies your attendance and assures that your credit is received.</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2399" b="1" i="0" u="none" strike="noStrike" kern="1200" cap="none" spc="0" normalizeH="0" baseline="0" noProof="0" dirty="0">
              <a:ln>
                <a:noFill/>
              </a:ln>
              <a:solidFill>
                <a:srgbClr val="FF3300"/>
              </a:solidFill>
              <a:effectLst/>
              <a:uLnTx/>
              <a:uFillTx/>
              <a:latin typeface="Arial Narrow" panose="020B0606020202030204" pitchFamily="34" charset="0"/>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2399" b="1" i="0" u="none" strike="noStrike" kern="1200" cap="none" spc="0" normalizeH="0" baseline="0" noProof="0" dirty="0">
                <a:ln>
                  <a:noFill/>
                </a:ln>
                <a:solidFill>
                  <a:srgbClr val="FF3300"/>
                </a:solidFill>
                <a:effectLst/>
                <a:uLnTx/>
                <a:uFillTx/>
                <a:latin typeface="Arial Narrow" panose="020B0606020202030204" pitchFamily="34" charset="0"/>
                <a:ea typeface="+mn-ea"/>
                <a:cs typeface="+mn-cs"/>
              </a:rPr>
              <a:t>Thank you.</a:t>
            </a:r>
          </a:p>
        </p:txBody>
      </p:sp>
      <p:pic>
        <p:nvPicPr>
          <p:cNvPr id="3" name="Picture 2">
            <a:extLst>
              <a:ext uri="{FF2B5EF4-FFF2-40B4-BE49-F238E27FC236}">
                <a16:creationId xmlns:a16="http://schemas.microsoft.com/office/drawing/2014/main" id="{FEF866A7-3402-A1B4-51A0-BEC3834393BC}"/>
              </a:ext>
            </a:extLst>
          </p:cNvPr>
          <p:cNvPicPr>
            <a:picLocks noChangeAspect="1"/>
          </p:cNvPicPr>
          <p:nvPr/>
        </p:nvPicPr>
        <p:blipFill>
          <a:blip r:embed="rId2"/>
          <a:stretch>
            <a:fillRect/>
          </a:stretch>
        </p:blipFill>
        <p:spPr>
          <a:xfrm>
            <a:off x="0" y="0"/>
            <a:ext cx="12188825" cy="4087368"/>
          </a:xfrm>
          <a:prstGeom prst="rect">
            <a:avLst/>
          </a:prstGeom>
        </p:spPr>
      </p:pic>
    </p:spTree>
    <p:extLst>
      <p:ext uri="{BB962C8B-B14F-4D97-AF65-F5344CB8AC3E}">
        <p14:creationId xmlns:p14="http://schemas.microsoft.com/office/powerpoint/2010/main" val="3184819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5E2554A-9079-569B-9829-CC6BC2A0AE9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5036155B-8147-086B-26FC-8423BE21C6BC}"/>
              </a:ext>
            </a:extLst>
          </p:cNvPr>
          <p:cNvPicPr>
            <a:picLocks noChangeAspect="1"/>
          </p:cNvPicPr>
          <p:nvPr/>
        </p:nvPicPr>
        <p:blipFill>
          <a:blip r:embed="rId2"/>
          <a:srcRect t="855"/>
          <a:stretch>
            <a:fillRect/>
          </a:stretch>
        </p:blipFill>
        <p:spPr>
          <a:xfrm>
            <a:off x="20" y="10"/>
            <a:ext cx="12188805" cy="6857990"/>
          </a:xfrm>
          <a:prstGeom prst="rect">
            <a:avLst/>
          </a:prstGeom>
        </p:spPr>
      </p:pic>
      <p:pic>
        <p:nvPicPr>
          <p:cNvPr id="9" name="Picture 8">
            <a:extLst>
              <a:ext uri="{FF2B5EF4-FFF2-40B4-BE49-F238E27FC236}">
                <a16:creationId xmlns:a16="http://schemas.microsoft.com/office/drawing/2014/main" id="{2980B01C-DE4D-1A29-15ED-8BD89EB6565C}"/>
              </a:ext>
            </a:extLst>
          </p:cNvPr>
          <p:cNvPicPr>
            <a:picLocks noChangeAspect="1"/>
          </p:cNvPicPr>
          <p:nvPr/>
        </p:nvPicPr>
        <p:blipFill>
          <a:blip r:embed="rId3"/>
          <a:stretch>
            <a:fillRect/>
          </a:stretch>
        </p:blipFill>
        <p:spPr>
          <a:xfrm>
            <a:off x="-88490" y="-40575"/>
            <a:ext cx="12356485" cy="6996898"/>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88825"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5" name="TextBox 4">
            <a:extLst>
              <a:ext uri="{FF2B5EF4-FFF2-40B4-BE49-F238E27FC236}">
                <a16:creationId xmlns:a16="http://schemas.microsoft.com/office/drawing/2014/main" id="{8EE08592-A5D2-3029-E9F5-2639BDABB16B}"/>
              </a:ext>
            </a:extLst>
          </p:cNvPr>
          <p:cNvSpPr txBox="1"/>
          <p:nvPr/>
        </p:nvSpPr>
        <p:spPr>
          <a:xfrm>
            <a:off x="523738" y="5317240"/>
            <a:ext cx="11208006" cy="744836"/>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600" b="1" i="0" dirty="0">
                <a:solidFill>
                  <a:schemeClr val="tx1">
                    <a:lumMod val="85000"/>
                    <a:lumOff val="15000"/>
                  </a:schemeClr>
                </a:solidFill>
                <a:effectLst>
                  <a:outerShdw blurRad="38100" dist="38100" dir="2700000" algn="tl">
                    <a:srgbClr val="000000">
                      <a:alpha val="43137"/>
                    </a:srgbClr>
                  </a:outerShdw>
                </a:effectLst>
                <a:latin typeface="Georgia" panose="02040502050405020303" pitchFamily="18" charset="0"/>
                <a:ea typeface="+mj-ea"/>
                <a:cs typeface="+mj-cs"/>
              </a:rPr>
              <a:t>Taxation </a:t>
            </a: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88825"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88825"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1517299"/>
      </p:ext>
    </p:extLst>
  </p:cSld>
  <p:clrMapOvr>
    <a:masterClrMapping/>
  </p:clrMapOvr>
  <p:transition spd="slow">
    <p:cove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57081" y="-23"/>
            <a:ext cx="5322328" cy="743601"/>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2800" b="1" i="0" kern="1200" dirty="0">
                <a:solidFill>
                  <a:schemeClr val="tx2"/>
                </a:solidFill>
                <a:effectLst>
                  <a:outerShdw blurRad="38100" dist="38100" dir="2700000" algn="tl">
                    <a:srgbClr val="000000">
                      <a:alpha val="43137"/>
                    </a:srgbClr>
                  </a:outerShdw>
                </a:effectLst>
                <a:latin typeface="Georgia" panose="02040502050405020303" pitchFamily="18" charset="0"/>
                <a:ea typeface="+mj-ea"/>
                <a:cs typeface="+mj-cs"/>
              </a:rPr>
              <a:t>Taxation: Check-the-Box</a:t>
            </a:r>
          </a:p>
        </p:txBody>
      </p:sp>
      <p:sp>
        <p:nvSpPr>
          <p:cNvPr id="5" name="TextBox 4"/>
          <p:cNvSpPr txBox="1"/>
          <p:nvPr/>
        </p:nvSpPr>
        <p:spPr>
          <a:xfrm>
            <a:off x="548807" y="1192692"/>
            <a:ext cx="6874072" cy="3535083"/>
          </a:xfrm>
          <a:prstGeom prst="rect">
            <a:avLst/>
          </a:prstGeom>
        </p:spPr>
        <p:txBody>
          <a:bodyPr vert="horz" lIns="91440" tIns="45720" rIns="91440" bIns="45720" rtlCol="0" anchor="t">
            <a:noAutofit/>
          </a:bodyPr>
          <a:lstStyle/>
          <a:p>
            <a:pPr defTabSz="914400">
              <a:spcBef>
                <a:spcPts val="600"/>
              </a:spcBef>
              <a:spcAft>
                <a:spcPts val="600"/>
              </a:spcAft>
            </a:pPr>
            <a:r>
              <a:rPr lang="en-US" sz="2200" b="1" dirty="0">
                <a:solidFill>
                  <a:schemeClr val="tx2">
                    <a:lumMod val="75000"/>
                  </a:schemeClr>
                </a:solidFill>
                <a:latin typeface="Abadi" panose="020B0604020104020204" pitchFamily="34" charset="0"/>
              </a:rPr>
              <a:t>"Check the Box" rules: </a:t>
            </a:r>
          </a:p>
          <a:p>
            <a:pPr marL="228600" indent="-228600" defTabSz="914400">
              <a:spcBef>
                <a:spcPts val="600"/>
              </a:spcBef>
              <a:spcAft>
                <a:spcPts val="600"/>
              </a:spcAft>
              <a:buFont typeface="Arial" panose="020B0604020202020204" pitchFamily="34" charset="0"/>
              <a:buChar char="•"/>
            </a:pPr>
            <a:r>
              <a:rPr lang="en-US" sz="2200" dirty="0">
                <a:latin typeface="Abadi" panose="020B0604020104020204" pitchFamily="34" charset="0"/>
              </a:rPr>
              <a:t>Before check-the-box, the IRS used a cumbersome multi-factor test to determine whether an entity was taxed as a corporation or a partnership. </a:t>
            </a:r>
          </a:p>
          <a:p>
            <a:pPr marL="228600" indent="-228600" defTabSz="914400">
              <a:spcBef>
                <a:spcPts val="600"/>
              </a:spcBef>
              <a:spcAft>
                <a:spcPts val="600"/>
              </a:spcAft>
              <a:buFont typeface="Arial" panose="020B0604020202020204" pitchFamily="34" charset="0"/>
              <a:buChar char="•"/>
            </a:pPr>
            <a:r>
              <a:rPr lang="en-US" sz="2200" dirty="0">
                <a:latin typeface="Abadi" panose="020B0604020104020204" pitchFamily="34" charset="0"/>
              </a:rPr>
              <a:t>The 1997 regulations replaced that with a straightforward elective system.</a:t>
            </a:r>
          </a:p>
          <a:p>
            <a:pPr defTabSz="914400">
              <a:spcBef>
                <a:spcPts val="600"/>
              </a:spcBef>
              <a:spcAft>
                <a:spcPts val="600"/>
              </a:spcAft>
            </a:pPr>
            <a:r>
              <a:rPr lang="en-US" sz="2200" b="1" dirty="0">
                <a:solidFill>
                  <a:schemeClr val="tx2">
                    <a:lumMod val="75000"/>
                  </a:schemeClr>
                </a:solidFill>
                <a:latin typeface="Abadi" panose="020B0604020104020204" pitchFamily="34" charset="0"/>
              </a:rPr>
              <a:t>Basic Framework</a:t>
            </a:r>
          </a:p>
          <a:p>
            <a:pPr marL="228600" indent="-228600" defTabSz="914400">
              <a:spcBef>
                <a:spcPts val="600"/>
              </a:spcBef>
              <a:spcAft>
                <a:spcPts val="600"/>
              </a:spcAft>
              <a:buFont typeface="Arial" panose="020B0604020202020204" pitchFamily="34" charset="0"/>
              <a:buChar char="•"/>
            </a:pPr>
            <a:r>
              <a:rPr lang="en-US" sz="2200" dirty="0">
                <a:latin typeface="Abadi" panose="020B0604020104020204" pitchFamily="34" charset="0"/>
              </a:rPr>
              <a:t>They give LLCs a degree of tax flexibility that no other business entity type enjoys.</a:t>
            </a:r>
          </a:p>
          <a:p>
            <a:pPr marL="228600" indent="-228600" defTabSz="914400">
              <a:spcBef>
                <a:spcPts val="600"/>
              </a:spcBef>
              <a:spcAft>
                <a:spcPts val="600"/>
              </a:spcAft>
              <a:buFont typeface="Arial" panose="020B0604020202020204" pitchFamily="34" charset="0"/>
              <a:buChar char="•"/>
            </a:pPr>
            <a:r>
              <a:rPr lang="en-US" sz="2200" b="0" dirty="0">
                <a:latin typeface="Abadi" panose="020B0604020104020204" pitchFamily="34" charset="0"/>
              </a:rPr>
              <a:t>Under the basic rules, certain LLCs can simply choose to be taxed as a C Corporation by filing IRS Form 8832</a:t>
            </a:r>
            <a:r>
              <a:rPr lang="en-US" sz="2200" dirty="0">
                <a:latin typeface="Abadi" panose="020B0604020104020204" pitchFamily="34" charset="0"/>
              </a:rPr>
              <a:t> or choose to be taxed as an S Corporation by filing IRS Form 2553.</a:t>
            </a:r>
            <a:endParaRPr lang="en-US" sz="2200" b="0" dirty="0">
              <a:latin typeface="Abadi" panose="020B0604020104020204" pitchFamily="34" charset="0"/>
            </a:endParaRPr>
          </a:p>
        </p:txBody>
      </p:sp>
      <p:sp>
        <p:nvSpPr>
          <p:cNvPr id="36" name="Rectangle 35">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1217" y="-5"/>
            <a:ext cx="4091455"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1217" y="-2"/>
            <a:ext cx="4091455"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1217" y="-22"/>
            <a:ext cx="4067608"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1217" y="-10"/>
            <a:ext cx="361052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65F2E9E2-0A9D-81A1-E87C-85EC07878A1A}"/>
              </a:ext>
            </a:extLst>
          </p:cNvPr>
          <p:cNvPicPr>
            <a:picLocks noChangeAspect="1"/>
          </p:cNvPicPr>
          <p:nvPr/>
        </p:nvPicPr>
        <p:blipFill>
          <a:blip r:embed="rId2"/>
          <a:stretch>
            <a:fillRect/>
          </a:stretch>
        </p:blipFill>
        <p:spPr>
          <a:xfrm>
            <a:off x="7664136" y="1634491"/>
            <a:ext cx="3952034" cy="3414914"/>
          </a:xfrm>
          <a:prstGeom prst="rect">
            <a:avLst/>
          </a:prstGeom>
          <a:effectLst>
            <a:outerShdw blurRad="50800" dist="50800" dir="5400000" algn="ctr" rotWithShape="0">
              <a:srgbClr val="000000">
                <a:alpha val="99000"/>
              </a:srgbClr>
            </a:outerShdw>
          </a:effectLst>
        </p:spPr>
      </p:pic>
      <p:cxnSp>
        <p:nvCxnSpPr>
          <p:cNvPr id="6" name="Straight Connector 5">
            <a:extLst>
              <a:ext uri="{FF2B5EF4-FFF2-40B4-BE49-F238E27FC236}">
                <a16:creationId xmlns:a16="http://schemas.microsoft.com/office/drawing/2014/main" id="{DFCBACCB-CDDF-158F-D535-35570E4CCA76}"/>
              </a:ext>
            </a:extLst>
          </p:cNvPr>
          <p:cNvCxnSpPr/>
          <p:nvPr/>
        </p:nvCxnSpPr>
        <p:spPr>
          <a:xfrm>
            <a:off x="548807" y="874207"/>
            <a:ext cx="5068222" cy="0"/>
          </a:xfrm>
          <a:prstGeom prst="line">
            <a:avLst/>
          </a:prstGeom>
        </p:spPr>
        <p:style>
          <a:lnRef idx="2">
            <a:schemeClr val="accent6"/>
          </a:lnRef>
          <a:fillRef idx="0">
            <a:schemeClr val="accent6"/>
          </a:fillRef>
          <a:effectRef idx="1">
            <a:schemeClr val="accent6"/>
          </a:effectRef>
          <a:fontRef idx="minor">
            <a:schemeClr val="tx1"/>
          </a:fontRef>
        </p:style>
      </p:cxn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C8F8F8-F932-B2BF-0857-00DE2F3A2240}"/>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E5A07DE-7998-6423-2878-F6192BEE6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p:txBody>
      </p:sp>
      <p:sp useBgFill="1">
        <p:nvSpPr>
          <p:cNvPr id="12" name="Rectangle 11">
            <a:extLst>
              <a:ext uri="{FF2B5EF4-FFF2-40B4-BE49-F238E27FC236}">
                <a16:creationId xmlns:a16="http://schemas.microsoft.com/office/drawing/2014/main" id="{DC04DCC1-6C76-8571-5CB0-B2D6419657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p:txBody>
      </p:sp>
      <p:sp>
        <p:nvSpPr>
          <p:cNvPr id="14" name="Rectangle 13">
            <a:extLst>
              <a:ext uri="{FF2B5EF4-FFF2-40B4-BE49-F238E27FC236}">
                <a16:creationId xmlns:a16="http://schemas.microsoft.com/office/drawing/2014/main" id="{4E137DD4-0210-D030-C9E7-670BBC7B9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610" y="1410608"/>
            <a:ext cx="6858000" cy="403678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p:txBody>
      </p:sp>
      <p:sp>
        <p:nvSpPr>
          <p:cNvPr id="16" name="Rectangle 15">
            <a:extLst>
              <a:ext uri="{FF2B5EF4-FFF2-40B4-BE49-F238E27FC236}">
                <a16:creationId xmlns:a16="http://schemas.microsoft.com/office/drawing/2014/main" id="{D9551153-0575-47C9-1B96-60F8010BCD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611" y="1420745"/>
            <a:ext cx="6857999" cy="4036787"/>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p:txBody>
      </p:sp>
      <p:sp>
        <p:nvSpPr>
          <p:cNvPr id="18" name="Rectangle 17">
            <a:extLst>
              <a:ext uri="{FF2B5EF4-FFF2-40B4-BE49-F238E27FC236}">
                <a16:creationId xmlns:a16="http://schemas.microsoft.com/office/drawing/2014/main" id="{93B13337-BAD0-6F27-0A6D-FF0F236F0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397" y="3588611"/>
            <a:ext cx="2501979" cy="4036789"/>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p:txBody>
      </p:sp>
      <p:sp>
        <p:nvSpPr>
          <p:cNvPr id="20" name="Freeform: Shape 19">
            <a:extLst>
              <a:ext uri="{FF2B5EF4-FFF2-40B4-BE49-F238E27FC236}">
                <a16:creationId xmlns:a16="http://schemas.microsoft.com/office/drawing/2014/main" id="{3A63E44C-ED71-F9C5-9E80-3EB12D5E4F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606" y="969718"/>
            <a:ext cx="3899340"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p:txBody>
      </p:sp>
      <p:sp>
        <p:nvSpPr>
          <p:cNvPr id="22" name="Rectangle 21">
            <a:extLst>
              <a:ext uri="{FF2B5EF4-FFF2-40B4-BE49-F238E27FC236}">
                <a16:creationId xmlns:a16="http://schemas.microsoft.com/office/drawing/2014/main" id="{E7BC4DB9-4F09-FE38-7559-B9EE20F590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619" y="1400469"/>
            <a:ext cx="6858003" cy="4036783"/>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p:txBody>
      </p:sp>
      <p:sp>
        <p:nvSpPr>
          <p:cNvPr id="3" name="TextBox 2">
            <a:extLst>
              <a:ext uri="{FF2B5EF4-FFF2-40B4-BE49-F238E27FC236}">
                <a16:creationId xmlns:a16="http://schemas.microsoft.com/office/drawing/2014/main" id="{C3E7D388-D4AE-C1DC-8236-6AA4D36743E9}"/>
              </a:ext>
            </a:extLst>
          </p:cNvPr>
          <p:cNvSpPr txBox="1"/>
          <p:nvPr/>
        </p:nvSpPr>
        <p:spPr>
          <a:xfrm>
            <a:off x="64008" y="-74671"/>
            <a:ext cx="3836099" cy="4043167"/>
          </a:xfrm>
          <a:prstGeom prst="rect">
            <a:avLst/>
          </a:prstGeom>
        </p:spPr>
        <p:txBody>
          <a:bodyPr vert="horz" lIns="91440" tIns="45720" rIns="91440" bIns="45720" rtlCol="0" anchor="b">
            <a:normAutofit/>
          </a:bodyPr>
          <a:lstStyle/>
          <a:p>
            <a:pPr marL="0" marR="0" lvl="0" indent="0"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Georgia" panose="02040502050405020303" pitchFamily="18" charset="0"/>
              </a:rPr>
              <a:t>Taxation: </a:t>
            </a:r>
          </a:p>
          <a:p>
            <a:pPr marL="0" marR="0" lvl="0" indent="0"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Georgia" panose="02040502050405020303" pitchFamily="18" charset="0"/>
              </a:rPr>
              <a:t>Check-the-Box Framework</a:t>
            </a:r>
          </a:p>
        </p:txBody>
      </p:sp>
      <p:sp>
        <p:nvSpPr>
          <p:cNvPr id="5" name="TextBox 4">
            <a:extLst>
              <a:ext uri="{FF2B5EF4-FFF2-40B4-BE49-F238E27FC236}">
                <a16:creationId xmlns:a16="http://schemas.microsoft.com/office/drawing/2014/main" id="{80C70902-5E5B-7D85-9DB6-2902F126EC6B}"/>
              </a:ext>
            </a:extLst>
          </p:cNvPr>
          <p:cNvSpPr txBox="1"/>
          <p:nvPr/>
        </p:nvSpPr>
        <p:spPr>
          <a:xfrm>
            <a:off x="4511884" y="666114"/>
            <a:ext cx="7536467" cy="554604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60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badi" panose="020B0604020104020204" pitchFamily="34" charset="0"/>
              </a:rPr>
              <a:t>The Default Rules</a:t>
            </a:r>
          </a:p>
          <a:p>
            <a:pPr marR="0" lvl="0" algn="l" defTabSz="914400" rtl="0" eaLnBrk="1" fontAlgn="auto" latinLnBrk="0" hangingPunct="1">
              <a:spcBef>
                <a:spcPts val="600"/>
              </a:spcBef>
              <a:spcAft>
                <a:spcPts val="600"/>
              </a:spcAft>
              <a:buClrTx/>
              <a:buSzTx/>
              <a:tabLst/>
              <a:defRPr/>
            </a:pPr>
            <a:r>
              <a:rPr kumimoji="0" lang="en-US" sz="2400" b="0" i="0" u="none" strike="noStrike" kern="1200" cap="none" spc="0" normalizeH="0" baseline="0" noProof="0" dirty="0">
                <a:ln>
                  <a:noFill/>
                </a:ln>
                <a:solidFill>
                  <a:prstClr val="black"/>
                </a:solidFill>
                <a:effectLst/>
                <a:uLnTx/>
                <a:uFillTx/>
                <a:latin typeface="Abadi" panose="020B0604020104020204" pitchFamily="34" charset="0"/>
              </a:rPr>
              <a:t>If an LLC does nothing and makes no election, the default classification applies:</a:t>
            </a:r>
          </a:p>
          <a:p>
            <a:pPr marL="228600" marR="0" lvl="0" indent="-228600" algn="l" defTabSz="914400" rtl="0" eaLnBrk="1" fontAlgn="auto" latinLnBrk="0" hangingPunct="1">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badi" panose="020B0604020104020204" pitchFamily="34" charset="0"/>
              </a:rPr>
              <a:t>A single-member LLC </a:t>
            </a:r>
            <a:r>
              <a:rPr kumimoji="0" lang="en-US" sz="2400" i="0" u="none" strike="noStrike" kern="1200" cap="none" spc="0" normalizeH="0" baseline="0" noProof="0" dirty="0">
                <a:ln>
                  <a:noFill/>
                </a:ln>
                <a:solidFill>
                  <a:prstClr val="black"/>
                </a:solidFill>
                <a:effectLst/>
                <a:uLnTx/>
                <a:uFillTx/>
                <a:latin typeface="Abadi" panose="020B0604020104020204" pitchFamily="34" charset="0"/>
              </a:rPr>
              <a:t>is treated as a “disregarded entity.</a:t>
            </a:r>
            <a:r>
              <a:rPr lang="en-US" sz="2400" dirty="0">
                <a:solidFill>
                  <a:prstClr val="black"/>
                </a:solidFill>
                <a:latin typeface="Abadi" panose="020B0604020104020204" pitchFamily="34" charset="0"/>
              </a:rPr>
              <a:t>”</a:t>
            </a:r>
          </a:p>
          <a:p>
            <a:pPr marL="228600" marR="0" lvl="0" indent="-228600" algn="l" defTabSz="914400" rtl="0" eaLnBrk="1" fontAlgn="auto" latinLnBrk="0" hangingPunct="1">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badi" panose="020B0604020104020204" pitchFamily="34" charset="0"/>
              </a:rPr>
              <a:t>If the </a:t>
            </a:r>
            <a:r>
              <a:rPr kumimoji="0" lang="en-US" sz="2400" b="1" i="0" u="none" strike="noStrike" kern="1200" cap="none" spc="0" normalizeH="0" baseline="0" noProof="0" dirty="0">
                <a:ln>
                  <a:noFill/>
                </a:ln>
                <a:solidFill>
                  <a:prstClr val="black"/>
                </a:solidFill>
                <a:effectLst/>
                <a:uLnTx/>
                <a:uFillTx/>
                <a:latin typeface="Abadi" panose="020B0604020104020204" pitchFamily="34" charset="0"/>
              </a:rPr>
              <a:t>owner is a corporation</a:t>
            </a:r>
            <a:r>
              <a:rPr kumimoji="0" lang="en-US" sz="2400" b="0" i="0" u="none" strike="noStrike" kern="1200" cap="none" spc="0" normalizeH="0" baseline="0" noProof="0" dirty="0">
                <a:ln>
                  <a:noFill/>
                </a:ln>
                <a:solidFill>
                  <a:prstClr val="black"/>
                </a:solidFill>
                <a:effectLst/>
                <a:uLnTx/>
                <a:uFillTx/>
                <a:latin typeface="Abadi" panose="020B0604020104020204" pitchFamily="34" charset="0"/>
              </a:rPr>
              <a:t>, the LLC's activity is simply folded into the corporate return.</a:t>
            </a:r>
          </a:p>
          <a:p>
            <a:pPr marL="228600" marR="0" lvl="0" indent="-228600" algn="l" defTabSz="914400" rtl="0" eaLnBrk="1" fontAlgn="auto" latinLnBrk="0" hangingPunct="1">
              <a:spcBef>
                <a:spcPts val="60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badi" panose="020B0604020104020204" pitchFamily="34" charset="0"/>
              </a:rPr>
              <a:t>A multi-member LLC </a:t>
            </a:r>
            <a:r>
              <a:rPr kumimoji="0" lang="en-US" sz="2400" i="0" u="none" strike="noStrike" kern="1200" cap="none" spc="0" normalizeH="0" baseline="0" noProof="0" dirty="0">
                <a:ln>
                  <a:noFill/>
                </a:ln>
                <a:solidFill>
                  <a:prstClr val="black"/>
                </a:solidFill>
                <a:effectLst/>
                <a:uLnTx/>
                <a:uFillTx/>
                <a:latin typeface="Abadi" panose="020B0604020104020204" pitchFamily="34" charset="0"/>
              </a:rPr>
              <a:t>is treated as a partnership by default. </a:t>
            </a:r>
          </a:p>
          <a:p>
            <a:pPr marL="228600" marR="0" lvl="0" indent="-228600" algn="l" defTabSz="914400" rtl="0" eaLnBrk="1" fontAlgn="auto" latinLnBrk="0" hangingPunct="1">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badi" panose="020B0604020104020204" pitchFamily="34" charset="0"/>
              </a:rPr>
              <a:t>These defaults take effect automatically without any filing.</a:t>
            </a:r>
          </a:p>
        </p:txBody>
      </p:sp>
    </p:spTree>
    <p:extLst>
      <p:ext uri="{BB962C8B-B14F-4D97-AF65-F5344CB8AC3E}">
        <p14:creationId xmlns:p14="http://schemas.microsoft.com/office/powerpoint/2010/main" val="16138794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with medium confidence">
            <a:extLst>
              <a:ext uri="{FF2B5EF4-FFF2-40B4-BE49-F238E27FC236}">
                <a16:creationId xmlns:a16="http://schemas.microsoft.com/office/drawing/2014/main" id="{1ADB6EF8-672F-157A-DA38-956A927B12B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66562" y="469037"/>
            <a:ext cx="4469794" cy="5919927"/>
          </a:xfrm>
          <a:effectLst>
            <a:outerShdw blurRad="50800" dist="50800" dir="5400000" algn="ctr" rotWithShape="0">
              <a:srgbClr val="000000">
                <a:alpha val="99000"/>
              </a:srgbClr>
            </a:outerShdw>
          </a:effectLst>
        </p:spPr>
      </p:pic>
      <p:sp>
        <p:nvSpPr>
          <p:cNvPr id="2" name="TextBox 1">
            <a:extLst>
              <a:ext uri="{FF2B5EF4-FFF2-40B4-BE49-F238E27FC236}">
                <a16:creationId xmlns:a16="http://schemas.microsoft.com/office/drawing/2014/main" id="{6FF33B9F-9BB6-5C03-85A3-B8249035B992}"/>
              </a:ext>
            </a:extLst>
          </p:cNvPr>
          <p:cNvSpPr txBox="1"/>
          <p:nvPr/>
        </p:nvSpPr>
        <p:spPr>
          <a:xfrm>
            <a:off x="6368982" y="3646619"/>
            <a:ext cx="5312699" cy="646163"/>
          </a:xfrm>
          <a:prstGeom prst="rect">
            <a:avLst/>
          </a:prstGeom>
          <a:noFill/>
        </p:spPr>
        <p:txBody>
          <a:bodyPr wrap="non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C00000"/>
                </a:solidFill>
                <a:effectLst/>
                <a:uLnTx/>
                <a:uFillTx/>
                <a:latin typeface="Calibri" panose="020F0502020204030204"/>
                <a:ea typeface="+mn-ea"/>
                <a:cs typeface="+mn-cs"/>
              </a:rPr>
              <a:t>https://www.pbi.org/catalog?category=PBI-Press-Book</a:t>
            </a:r>
          </a:p>
        </p:txBody>
      </p:sp>
      <p:sp>
        <p:nvSpPr>
          <p:cNvPr id="3" name="TextBox 2">
            <a:extLst>
              <a:ext uri="{FF2B5EF4-FFF2-40B4-BE49-F238E27FC236}">
                <a16:creationId xmlns:a16="http://schemas.microsoft.com/office/drawing/2014/main" id="{C7DF5160-0897-7B0E-9204-27ADECC24128}"/>
              </a:ext>
            </a:extLst>
          </p:cNvPr>
          <p:cNvSpPr txBox="1"/>
          <p:nvPr/>
        </p:nvSpPr>
        <p:spPr>
          <a:xfrm>
            <a:off x="6524607" y="1975916"/>
            <a:ext cx="4662626" cy="584623"/>
          </a:xfrm>
          <a:prstGeom prst="rect">
            <a:avLst/>
          </a:prstGeom>
          <a:noFill/>
        </p:spPr>
        <p:txBody>
          <a:bodyPr wrap="non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3199" b="0"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NOW AVAILABLE at PBI.org</a:t>
            </a:r>
          </a:p>
        </p:txBody>
      </p:sp>
      <p:sp>
        <p:nvSpPr>
          <p:cNvPr id="4" name="TextBox 3">
            <a:extLst>
              <a:ext uri="{FF2B5EF4-FFF2-40B4-BE49-F238E27FC236}">
                <a16:creationId xmlns:a16="http://schemas.microsoft.com/office/drawing/2014/main" id="{48D35264-DEFE-8E72-76CD-F031B0E4320F}"/>
              </a:ext>
            </a:extLst>
          </p:cNvPr>
          <p:cNvSpPr txBox="1"/>
          <p:nvPr/>
        </p:nvSpPr>
        <p:spPr>
          <a:xfrm>
            <a:off x="6895082" y="2834384"/>
            <a:ext cx="3703575" cy="953859"/>
          </a:xfrm>
          <a:prstGeom prst="rect">
            <a:avLst/>
          </a:prstGeom>
          <a:noFill/>
        </p:spPr>
        <p:txBody>
          <a:bodyPr wrap="non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799" b="0" i="0" u="none" strike="noStrike" kern="1200" cap="none" spc="0" normalizeH="0" baseline="0" noProof="0">
                <a:ln>
                  <a:noFill/>
                </a:ln>
                <a:solidFill>
                  <a:prstClr val="black"/>
                </a:solidFill>
                <a:effectLst/>
                <a:uLnTx/>
                <a:uFillTx/>
                <a:latin typeface="Calibri" panose="020F0502020204030204"/>
                <a:ea typeface="+mn-ea"/>
                <a:cs typeface="+mn-cs"/>
              </a:rPr>
              <a:t>Publications and Media/</a:t>
            </a:r>
            <a:br>
              <a:rPr kumimoji="0" lang="en-US" sz="2799"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799" b="0" i="0" u="none" strike="noStrike" kern="1200" cap="none" spc="0" normalizeH="0" baseline="0" noProof="0">
                <a:ln>
                  <a:noFill/>
                </a:ln>
                <a:solidFill>
                  <a:prstClr val="black"/>
                </a:solidFill>
                <a:effectLst/>
                <a:uLnTx/>
                <a:uFillTx/>
                <a:latin typeface="Calibri" panose="020F0502020204030204"/>
                <a:ea typeface="+mn-ea"/>
                <a:cs typeface="+mn-cs"/>
              </a:rPr>
              <a:t>Press Books</a:t>
            </a:r>
          </a:p>
        </p:txBody>
      </p:sp>
      <p:cxnSp>
        <p:nvCxnSpPr>
          <p:cNvPr id="7" name="Straight Connector 6">
            <a:extLst>
              <a:ext uri="{FF2B5EF4-FFF2-40B4-BE49-F238E27FC236}">
                <a16:creationId xmlns:a16="http://schemas.microsoft.com/office/drawing/2014/main" id="{AE58776E-FBDE-2F20-7628-85C5EC3AB2B1}"/>
              </a:ext>
            </a:extLst>
          </p:cNvPr>
          <p:cNvCxnSpPr/>
          <p:nvPr/>
        </p:nvCxnSpPr>
        <p:spPr>
          <a:xfrm>
            <a:off x="7215805" y="2689605"/>
            <a:ext cx="3202608"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51000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0504D"/>
        </a:solidFill>
        <a:effectLst/>
      </p:bgPr>
    </p:bg>
    <p:spTree>
      <p:nvGrpSpPr>
        <p:cNvPr id="1" name="">
          <a:extLst>
            <a:ext uri="{FF2B5EF4-FFF2-40B4-BE49-F238E27FC236}">
              <a16:creationId xmlns:a16="http://schemas.microsoft.com/office/drawing/2014/main" id="{1A197B9D-CC89-721B-001D-07AEDA304371}"/>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4E4D846-3AFC-4F86-8C35-24B0542A2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pic>
        <p:nvPicPr>
          <p:cNvPr id="7" name="Picture 6">
            <a:extLst>
              <a:ext uri="{FF2B5EF4-FFF2-40B4-BE49-F238E27FC236}">
                <a16:creationId xmlns:a16="http://schemas.microsoft.com/office/drawing/2014/main" id="{23540FC7-C52A-F224-BC74-7AC7D4E71D8A}"/>
              </a:ext>
            </a:extLst>
          </p:cNvPr>
          <p:cNvPicPr>
            <a:picLocks noChangeAspect="1"/>
          </p:cNvPicPr>
          <p:nvPr/>
        </p:nvPicPr>
        <p:blipFill>
          <a:blip r:embed="rId2"/>
          <a:srcRect l="15650" r="-1" b="-1"/>
          <a:stretch>
            <a:fillRect/>
          </a:stretch>
        </p:blipFill>
        <p:spPr>
          <a:xfrm>
            <a:off x="20" y="10"/>
            <a:ext cx="8038879" cy="6857990"/>
          </a:xfrm>
          <a:prstGeom prst="rect">
            <a:avLst/>
          </a:prstGeom>
        </p:spPr>
      </p:pic>
      <p:sp>
        <p:nvSpPr>
          <p:cNvPr id="14" name="Rectangle 13">
            <a:extLst>
              <a:ext uri="{FF2B5EF4-FFF2-40B4-BE49-F238E27FC236}">
                <a16:creationId xmlns:a16="http://schemas.microsoft.com/office/drawing/2014/main" id="{284781B9-12CB-45C3-907A-9ED93FF72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4764" y="0"/>
            <a:ext cx="975406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5061" y="605861"/>
            <a:ext cx="73152" cy="5484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badi" panose="020B0604020104020204" pitchFamily="34" charset="0"/>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0816" y="2443480"/>
            <a:ext cx="3217850"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p:txBody>
      </p:sp>
      <p:sp>
        <p:nvSpPr>
          <p:cNvPr id="9" name="Rectangle 8">
            <a:extLst>
              <a:ext uri="{FF2B5EF4-FFF2-40B4-BE49-F238E27FC236}">
                <a16:creationId xmlns:a16="http://schemas.microsoft.com/office/drawing/2014/main" id="{B3D3E3F0-1F8B-3D2A-5673-8DE5B5F92FB4}"/>
              </a:ext>
            </a:extLst>
          </p:cNvPr>
          <p:cNvSpPr/>
          <p:nvPr/>
        </p:nvSpPr>
        <p:spPr>
          <a:xfrm>
            <a:off x="8282572" y="2400173"/>
            <a:ext cx="3386094" cy="2608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5" name="TextBox 4">
            <a:extLst>
              <a:ext uri="{FF2B5EF4-FFF2-40B4-BE49-F238E27FC236}">
                <a16:creationId xmlns:a16="http://schemas.microsoft.com/office/drawing/2014/main" id="{F2B1F0E7-7577-BC0A-E0BC-6D099F0C78F9}"/>
              </a:ext>
            </a:extLst>
          </p:cNvPr>
          <p:cNvSpPr txBox="1"/>
          <p:nvPr/>
        </p:nvSpPr>
        <p:spPr>
          <a:xfrm>
            <a:off x="7082255" y="1730473"/>
            <a:ext cx="5077628" cy="4414982"/>
          </a:xfrm>
          <a:prstGeom prst="rect">
            <a:avLst/>
          </a:prstGeom>
        </p:spPr>
        <p:txBody>
          <a:bodyPr vert="horz" lIns="91440" tIns="45720" rIns="548640" bIns="45720" rtlCol="0" anchor="t">
            <a:noAutofit/>
          </a:bodyPr>
          <a:lstStyle/>
          <a:p>
            <a:pPr defTabSz="914400">
              <a:spcBef>
                <a:spcPts val="600"/>
              </a:spcBef>
              <a:spcAft>
                <a:spcPts val="600"/>
              </a:spcAft>
            </a:pPr>
            <a:r>
              <a:rPr lang="en-US" sz="2000" b="1" dirty="0">
                <a:solidFill>
                  <a:schemeClr val="accent6">
                    <a:lumMod val="75000"/>
                  </a:schemeClr>
                </a:solidFill>
                <a:latin typeface="Abadi" panose="020B0604020104020204" pitchFamily="34" charset="0"/>
              </a:rPr>
              <a:t>The Election is Available</a:t>
            </a:r>
          </a:p>
          <a:p>
            <a:pPr defTabSz="914400">
              <a:spcBef>
                <a:spcPts val="600"/>
              </a:spcBef>
              <a:spcAft>
                <a:spcPts val="600"/>
              </a:spcAft>
            </a:pPr>
            <a:r>
              <a:rPr lang="en-US" sz="2000" b="0" dirty="0">
                <a:latin typeface="Abadi" panose="020B0604020104020204" pitchFamily="34" charset="0"/>
              </a:rPr>
              <a:t>An LLC can affirmatively elect out of its default classification. </a:t>
            </a:r>
          </a:p>
          <a:p>
            <a:pPr defTabSz="914400">
              <a:spcBef>
                <a:spcPts val="600"/>
              </a:spcBef>
              <a:spcAft>
                <a:spcPts val="600"/>
              </a:spcAft>
            </a:pPr>
            <a:r>
              <a:rPr lang="en-US" sz="2000" b="0" dirty="0">
                <a:latin typeface="Abadi" panose="020B0604020104020204" pitchFamily="34" charset="0"/>
              </a:rPr>
              <a:t>Specifically:</a:t>
            </a:r>
          </a:p>
          <a:p>
            <a:pPr marL="114300" defTabSz="914400">
              <a:spcBef>
                <a:spcPts val="600"/>
              </a:spcBef>
              <a:spcAft>
                <a:spcPts val="600"/>
              </a:spcAft>
            </a:pPr>
            <a:r>
              <a:rPr lang="en-US" sz="2000" b="1" dirty="0">
                <a:solidFill>
                  <a:schemeClr val="accent6">
                    <a:lumMod val="75000"/>
                  </a:schemeClr>
                </a:solidFill>
                <a:latin typeface="Abadi" panose="020B0604020104020204" pitchFamily="34" charset="0"/>
              </a:rPr>
              <a:t>A single-member LLC </a:t>
            </a:r>
            <a:r>
              <a:rPr lang="en-US" sz="2000" b="0" dirty="0">
                <a:latin typeface="Abadi" panose="020B0604020104020204" pitchFamily="34" charset="0"/>
              </a:rPr>
              <a:t>can elect to be taxed as a C corporation or as an S corporation. </a:t>
            </a:r>
          </a:p>
          <a:p>
            <a:pPr marL="114300" defTabSz="914400">
              <a:spcBef>
                <a:spcPts val="600"/>
              </a:spcBef>
              <a:spcAft>
                <a:spcPts val="600"/>
              </a:spcAft>
            </a:pPr>
            <a:r>
              <a:rPr lang="en-US" sz="2000" b="1" dirty="0">
                <a:solidFill>
                  <a:schemeClr val="accent6">
                    <a:lumMod val="75000"/>
                  </a:schemeClr>
                </a:solidFill>
                <a:latin typeface="Abadi" panose="020B0604020104020204" pitchFamily="34" charset="0"/>
              </a:rPr>
              <a:t>A multi-member LLC </a:t>
            </a:r>
            <a:r>
              <a:rPr lang="en-US" sz="2000" b="0" dirty="0">
                <a:latin typeface="Abadi" panose="020B0604020104020204" pitchFamily="34" charset="0"/>
              </a:rPr>
              <a:t>can elect to be taxed:</a:t>
            </a:r>
          </a:p>
          <a:p>
            <a:pPr marL="342900" indent="-228600" defTabSz="914400">
              <a:spcBef>
                <a:spcPts val="600"/>
              </a:spcBef>
              <a:spcAft>
                <a:spcPts val="600"/>
              </a:spcAft>
              <a:buFont typeface="Arial" panose="020B0604020202020204" pitchFamily="34" charset="0"/>
              <a:buChar char="•"/>
            </a:pPr>
            <a:r>
              <a:rPr lang="en-US" sz="2000" b="0" dirty="0">
                <a:latin typeface="Abadi" panose="020B0604020104020204" pitchFamily="34" charset="0"/>
              </a:rPr>
              <a:t>As a </a:t>
            </a:r>
            <a:r>
              <a:rPr lang="en-US" sz="2000" b="1" dirty="0">
                <a:latin typeface="Abadi" panose="020B0604020104020204" pitchFamily="34" charset="0"/>
              </a:rPr>
              <a:t>C corporation </a:t>
            </a:r>
            <a:r>
              <a:rPr lang="en-US" sz="2000" b="0" dirty="0">
                <a:latin typeface="Abadi" panose="020B0604020104020204" pitchFamily="34" charset="0"/>
              </a:rPr>
              <a:t>or, </a:t>
            </a:r>
          </a:p>
          <a:p>
            <a:pPr marL="342900" indent="-228600" defTabSz="914400">
              <a:spcBef>
                <a:spcPts val="600"/>
              </a:spcBef>
              <a:spcAft>
                <a:spcPts val="600"/>
              </a:spcAft>
              <a:buFont typeface="Arial" panose="020B0604020202020204" pitchFamily="34" charset="0"/>
              <a:buChar char="•"/>
            </a:pPr>
            <a:r>
              <a:rPr lang="en-US" sz="2000" b="0" dirty="0">
                <a:latin typeface="Abadi" panose="020B0604020104020204" pitchFamily="34" charset="0"/>
              </a:rPr>
              <a:t>if it meets eligibility requirements, as an </a:t>
            </a:r>
            <a:r>
              <a:rPr lang="en-US" sz="2000" b="1" dirty="0">
                <a:latin typeface="Abadi" panose="020B0604020104020204" pitchFamily="34" charset="0"/>
              </a:rPr>
              <a:t>S corporation.</a:t>
            </a:r>
          </a:p>
          <a:p>
            <a:pPr marL="342900" indent="-228600" defTabSz="914400">
              <a:spcBef>
                <a:spcPts val="600"/>
              </a:spcBef>
              <a:spcAft>
                <a:spcPts val="600"/>
              </a:spcAft>
              <a:buFont typeface="Arial" panose="020B0604020202020204" pitchFamily="34" charset="0"/>
              <a:buChar char="•"/>
            </a:pPr>
            <a:endParaRPr lang="en-US" b="0" dirty="0">
              <a:latin typeface="Abadi" panose="020B0604020104020204" pitchFamily="34" charset="0"/>
            </a:endParaRPr>
          </a:p>
          <a:p>
            <a:pPr marL="342900" indent="-228600" defTabSz="914400">
              <a:spcBef>
                <a:spcPts val="600"/>
              </a:spcBef>
              <a:spcAft>
                <a:spcPts val="600"/>
              </a:spcAft>
              <a:buFont typeface="Arial" panose="020B0604020202020204" pitchFamily="34" charset="0"/>
              <a:buChar char="•"/>
            </a:pPr>
            <a:endParaRPr lang="en-US" b="0" dirty="0">
              <a:latin typeface="Abadi" panose="020B0604020104020204" pitchFamily="34" charset="0"/>
            </a:endParaRPr>
          </a:p>
        </p:txBody>
      </p:sp>
      <p:sp>
        <p:nvSpPr>
          <p:cNvPr id="3" name="TextBox 2">
            <a:extLst>
              <a:ext uri="{FF2B5EF4-FFF2-40B4-BE49-F238E27FC236}">
                <a16:creationId xmlns:a16="http://schemas.microsoft.com/office/drawing/2014/main" id="{EDA3C666-A488-7871-2D7E-B90CB1C1297E}"/>
              </a:ext>
            </a:extLst>
          </p:cNvPr>
          <p:cNvSpPr txBox="1"/>
          <p:nvPr/>
        </p:nvSpPr>
        <p:spPr>
          <a:xfrm>
            <a:off x="7952073" y="19403"/>
            <a:ext cx="4207810" cy="1124712"/>
          </a:xfrm>
          <a:prstGeom prst="rect">
            <a:avLst/>
          </a:prstGeom>
          <a:solidFill>
            <a:schemeClr val="bg1"/>
          </a:solidFill>
        </p:spPr>
        <p:txBody>
          <a:bodyPr vert="horz" lIns="91440" tIns="45720" rIns="91440" bIns="45720" rtlCol="0" anchor="b">
            <a:normAutofit/>
          </a:bodyPr>
          <a:lstStyle/>
          <a:p>
            <a:pPr defTabSz="914400">
              <a:lnSpc>
                <a:spcPct val="90000"/>
              </a:lnSpc>
              <a:spcBef>
                <a:spcPct val="0"/>
              </a:spcBef>
              <a:spcAft>
                <a:spcPts val="600"/>
              </a:spcAft>
            </a:pPr>
            <a:r>
              <a:rPr lang="en-US" sz="2800" b="1" i="0" dirty="0">
                <a:effectLst>
                  <a:outerShdw blurRad="38100" dist="38100" dir="2700000" algn="tl">
                    <a:srgbClr val="000000">
                      <a:alpha val="43137"/>
                    </a:srgbClr>
                  </a:outerShdw>
                </a:effectLst>
                <a:latin typeface="Georgia" panose="02040502050405020303" pitchFamily="18" charset="0"/>
                <a:ea typeface="+mj-ea"/>
                <a:cs typeface="+mj-cs"/>
              </a:rPr>
              <a:t>Check-the-Box</a:t>
            </a:r>
          </a:p>
        </p:txBody>
      </p:sp>
      <p:cxnSp>
        <p:nvCxnSpPr>
          <p:cNvPr id="4" name="Straight Connector 3">
            <a:extLst>
              <a:ext uri="{FF2B5EF4-FFF2-40B4-BE49-F238E27FC236}">
                <a16:creationId xmlns:a16="http://schemas.microsoft.com/office/drawing/2014/main" id="{E4E5E555-3787-C077-5DA4-82403272DFC9}"/>
              </a:ext>
            </a:extLst>
          </p:cNvPr>
          <p:cNvCxnSpPr/>
          <p:nvPr/>
        </p:nvCxnSpPr>
        <p:spPr>
          <a:xfrm>
            <a:off x="7200900" y="1301011"/>
            <a:ext cx="4607860"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2863754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left)">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a:extLst>
            <a:ext uri="{FF2B5EF4-FFF2-40B4-BE49-F238E27FC236}">
              <a16:creationId xmlns:a16="http://schemas.microsoft.com/office/drawing/2014/main" id="{43A0E11B-CF33-59CF-F6E0-B3941DDD096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3FC5CDB-FF68-AFA7-9152-A20A6662C634}"/>
              </a:ext>
            </a:extLst>
          </p:cNvPr>
          <p:cNvSpPr txBox="1"/>
          <p:nvPr/>
        </p:nvSpPr>
        <p:spPr>
          <a:xfrm>
            <a:off x="288798" y="312555"/>
            <a:ext cx="11338560" cy="523220"/>
          </a:xfrm>
          <a:prstGeom prst="rect">
            <a:avLst/>
          </a:prstGeom>
          <a:noFill/>
        </p:spPr>
        <p:txBody>
          <a:bodyPr wrap="square">
            <a:spAutoFit/>
          </a:bodyPr>
          <a:lstStyle/>
          <a:p>
            <a:pPr algn="l"/>
            <a:r>
              <a:rPr sz="2800" b="1" i="0" dirty="0">
                <a:solidFill>
                  <a:schemeClr val="accent6">
                    <a:lumMod val="20000"/>
                    <a:lumOff val="80000"/>
                  </a:schemeClr>
                </a:solidFill>
                <a:effectLst>
                  <a:outerShdw blurRad="38100" dist="38100" dir="2700000" algn="tl">
                    <a:srgbClr val="000000">
                      <a:alpha val="43137"/>
                    </a:srgbClr>
                  </a:outerShdw>
                </a:effectLst>
                <a:latin typeface="Georgia"/>
              </a:rPr>
              <a:t>Check-the-Box: Elections, Practical Consequences &amp; Timing</a:t>
            </a:r>
          </a:p>
        </p:txBody>
      </p:sp>
      <p:sp>
        <p:nvSpPr>
          <p:cNvPr id="5" name="TextBox 4">
            <a:extLst>
              <a:ext uri="{FF2B5EF4-FFF2-40B4-BE49-F238E27FC236}">
                <a16:creationId xmlns:a16="http://schemas.microsoft.com/office/drawing/2014/main" id="{CE643A80-3F93-D531-FEFA-2E09D1F34B63}"/>
              </a:ext>
            </a:extLst>
          </p:cNvPr>
          <p:cNvSpPr txBox="1"/>
          <p:nvPr/>
        </p:nvSpPr>
        <p:spPr>
          <a:xfrm>
            <a:off x="288798" y="964535"/>
            <a:ext cx="11365992" cy="4555093"/>
          </a:xfrm>
          <a:prstGeom prst="rect">
            <a:avLst/>
          </a:prstGeom>
          <a:noFill/>
        </p:spPr>
        <p:txBody>
          <a:bodyPr wrap="square">
            <a:spAutoFit/>
          </a:bodyPr>
          <a:lstStyle/>
          <a:p>
            <a:pPr>
              <a:spcBef>
                <a:spcPts val="600"/>
              </a:spcBef>
              <a:spcAft>
                <a:spcPts val="600"/>
              </a:spcAft>
            </a:pPr>
            <a:r>
              <a:rPr sz="2400" b="1" dirty="0">
                <a:solidFill>
                  <a:schemeClr val="accent6">
                    <a:lumMod val="20000"/>
                    <a:lumOff val="80000"/>
                  </a:schemeClr>
                </a:solidFill>
                <a:latin typeface="Abadi" panose="020B0604020104020204" pitchFamily="34" charset="0"/>
              </a:rPr>
              <a:t>The Timing Rules</a:t>
            </a:r>
          </a:p>
          <a:p>
            <a:pPr marL="285750" indent="-285750">
              <a:spcBef>
                <a:spcPts val="600"/>
              </a:spcBef>
              <a:spcAft>
                <a:spcPts val="600"/>
              </a:spcAft>
              <a:buFont typeface="Arial" panose="020B0604020202020204" pitchFamily="34" charset="0"/>
              <a:buChar char="•"/>
            </a:pPr>
            <a:r>
              <a:rPr sz="2400" b="0" dirty="0">
                <a:solidFill>
                  <a:schemeClr val="accent6">
                    <a:lumMod val="20000"/>
                    <a:lumOff val="80000"/>
                  </a:schemeClr>
                </a:solidFill>
                <a:latin typeface="Abadi" panose="020B0604020104020204" pitchFamily="34" charset="0"/>
              </a:rPr>
              <a:t>An entity's initial classification election is generally effective from the date of formation if filed within 75 days. </a:t>
            </a:r>
            <a:endParaRPr lang="en-US" sz="2400" b="0" dirty="0">
              <a:solidFill>
                <a:schemeClr val="accent6">
                  <a:lumMod val="20000"/>
                  <a:lumOff val="80000"/>
                </a:schemeClr>
              </a:solidFill>
              <a:latin typeface="Abadi" panose="020B0604020104020204" pitchFamily="34" charset="0"/>
            </a:endParaRPr>
          </a:p>
          <a:p>
            <a:pPr>
              <a:spcBef>
                <a:spcPts val="600"/>
              </a:spcBef>
              <a:spcAft>
                <a:spcPts val="600"/>
              </a:spcAft>
            </a:pPr>
            <a:r>
              <a:rPr sz="2400" b="1" dirty="0">
                <a:solidFill>
                  <a:schemeClr val="accent6">
                    <a:lumMod val="20000"/>
                    <a:lumOff val="80000"/>
                  </a:schemeClr>
                </a:solidFill>
                <a:latin typeface="Abadi" panose="020B0604020104020204" pitchFamily="34" charset="0"/>
              </a:rPr>
              <a:t>State Tax </a:t>
            </a:r>
            <a:r>
              <a:rPr lang="en-US" sz="2400" b="1" dirty="0">
                <a:solidFill>
                  <a:schemeClr val="accent6">
                    <a:lumMod val="20000"/>
                    <a:lumOff val="80000"/>
                  </a:schemeClr>
                </a:solidFill>
                <a:latin typeface="Abadi" panose="020B0604020104020204" pitchFamily="34" charset="0"/>
              </a:rPr>
              <a:t>- </a:t>
            </a:r>
            <a:r>
              <a:rPr sz="2400" b="0" dirty="0">
                <a:solidFill>
                  <a:schemeClr val="accent6">
                    <a:lumMod val="20000"/>
                    <a:lumOff val="80000"/>
                  </a:schemeClr>
                </a:solidFill>
                <a:latin typeface="Abadi" panose="020B0604020104020204" pitchFamily="34" charset="0"/>
              </a:rPr>
              <a:t>Pennsylvania generally follows the federal treatment for pass-through entities</a:t>
            </a:r>
          </a:p>
          <a:p>
            <a:pPr>
              <a:spcBef>
                <a:spcPts val="600"/>
              </a:spcBef>
              <a:spcAft>
                <a:spcPts val="600"/>
              </a:spcAft>
            </a:pPr>
            <a:r>
              <a:rPr sz="2400" b="1" dirty="0">
                <a:solidFill>
                  <a:schemeClr val="accent6">
                    <a:lumMod val="20000"/>
                    <a:lumOff val="80000"/>
                  </a:schemeClr>
                </a:solidFill>
                <a:latin typeface="Abadi" panose="020B0604020104020204" pitchFamily="34" charset="0"/>
              </a:rPr>
              <a:t>The Bottom Line</a:t>
            </a:r>
          </a:p>
          <a:p>
            <a:pPr marL="285750" indent="-285750">
              <a:spcBef>
                <a:spcPts val="600"/>
              </a:spcBef>
              <a:spcAft>
                <a:spcPts val="600"/>
              </a:spcAft>
              <a:buFont typeface="Arial" panose="020B0604020202020204" pitchFamily="34" charset="0"/>
              <a:buChar char="•"/>
            </a:pPr>
            <a:r>
              <a:rPr sz="2400" b="0" dirty="0">
                <a:solidFill>
                  <a:schemeClr val="accent6">
                    <a:lumMod val="20000"/>
                    <a:lumOff val="80000"/>
                  </a:schemeClr>
                </a:solidFill>
                <a:latin typeface="Abadi" panose="020B0604020104020204" pitchFamily="34" charset="0"/>
              </a:rPr>
              <a:t>The check-the-box rules effectively made the LLC the most tax-flexible business entity in the United States. </a:t>
            </a:r>
            <a:endParaRPr lang="en-US" sz="2400" b="0" dirty="0">
              <a:solidFill>
                <a:schemeClr val="accent6">
                  <a:lumMod val="20000"/>
                  <a:lumOff val="80000"/>
                </a:schemeClr>
              </a:solidFill>
              <a:latin typeface="Abadi" panose="020B0604020104020204" pitchFamily="34" charset="0"/>
            </a:endParaRPr>
          </a:p>
          <a:p>
            <a:pPr marL="285750" indent="-285750">
              <a:spcBef>
                <a:spcPts val="600"/>
              </a:spcBef>
              <a:spcAft>
                <a:spcPts val="600"/>
              </a:spcAft>
              <a:buFont typeface="Arial" panose="020B0604020202020204" pitchFamily="34" charset="0"/>
              <a:buChar char="•"/>
            </a:pPr>
            <a:r>
              <a:rPr sz="2400" b="0" dirty="0">
                <a:solidFill>
                  <a:schemeClr val="accent6">
                    <a:lumMod val="20000"/>
                    <a:lumOff val="80000"/>
                  </a:schemeClr>
                </a:solidFill>
                <a:latin typeface="Abadi" panose="020B0604020104020204" pitchFamily="34" charset="0"/>
              </a:rPr>
              <a:t>An LLC can be whatever it needs to be for tax purposes, while remaining an LLC for state-law purposes.</a:t>
            </a:r>
          </a:p>
        </p:txBody>
      </p:sp>
      <p:pic>
        <p:nvPicPr>
          <p:cNvPr id="7" name="Picture 6">
            <a:extLst>
              <a:ext uri="{FF2B5EF4-FFF2-40B4-BE49-F238E27FC236}">
                <a16:creationId xmlns:a16="http://schemas.microsoft.com/office/drawing/2014/main" id="{2C167D2B-7B5A-9160-7BAD-A34C7A088690}"/>
              </a:ext>
            </a:extLst>
          </p:cNvPr>
          <p:cNvPicPr>
            <a:picLocks noChangeAspect="1"/>
          </p:cNvPicPr>
          <p:nvPr/>
        </p:nvPicPr>
        <p:blipFill>
          <a:blip r:embed="rId2"/>
          <a:stretch>
            <a:fillRect/>
          </a:stretch>
        </p:blipFill>
        <p:spPr>
          <a:xfrm>
            <a:off x="-1" y="5648388"/>
            <a:ext cx="12188825" cy="1209611"/>
          </a:xfrm>
          <a:prstGeom prst="rect">
            <a:avLst/>
          </a:prstGeom>
        </p:spPr>
      </p:pic>
    </p:spTree>
    <p:extLst>
      <p:ext uri="{BB962C8B-B14F-4D97-AF65-F5344CB8AC3E}">
        <p14:creationId xmlns:p14="http://schemas.microsoft.com/office/powerpoint/2010/main" val="338355684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F9A799-22A3-F805-E470-2B9D5B3CCEFC}"/>
            </a:ext>
          </a:extLst>
        </p:cNvPr>
        <p:cNvGrpSpPr/>
        <p:nvPr/>
      </p:nvGrpSpPr>
      <p:grpSpPr>
        <a:xfrm>
          <a:off x="0" y="0"/>
          <a:ext cx="0" cy="0"/>
          <a:chOff x="0" y="0"/>
          <a:chExt cx="0" cy="0"/>
        </a:xfrm>
      </p:grpSpPr>
      <p:pic>
        <p:nvPicPr>
          <p:cNvPr id="7" name="Picture 6" descr="One in a crowd">
            <a:extLst>
              <a:ext uri="{FF2B5EF4-FFF2-40B4-BE49-F238E27FC236}">
                <a16:creationId xmlns:a16="http://schemas.microsoft.com/office/drawing/2014/main" id="{7488F5A4-CD59-4096-58D3-40900A2E1FDE}"/>
              </a:ext>
            </a:extLst>
          </p:cNvPr>
          <p:cNvPicPr>
            <a:picLocks noChangeAspect="1"/>
          </p:cNvPicPr>
          <p:nvPr/>
        </p:nvPicPr>
        <p:blipFill>
          <a:blip r:embed="rId2"/>
          <a:srcRect t="7724" b="17257"/>
          <a:stretch>
            <a:fillRect/>
          </a:stretch>
        </p:blipFill>
        <p:spPr>
          <a:xfrm>
            <a:off x="20" y="10"/>
            <a:ext cx="12188805" cy="6857990"/>
          </a:xfrm>
          <a:prstGeom prst="rect">
            <a:avLst/>
          </a:prstGeom>
        </p:spPr>
      </p:pic>
      <p:pic>
        <p:nvPicPr>
          <p:cNvPr id="8" name="Picture 7">
            <a:extLst>
              <a:ext uri="{FF2B5EF4-FFF2-40B4-BE49-F238E27FC236}">
                <a16:creationId xmlns:a16="http://schemas.microsoft.com/office/drawing/2014/main" id="{2653A7E0-C0CD-7600-AAD1-195323A309CC}"/>
              </a:ext>
            </a:extLst>
          </p:cNvPr>
          <p:cNvPicPr>
            <a:picLocks noChangeAspect="1"/>
          </p:cNvPicPr>
          <p:nvPr/>
        </p:nvPicPr>
        <p:blipFill>
          <a:blip r:embed="rId3"/>
          <a:stretch>
            <a:fillRect/>
          </a:stretch>
        </p:blipFill>
        <p:spPr>
          <a:xfrm>
            <a:off x="20" y="10"/>
            <a:ext cx="12339567" cy="6988566"/>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88825"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5" name="TextBox 4">
            <a:extLst>
              <a:ext uri="{FF2B5EF4-FFF2-40B4-BE49-F238E27FC236}">
                <a16:creationId xmlns:a16="http://schemas.microsoft.com/office/drawing/2014/main" id="{C3BDA752-131C-8AA7-2B39-7EE4375B7FA7}"/>
              </a:ext>
            </a:extLst>
          </p:cNvPr>
          <p:cNvSpPr txBox="1"/>
          <p:nvPr/>
        </p:nvSpPr>
        <p:spPr>
          <a:xfrm>
            <a:off x="523738" y="5317240"/>
            <a:ext cx="11208006" cy="744836"/>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600" b="1" i="0" dirty="0">
                <a:solidFill>
                  <a:schemeClr val="tx1">
                    <a:lumMod val="85000"/>
                    <a:lumOff val="15000"/>
                  </a:schemeClr>
                </a:solidFill>
                <a:effectLst>
                  <a:outerShdw blurRad="38100" dist="38100" dir="2700000" algn="tl">
                    <a:srgbClr val="000000">
                      <a:alpha val="43137"/>
                    </a:srgbClr>
                  </a:outerShdw>
                </a:effectLst>
                <a:latin typeface="Georgia" panose="02040502050405020303" pitchFamily="18" charset="0"/>
                <a:ea typeface="+mj-ea"/>
                <a:cs typeface="+mj-cs"/>
              </a:rPr>
              <a:t>Employment &amp; Licensing: Annual</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88825"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88825"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7165064"/>
      </p:ext>
    </p:extLst>
  </p:cSld>
  <p:clrMapOvr>
    <a:masterClrMapping/>
  </p:clrMapOvr>
  <p:transition spd="slow">
    <p:cove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 y="-5705"/>
            <a:ext cx="12188816"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3" name="TextBox 2"/>
          <p:cNvSpPr txBox="1"/>
          <p:nvPr/>
        </p:nvSpPr>
        <p:spPr>
          <a:xfrm>
            <a:off x="274314" y="507428"/>
            <a:ext cx="11640185" cy="900131"/>
          </a:xfrm>
          <a:prstGeom prst="rect">
            <a:avLst/>
          </a:prstGeom>
        </p:spPr>
        <p:txBody>
          <a:bodyPr vert="horz" lIns="91440" tIns="45720" rIns="91440" bIns="45720" rtlCol="0" anchor="t">
            <a:normAutofit fontScale="92500"/>
          </a:bodyPr>
          <a:lstStyle/>
          <a:p>
            <a:pPr defTabSz="914400">
              <a:lnSpc>
                <a:spcPct val="90000"/>
              </a:lnSpc>
              <a:spcBef>
                <a:spcPct val="0"/>
              </a:spcBef>
              <a:spcAft>
                <a:spcPts val="600"/>
              </a:spcAft>
            </a:pPr>
            <a:r>
              <a:rPr lang="en-US" sz="3700" b="1" i="0" kern="1200" dirty="0">
                <a:solidFill>
                  <a:schemeClr val="bg1"/>
                </a:solidFill>
                <a:latin typeface="Georgia" panose="02040502050405020303" pitchFamily="18" charset="0"/>
                <a:ea typeface="+mj-ea"/>
                <a:cs typeface="+mj-cs"/>
              </a:rPr>
              <a:t>Employment &amp; Licensing: Annual Requirements</a:t>
            </a:r>
          </a:p>
        </p:txBody>
      </p:sp>
      <p:sp>
        <p:nvSpPr>
          <p:cNvPr id="12" name="Rectangle 11">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88815"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14" name="Rectangle 13">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549" y="2010758"/>
            <a:ext cx="457071"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5" name="TextBox 4"/>
          <p:cNvSpPr txBox="1"/>
          <p:nvPr/>
        </p:nvSpPr>
        <p:spPr>
          <a:xfrm>
            <a:off x="375120" y="1948099"/>
            <a:ext cx="11539379" cy="5018611"/>
          </a:xfrm>
          <a:prstGeom prst="rect">
            <a:avLst/>
          </a:prstGeom>
          <a:solidFill>
            <a:schemeClr val="bg1">
              <a:lumMod val="95000"/>
            </a:schemeClr>
          </a:solidFill>
        </p:spPr>
        <p:txBody>
          <a:bodyPr vert="horz" lIns="91440" tIns="45720" rIns="91440" bIns="45720" rtlCol="0">
            <a:noAutofit/>
          </a:bodyPr>
          <a:lstStyle/>
          <a:p>
            <a:pPr defTabSz="914400">
              <a:lnSpc>
                <a:spcPct val="90000"/>
              </a:lnSpc>
              <a:spcBef>
                <a:spcPts val="600"/>
              </a:spcBef>
              <a:spcAft>
                <a:spcPts val="600"/>
              </a:spcAft>
            </a:pPr>
            <a:r>
              <a:rPr lang="en-US" sz="2000" b="1" dirty="0">
                <a:latin typeface="Abadi" panose="020B0604020104020204" pitchFamily="34" charset="0"/>
              </a:rPr>
              <a:t>Employment and Licensing</a:t>
            </a:r>
          </a:p>
          <a:p>
            <a:pPr marL="228600" indent="-228600" defTabSz="914400">
              <a:spcBef>
                <a:spcPts val="600"/>
              </a:spcBef>
              <a:spcAft>
                <a:spcPts val="600"/>
              </a:spcAft>
              <a:buFont typeface="Arial" panose="020B0604020202020204" pitchFamily="34" charset="0"/>
              <a:buChar char="•"/>
            </a:pPr>
            <a:r>
              <a:rPr lang="en-US" sz="2000" b="0" dirty="0">
                <a:latin typeface="Abadi" panose="020B0604020104020204" pitchFamily="34" charset="0"/>
              </a:rPr>
              <a:t>Depending on your business type, you may need an EIN from the IRS, state and local business licenses or permits, professional licenses, and sales tax registration with the Pennsylvania Department of Revenue.</a:t>
            </a:r>
          </a:p>
          <a:p>
            <a:pPr marL="228600" indent="-228600" defTabSz="914400">
              <a:spcBef>
                <a:spcPts val="600"/>
              </a:spcBef>
              <a:spcAft>
                <a:spcPts val="600"/>
              </a:spcAft>
            </a:pPr>
            <a:r>
              <a:rPr lang="en-US" sz="2000" b="1" dirty="0">
                <a:latin typeface="Abadi" panose="020B0604020104020204" pitchFamily="34" charset="0"/>
              </a:rPr>
              <a:t>Annual Requirements</a:t>
            </a:r>
          </a:p>
          <a:p>
            <a:pPr marL="228600" indent="-228600" defTabSz="914400">
              <a:spcBef>
                <a:spcPts val="600"/>
              </a:spcBef>
              <a:spcAft>
                <a:spcPts val="600"/>
              </a:spcAft>
              <a:buFont typeface="Arial" panose="020B0604020202020204" pitchFamily="34" charset="0"/>
              <a:buChar char="•"/>
            </a:pPr>
            <a:r>
              <a:rPr lang="en-US" sz="2000" b="0" dirty="0">
                <a:latin typeface="Abadi" panose="020B0604020104020204" pitchFamily="34" charset="0"/>
              </a:rPr>
              <a:t>Pennsylvania is a recent convert on this, as it didn't require annual reports from LLCs for a long time, but that changed.</a:t>
            </a:r>
          </a:p>
          <a:p>
            <a:pPr marL="228600" indent="-228600" defTabSz="914400">
              <a:spcBef>
                <a:spcPts val="600"/>
              </a:spcBef>
              <a:spcAft>
                <a:spcPts val="600"/>
              </a:spcAft>
              <a:buFont typeface="Arial" panose="020B0604020202020204" pitchFamily="34" charset="0"/>
              <a:buChar char="•"/>
            </a:pPr>
            <a:r>
              <a:rPr lang="en-US" sz="2000" b="0" dirty="0">
                <a:latin typeface="Abadi" panose="020B0604020104020204" pitchFamily="34" charset="0"/>
              </a:rPr>
              <a:t>The Annual Report (Form DSCB:15-146) is a relatively new requirement. </a:t>
            </a:r>
          </a:p>
          <a:p>
            <a:pPr marL="228600" indent="-228600" defTabSz="914400">
              <a:spcBef>
                <a:spcPts val="600"/>
              </a:spcBef>
              <a:spcAft>
                <a:spcPts val="600"/>
              </a:spcAft>
              <a:buFont typeface="Arial" panose="020B0604020202020204" pitchFamily="34" charset="0"/>
              <a:buChar char="•"/>
            </a:pPr>
            <a:r>
              <a:rPr lang="en-US" sz="2000" b="0" dirty="0">
                <a:latin typeface="Abadi" panose="020B0604020104020204" pitchFamily="34" charset="0"/>
              </a:rPr>
              <a:t>Pennsylvania used to require only a decennial (every 10 years) report but Act 122 of 2022 replaced that with an annual filing beginning January 1, 2025.</a:t>
            </a:r>
          </a:p>
          <a:p>
            <a:pPr marL="228600" indent="-228600" defTabSz="914400">
              <a:spcBef>
                <a:spcPts val="600"/>
              </a:spcBef>
              <a:spcAft>
                <a:spcPts val="600"/>
              </a:spcAft>
              <a:buFont typeface="Arial" panose="020B0604020202020204" pitchFamily="34" charset="0"/>
              <a:buChar char="•"/>
            </a:pPr>
            <a:r>
              <a:rPr lang="en-US" sz="2000" b="0" dirty="0">
                <a:latin typeface="Abadi" panose="020B0604020104020204" pitchFamily="34" charset="0"/>
              </a:rPr>
              <a:t>Deadline for LLCs: January 1 – September 30 of each year. How to file: Online at file.dos.pa.gov. </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left)">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left)">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left)">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left)">
                                      <p:cBhvr>
                                        <p:cTn id="37" dur="500"/>
                                        <p:tgtEl>
                                          <p:spTgt spid="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wipe(left)">
                                      <p:cBhvr>
                                        <p:cTn id="4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pic>
        <p:nvPicPr>
          <p:cNvPr id="8" name="Picture 7">
            <a:extLst>
              <a:ext uri="{FF2B5EF4-FFF2-40B4-BE49-F238E27FC236}">
                <a16:creationId xmlns:a16="http://schemas.microsoft.com/office/drawing/2014/main" id="{525927C7-F1ED-DA6A-BA66-1C091811B833}"/>
              </a:ext>
            </a:extLst>
          </p:cNvPr>
          <p:cNvPicPr>
            <a:picLocks noChangeAspect="1"/>
          </p:cNvPicPr>
          <p:nvPr/>
        </p:nvPicPr>
        <p:blipFill>
          <a:blip r:embed="rId2">
            <a:alphaModFix amt="50000"/>
          </a:blip>
          <a:srcRect l="3" t="35636" r="-4" b="41375"/>
          <a:stretch>
            <a:fillRect/>
          </a:stretch>
        </p:blipFill>
        <p:spPr>
          <a:xfrm>
            <a:off x="3069" y="0"/>
            <a:ext cx="12185756" cy="6858000"/>
          </a:xfrm>
          <a:prstGeom prst="rect">
            <a:avLst/>
          </a:prstGeom>
        </p:spPr>
      </p:pic>
      <p:sp>
        <p:nvSpPr>
          <p:cNvPr id="5" name="TextBox 4"/>
          <p:cNvSpPr txBox="1"/>
          <p:nvPr/>
        </p:nvSpPr>
        <p:spPr>
          <a:xfrm>
            <a:off x="1526650" y="1124712"/>
            <a:ext cx="9141619" cy="3063240"/>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6500" b="1" i="0" dirty="0">
                <a:solidFill>
                  <a:schemeClr val="bg1"/>
                </a:solidFill>
                <a:effectLst>
                  <a:outerShdw blurRad="38100" dist="38100" dir="2700000" algn="tl">
                    <a:srgbClr val="000000">
                      <a:alpha val="43137"/>
                    </a:srgbClr>
                  </a:outerShdw>
                </a:effectLst>
                <a:latin typeface="Georgia" panose="02040502050405020303" pitchFamily="18" charset="0"/>
                <a:ea typeface="+mj-ea"/>
                <a:cs typeface="+mj-cs"/>
              </a:rPr>
              <a:t>Member v. Manager Managed</a:t>
            </a:r>
          </a:p>
        </p:txBody>
      </p:sp>
      <p:sp>
        <p:nvSpPr>
          <p:cNvPr id="6" name="TextBox 5"/>
          <p:cNvSpPr txBox="1"/>
          <p:nvPr/>
        </p:nvSpPr>
        <p:spPr>
          <a:xfrm>
            <a:off x="1526650" y="4599432"/>
            <a:ext cx="9141619" cy="1227520"/>
          </a:xfrm>
          <a:prstGeom prst="rect">
            <a:avLst/>
          </a:prstGeom>
        </p:spPr>
        <p:txBody>
          <a:bodyPr vert="horz" lIns="91440" tIns="45720" rIns="91440" bIns="45720" rtlCol="0">
            <a:normAutofit/>
          </a:bodyPr>
          <a:lstStyle/>
          <a:p>
            <a:pPr algn="ctr" defTabSz="914400">
              <a:lnSpc>
                <a:spcPct val="90000"/>
              </a:lnSpc>
              <a:spcBef>
                <a:spcPts val="1000"/>
              </a:spcBef>
            </a:pPr>
            <a:r>
              <a:rPr lang="en-US" sz="2800" b="0" i="0" dirty="0">
                <a:solidFill>
                  <a:schemeClr val="bg1"/>
                </a:solidFill>
                <a:latin typeface="Abadi" panose="020B0604020104020204" pitchFamily="34" charset="0"/>
              </a:rPr>
              <a:t>Choosing the right governance structure for your LLC</a:t>
            </a:r>
          </a:p>
        </p:txBody>
      </p:sp>
      <p:sp>
        <p:nvSpPr>
          <p:cNvPr id="15" name="sketchy box">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7981" y="720953"/>
            <a:ext cx="10512862" cy="5416094"/>
          </a:xfrm>
          <a:custGeom>
            <a:avLst/>
            <a:gdLst>
              <a:gd name="csX0" fmla="*/ 0 w 10512862"/>
              <a:gd name="csY0" fmla="*/ 0 h 5416094"/>
              <a:gd name="csX1" fmla="*/ 551925 w 10512862"/>
              <a:gd name="csY1" fmla="*/ 0 h 5416094"/>
              <a:gd name="csX2" fmla="*/ 893593 w 10512862"/>
              <a:gd name="csY2" fmla="*/ 0 h 5416094"/>
              <a:gd name="csX3" fmla="*/ 1760904 w 10512862"/>
              <a:gd name="csY3" fmla="*/ 0 h 5416094"/>
              <a:gd name="csX4" fmla="*/ 2312830 w 10512862"/>
              <a:gd name="csY4" fmla="*/ 0 h 5416094"/>
              <a:gd name="csX5" fmla="*/ 2864755 w 10512862"/>
              <a:gd name="csY5" fmla="*/ 0 h 5416094"/>
              <a:gd name="csX6" fmla="*/ 3732066 w 10512862"/>
              <a:gd name="csY6" fmla="*/ 0 h 5416094"/>
              <a:gd name="csX7" fmla="*/ 4178863 w 10512862"/>
              <a:gd name="csY7" fmla="*/ 0 h 5416094"/>
              <a:gd name="csX8" fmla="*/ 5046174 w 10512862"/>
              <a:gd name="csY8" fmla="*/ 0 h 5416094"/>
              <a:gd name="csX9" fmla="*/ 5913485 w 10512862"/>
              <a:gd name="csY9" fmla="*/ 0 h 5416094"/>
              <a:gd name="csX10" fmla="*/ 6570539 w 10512862"/>
              <a:gd name="csY10" fmla="*/ 0 h 5416094"/>
              <a:gd name="csX11" fmla="*/ 7437850 w 10512862"/>
              <a:gd name="csY11" fmla="*/ 0 h 5416094"/>
              <a:gd name="csX12" fmla="*/ 7989775 w 10512862"/>
              <a:gd name="csY12" fmla="*/ 0 h 5416094"/>
              <a:gd name="csX13" fmla="*/ 8541700 w 10512862"/>
              <a:gd name="csY13" fmla="*/ 0 h 5416094"/>
              <a:gd name="csX14" fmla="*/ 9303883 w 10512862"/>
              <a:gd name="csY14" fmla="*/ 0 h 5416094"/>
              <a:gd name="csX15" fmla="*/ 9855808 w 10512862"/>
              <a:gd name="csY15" fmla="*/ 0 h 5416094"/>
              <a:gd name="csX16" fmla="*/ 10512862 w 10512862"/>
              <a:gd name="csY16" fmla="*/ 0 h 5416094"/>
              <a:gd name="csX17" fmla="*/ 10512862 w 10512862"/>
              <a:gd name="csY17" fmla="*/ 785334 h 5416094"/>
              <a:gd name="csX18" fmla="*/ 10512862 w 10512862"/>
              <a:gd name="csY18" fmla="*/ 1516506 h 5416094"/>
              <a:gd name="csX19" fmla="*/ 10512862 w 10512862"/>
              <a:gd name="csY19" fmla="*/ 2247679 h 5416094"/>
              <a:gd name="csX20" fmla="*/ 10512862 w 10512862"/>
              <a:gd name="csY20" fmla="*/ 2762208 h 5416094"/>
              <a:gd name="csX21" fmla="*/ 10512862 w 10512862"/>
              <a:gd name="csY21" fmla="*/ 3330898 h 5416094"/>
              <a:gd name="csX22" fmla="*/ 10512862 w 10512862"/>
              <a:gd name="csY22" fmla="*/ 4062071 h 5416094"/>
              <a:gd name="csX23" fmla="*/ 10512862 w 10512862"/>
              <a:gd name="csY23" fmla="*/ 4684921 h 5416094"/>
              <a:gd name="csX24" fmla="*/ 10512862 w 10512862"/>
              <a:gd name="csY24" fmla="*/ 5416094 h 5416094"/>
              <a:gd name="csX25" fmla="*/ 9750680 w 10512862"/>
              <a:gd name="csY25" fmla="*/ 5416094 h 5416094"/>
              <a:gd name="csX26" fmla="*/ 9409011 w 10512862"/>
              <a:gd name="csY26" fmla="*/ 5416094 h 5416094"/>
              <a:gd name="csX27" fmla="*/ 8751958 w 10512862"/>
              <a:gd name="csY27" fmla="*/ 5416094 h 5416094"/>
              <a:gd name="csX28" fmla="*/ 8305161 w 10512862"/>
              <a:gd name="csY28" fmla="*/ 5416094 h 5416094"/>
              <a:gd name="csX29" fmla="*/ 7542978 w 10512862"/>
              <a:gd name="csY29" fmla="*/ 5416094 h 5416094"/>
              <a:gd name="csX30" fmla="*/ 7096182 w 10512862"/>
              <a:gd name="csY30" fmla="*/ 5416094 h 5416094"/>
              <a:gd name="csX31" fmla="*/ 6333999 w 10512862"/>
              <a:gd name="csY31" fmla="*/ 5416094 h 5416094"/>
              <a:gd name="csX32" fmla="*/ 5992331 w 10512862"/>
              <a:gd name="csY32" fmla="*/ 5416094 h 5416094"/>
              <a:gd name="csX33" fmla="*/ 5230149 w 10512862"/>
              <a:gd name="csY33" fmla="*/ 5416094 h 5416094"/>
              <a:gd name="csX34" fmla="*/ 4783352 w 10512862"/>
              <a:gd name="csY34" fmla="*/ 5416094 h 5416094"/>
              <a:gd name="csX35" fmla="*/ 4441684 w 10512862"/>
              <a:gd name="csY35" fmla="*/ 5416094 h 5416094"/>
              <a:gd name="csX36" fmla="*/ 3994888 w 10512862"/>
              <a:gd name="csY36" fmla="*/ 5416094 h 5416094"/>
              <a:gd name="csX37" fmla="*/ 3232705 w 10512862"/>
              <a:gd name="csY37" fmla="*/ 5416094 h 5416094"/>
              <a:gd name="csX38" fmla="*/ 2785908 w 10512862"/>
              <a:gd name="csY38" fmla="*/ 5416094 h 5416094"/>
              <a:gd name="csX39" fmla="*/ 2444240 w 10512862"/>
              <a:gd name="csY39" fmla="*/ 5416094 h 5416094"/>
              <a:gd name="csX40" fmla="*/ 1997444 w 10512862"/>
              <a:gd name="csY40" fmla="*/ 5416094 h 5416094"/>
              <a:gd name="csX41" fmla="*/ 1445519 w 10512862"/>
              <a:gd name="csY41" fmla="*/ 5416094 h 5416094"/>
              <a:gd name="csX42" fmla="*/ 788465 w 10512862"/>
              <a:gd name="csY42" fmla="*/ 5416094 h 5416094"/>
              <a:gd name="csX43" fmla="*/ 0 w 10512862"/>
              <a:gd name="csY43" fmla="*/ 5416094 h 5416094"/>
              <a:gd name="csX44" fmla="*/ 0 w 10512862"/>
              <a:gd name="csY44" fmla="*/ 4630760 h 5416094"/>
              <a:gd name="csX45" fmla="*/ 0 w 10512862"/>
              <a:gd name="csY45" fmla="*/ 3953749 h 5416094"/>
              <a:gd name="csX46" fmla="*/ 0 w 10512862"/>
              <a:gd name="csY46" fmla="*/ 3276737 h 5416094"/>
              <a:gd name="csX47" fmla="*/ 0 w 10512862"/>
              <a:gd name="csY47" fmla="*/ 2599725 h 5416094"/>
              <a:gd name="csX48" fmla="*/ 0 w 10512862"/>
              <a:gd name="csY48" fmla="*/ 1922713 h 5416094"/>
              <a:gd name="csX49" fmla="*/ 0 w 10512862"/>
              <a:gd name="csY49" fmla="*/ 1299863 h 5416094"/>
              <a:gd name="csX50" fmla="*/ 0 w 10512862"/>
              <a:gd name="csY50" fmla="*/ 0 h 541609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Lst>
            <a:rect l="l" t="t" r="r" b="b"/>
            <a:pathLst>
              <a:path w="10512862" h="5416094" extrusionOk="0">
                <a:moveTo>
                  <a:pt x="0" y="0"/>
                </a:moveTo>
                <a:cubicBezTo>
                  <a:pt x="225033" y="13746"/>
                  <a:pt x="423294" y="-497"/>
                  <a:pt x="551925" y="0"/>
                </a:cubicBezTo>
                <a:cubicBezTo>
                  <a:pt x="680556" y="497"/>
                  <a:pt x="775084" y="-9208"/>
                  <a:pt x="893593" y="0"/>
                </a:cubicBezTo>
                <a:cubicBezTo>
                  <a:pt x="1012102" y="9208"/>
                  <a:pt x="1579776" y="1608"/>
                  <a:pt x="1760904" y="0"/>
                </a:cubicBezTo>
                <a:cubicBezTo>
                  <a:pt x="1942032" y="-1608"/>
                  <a:pt x="2151672" y="10045"/>
                  <a:pt x="2312830" y="0"/>
                </a:cubicBezTo>
                <a:cubicBezTo>
                  <a:pt x="2473988" y="-10045"/>
                  <a:pt x="2678125" y="11124"/>
                  <a:pt x="2864755" y="0"/>
                </a:cubicBezTo>
                <a:cubicBezTo>
                  <a:pt x="3051386" y="-11124"/>
                  <a:pt x="3426225" y="-9724"/>
                  <a:pt x="3732066" y="0"/>
                </a:cubicBezTo>
                <a:cubicBezTo>
                  <a:pt x="4037907" y="9724"/>
                  <a:pt x="4018400" y="-7166"/>
                  <a:pt x="4178863" y="0"/>
                </a:cubicBezTo>
                <a:cubicBezTo>
                  <a:pt x="4339326" y="7166"/>
                  <a:pt x="4691578" y="27224"/>
                  <a:pt x="5046174" y="0"/>
                </a:cubicBezTo>
                <a:cubicBezTo>
                  <a:pt x="5400770" y="-27224"/>
                  <a:pt x="5482994" y="23246"/>
                  <a:pt x="5913485" y="0"/>
                </a:cubicBezTo>
                <a:cubicBezTo>
                  <a:pt x="6343976" y="-23246"/>
                  <a:pt x="6367997" y="-5995"/>
                  <a:pt x="6570539" y="0"/>
                </a:cubicBezTo>
                <a:cubicBezTo>
                  <a:pt x="6773081" y="5995"/>
                  <a:pt x="7254257" y="-41369"/>
                  <a:pt x="7437850" y="0"/>
                </a:cubicBezTo>
                <a:cubicBezTo>
                  <a:pt x="7621443" y="41369"/>
                  <a:pt x="7850334" y="27548"/>
                  <a:pt x="7989775" y="0"/>
                </a:cubicBezTo>
                <a:cubicBezTo>
                  <a:pt x="8129217" y="-27548"/>
                  <a:pt x="8298313" y="-26071"/>
                  <a:pt x="8541700" y="0"/>
                </a:cubicBezTo>
                <a:cubicBezTo>
                  <a:pt x="8785088" y="26071"/>
                  <a:pt x="8966103" y="-18083"/>
                  <a:pt x="9303883" y="0"/>
                </a:cubicBezTo>
                <a:cubicBezTo>
                  <a:pt x="9641663" y="18083"/>
                  <a:pt x="9721834" y="-9535"/>
                  <a:pt x="9855808" y="0"/>
                </a:cubicBezTo>
                <a:cubicBezTo>
                  <a:pt x="9989782" y="9535"/>
                  <a:pt x="10352532" y="17076"/>
                  <a:pt x="10512862" y="0"/>
                </a:cubicBezTo>
                <a:cubicBezTo>
                  <a:pt x="10522181" y="196329"/>
                  <a:pt x="10546324" y="488432"/>
                  <a:pt x="10512862" y="785334"/>
                </a:cubicBezTo>
                <a:cubicBezTo>
                  <a:pt x="10479400" y="1082236"/>
                  <a:pt x="10533647" y="1323726"/>
                  <a:pt x="10512862" y="1516506"/>
                </a:cubicBezTo>
                <a:cubicBezTo>
                  <a:pt x="10492077" y="1709286"/>
                  <a:pt x="10543590" y="2097632"/>
                  <a:pt x="10512862" y="2247679"/>
                </a:cubicBezTo>
                <a:cubicBezTo>
                  <a:pt x="10482134" y="2397726"/>
                  <a:pt x="10489033" y="2577292"/>
                  <a:pt x="10512862" y="2762208"/>
                </a:cubicBezTo>
                <a:cubicBezTo>
                  <a:pt x="10536691" y="2947124"/>
                  <a:pt x="10508269" y="3105736"/>
                  <a:pt x="10512862" y="3330898"/>
                </a:cubicBezTo>
                <a:cubicBezTo>
                  <a:pt x="10517456" y="3556060"/>
                  <a:pt x="10494655" y="3882611"/>
                  <a:pt x="10512862" y="4062071"/>
                </a:cubicBezTo>
                <a:cubicBezTo>
                  <a:pt x="10531069" y="4241531"/>
                  <a:pt x="10542053" y="4505155"/>
                  <a:pt x="10512862" y="4684921"/>
                </a:cubicBezTo>
                <a:cubicBezTo>
                  <a:pt x="10483672" y="4864687"/>
                  <a:pt x="10494618" y="5246484"/>
                  <a:pt x="10512862" y="5416094"/>
                </a:cubicBezTo>
                <a:cubicBezTo>
                  <a:pt x="10193319" y="5422310"/>
                  <a:pt x="10027768" y="5414674"/>
                  <a:pt x="9750680" y="5416094"/>
                </a:cubicBezTo>
                <a:cubicBezTo>
                  <a:pt x="9473592" y="5417514"/>
                  <a:pt x="9504441" y="5426911"/>
                  <a:pt x="9409011" y="5416094"/>
                </a:cubicBezTo>
                <a:cubicBezTo>
                  <a:pt x="9313581" y="5405277"/>
                  <a:pt x="9045272" y="5410503"/>
                  <a:pt x="8751958" y="5416094"/>
                </a:cubicBezTo>
                <a:cubicBezTo>
                  <a:pt x="8458644" y="5421685"/>
                  <a:pt x="8514943" y="5430795"/>
                  <a:pt x="8305161" y="5416094"/>
                </a:cubicBezTo>
                <a:cubicBezTo>
                  <a:pt x="8095379" y="5401393"/>
                  <a:pt x="7782738" y="5379207"/>
                  <a:pt x="7542978" y="5416094"/>
                </a:cubicBezTo>
                <a:cubicBezTo>
                  <a:pt x="7303218" y="5452981"/>
                  <a:pt x="7269692" y="5421697"/>
                  <a:pt x="7096182" y="5416094"/>
                </a:cubicBezTo>
                <a:cubicBezTo>
                  <a:pt x="6922672" y="5410491"/>
                  <a:pt x="6681721" y="5409518"/>
                  <a:pt x="6333999" y="5416094"/>
                </a:cubicBezTo>
                <a:cubicBezTo>
                  <a:pt x="5986277" y="5422670"/>
                  <a:pt x="6100558" y="5401924"/>
                  <a:pt x="5992331" y="5416094"/>
                </a:cubicBezTo>
                <a:cubicBezTo>
                  <a:pt x="5884104" y="5430264"/>
                  <a:pt x="5581939" y="5434520"/>
                  <a:pt x="5230149" y="5416094"/>
                </a:cubicBezTo>
                <a:cubicBezTo>
                  <a:pt x="4878359" y="5397668"/>
                  <a:pt x="4875885" y="5395196"/>
                  <a:pt x="4783352" y="5416094"/>
                </a:cubicBezTo>
                <a:cubicBezTo>
                  <a:pt x="4690819" y="5436992"/>
                  <a:pt x="4526099" y="5405345"/>
                  <a:pt x="4441684" y="5416094"/>
                </a:cubicBezTo>
                <a:cubicBezTo>
                  <a:pt x="4357269" y="5426843"/>
                  <a:pt x="4203964" y="5400047"/>
                  <a:pt x="3994888" y="5416094"/>
                </a:cubicBezTo>
                <a:cubicBezTo>
                  <a:pt x="3785812" y="5432141"/>
                  <a:pt x="3450456" y="5404412"/>
                  <a:pt x="3232705" y="5416094"/>
                </a:cubicBezTo>
                <a:cubicBezTo>
                  <a:pt x="3014954" y="5427776"/>
                  <a:pt x="3003791" y="5430327"/>
                  <a:pt x="2785908" y="5416094"/>
                </a:cubicBezTo>
                <a:cubicBezTo>
                  <a:pt x="2568025" y="5401861"/>
                  <a:pt x="2599226" y="5416122"/>
                  <a:pt x="2444240" y="5416094"/>
                </a:cubicBezTo>
                <a:cubicBezTo>
                  <a:pt x="2289254" y="5416066"/>
                  <a:pt x="2170121" y="5435647"/>
                  <a:pt x="1997444" y="5416094"/>
                </a:cubicBezTo>
                <a:cubicBezTo>
                  <a:pt x="1824767" y="5396541"/>
                  <a:pt x="1635094" y="5395325"/>
                  <a:pt x="1445519" y="5416094"/>
                </a:cubicBezTo>
                <a:cubicBezTo>
                  <a:pt x="1255945" y="5436863"/>
                  <a:pt x="945472" y="5432426"/>
                  <a:pt x="788465" y="5416094"/>
                </a:cubicBezTo>
                <a:cubicBezTo>
                  <a:pt x="631458" y="5399762"/>
                  <a:pt x="183496" y="5395670"/>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17" name="sketchy line">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171" y="4419423"/>
            <a:ext cx="4242483" cy="18288"/>
          </a:xfrm>
          <a:custGeom>
            <a:avLst/>
            <a:gdLst>
              <a:gd name="csX0" fmla="*/ 0 w 4242483"/>
              <a:gd name="csY0" fmla="*/ 0 h 18288"/>
              <a:gd name="csX1" fmla="*/ 563644 w 4242483"/>
              <a:gd name="csY1" fmla="*/ 0 h 18288"/>
              <a:gd name="csX2" fmla="*/ 1042439 w 4242483"/>
              <a:gd name="csY2" fmla="*/ 0 h 18288"/>
              <a:gd name="csX3" fmla="*/ 1563658 w 4242483"/>
              <a:gd name="csY3" fmla="*/ 0 h 18288"/>
              <a:gd name="csX4" fmla="*/ 2212152 w 4242483"/>
              <a:gd name="csY4" fmla="*/ 0 h 18288"/>
              <a:gd name="csX5" fmla="*/ 2775796 w 4242483"/>
              <a:gd name="csY5" fmla="*/ 0 h 18288"/>
              <a:gd name="csX6" fmla="*/ 3297015 w 4242483"/>
              <a:gd name="csY6" fmla="*/ 0 h 18288"/>
              <a:gd name="csX7" fmla="*/ 4242483 w 4242483"/>
              <a:gd name="csY7" fmla="*/ 0 h 18288"/>
              <a:gd name="csX8" fmla="*/ 4242483 w 4242483"/>
              <a:gd name="csY8" fmla="*/ 18288 h 18288"/>
              <a:gd name="csX9" fmla="*/ 3636414 w 4242483"/>
              <a:gd name="csY9" fmla="*/ 18288 h 18288"/>
              <a:gd name="csX10" fmla="*/ 3115195 w 4242483"/>
              <a:gd name="csY10" fmla="*/ 18288 h 18288"/>
              <a:gd name="csX11" fmla="*/ 2424276 w 4242483"/>
              <a:gd name="csY11" fmla="*/ 18288 h 18288"/>
              <a:gd name="csX12" fmla="*/ 1860632 w 4242483"/>
              <a:gd name="csY12" fmla="*/ 18288 h 18288"/>
              <a:gd name="csX13" fmla="*/ 1381837 w 4242483"/>
              <a:gd name="csY13" fmla="*/ 18288 h 18288"/>
              <a:gd name="csX14" fmla="*/ 733343 w 4242483"/>
              <a:gd name="csY14" fmla="*/ 18288 h 18288"/>
              <a:gd name="csX15" fmla="*/ 0 w 4242483"/>
              <a:gd name="csY15" fmla="*/ 18288 h 18288"/>
              <a:gd name="csX16" fmla="*/ 0 w 4242483"/>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2483" h="18288" fill="none" extrusionOk="0">
                <a:moveTo>
                  <a:pt x="0" y="0"/>
                </a:moveTo>
                <a:cubicBezTo>
                  <a:pt x="201244" y="-5617"/>
                  <a:pt x="325237" y="-662"/>
                  <a:pt x="563644" y="0"/>
                </a:cubicBezTo>
                <a:cubicBezTo>
                  <a:pt x="802051" y="662"/>
                  <a:pt x="904517" y="10636"/>
                  <a:pt x="1042439" y="0"/>
                </a:cubicBezTo>
                <a:cubicBezTo>
                  <a:pt x="1180362" y="-10636"/>
                  <a:pt x="1367035" y="17538"/>
                  <a:pt x="1563658" y="0"/>
                </a:cubicBezTo>
                <a:cubicBezTo>
                  <a:pt x="1760281" y="-17538"/>
                  <a:pt x="1938680" y="30199"/>
                  <a:pt x="2212152" y="0"/>
                </a:cubicBezTo>
                <a:cubicBezTo>
                  <a:pt x="2485624" y="-30199"/>
                  <a:pt x="2622357" y="-17590"/>
                  <a:pt x="2775796" y="0"/>
                </a:cubicBezTo>
                <a:cubicBezTo>
                  <a:pt x="2929235" y="17590"/>
                  <a:pt x="3091008" y="10671"/>
                  <a:pt x="3297015" y="0"/>
                </a:cubicBezTo>
                <a:cubicBezTo>
                  <a:pt x="3503022" y="-10671"/>
                  <a:pt x="4004882" y="4197"/>
                  <a:pt x="4242483" y="0"/>
                </a:cubicBezTo>
                <a:cubicBezTo>
                  <a:pt x="4242881" y="7429"/>
                  <a:pt x="4242463" y="10822"/>
                  <a:pt x="4242483" y="18288"/>
                </a:cubicBezTo>
                <a:cubicBezTo>
                  <a:pt x="4020483" y="-11266"/>
                  <a:pt x="3856318" y="39234"/>
                  <a:pt x="3636414" y="18288"/>
                </a:cubicBezTo>
                <a:cubicBezTo>
                  <a:pt x="3416510" y="-2658"/>
                  <a:pt x="3315869" y="2454"/>
                  <a:pt x="3115195" y="18288"/>
                </a:cubicBezTo>
                <a:cubicBezTo>
                  <a:pt x="2914521" y="34122"/>
                  <a:pt x="2582532" y="15715"/>
                  <a:pt x="2424276" y="18288"/>
                </a:cubicBezTo>
                <a:cubicBezTo>
                  <a:pt x="2266020" y="20861"/>
                  <a:pt x="2119173" y="21828"/>
                  <a:pt x="1860632" y="18288"/>
                </a:cubicBezTo>
                <a:cubicBezTo>
                  <a:pt x="1602091" y="14748"/>
                  <a:pt x="1538782" y="35157"/>
                  <a:pt x="1381837" y="18288"/>
                </a:cubicBezTo>
                <a:cubicBezTo>
                  <a:pt x="1224892" y="1419"/>
                  <a:pt x="904167" y="32734"/>
                  <a:pt x="733343" y="18288"/>
                </a:cubicBezTo>
                <a:cubicBezTo>
                  <a:pt x="562519" y="3842"/>
                  <a:pt x="331401" y="37185"/>
                  <a:pt x="0" y="18288"/>
                </a:cubicBezTo>
                <a:cubicBezTo>
                  <a:pt x="-591" y="13205"/>
                  <a:pt x="-663" y="6329"/>
                  <a:pt x="0" y="0"/>
                </a:cubicBezTo>
                <a:close/>
              </a:path>
              <a:path w="4242483" h="18288" stroke="0" extrusionOk="0">
                <a:moveTo>
                  <a:pt x="0" y="0"/>
                </a:moveTo>
                <a:cubicBezTo>
                  <a:pt x="115272" y="8242"/>
                  <a:pt x="396340" y="20103"/>
                  <a:pt x="563644" y="0"/>
                </a:cubicBezTo>
                <a:cubicBezTo>
                  <a:pt x="730948" y="-20103"/>
                  <a:pt x="803967" y="-5143"/>
                  <a:pt x="1042439" y="0"/>
                </a:cubicBezTo>
                <a:cubicBezTo>
                  <a:pt x="1280912" y="5143"/>
                  <a:pt x="1574360" y="31190"/>
                  <a:pt x="1733357" y="0"/>
                </a:cubicBezTo>
                <a:cubicBezTo>
                  <a:pt x="1892354" y="-31190"/>
                  <a:pt x="2085876" y="8740"/>
                  <a:pt x="2297002" y="0"/>
                </a:cubicBezTo>
                <a:cubicBezTo>
                  <a:pt x="2508129" y="-8740"/>
                  <a:pt x="2627376" y="-8913"/>
                  <a:pt x="2860646" y="0"/>
                </a:cubicBezTo>
                <a:cubicBezTo>
                  <a:pt x="3093916" y="8913"/>
                  <a:pt x="3220256" y="31987"/>
                  <a:pt x="3551564" y="0"/>
                </a:cubicBezTo>
                <a:cubicBezTo>
                  <a:pt x="3882872" y="-31987"/>
                  <a:pt x="3948926" y="2131"/>
                  <a:pt x="4242483" y="0"/>
                </a:cubicBezTo>
                <a:cubicBezTo>
                  <a:pt x="4241597" y="5429"/>
                  <a:pt x="4243304" y="14046"/>
                  <a:pt x="4242483" y="18288"/>
                </a:cubicBezTo>
                <a:cubicBezTo>
                  <a:pt x="3989096" y="22464"/>
                  <a:pt x="3827790" y="-5372"/>
                  <a:pt x="3721264" y="18288"/>
                </a:cubicBezTo>
                <a:cubicBezTo>
                  <a:pt x="3614738" y="41948"/>
                  <a:pt x="3404140" y="2039"/>
                  <a:pt x="3115195" y="18288"/>
                </a:cubicBezTo>
                <a:cubicBezTo>
                  <a:pt x="2826250" y="34537"/>
                  <a:pt x="2778477" y="25905"/>
                  <a:pt x="2509126" y="18288"/>
                </a:cubicBezTo>
                <a:cubicBezTo>
                  <a:pt x="2239775" y="10671"/>
                  <a:pt x="2140237" y="13785"/>
                  <a:pt x="1945481" y="18288"/>
                </a:cubicBezTo>
                <a:cubicBezTo>
                  <a:pt x="1750726" y="22791"/>
                  <a:pt x="1408405" y="38963"/>
                  <a:pt x="1254563" y="18288"/>
                </a:cubicBezTo>
                <a:cubicBezTo>
                  <a:pt x="1100721" y="-2387"/>
                  <a:pt x="812726" y="18846"/>
                  <a:pt x="563644" y="18288"/>
                </a:cubicBezTo>
                <a:cubicBezTo>
                  <a:pt x="314562" y="17730"/>
                  <a:pt x="157920" y="15588"/>
                  <a:pt x="0" y="18288"/>
                </a:cubicBezTo>
                <a:cubicBezTo>
                  <a:pt x="668" y="13665"/>
                  <a:pt x="578" y="5675"/>
                  <a:pt x="0" y="0"/>
                </a:cubicBezTo>
                <a:close/>
              </a:path>
            </a:pathLst>
          </a:custGeom>
          <a:solidFill>
            <a:srgbClr val="FFFFFF">
              <a:alpha val="75000"/>
            </a:srgbClr>
          </a:solidFill>
          <a:ln w="4127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Tree>
  </p:cSld>
  <p:clrMapOvr>
    <a:masterClrMapping/>
  </p:clrMapOvr>
  <p:transition spd="slow">
    <p:cove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6191F3-8E2B-585F-6856-13C5A04AD9A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A20150D-95E9-B36C-84AB-A47741D6D2C0}"/>
              </a:ext>
            </a:extLst>
          </p:cNvPr>
          <p:cNvPicPr>
            <a:picLocks noChangeAspect="1"/>
          </p:cNvPicPr>
          <p:nvPr/>
        </p:nvPicPr>
        <p:blipFill>
          <a:blip r:embed="rId2"/>
          <a:stretch>
            <a:fillRect/>
          </a:stretch>
        </p:blipFill>
        <p:spPr>
          <a:xfrm>
            <a:off x="0" y="0"/>
            <a:ext cx="12188825" cy="6988566"/>
          </a:xfrm>
          <a:prstGeom prst="rect">
            <a:avLst/>
          </a:prstGeom>
        </p:spPr>
      </p:pic>
      <p:pic>
        <p:nvPicPr>
          <p:cNvPr id="8" name="Picture 7">
            <a:extLst>
              <a:ext uri="{FF2B5EF4-FFF2-40B4-BE49-F238E27FC236}">
                <a16:creationId xmlns:a16="http://schemas.microsoft.com/office/drawing/2014/main" id="{43075930-58F5-B2CF-0F08-EB0E35975344}"/>
              </a:ext>
            </a:extLst>
          </p:cNvPr>
          <p:cNvPicPr>
            <a:picLocks noChangeAspect="1"/>
          </p:cNvPicPr>
          <p:nvPr/>
        </p:nvPicPr>
        <p:blipFill>
          <a:blip r:embed="rId3"/>
          <a:stretch>
            <a:fillRect/>
          </a:stretch>
        </p:blipFill>
        <p:spPr>
          <a:xfrm>
            <a:off x="-75372" y="0"/>
            <a:ext cx="12339567" cy="6988566"/>
          </a:xfrm>
          <a:prstGeom prst="rect">
            <a:avLst/>
          </a:prstGeom>
        </p:spPr>
      </p:pic>
      <p:sp>
        <p:nvSpPr>
          <p:cNvPr id="11" name="Rectangle 10">
            <a:extLst>
              <a:ext uri="{FF2B5EF4-FFF2-40B4-BE49-F238E27FC236}">
                <a16:creationId xmlns:a16="http://schemas.microsoft.com/office/drawing/2014/main" id="{7AEACF1D-1EDC-43CF-CA98-491A883336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88825"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p:txBody>
      </p:sp>
      <p:sp>
        <p:nvSpPr>
          <p:cNvPr id="5" name="TextBox 4">
            <a:extLst>
              <a:ext uri="{FF2B5EF4-FFF2-40B4-BE49-F238E27FC236}">
                <a16:creationId xmlns:a16="http://schemas.microsoft.com/office/drawing/2014/main" id="{39949668-864E-A74C-5789-084F632F068D}"/>
              </a:ext>
            </a:extLst>
          </p:cNvPr>
          <p:cNvSpPr txBox="1"/>
          <p:nvPr/>
        </p:nvSpPr>
        <p:spPr>
          <a:xfrm>
            <a:off x="523738" y="5317240"/>
            <a:ext cx="11208006" cy="7448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prstClr val="black">
                    <a:lumMod val="85000"/>
                    <a:lumOff val="15000"/>
                  </a:prstClr>
                </a:solidFill>
                <a:effectLst>
                  <a:outerShdw blurRad="38100" dist="38100" dir="2700000" algn="tl">
                    <a:srgbClr val="000000">
                      <a:alpha val="43137"/>
                    </a:srgbClr>
                  </a:outerShdw>
                </a:effectLst>
                <a:uLnTx/>
                <a:uFillTx/>
                <a:latin typeface="Georgia" panose="02040502050405020303" pitchFamily="18" charset="0"/>
              </a:rPr>
              <a:t>Member-Managed LLC</a:t>
            </a:r>
          </a:p>
        </p:txBody>
      </p:sp>
      <p:cxnSp>
        <p:nvCxnSpPr>
          <p:cNvPr id="13" name="Straight Connector 12">
            <a:extLst>
              <a:ext uri="{FF2B5EF4-FFF2-40B4-BE49-F238E27FC236}">
                <a16:creationId xmlns:a16="http://schemas.microsoft.com/office/drawing/2014/main" id="{7BDC082D-1123-F3B8-3DD0-CC724DA37F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88825"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61D306D-354B-0C36-BE53-FB430D94AD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88825"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740803"/>
      </p:ext>
    </p:extLst>
  </p:cSld>
  <p:clrMapOvr>
    <a:masterClrMapping/>
  </p:clrMapOvr>
  <p:transition spd="slow">
    <p:cove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CC36706-DE92-95E3-0D5E-9CA657C6E61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Abadi" panose="020B0604020104020204" pitchFamily="34" charset="0"/>
            </a:endParaRPr>
          </a:p>
        </p:txBody>
      </p:sp>
      <p:sp>
        <p:nvSpPr>
          <p:cNvPr id="3" name="TextBox 2">
            <a:extLst>
              <a:ext uri="{FF2B5EF4-FFF2-40B4-BE49-F238E27FC236}">
                <a16:creationId xmlns:a16="http://schemas.microsoft.com/office/drawing/2014/main" id="{65A19F64-FC26-0D75-A602-1C8442EA4DED}"/>
              </a:ext>
            </a:extLst>
          </p:cNvPr>
          <p:cNvSpPr txBox="1"/>
          <p:nvPr/>
        </p:nvSpPr>
        <p:spPr>
          <a:xfrm>
            <a:off x="202713" y="581741"/>
            <a:ext cx="4507772" cy="1325563"/>
          </a:xfrm>
          <a:prstGeom prst="rect">
            <a:avLst/>
          </a:prstGeom>
        </p:spPr>
        <p:txBody>
          <a:bodyPr vert="horz" lIns="91440" tIns="45720" rIns="91440" bIns="45720" rtlCol="0" anchor="b">
            <a:normAutofit fontScale="92500"/>
          </a:bodyPr>
          <a:lstStyle/>
          <a:p>
            <a:pPr algn="r" defTabSz="914400">
              <a:lnSpc>
                <a:spcPct val="90000"/>
              </a:lnSpc>
              <a:spcBef>
                <a:spcPct val="0"/>
              </a:spcBef>
              <a:spcAft>
                <a:spcPts val="600"/>
              </a:spcAft>
            </a:pPr>
            <a:r>
              <a:rPr lang="en-US" sz="3700" b="1" i="0" kern="1200" dirty="0">
                <a:solidFill>
                  <a:schemeClr val="bg1"/>
                </a:solidFill>
                <a:latin typeface="Georgia" panose="02040502050405020303" pitchFamily="18" charset="0"/>
                <a:ea typeface="+mj-ea"/>
                <a:cs typeface="+mj-cs"/>
              </a:rPr>
              <a:t>Member Managed: Overview</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177" y="2026340"/>
            <a:ext cx="521957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46FF587-A77D-5F8D-C1CC-59EE96E1AC27}"/>
              </a:ext>
            </a:extLst>
          </p:cNvPr>
          <p:cNvSpPr txBox="1"/>
          <p:nvPr/>
        </p:nvSpPr>
        <p:spPr>
          <a:xfrm>
            <a:off x="391278" y="2414620"/>
            <a:ext cx="6741042" cy="3526144"/>
          </a:xfrm>
          <a:prstGeom prst="rect">
            <a:avLst/>
          </a:prstGeom>
        </p:spPr>
        <p:txBody>
          <a:bodyPr vert="horz" lIns="91440" tIns="45720" rIns="91440" bIns="45720" rtlCol="0">
            <a:noAutofit/>
          </a:bodyPr>
          <a:lstStyle/>
          <a:p>
            <a:pPr>
              <a:lnSpc>
                <a:spcPct val="120000"/>
              </a:lnSpc>
              <a:spcBef>
                <a:spcPts val="600"/>
              </a:spcBef>
              <a:spcAft>
                <a:spcPts val="600"/>
              </a:spcAft>
            </a:pPr>
            <a:r>
              <a:rPr lang="en-US" sz="2400" b="1" dirty="0">
                <a:solidFill>
                  <a:schemeClr val="bg1"/>
                </a:solidFill>
                <a:latin typeface="Abadi" panose="020B0604020104020204" pitchFamily="34" charset="0"/>
              </a:rPr>
              <a:t>Overview</a:t>
            </a:r>
          </a:p>
          <a:p>
            <a:pPr>
              <a:lnSpc>
                <a:spcPct val="120000"/>
              </a:lnSpc>
              <a:spcBef>
                <a:spcPts val="600"/>
              </a:spcBef>
              <a:spcAft>
                <a:spcPts val="600"/>
              </a:spcAft>
            </a:pPr>
            <a:r>
              <a:rPr lang="en-US" sz="2400" b="0" dirty="0">
                <a:solidFill>
                  <a:schemeClr val="bg1"/>
                </a:solidFill>
                <a:latin typeface="Abadi" panose="020B0604020104020204" pitchFamily="34" charset="0"/>
              </a:rPr>
              <a:t>A member-managed LLC is the default structure in Pennsylvania, where all members participate directly in running the business. </a:t>
            </a:r>
          </a:p>
        </p:txBody>
      </p:sp>
      <p:sp>
        <p:nvSpPr>
          <p:cNvPr id="14" name="Rectangle 13">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173" y="115193"/>
            <a:ext cx="1193647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pic>
        <p:nvPicPr>
          <p:cNvPr id="7" name="Picture 6">
            <a:extLst>
              <a:ext uri="{FF2B5EF4-FFF2-40B4-BE49-F238E27FC236}">
                <a16:creationId xmlns:a16="http://schemas.microsoft.com/office/drawing/2014/main" id="{EEBAB8DA-9CA8-5502-04E9-34E299A3AD10}"/>
              </a:ext>
            </a:extLst>
          </p:cNvPr>
          <p:cNvPicPr>
            <a:picLocks noChangeAspect="1"/>
          </p:cNvPicPr>
          <p:nvPr/>
        </p:nvPicPr>
        <p:blipFill>
          <a:blip r:embed="rId2"/>
          <a:stretch>
            <a:fillRect/>
          </a:stretch>
        </p:blipFill>
        <p:spPr>
          <a:xfrm>
            <a:off x="7760970" y="581741"/>
            <a:ext cx="4011603" cy="5764192"/>
          </a:xfrm>
          <a:prstGeom prst="rect">
            <a:avLst/>
          </a:prstGeom>
          <a:ln>
            <a:solidFill>
              <a:srgbClr val="C0504D"/>
            </a:solidFill>
          </a:ln>
        </p:spPr>
      </p:pic>
    </p:spTree>
    <p:extLst>
      <p:ext uri="{BB962C8B-B14F-4D97-AF65-F5344CB8AC3E}">
        <p14:creationId xmlns:p14="http://schemas.microsoft.com/office/powerpoint/2010/main" val="130290430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24A54F-4692-B333-2572-5146EA781CC8}"/>
            </a:ext>
          </a:extLst>
        </p:cNvPr>
        <p:cNvGrpSpPr/>
        <p:nvPr/>
      </p:nvGrpSpPr>
      <p:grpSpPr>
        <a:xfrm>
          <a:off x="0" y="0"/>
          <a:ext cx="0" cy="0"/>
          <a:chOff x="0" y="0"/>
          <a:chExt cx="0" cy="0"/>
        </a:xfrm>
      </p:grpSpPr>
      <p:sp useBgFill="1">
        <p:nvSpPr>
          <p:cNvPr id="1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82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Abadi" panose="020B0604020104020204" pitchFamily="34" charset="0"/>
            </a:endParaRPr>
          </a:p>
        </p:txBody>
      </p:sp>
      <p:sp useBgFill="1">
        <p:nvSpPr>
          <p:cNvPr id="21" name="Rectangle 2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520227"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3" name="TextBox 2">
            <a:extLst>
              <a:ext uri="{FF2B5EF4-FFF2-40B4-BE49-F238E27FC236}">
                <a16:creationId xmlns:a16="http://schemas.microsoft.com/office/drawing/2014/main" id="{9543EE75-A6B7-5803-69A5-004C0FCFFDBA}"/>
              </a:ext>
            </a:extLst>
          </p:cNvPr>
          <p:cNvSpPr txBox="1"/>
          <p:nvPr/>
        </p:nvSpPr>
        <p:spPr>
          <a:xfrm>
            <a:off x="761604" y="350196"/>
            <a:ext cx="6713616" cy="162452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700" b="1" i="0" dirty="0">
                <a:effectLst>
                  <a:outerShdw blurRad="38100" dist="38100" dir="2700000" algn="tl">
                    <a:srgbClr val="000000">
                      <a:alpha val="43137"/>
                    </a:srgbClr>
                  </a:outerShdw>
                </a:effectLst>
                <a:latin typeface="Georgia" panose="02040502050405020303" pitchFamily="18" charset="0"/>
                <a:ea typeface="+mj-ea"/>
                <a:cs typeface="+mj-cs"/>
              </a:rPr>
              <a:t>Member Managed: Positives</a:t>
            </a:r>
          </a:p>
        </p:txBody>
      </p:sp>
      <p:sp>
        <p:nvSpPr>
          <p:cNvPr id="5" name="TextBox 4">
            <a:extLst>
              <a:ext uri="{FF2B5EF4-FFF2-40B4-BE49-F238E27FC236}">
                <a16:creationId xmlns:a16="http://schemas.microsoft.com/office/drawing/2014/main" id="{255218A8-453D-5798-6CEA-377167DF891F}"/>
              </a:ext>
            </a:extLst>
          </p:cNvPr>
          <p:cNvSpPr txBox="1"/>
          <p:nvPr/>
        </p:nvSpPr>
        <p:spPr>
          <a:xfrm>
            <a:off x="190330" y="2670485"/>
            <a:ext cx="8896520" cy="3613149"/>
          </a:xfrm>
          <a:prstGeom prst="rect">
            <a:avLst/>
          </a:prstGeom>
        </p:spPr>
        <p:txBody>
          <a:bodyPr vert="horz" lIns="91440" tIns="45720" rIns="91440" bIns="45720" rtlCol="0" anchor="ctr">
            <a:noAutofit/>
          </a:bodyPr>
          <a:lstStyle/>
          <a:p>
            <a:pPr marL="228600" defTabSz="914400">
              <a:spcBef>
                <a:spcPts val="600"/>
              </a:spcBef>
              <a:spcAft>
                <a:spcPts val="600"/>
              </a:spcAft>
            </a:pPr>
            <a:r>
              <a:rPr lang="en-US" sz="2000" b="1" dirty="0">
                <a:latin typeface="Abadi" panose="020B0604020104020204" pitchFamily="34" charset="0"/>
              </a:rPr>
              <a:t>Control and Autonomy</a:t>
            </a:r>
          </a:p>
          <a:p>
            <a:pPr marL="457200" indent="-228600" defTabSz="914400">
              <a:spcBef>
                <a:spcPts val="600"/>
              </a:spcBef>
              <a:spcAft>
                <a:spcPts val="600"/>
              </a:spcAft>
              <a:buFont typeface="Arial" panose="020B0604020202020204" pitchFamily="34" charset="0"/>
              <a:buChar char="•"/>
            </a:pPr>
            <a:r>
              <a:rPr lang="en-US" sz="2000" b="0" dirty="0">
                <a:latin typeface="Abadi" panose="020B0604020104020204" pitchFamily="34" charset="0"/>
              </a:rPr>
              <a:t>Every member has a direct voice in day-to-day decisions and the strategic direction of the company. </a:t>
            </a:r>
          </a:p>
          <a:p>
            <a:pPr marL="228600" defTabSz="914400">
              <a:spcBef>
                <a:spcPts val="600"/>
              </a:spcBef>
              <a:spcAft>
                <a:spcPts val="600"/>
              </a:spcAft>
            </a:pPr>
            <a:r>
              <a:rPr lang="en-US" sz="2000" b="1" dirty="0">
                <a:latin typeface="Abadi" panose="020B0604020104020204" pitchFamily="34" charset="0"/>
              </a:rPr>
              <a:t>Simplicity</a:t>
            </a:r>
          </a:p>
          <a:p>
            <a:pPr marL="457200" indent="-228600" defTabSz="914400">
              <a:spcBef>
                <a:spcPts val="600"/>
              </a:spcBef>
              <a:spcAft>
                <a:spcPts val="600"/>
              </a:spcAft>
              <a:buFont typeface="Arial" panose="020B0604020202020204" pitchFamily="34" charset="0"/>
              <a:buChar char="•"/>
            </a:pPr>
            <a:r>
              <a:rPr lang="en-US" sz="2000" b="0" dirty="0">
                <a:latin typeface="Abadi" panose="020B0604020104020204" pitchFamily="34" charset="0"/>
              </a:rPr>
              <a:t>There's no need to appoint separate managers, define the scope of their authority, or create additional layers of governance.</a:t>
            </a:r>
            <a:endParaRPr lang="en-US" sz="2000" dirty="0">
              <a:latin typeface="Abadi" panose="020B0604020104020204" pitchFamily="34" charset="0"/>
            </a:endParaRPr>
          </a:p>
          <a:p>
            <a:pPr marL="228600" defTabSz="914400">
              <a:spcBef>
                <a:spcPts val="600"/>
              </a:spcBef>
              <a:spcAft>
                <a:spcPts val="600"/>
              </a:spcAft>
            </a:pPr>
            <a:r>
              <a:rPr lang="en-US" sz="2000" b="1" dirty="0">
                <a:latin typeface="Abadi" panose="020B0604020104020204" pitchFamily="34" charset="0"/>
              </a:rPr>
              <a:t>Cost</a:t>
            </a:r>
            <a:endParaRPr lang="en-US" sz="2000" b="0" dirty="0">
              <a:latin typeface="Abadi" panose="020B0604020104020204" pitchFamily="34" charset="0"/>
            </a:endParaRPr>
          </a:p>
          <a:p>
            <a:pPr marL="457200" indent="-228600" defTabSz="914400">
              <a:spcBef>
                <a:spcPts val="600"/>
              </a:spcBef>
              <a:spcAft>
                <a:spcPts val="600"/>
              </a:spcAft>
              <a:buFont typeface="Arial" panose="020B0604020202020204" pitchFamily="34" charset="0"/>
              <a:buChar char="•"/>
            </a:pPr>
            <a:r>
              <a:rPr lang="en-US" sz="2000" b="0" dirty="0">
                <a:latin typeface="Abadi" panose="020B0604020104020204" pitchFamily="34" charset="0"/>
              </a:rPr>
              <a:t>You avoid the expense of hiring or compensating outside managers, which matters especially in early-stage or small companies.</a:t>
            </a:r>
          </a:p>
        </p:txBody>
      </p:sp>
      <p:pic>
        <p:nvPicPr>
          <p:cNvPr id="7" name="Picture 6">
            <a:extLst>
              <a:ext uri="{FF2B5EF4-FFF2-40B4-BE49-F238E27FC236}">
                <a16:creationId xmlns:a16="http://schemas.microsoft.com/office/drawing/2014/main" id="{5A62BCB0-2EA8-58AF-7D7C-67BA4CC8FBCB}"/>
              </a:ext>
            </a:extLst>
          </p:cNvPr>
          <p:cNvPicPr>
            <a:picLocks noChangeAspect="1"/>
          </p:cNvPicPr>
          <p:nvPr/>
        </p:nvPicPr>
        <p:blipFill>
          <a:blip r:embed="rId2"/>
          <a:srcRect l="2262" r="8771" b="-1"/>
          <a:stretch>
            <a:fillRect/>
          </a:stretch>
        </p:blipFill>
        <p:spPr>
          <a:xfrm>
            <a:off x="9281831" y="1"/>
            <a:ext cx="2913816" cy="6858000"/>
          </a:xfrm>
          <a:prstGeom prst="rect">
            <a:avLst/>
          </a:prstGeom>
        </p:spPr>
      </p:pic>
    </p:spTree>
    <p:extLst>
      <p:ext uri="{BB962C8B-B14F-4D97-AF65-F5344CB8AC3E}">
        <p14:creationId xmlns:p14="http://schemas.microsoft.com/office/powerpoint/2010/main" val="269813742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024511-969E-A908-F991-D1F1970D7B79}"/>
            </a:ext>
          </a:extLst>
        </p:cNvPr>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3" name="TextBox 2">
            <a:extLst>
              <a:ext uri="{FF2B5EF4-FFF2-40B4-BE49-F238E27FC236}">
                <a16:creationId xmlns:a16="http://schemas.microsoft.com/office/drawing/2014/main" id="{B30E0CCA-0E35-D1E2-FF01-2EA487E9B7BC}"/>
              </a:ext>
            </a:extLst>
          </p:cNvPr>
          <p:cNvSpPr txBox="1"/>
          <p:nvPr/>
        </p:nvSpPr>
        <p:spPr>
          <a:xfrm>
            <a:off x="3659105" y="-269545"/>
            <a:ext cx="9364287" cy="1257300"/>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000" b="1" i="0" kern="1200" dirty="0">
                <a:solidFill>
                  <a:schemeClr val="tx1"/>
                </a:solidFill>
                <a:effectLst>
                  <a:outerShdw blurRad="38100" dist="38100" dir="2700000" algn="tl">
                    <a:srgbClr val="000000">
                      <a:alpha val="43137"/>
                    </a:srgbClr>
                  </a:outerShdw>
                </a:effectLst>
                <a:latin typeface="Georgia" panose="02040502050405020303" pitchFamily="18" charset="0"/>
                <a:ea typeface="+mj-ea"/>
                <a:cs typeface="+mj-cs"/>
              </a:rPr>
              <a:t>Member Managed: Negatives</a:t>
            </a:r>
          </a:p>
        </p:txBody>
      </p:sp>
      <p:pic>
        <p:nvPicPr>
          <p:cNvPr id="9" name="Graphic 8" descr="Cheers">
            <a:extLst>
              <a:ext uri="{FF2B5EF4-FFF2-40B4-BE49-F238E27FC236}">
                <a16:creationId xmlns:a16="http://schemas.microsoft.com/office/drawing/2014/main" id="{273061C2-34E6-A87A-0A7B-94C89893B9C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35965" y="234122"/>
            <a:ext cx="2429729" cy="5743768"/>
          </a:xfrm>
          <a:prstGeom prst="rect">
            <a:avLst/>
          </a:prstGeom>
          <a:effectLst>
            <a:outerShdw blurRad="50800" dist="50800" dir="5400000" algn="ctr" rotWithShape="0">
              <a:srgbClr val="000000">
                <a:alpha val="99000"/>
              </a:srgbClr>
            </a:outerShdw>
          </a:effectLst>
        </p:spPr>
      </p:pic>
      <p:sp>
        <p:nvSpPr>
          <p:cNvPr id="5" name="TextBox 4">
            <a:extLst>
              <a:ext uri="{FF2B5EF4-FFF2-40B4-BE49-F238E27FC236}">
                <a16:creationId xmlns:a16="http://schemas.microsoft.com/office/drawing/2014/main" id="{BFACC39C-5470-513F-E9EC-3064EE454BE2}"/>
              </a:ext>
            </a:extLst>
          </p:cNvPr>
          <p:cNvSpPr txBox="1"/>
          <p:nvPr/>
        </p:nvSpPr>
        <p:spPr>
          <a:xfrm>
            <a:off x="3659105" y="1008537"/>
            <a:ext cx="8037595" cy="3197464"/>
          </a:xfrm>
          <a:prstGeom prst="rect">
            <a:avLst/>
          </a:prstGeom>
        </p:spPr>
        <p:txBody>
          <a:bodyPr vert="horz" lIns="91440" tIns="45720" rIns="91440" bIns="45720" rtlCol="0" anchor="t">
            <a:noAutofit/>
          </a:bodyPr>
          <a:lstStyle/>
          <a:p>
            <a:pPr defTabSz="914400">
              <a:spcBef>
                <a:spcPts val="600"/>
              </a:spcBef>
              <a:spcAft>
                <a:spcPts val="600"/>
              </a:spcAft>
            </a:pPr>
            <a:r>
              <a:rPr lang="en-US" b="1" dirty="0">
                <a:latin typeface="Abadi" panose="020B0604020104020204" pitchFamily="34" charset="0"/>
              </a:rPr>
              <a:t>Apparent Authority Risk</a:t>
            </a:r>
          </a:p>
          <a:p>
            <a:pPr marL="347663" indent="-347663" defTabSz="914400">
              <a:spcBef>
                <a:spcPts val="600"/>
              </a:spcBef>
              <a:spcAft>
                <a:spcPts val="600"/>
              </a:spcAft>
              <a:buFont typeface="Arial" panose="020B0604020202020204" pitchFamily="34" charset="0"/>
              <a:buChar char="•"/>
            </a:pPr>
            <a:r>
              <a:rPr lang="en-US" b="0" dirty="0">
                <a:latin typeface="Abadi" panose="020B0604020104020204" pitchFamily="34" charset="0"/>
              </a:rPr>
              <a:t>In a member-managed LLC, any member can bind the company to contracts or obligations under Pennsylvania's agency principles, even without the other members' consent. </a:t>
            </a:r>
          </a:p>
          <a:p>
            <a:pPr marL="347663" indent="-347663" defTabSz="914400">
              <a:spcBef>
                <a:spcPts val="600"/>
              </a:spcBef>
              <a:spcAft>
                <a:spcPts val="600"/>
              </a:spcAft>
              <a:buFont typeface="Arial" panose="020B0604020202020204" pitchFamily="34" charset="0"/>
              <a:buChar char="•"/>
            </a:pPr>
            <a:r>
              <a:rPr lang="en-US" b="0" dirty="0">
                <a:latin typeface="Abadi" panose="020B0604020104020204" pitchFamily="34" charset="0"/>
              </a:rPr>
              <a:t>A single member acting alone can create liability for the entire company.</a:t>
            </a:r>
          </a:p>
          <a:p>
            <a:pPr defTabSz="914400">
              <a:spcBef>
                <a:spcPts val="600"/>
              </a:spcBef>
              <a:spcAft>
                <a:spcPts val="600"/>
              </a:spcAft>
            </a:pPr>
            <a:r>
              <a:rPr lang="en-US" b="1" dirty="0">
                <a:latin typeface="Abadi" panose="020B0604020104020204" pitchFamily="34" charset="0"/>
              </a:rPr>
              <a:t>Decision-Making Friction</a:t>
            </a:r>
            <a:endParaRPr lang="en-US" b="0" dirty="0">
              <a:latin typeface="Abadi" panose="020B0604020104020204" pitchFamily="34" charset="0"/>
            </a:endParaRPr>
          </a:p>
          <a:p>
            <a:pPr marL="342900" indent="-342900" defTabSz="914400">
              <a:spcBef>
                <a:spcPts val="600"/>
              </a:spcBef>
              <a:spcAft>
                <a:spcPts val="600"/>
              </a:spcAft>
              <a:buFont typeface="Arial" panose="020B0604020202020204" pitchFamily="34" charset="0"/>
              <a:buChar char="•"/>
            </a:pPr>
            <a:r>
              <a:rPr lang="en-US" b="0" dirty="0">
                <a:latin typeface="Abadi" panose="020B0604020104020204" pitchFamily="34" charset="0"/>
              </a:rPr>
              <a:t>As the number of members grows, reaching consensus becomes harder and slower. </a:t>
            </a:r>
          </a:p>
          <a:p>
            <a:pPr marL="342900" indent="-342900" defTabSz="914400">
              <a:spcBef>
                <a:spcPts val="600"/>
              </a:spcBef>
              <a:spcAft>
                <a:spcPts val="600"/>
              </a:spcAft>
              <a:buFont typeface="Arial" panose="020B0604020202020204" pitchFamily="34" charset="0"/>
              <a:buChar char="•"/>
            </a:pPr>
            <a:r>
              <a:rPr lang="en-US" b="0" dirty="0">
                <a:latin typeface="Abadi" panose="020B0604020104020204" pitchFamily="34" charset="0"/>
              </a:rPr>
              <a:t>Disagreements among members can paralyze operations, especially if the operating agreement doesn't include clear tie-breaking or voting mechanisms.</a:t>
            </a:r>
          </a:p>
          <a:p>
            <a:pPr defTabSz="914400">
              <a:spcBef>
                <a:spcPts val="600"/>
              </a:spcBef>
              <a:spcAft>
                <a:spcPts val="600"/>
              </a:spcAft>
            </a:pPr>
            <a:r>
              <a:rPr lang="en-US" b="1" dirty="0">
                <a:latin typeface="Abadi" panose="020B0604020104020204" pitchFamily="34" charset="0"/>
              </a:rPr>
              <a:t>Not Ideal for Passive Investors</a:t>
            </a:r>
            <a:endParaRPr lang="en-US" b="0" dirty="0">
              <a:latin typeface="Abadi" panose="020B0604020104020204" pitchFamily="34" charset="0"/>
            </a:endParaRPr>
          </a:p>
          <a:p>
            <a:pPr marL="285750" indent="-285750" defTabSz="914400">
              <a:spcBef>
                <a:spcPts val="600"/>
              </a:spcBef>
              <a:spcAft>
                <a:spcPts val="600"/>
              </a:spcAft>
              <a:buFont typeface="Arial" panose="020B0604020202020204" pitchFamily="34" charset="0"/>
              <a:buChar char="•"/>
            </a:pPr>
            <a:r>
              <a:rPr lang="en-US" b="0" dirty="0">
                <a:latin typeface="Abadi" panose="020B0604020104020204" pitchFamily="34" charset="0"/>
              </a:rPr>
              <a:t>If some members are purely investors and don't want to be involved in operations, a member-managed structure either forces their involvement or creates awkward dynamics. </a:t>
            </a:r>
          </a:p>
        </p:txBody>
      </p:sp>
      <p:sp>
        <p:nvSpPr>
          <p:cNvPr id="43" name="Rectangle 42">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88825"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45" name="Rectangle 44">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7548" y="6400799"/>
            <a:ext cx="8151275"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Tree>
    <p:extLst>
      <p:ext uri="{BB962C8B-B14F-4D97-AF65-F5344CB8AC3E}">
        <p14:creationId xmlns:p14="http://schemas.microsoft.com/office/powerpoint/2010/main" val="346556523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left)">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wipe(left)">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39ECBF-D657-0617-B730-7A46E347344B}"/>
              </a:ext>
            </a:extLst>
          </p:cNvPr>
          <p:cNvPicPr>
            <a:picLocks noChangeAspect="1"/>
          </p:cNvPicPr>
          <p:nvPr/>
        </p:nvPicPr>
        <p:blipFill>
          <a:blip r:embed="rId2"/>
          <a:srcRect t="19635" b="26244"/>
          <a:stretch>
            <a:fillRect/>
          </a:stretch>
        </p:blipFill>
        <p:spPr>
          <a:xfrm>
            <a:off x="20" y="0"/>
            <a:ext cx="12188805" cy="1381727"/>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TextBox 4"/>
          <p:cNvSpPr txBox="1"/>
          <p:nvPr/>
        </p:nvSpPr>
        <p:spPr>
          <a:xfrm>
            <a:off x="0" y="2594429"/>
            <a:ext cx="12081510" cy="2763453"/>
          </a:xfrm>
          <a:prstGeom prst="rect">
            <a:avLst/>
          </a:prstGeom>
        </p:spPr>
        <p:txBody>
          <a:bodyPr vert="horz" lIns="91440" tIns="45720" rIns="91440" bIns="45720" rtlCol="0" anchor="ctr">
            <a:noAutofit/>
          </a:bodyPr>
          <a:lstStyle/>
          <a:p>
            <a:pPr marL="457200" defTabSz="914400">
              <a:spcBef>
                <a:spcPts val="600"/>
              </a:spcBef>
              <a:spcAft>
                <a:spcPts val="600"/>
              </a:spcAft>
            </a:pPr>
            <a:r>
              <a:rPr lang="en-US" sz="2400" b="1" dirty="0">
                <a:latin typeface="Abadi" panose="020B0604020104020204" pitchFamily="34" charset="0"/>
              </a:rPr>
              <a:t>Management Competency</a:t>
            </a:r>
            <a:endParaRPr lang="en-US" sz="2400" b="0" dirty="0">
              <a:latin typeface="Abadi" panose="020B0604020104020204" pitchFamily="34" charset="0"/>
            </a:endParaRPr>
          </a:p>
          <a:p>
            <a:pPr marL="914400" indent="-342900" defTabSz="914400">
              <a:spcBef>
                <a:spcPts val="600"/>
              </a:spcBef>
              <a:spcAft>
                <a:spcPts val="600"/>
              </a:spcAft>
              <a:buFont typeface="Arial" panose="020B0604020202020204" pitchFamily="34" charset="0"/>
              <a:buChar char="•"/>
            </a:pPr>
            <a:r>
              <a:rPr lang="en-US" sz="2400" b="0" dirty="0">
                <a:latin typeface="Abadi" panose="020B0604020104020204" pitchFamily="34" charset="0"/>
              </a:rPr>
              <a:t>Not every member may have the skills or temperament to manage a business. </a:t>
            </a:r>
          </a:p>
          <a:p>
            <a:pPr marL="914400" indent="-457200" defTabSz="914400">
              <a:spcBef>
                <a:spcPts val="600"/>
              </a:spcBef>
              <a:spcAft>
                <a:spcPts val="600"/>
              </a:spcAft>
              <a:buFont typeface="Arial" panose="020B0604020202020204" pitchFamily="34" charset="0"/>
              <a:buChar char="•"/>
            </a:pPr>
            <a:r>
              <a:rPr lang="en-US" sz="2400" b="0" dirty="0">
                <a:latin typeface="Abadi" panose="020B0604020104020204" pitchFamily="34" charset="0"/>
              </a:rPr>
              <a:t>A member-managed structure doesn't allow you to easily hand authority to the most capable person without restructuring.</a:t>
            </a:r>
          </a:p>
          <a:p>
            <a:pPr marL="457200" defTabSz="914400">
              <a:spcBef>
                <a:spcPts val="600"/>
              </a:spcBef>
              <a:spcAft>
                <a:spcPts val="600"/>
              </a:spcAft>
            </a:pPr>
            <a:r>
              <a:rPr lang="en-US" sz="2400" b="1" dirty="0">
                <a:latin typeface="Abadi" panose="020B0604020104020204" pitchFamily="34" charset="0"/>
              </a:rPr>
              <a:t>Scalability</a:t>
            </a:r>
          </a:p>
          <a:p>
            <a:pPr marL="914400" indent="-457200" defTabSz="914400">
              <a:spcBef>
                <a:spcPts val="600"/>
              </a:spcBef>
              <a:spcAft>
                <a:spcPts val="600"/>
              </a:spcAft>
              <a:buFont typeface="Arial" panose="020B0604020202020204" pitchFamily="34" charset="0"/>
              <a:buChar char="•"/>
            </a:pPr>
            <a:r>
              <a:rPr lang="en-US" sz="2400" dirty="0">
                <a:latin typeface="Abadi" panose="020B0604020104020204" pitchFamily="34" charset="0"/>
              </a:rPr>
              <a:t>As </a:t>
            </a:r>
            <a:r>
              <a:rPr lang="en-US" sz="2400" b="0" dirty="0">
                <a:latin typeface="Abadi" panose="020B0604020104020204" pitchFamily="34" charset="0"/>
              </a:rPr>
              <a:t>the business grows and complexity increases, a flat member-managed structure can become unwieldy. </a:t>
            </a:r>
          </a:p>
          <a:p>
            <a:pPr marL="914400" indent="-457200" defTabSz="914400">
              <a:spcBef>
                <a:spcPts val="600"/>
              </a:spcBef>
              <a:spcAft>
                <a:spcPts val="600"/>
              </a:spcAft>
              <a:buFont typeface="Arial" panose="020B0604020202020204" pitchFamily="34" charset="0"/>
              <a:buChar char="•"/>
            </a:pPr>
            <a:r>
              <a:rPr lang="en-US" sz="2400" b="0" dirty="0">
                <a:latin typeface="Abadi" panose="020B0604020104020204" pitchFamily="34" charset="0"/>
              </a:rPr>
              <a:t>Companies that anticipate significant growth or outside investment often find manager-managed structures easier to adapt.</a:t>
            </a:r>
            <a:endParaRPr lang="en-US" b="0" dirty="0">
              <a:latin typeface="Abadi" panose="020B0604020104020204" pitchFamily="34" charset="0"/>
            </a:endParaRPr>
          </a:p>
        </p:txBody>
      </p:sp>
      <p:sp>
        <p:nvSpPr>
          <p:cNvPr id="3" name="TextBox 2"/>
          <p:cNvSpPr txBox="1"/>
          <p:nvPr/>
        </p:nvSpPr>
        <p:spPr>
          <a:xfrm>
            <a:off x="347344" y="-535481"/>
            <a:ext cx="8604632" cy="2452687"/>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000" b="1" i="0" dirty="0">
                <a:solidFill>
                  <a:schemeClr val="bg1"/>
                </a:solidFill>
                <a:latin typeface="Georgia" panose="02040502050405020303" pitchFamily="18" charset="0"/>
                <a:ea typeface="+mj-ea"/>
                <a:cs typeface="+mj-cs"/>
              </a:rPr>
              <a:t>Member Managed - Negatives</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Box 3">
            <a:extLst>
              <a:ext uri="{FF2B5EF4-FFF2-40B4-BE49-F238E27FC236}">
                <a16:creationId xmlns:a16="http://schemas.microsoft.com/office/drawing/2014/main" id="{44AB354D-0EC2-44C5-8D56-E441F003A98B}"/>
              </a:ext>
            </a:extLst>
          </p:cNvPr>
          <p:cNvSpPr txBox="1">
            <a:spLocks noChangeArrowheads="1"/>
          </p:cNvSpPr>
          <p:nvPr/>
        </p:nvSpPr>
        <p:spPr bwMode="auto">
          <a:xfrm>
            <a:off x="3294791" y="1600679"/>
            <a:ext cx="288787" cy="6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4C410A"/>
                </a:solidFill>
                <a:latin typeface="Tahoma" panose="020B0604030504040204" pitchFamily="34" charset="0"/>
              </a:defRPr>
            </a:lvl1pPr>
            <a:lvl2pPr marL="742950" indent="-285750">
              <a:spcBef>
                <a:spcPct val="20000"/>
              </a:spcBef>
              <a:buChar char="–"/>
              <a:defRPr sz="1600">
                <a:solidFill>
                  <a:srgbClr val="4C410A"/>
                </a:solidFill>
                <a:latin typeface="Tahoma" panose="020B0604030504040204" pitchFamily="34" charset="0"/>
              </a:defRPr>
            </a:lvl2pPr>
            <a:lvl3pPr marL="1143000" indent="-228600">
              <a:spcBef>
                <a:spcPct val="20000"/>
              </a:spcBef>
              <a:buChar char="•"/>
              <a:defRPr sz="1400">
                <a:solidFill>
                  <a:srgbClr val="4C410A"/>
                </a:solidFill>
                <a:latin typeface="Tahoma" panose="020B0604030504040204" pitchFamily="34" charset="0"/>
              </a:defRPr>
            </a:lvl3pPr>
            <a:lvl4pPr marL="1600200" indent="-228600">
              <a:spcBef>
                <a:spcPct val="20000"/>
              </a:spcBef>
              <a:buChar char="–"/>
              <a:defRPr sz="1200">
                <a:solidFill>
                  <a:srgbClr val="4C410A"/>
                </a:solidFill>
                <a:latin typeface="Tahoma" panose="020B0604030504040204" pitchFamily="34" charset="0"/>
              </a:defRPr>
            </a:lvl4pPr>
            <a:lvl5pPr marL="2057400" indent="-228600">
              <a:spcBef>
                <a:spcPct val="20000"/>
              </a:spcBef>
              <a:buChar char="»"/>
              <a:defRPr sz="1200">
                <a:solidFill>
                  <a:srgbClr val="4C410A"/>
                </a:solidFill>
                <a:latin typeface="Tahoma" panose="020B0604030504040204" pitchFamily="34" charset="0"/>
              </a:defRPr>
            </a:lvl5pPr>
            <a:lvl6pPr marL="2514600" indent="-228600" eaLnBrk="0" fontAlgn="base" hangingPunct="0">
              <a:spcBef>
                <a:spcPct val="20000"/>
              </a:spcBef>
              <a:spcAft>
                <a:spcPct val="0"/>
              </a:spcAft>
              <a:buChar char="»"/>
              <a:defRPr sz="1200">
                <a:solidFill>
                  <a:srgbClr val="4C410A"/>
                </a:solidFill>
                <a:latin typeface="Tahoma" panose="020B0604030504040204" pitchFamily="34" charset="0"/>
              </a:defRPr>
            </a:lvl6pPr>
            <a:lvl7pPr marL="2971800" indent="-228600" eaLnBrk="0" fontAlgn="base" hangingPunct="0">
              <a:spcBef>
                <a:spcPct val="20000"/>
              </a:spcBef>
              <a:spcAft>
                <a:spcPct val="0"/>
              </a:spcAft>
              <a:buChar char="»"/>
              <a:defRPr sz="1200">
                <a:solidFill>
                  <a:srgbClr val="4C410A"/>
                </a:solidFill>
                <a:latin typeface="Tahoma" panose="020B0604030504040204" pitchFamily="34" charset="0"/>
              </a:defRPr>
            </a:lvl7pPr>
            <a:lvl8pPr marL="3429000" indent="-228600" eaLnBrk="0" fontAlgn="base" hangingPunct="0">
              <a:spcBef>
                <a:spcPct val="20000"/>
              </a:spcBef>
              <a:spcAft>
                <a:spcPct val="0"/>
              </a:spcAft>
              <a:buChar char="»"/>
              <a:defRPr sz="1200">
                <a:solidFill>
                  <a:srgbClr val="4C410A"/>
                </a:solidFill>
                <a:latin typeface="Tahoma" panose="020B0604030504040204" pitchFamily="34" charset="0"/>
              </a:defRPr>
            </a:lvl8pPr>
            <a:lvl9pPr marL="3886200" indent="-228600" eaLnBrk="0" fontAlgn="base" hangingPunct="0">
              <a:spcBef>
                <a:spcPct val="20000"/>
              </a:spcBef>
              <a:spcAft>
                <a:spcPct val="0"/>
              </a:spcAft>
              <a:buChar char="»"/>
              <a:defRPr sz="1200">
                <a:solidFill>
                  <a:srgbClr val="4C410A"/>
                </a:solidFill>
                <a:latin typeface="Tahoma" panose="020B0604030504040204" pitchFamily="34" charset="0"/>
              </a:defRPr>
            </a:lvl9pPr>
          </a:lstStyle>
          <a:p>
            <a:pPr marL="0" marR="0" lvl="0" indent="0" algn="l" defTabSz="685594" rtl="0" eaLnBrk="1" fontAlgn="base" latinLnBrk="0" hangingPunct="1">
              <a:lnSpc>
                <a:spcPct val="100000"/>
              </a:lnSpc>
              <a:spcBef>
                <a:spcPct val="0"/>
              </a:spcBef>
              <a:spcAft>
                <a:spcPct val="0"/>
              </a:spcAft>
              <a:buClrTx/>
              <a:buSzTx/>
              <a:buFontTx/>
              <a:buNone/>
              <a:tabLst/>
              <a:defRPr/>
            </a:pPr>
            <a:r>
              <a:rPr kumimoji="0" lang="en-US" altLang="en-US" sz="3599" b="0" i="0" u="none" strike="noStrike" kern="1200" cap="none" spc="0" normalizeH="0" baseline="0" noProof="0">
                <a:ln>
                  <a:noFill/>
                </a:ln>
                <a:solidFill>
                  <a:srgbClr val="FF0000"/>
                </a:solidFill>
                <a:effectLst/>
                <a:uLnTx/>
                <a:uFillTx/>
                <a:latin typeface="Calibri" panose="020F0502020204030204" pitchFamily="34" charset="0"/>
                <a:ea typeface="+mn-ea"/>
                <a:cs typeface="+mn-cs"/>
              </a:rPr>
              <a:t> </a:t>
            </a:r>
          </a:p>
        </p:txBody>
      </p:sp>
      <p:sp>
        <p:nvSpPr>
          <p:cNvPr id="13" name="TextBox 12">
            <a:extLst>
              <a:ext uri="{FF2B5EF4-FFF2-40B4-BE49-F238E27FC236}">
                <a16:creationId xmlns:a16="http://schemas.microsoft.com/office/drawing/2014/main" id="{0016EA0B-2F2B-4A74-B457-2D227E786476}"/>
              </a:ext>
            </a:extLst>
          </p:cNvPr>
          <p:cNvSpPr txBox="1"/>
          <p:nvPr/>
        </p:nvSpPr>
        <p:spPr>
          <a:xfrm>
            <a:off x="3973330" y="915055"/>
            <a:ext cx="4570809" cy="1554075"/>
          </a:xfrm>
          <a:prstGeom prst="rect">
            <a:avLst/>
          </a:prstGeom>
          <a:noFill/>
          <a:ln w="31750">
            <a:noFill/>
          </a:ln>
        </p:spPr>
        <p:txBody>
          <a:bodyPr lIns="205686" tIns="137124" rIns="205686">
            <a:noAutofit/>
          </a:bodyPr>
          <a:lstStyle/>
          <a:p>
            <a:pPr marL="457063" marR="0" lvl="0" indent="-457063" algn="l" defTabSz="685594" rtl="0" eaLnBrk="1" fontAlgn="base" latinLnBrk="0" hangingPunct="1">
              <a:lnSpc>
                <a:spcPct val="100000"/>
              </a:lnSpc>
              <a:spcBef>
                <a:spcPct val="0"/>
              </a:spcBef>
              <a:spcAft>
                <a:spcPct val="0"/>
              </a:spcAft>
              <a:buClrTx/>
              <a:buSzTx/>
              <a:buFontTx/>
              <a:buNone/>
              <a:tabLst/>
              <a:defRPr/>
            </a:pPr>
            <a:r>
              <a:rPr kumimoji="0" lang="en-US" sz="2399" b="1"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Arial Narrow" panose="020B0606020202030204" pitchFamily="34" charset="0"/>
                <a:ea typeface="Tahoma" pitchFamily="34" charset="0"/>
                <a:cs typeface="Calibri" pitchFamily="34" charset="0"/>
              </a:rPr>
              <a:t>MARTIN J. PEZZNER, BS, JD, CPA</a:t>
            </a:r>
            <a:br>
              <a:rPr kumimoji="0" lang="en-US" sz="2399" b="1" i="0" u="none" strike="noStrike" kern="1200" cap="none" spc="0" normalizeH="0" baseline="0" noProof="0">
                <a:ln>
                  <a:noFill/>
                </a:ln>
                <a:solidFill>
                  <a:srgbClr val="000000">
                    <a:lumMod val="75000"/>
                  </a:srgbClr>
                </a:solidFill>
                <a:effectLst>
                  <a:outerShdw blurRad="38100" dist="38100" dir="2700000" algn="tl">
                    <a:srgbClr val="000000">
                      <a:alpha val="43137"/>
                    </a:srgbClr>
                  </a:outerShdw>
                </a:effectLst>
                <a:uLnTx/>
                <a:uFillTx/>
                <a:latin typeface="Calibri"/>
                <a:ea typeface="Tahoma" pitchFamily="34" charset="0"/>
                <a:cs typeface="Calibri" pitchFamily="34" charset="0"/>
              </a:rPr>
            </a:br>
            <a:r>
              <a:rPr kumimoji="0" lang="en-US" sz="1999" b="0" i="0" u="none" strike="noStrike" kern="1200" cap="all" spc="0" normalizeH="0" baseline="0" noProof="0">
                <a:ln>
                  <a:noFill/>
                </a:ln>
                <a:solidFill>
                  <a:srgbClr val="000000">
                    <a:lumMod val="50000"/>
                    <a:lumOff val="50000"/>
                  </a:srgbClr>
                </a:solidFill>
                <a:effectLst/>
                <a:uLnTx/>
                <a:uFillTx/>
                <a:latin typeface="Gill Sans MT" panose="020B0502020104020203" pitchFamily="34" charset="0"/>
                <a:ea typeface="Tahoma" pitchFamily="34" charset="0"/>
                <a:cs typeface="Calibri" pitchFamily="34" charset="0"/>
              </a:rPr>
              <a:t>Gibson &amp; Perkins, PC</a:t>
            </a:r>
          </a:p>
          <a:p>
            <a:pPr marL="0" marR="0" lvl="0" indent="0" algn="l" defTabSz="685594" rtl="0" eaLnBrk="1" fontAlgn="base" latinLnBrk="0" hangingPunct="1">
              <a:lnSpc>
                <a:spcPct val="100000"/>
              </a:lnSpc>
              <a:spcBef>
                <a:spcPct val="0"/>
              </a:spcBef>
              <a:spcAft>
                <a:spcPct val="0"/>
              </a:spcAft>
              <a:buClrTx/>
              <a:buSzTx/>
              <a:buFontTx/>
              <a:buNone/>
              <a:tabLst/>
              <a:defRPr/>
            </a:pPr>
            <a:br>
              <a:rPr kumimoji="0" lang="en-US" sz="2399" b="0" i="0" u="none" strike="noStrike" kern="1200" cap="none" spc="0" normalizeH="0" baseline="0" noProof="0">
                <a:ln>
                  <a:noFill/>
                </a:ln>
                <a:solidFill>
                  <a:srgbClr val="C00000"/>
                </a:solidFill>
                <a:effectLst/>
                <a:uLnTx/>
                <a:uFillTx/>
                <a:latin typeface="Calibri"/>
                <a:ea typeface="Tahoma" pitchFamily="34" charset="0"/>
                <a:cs typeface="Calibri" pitchFamily="34" charset="0"/>
              </a:rPr>
            </a:br>
            <a:endParaRPr kumimoji="0" lang="en-US" sz="2399"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itchFamily="18" charset="0"/>
              <a:ea typeface="Tahoma" pitchFamily="34" charset="0"/>
              <a:cs typeface="Times New Roman" pitchFamily="18" charset="0"/>
            </a:endParaRPr>
          </a:p>
        </p:txBody>
      </p:sp>
      <p:sp>
        <p:nvSpPr>
          <p:cNvPr id="8" name="Rectangle 3">
            <a:extLst>
              <a:ext uri="{FF2B5EF4-FFF2-40B4-BE49-F238E27FC236}">
                <a16:creationId xmlns:a16="http://schemas.microsoft.com/office/drawing/2014/main" id="{0093689B-1D4D-41E0-8FA9-735082208526}"/>
              </a:ext>
            </a:extLst>
          </p:cNvPr>
          <p:cNvSpPr txBox="1">
            <a:spLocks noChangeArrowheads="1"/>
          </p:cNvSpPr>
          <p:nvPr/>
        </p:nvSpPr>
        <p:spPr bwMode="auto">
          <a:xfrm>
            <a:off x="4079447" y="1990514"/>
            <a:ext cx="6908734" cy="957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4C410A"/>
                </a:solidFill>
                <a:latin typeface="Tahoma" panose="020B0604030504040204" pitchFamily="34" charset="0"/>
              </a:defRPr>
            </a:lvl1pPr>
            <a:lvl2pPr marL="742950" indent="-285750">
              <a:spcBef>
                <a:spcPct val="20000"/>
              </a:spcBef>
              <a:buChar char="–"/>
              <a:defRPr sz="1600">
                <a:solidFill>
                  <a:srgbClr val="4C410A"/>
                </a:solidFill>
                <a:latin typeface="Tahoma" panose="020B0604030504040204" pitchFamily="34" charset="0"/>
              </a:defRPr>
            </a:lvl2pPr>
            <a:lvl3pPr marL="1143000" indent="-228600">
              <a:spcBef>
                <a:spcPct val="20000"/>
              </a:spcBef>
              <a:buChar char="•"/>
              <a:defRPr sz="1400">
                <a:solidFill>
                  <a:srgbClr val="4C410A"/>
                </a:solidFill>
                <a:latin typeface="Tahoma" panose="020B0604030504040204" pitchFamily="34" charset="0"/>
              </a:defRPr>
            </a:lvl3pPr>
            <a:lvl4pPr marL="1600200" indent="-228600">
              <a:spcBef>
                <a:spcPct val="20000"/>
              </a:spcBef>
              <a:buChar char="–"/>
              <a:defRPr sz="1200">
                <a:solidFill>
                  <a:srgbClr val="4C410A"/>
                </a:solidFill>
                <a:latin typeface="Tahoma" panose="020B0604030504040204" pitchFamily="34" charset="0"/>
              </a:defRPr>
            </a:lvl4pPr>
            <a:lvl5pPr marL="2057400" indent="-228600">
              <a:spcBef>
                <a:spcPct val="20000"/>
              </a:spcBef>
              <a:buChar char="»"/>
              <a:defRPr sz="1200">
                <a:solidFill>
                  <a:srgbClr val="4C410A"/>
                </a:solidFill>
                <a:latin typeface="Tahoma" panose="020B0604030504040204" pitchFamily="34" charset="0"/>
              </a:defRPr>
            </a:lvl5pPr>
            <a:lvl6pPr marL="2514600" indent="-228600" eaLnBrk="0" fontAlgn="base" hangingPunct="0">
              <a:spcBef>
                <a:spcPct val="20000"/>
              </a:spcBef>
              <a:spcAft>
                <a:spcPct val="0"/>
              </a:spcAft>
              <a:buChar char="»"/>
              <a:defRPr sz="1200">
                <a:solidFill>
                  <a:srgbClr val="4C410A"/>
                </a:solidFill>
                <a:latin typeface="Tahoma" panose="020B0604030504040204" pitchFamily="34" charset="0"/>
              </a:defRPr>
            </a:lvl6pPr>
            <a:lvl7pPr marL="2971800" indent="-228600" eaLnBrk="0" fontAlgn="base" hangingPunct="0">
              <a:spcBef>
                <a:spcPct val="20000"/>
              </a:spcBef>
              <a:spcAft>
                <a:spcPct val="0"/>
              </a:spcAft>
              <a:buChar char="»"/>
              <a:defRPr sz="1200">
                <a:solidFill>
                  <a:srgbClr val="4C410A"/>
                </a:solidFill>
                <a:latin typeface="Tahoma" panose="020B0604030504040204" pitchFamily="34" charset="0"/>
              </a:defRPr>
            </a:lvl7pPr>
            <a:lvl8pPr marL="3429000" indent="-228600" eaLnBrk="0" fontAlgn="base" hangingPunct="0">
              <a:spcBef>
                <a:spcPct val="20000"/>
              </a:spcBef>
              <a:spcAft>
                <a:spcPct val="0"/>
              </a:spcAft>
              <a:buChar char="»"/>
              <a:defRPr sz="1200">
                <a:solidFill>
                  <a:srgbClr val="4C410A"/>
                </a:solidFill>
                <a:latin typeface="Tahoma" panose="020B0604030504040204" pitchFamily="34" charset="0"/>
              </a:defRPr>
            </a:lvl8pPr>
            <a:lvl9pPr marL="3886200" indent="-228600" eaLnBrk="0" fontAlgn="base" hangingPunct="0">
              <a:spcBef>
                <a:spcPct val="20000"/>
              </a:spcBef>
              <a:spcAft>
                <a:spcPct val="0"/>
              </a:spcAft>
              <a:buChar char="»"/>
              <a:defRPr sz="1200">
                <a:solidFill>
                  <a:srgbClr val="4C410A"/>
                </a:solidFill>
                <a:latin typeface="Tahoma" panose="020B0604030504040204" pitchFamily="34" charset="0"/>
              </a:defRPr>
            </a:lvl9pPr>
          </a:lstStyle>
          <a:p>
            <a:pPr marL="0" marR="0" lvl="0" indent="0" algn="l" defTabSz="685594" rtl="0" eaLnBrk="0" fontAlgn="base" latinLnBrk="0" hangingPunct="0">
              <a:lnSpc>
                <a:spcPct val="100000"/>
              </a:lnSpc>
              <a:spcBef>
                <a:spcPts val="1200"/>
              </a:spcBef>
              <a:spcAft>
                <a:spcPct val="0"/>
              </a:spcAft>
              <a:buClrTx/>
              <a:buSzTx/>
              <a:buFontTx/>
              <a:buNone/>
              <a:tabLst/>
              <a:defRPr/>
            </a:pPr>
            <a:r>
              <a:rPr kumimoji="0" lang="en-US" altLang="en-US" sz="1500" b="1" i="0" u="none" strike="noStrike" kern="1200" cap="none" spc="0" normalizeH="0" baseline="0" noProof="0">
                <a:ln>
                  <a:noFill/>
                </a:ln>
                <a:solidFill>
                  <a:srgbClr val="C00000"/>
                </a:solidFill>
                <a:effectLst/>
                <a:uLnTx/>
                <a:uFillTx/>
                <a:latin typeface="Calibri" panose="020F0502020204030204" pitchFamily="34"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mpezzner@gibperk.com</a:t>
            </a:r>
            <a:br>
              <a:rPr kumimoji="0" lang="en-US" altLang="en-US" sz="1500" b="1" i="0" u="none" strike="noStrike" kern="1200" cap="none" spc="0" normalizeH="0" baseline="0" noProof="0">
                <a:ln>
                  <a:noFill/>
                </a:ln>
                <a:solidFill>
                  <a:srgbClr val="C00000"/>
                </a:solidFill>
                <a:effectLst/>
                <a:uLnTx/>
                <a:uFillTx/>
                <a:latin typeface="Calibri" panose="020F0502020204030204" pitchFamily="34" charset="0"/>
                <a:ea typeface="+mn-ea"/>
                <a:cs typeface="Times New Roman" panose="02020603050405020304" pitchFamily="18" charset="0"/>
              </a:rPr>
            </a:br>
            <a:r>
              <a:rPr kumimoji="0" lang="en-US" altLang="en-US" sz="1500" b="0" i="0" u="none" strike="noStrike" kern="1200" cap="none" spc="0" normalizeH="0" baseline="0" noProof="0">
                <a:ln>
                  <a:noFill/>
                </a:ln>
                <a:solidFill>
                  <a:srgbClr val="000000"/>
                </a:solidFill>
                <a:effectLst/>
                <a:uLnTx/>
                <a:uFillTx/>
                <a:latin typeface="Calibri" panose="020F0502020204030204" pitchFamily="34" charset="0"/>
                <a:ea typeface="+mn-ea"/>
                <a:cs typeface="Times New Roman" panose="02020603050405020304" pitchFamily="18" charset="0"/>
              </a:rPr>
              <a:t>610.565.1708 ext. 112</a:t>
            </a:r>
          </a:p>
          <a:p>
            <a:pPr marL="0" marR="0" lvl="0" indent="0" algn="l" defTabSz="685594"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Narrow" panose="020B0606020202030204" pitchFamily="34" charset="0"/>
                <a:ea typeface="+mn-ea"/>
                <a:cs typeface="Times New Roman" panose="02020603050405020304" pitchFamily="18" charset="0"/>
              </a:rPr>
              <a:t>Mr. Pezzner has a wealth of experience as a practicing attorney for over twenty-nine years.  After graduating Wilkes College with a Bachelor of Science in accounting, he was employed by the Internal Revenue Service in Philadelphia, PA as a Tax Revenue Agent (Field Agent) for five years. He also worked for one year in the Philadelphia IRS Appeals Office.  While employed by the IRS, he became a CPA (1985) in the Commonwealth of Pennsylvania.  Mr. Pezzner received his Juris Doctorate Degree from the University of Dayton School of Law in 1989.</a:t>
            </a:r>
          </a:p>
          <a:p>
            <a:pPr marL="0" marR="0" lvl="0" indent="0" algn="l" defTabSz="685594"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Narrow" panose="020B0606020202030204" pitchFamily="34" charset="0"/>
                <a:ea typeface="+mn-ea"/>
                <a:cs typeface="Times New Roman" panose="02020603050405020304" pitchFamily="18" charset="0"/>
              </a:rPr>
              <a:t>Mr. Pezzner is admitted to practice in the Commonwealth of Pennsylvania and the Eastern District of Pennsylvania. Well-versed in all aspects of law, he is especially knowledgeable in the realms of Estate Administration, Estate Planning, Business Matters, and Tax Controversies.</a:t>
            </a:r>
          </a:p>
          <a:p>
            <a:pPr marL="0" marR="0" lvl="0" indent="0" algn="l" defTabSz="685594"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Narrow" panose="020B0606020202030204" pitchFamily="34" charset="0"/>
                <a:ea typeface="+mn-ea"/>
                <a:cs typeface="Times New Roman" panose="02020603050405020304" pitchFamily="18" charset="0"/>
              </a:rPr>
              <a:t>He is a member of the Philadelphia Bar Association and the Probate and Trust Law Section of the Philadelphia Bar. He also maintains his CPA license.</a:t>
            </a:r>
            <a:r>
              <a:rPr kumimoji="0" lang="en-US" altLang="en-US" sz="1050" b="0" i="0" u="none" strike="noStrike" kern="1200" cap="none" spc="0" normalizeH="0" baseline="0" noProof="0">
                <a:ln>
                  <a:noFill/>
                </a:ln>
                <a:solidFill>
                  <a:srgbClr val="000000"/>
                </a:solidFill>
                <a:effectLst/>
                <a:uLnTx/>
                <a:uFillTx/>
                <a:latin typeface="Arial Narrow" panose="020B0606020202030204" pitchFamily="34" charset="0"/>
                <a:ea typeface="+mn-ea"/>
                <a:cs typeface="Times New Roman" panose="02020603050405020304" pitchFamily="18" charset="0"/>
              </a:rPr>
              <a:t>	</a:t>
            </a:r>
          </a:p>
        </p:txBody>
      </p:sp>
      <p:sp>
        <p:nvSpPr>
          <p:cNvPr id="9" name="Title 1">
            <a:extLst>
              <a:ext uri="{FF2B5EF4-FFF2-40B4-BE49-F238E27FC236}">
                <a16:creationId xmlns:a16="http://schemas.microsoft.com/office/drawing/2014/main" id="{DBD129C9-4733-46AA-A13B-F366550F63CF}"/>
              </a:ext>
            </a:extLst>
          </p:cNvPr>
          <p:cNvSpPr txBox="1">
            <a:spLocks/>
          </p:cNvSpPr>
          <p:nvPr/>
        </p:nvSpPr>
        <p:spPr>
          <a:xfrm>
            <a:off x="1523603" y="750135"/>
            <a:ext cx="9141619" cy="875266"/>
          </a:xfrm>
          <a:prstGeom prst="rect">
            <a:avLst/>
          </a:prstGeom>
        </p:spPr>
        <p:txBody>
          <a:bodyPr vert="horz" lIns="91416" tIns="45708" rIns="91416" bIns="45708"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126" rtl="0" eaLnBrk="1" fontAlgn="auto" latinLnBrk="0" hangingPunct="1">
              <a:lnSpc>
                <a:spcPct val="90000"/>
              </a:lnSpc>
              <a:spcBef>
                <a:spcPct val="0"/>
              </a:spcBef>
              <a:spcAft>
                <a:spcPts val="0"/>
              </a:spcAft>
              <a:buClrTx/>
              <a:buSzTx/>
              <a:buFontTx/>
              <a:buNone/>
              <a:tabLst/>
              <a:defRPr/>
            </a:pPr>
            <a:endParaRPr kumimoji="0" lang="en-US" sz="4399" b="1" i="0" u="none" strike="noStrike" kern="1200" cap="none" spc="50" normalizeH="0" baseline="0" noProof="0">
              <a:ln w="0"/>
              <a:solidFill>
                <a:srgbClr val="C00000"/>
              </a:solidFill>
              <a:effectLst>
                <a:innerShdw blurRad="63500" dist="50800" dir="13500000">
                  <a:srgbClr val="000000">
                    <a:alpha val="50000"/>
                  </a:srgbClr>
                </a:innerShdw>
              </a:effectLst>
              <a:uLnTx/>
              <a:uFillTx/>
              <a:latin typeface="Calibri Light" panose="020F0302020204030204"/>
              <a:ea typeface="+mj-ea"/>
              <a:cs typeface="+mj-cs"/>
            </a:endParaRPr>
          </a:p>
        </p:txBody>
      </p:sp>
      <p:pic>
        <p:nvPicPr>
          <p:cNvPr id="2" name="Picture 1">
            <a:extLst>
              <a:ext uri="{FF2B5EF4-FFF2-40B4-BE49-F238E27FC236}">
                <a16:creationId xmlns:a16="http://schemas.microsoft.com/office/drawing/2014/main" id="{332B5300-B5AF-4EEC-8768-66522C9DB7DA}"/>
              </a:ext>
            </a:extLst>
          </p:cNvPr>
          <p:cNvPicPr preferRelativeResize="0">
            <a:picLocks/>
          </p:cNvPicPr>
          <p:nvPr/>
        </p:nvPicPr>
        <p:blipFill>
          <a:blip r:embed="rId4"/>
          <a:stretch>
            <a:fillRect/>
          </a:stretch>
        </p:blipFill>
        <p:spPr>
          <a:xfrm>
            <a:off x="731329" y="1187768"/>
            <a:ext cx="2742486" cy="420514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1D2B36"/>
        </a:solidFill>
        <a:effectLst/>
      </p:bgPr>
    </p:bg>
    <p:spTree>
      <p:nvGrpSpPr>
        <p:cNvPr id="1" name="">
          <a:extLst>
            <a:ext uri="{FF2B5EF4-FFF2-40B4-BE49-F238E27FC236}">
              <a16:creationId xmlns:a16="http://schemas.microsoft.com/office/drawing/2014/main" id="{3C3511CF-B036-2E04-4307-1F652564045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980DA44-F5CC-77EA-9C85-4A4CC17D5552}"/>
              </a:ext>
            </a:extLst>
          </p:cNvPr>
          <p:cNvSpPr txBox="1"/>
          <p:nvPr/>
        </p:nvSpPr>
        <p:spPr>
          <a:xfrm>
            <a:off x="6970280" y="503671"/>
            <a:ext cx="6097384" cy="523220"/>
          </a:xfrm>
          <a:prstGeom prst="rect">
            <a:avLst/>
          </a:prstGeom>
          <a:noFill/>
        </p:spPr>
        <p:txBody>
          <a:bodyPr wrap="square">
            <a:spAutoFit/>
          </a:bodyPr>
          <a:lstStyle/>
          <a:p>
            <a:pPr algn="l"/>
            <a:r>
              <a:rPr lang="en-US" sz="2800" b="1" i="0" dirty="0">
                <a:solidFill>
                  <a:schemeClr val="bg2"/>
                </a:solidFill>
                <a:latin typeface="Georgia"/>
              </a:rPr>
              <a:t>The Bottom Line</a:t>
            </a:r>
          </a:p>
        </p:txBody>
      </p:sp>
      <p:sp>
        <p:nvSpPr>
          <p:cNvPr id="5" name="TextBox 4">
            <a:extLst>
              <a:ext uri="{FF2B5EF4-FFF2-40B4-BE49-F238E27FC236}">
                <a16:creationId xmlns:a16="http://schemas.microsoft.com/office/drawing/2014/main" id="{1678199D-669A-3327-F8DA-64887411DDA7}"/>
              </a:ext>
            </a:extLst>
          </p:cNvPr>
          <p:cNvSpPr txBox="1"/>
          <p:nvPr/>
        </p:nvSpPr>
        <p:spPr>
          <a:xfrm>
            <a:off x="5653926" y="1192820"/>
            <a:ext cx="5994514" cy="4832092"/>
          </a:xfrm>
          <a:prstGeom prst="rect">
            <a:avLst/>
          </a:prstGeom>
          <a:noFill/>
        </p:spPr>
        <p:txBody>
          <a:bodyPr wrap="square">
            <a:spAutoFit/>
          </a:bodyPr>
          <a:lstStyle/>
          <a:p>
            <a:pPr marL="342900" indent="-342900">
              <a:spcBef>
                <a:spcPts val="600"/>
              </a:spcBef>
              <a:spcAft>
                <a:spcPts val="600"/>
              </a:spcAft>
              <a:buFont typeface="Arial" panose="020B0604020202020204" pitchFamily="34" charset="0"/>
              <a:buChar char="•"/>
            </a:pPr>
            <a:r>
              <a:rPr sz="2400" b="0" dirty="0">
                <a:solidFill>
                  <a:schemeClr val="bg2"/>
                </a:solidFill>
                <a:latin typeface="Abadi" panose="020B0604020104020204" pitchFamily="34" charset="0"/>
              </a:rPr>
              <a:t>Member-managed works best when the LLC has a small number of members who all intend to be actively involved and trust one another's judgment. </a:t>
            </a:r>
            <a:endParaRPr lang="en-US" sz="2400" b="0" dirty="0">
              <a:solidFill>
                <a:schemeClr val="bg2"/>
              </a:solidFill>
              <a:latin typeface="Abadi" panose="020B0604020104020204" pitchFamily="34" charset="0"/>
            </a:endParaRPr>
          </a:p>
          <a:p>
            <a:pPr marL="342900" indent="-342900">
              <a:spcBef>
                <a:spcPts val="600"/>
              </a:spcBef>
              <a:spcAft>
                <a:spcPts val="600"/>
              </a:spcAft>
              <a:buFont typeface="Arial" panose="020B0604020202020204" pitchFamily="34" charset="0"/>
              <a:buChar char="•"/>
            </a:pPr>
            <a:r>
              <a:rPr sz="2400" b="0" dirty="0">
                <a:solidFill>
                  <a:schemeClr val="bg2"/>
                </a:solidFill>
                <a:latin typeface="Abadi" panose="020B0604020104020204" pitchFamily="34" charset="0"/>
              </a:rPr>
              <a:t>As membership grows, becomes more passive, or involves outside capital, the limitations of this structure tend to outweigh the simplicity it offers. </a:t>
            </a:r>
            <a:endParaRPr lang="en-US" sz="2400" b="0" dirty="0">
              <a:solidFill>
                <a:schemeClr val="bg2"/>
              </a:solidFill>
              <a:latin typeface="Abadi" panose="020B0604020104020204" pitchFamily="34" charset="0"/>
            </a:endParaRPr>
          </a:p>
          <a:p>
            <a:pPr marL="342900" indent="-342900">
              <a:spcBef>
                <a:spcPts val="600"/>
              </a:spcBef>
              <a:spcAft>
                <a:spcPts val="600"/>
              </a:spcAft>
              <a:buFont typeface="Arial" panose="020B0604020202020204" pitchFamily="34" charset="0"/>
              <a:buChar char="•"/>
            </a:pPr>
            <a:r>
              <a:rPr sz="2400" b="0" dirty="0">
                <a:solidFill>
                  <a:schemeClr val="bg2"/>
                </a:solidFill>
                <a:latin typeface="Abadi" panose="020B0604020104020204" pitchFamily="34" charset="0"/>
              </a:rPr>
              <a:t>A well-drafted operating agreement can mitigate many of the negatives</a:t>
            </a:r>
            <a:r>
              <a:rPr lang="en-US" sz="2400" b="0" dirty="0">
                <a:solidFill>
                  <a:schemeClr val="bg2"/>
                </a:solidFill>
                <a:latin typeface="Abadi" panose="020B0604020104020204" pitchFamily="34" charset="0"/>
              </a:rPr>
              <a:t>,</a:t>
            </a:r>
            <a:r>
              <a:rPr sz="2400" b="0" dirty="0">
                <a:solidFill>
                  <a:schemeClr val="bg2"/>
                </a:solidFill>
                <a:latin typeface="Abadi" panose="020B0604020104020204" pitchFamily="34" charset="0"/>
              </a:rPr>
              <a:t> particularly by limiting the authority of individual members to act unilaterally.</a:t>
            </a:r>
          </a:p>
        </p:txBody>
      </p:sp>
      <p:pic>
        <p:nvPicPr>
          <p:cNvPr id="7" name="Picture 6">
            <a:extLst>
              <a:ext uri="{FF2B5EF4-FFF2-40B4-BE49-F238E27FC236}">
                <a16:creationId xmlns:a16="http://schemas.microsoft.com/office/drawing/2014/main" id="{83274DC5-95C7-F10B-DB53-596D419E3247}"/>
              </a:ext>
            </a:extLst>
          </p:cNvPr>
          <p:cNvPicPr>
            <a:picLocks noChangeAspect="1"/>
          </p:cNvPicPr>
          <p:nvPr/>
        </p:nvPicPr>
        <p:blipFill>
          <a:blip r:embed="rId2"/>
          <a:srcRect t="35273" r="74888" b="14820"/>
          <a:stretch>
            <a:fillRect/>
          </a:stretch>
        </p:blipFill>
        <p:spPr>
          <a:xfrm>
            <a:off x="330757" y="341746"/>
            <a:ext cx="5053264" cy="5984176"/>
          </a:xfrm>
          <a:prstGeom prst="rect">
            <a:avLst/>
          </a:prstGeom>
        </p:spPr>
      </p:pic>
    </p:spTree>
    <p:extLst>
      <p:ext uri="{BB962C8B-B14F-4D97-AF65-F5344CB8AC3E}">
        <p14:creationId xmlns:p14="http://schemas.microsoft.com/office/powerpoint/2010/main" val="118843898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E6B1186-C800-B132-BEFC-47838E84794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F906476-22E3-BCE4-19ED-FFBD1464DD17}"/>
              </a:ext>
            </a:extLst>
          </p:cNvPr>
          <p:cNvPicPr>
            <a:picLocks noChangeAspect="1"/>
          </p:cNvPicPr>
          <p:nvPr/>
        </p:nvPicPr>
        <p:blipFill>
          <a:blip r:embed="rId2"/>
          <a:srcRect b="12831"/>
          <a:stretch>
            <a:fillRect/>
          </a:stretch>
        </p:blipFill>
        <p:spPr>
          <a:xfrm>
            <a:off x="-1" y="26105"/>
            <a:ext cx="12188825" cy="6831895"/>
          </a:xfrm>
          <a:prstGeom prst="rect">
            <a:avLst/>
          </a:prstGeom>
        </p:spPr>
      </p:pic>
      <p:pic>
        <p:nvPicPr>
          <p:cNvPr id="8" name="Picture 7">
            <a:extLst>
              <a:ext uri="{FF2B5EF4-FFF2-40B4-BE49-F238E27FC236}">
                <a16:creationId xmlns:a16="http://schemas.microsoft.com/office/drawing/2014/main" id="{A0EE86BE-6562-E732-804A-470237DDCC0A}"/>
              </a:ext>
            </a:extLst>
          </p:cNvPr>
          <p:cNvPicPr>
            <a:picLocks noChangeAspect="1"/>
          </p:cNvPicPr>
          <p:nvPr/>
        </p:nvPicPr>
        <p:blipFill>
          <a:blip r:embed="rId3"/>
          <a:stretch>
            <a:fillRect/>
          </a:stretch>
        </p:blipFill>
        <p:spPr>
          <a:xfrm>
            <a:off x="-75373" y="0"/>
            <a:ext cx="12339567" cy="6988566"/>
          </a:xfrm>
          <a:prstGeom prst="rect">
            <a:avLst/>
          </a:prstGeom>
        </p:spPr>
      </p:pic>
      <p:sp>
        <p:nvSpPr>
          <p:cNvPr id="11" name="Rectangle 10">
            <a:extLst>
              <a:ext uri="{FF2B5EF4-FFF2-40B4-BE49-F238E27FC236}">
                <a16:creationId xmlns:a16="http://schemas.microsoft.com/office/drawing/2014/main" id="{4A88A59F-B0D8-6E97-0E96-963CADBCFC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88825"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p:txBody>
      </p:sp>
      <p:sp>
        <p:nvSpPr>
          <p:cNvPr id="5" name="TextBox 4">
            <a:extLst>
              <a:ext uri="{FF2B5EF4-FFF2-40B4-BE49-F238E27FC236}">
                <a16:creationId xmlns:a16="http://schemas.microsoft.com/office/drawing/2014/main" id="{55A7E4A3-E0FA-E821-DD8F-8F6F2C427CA7}"/>
              </a:ext>
            </a:extLst>
          </p:cNvPr>
          <p:cNvSpPr txBox="1"/>
          <p:nvPr/>
        </p:nvSpPr>
        <p:spPr>
          <a:xfrm>
            <a:off x="523738" y="5317240"/>
            <a:ext cx="11208006" cy="7448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a:noFill/>
                </a:ln>
                <a:solidFill>
                  <a:prstClr val="black">
                    <a:lumMod val="85000"/>
                    <a:lumOff val="15000"/>
                  </a:prstClr>
                </a:solidFill>
                <a:effectLst>
                  <a:outerShdw blurRad="38100" dist="38100" dir="2700000" algn="tl">
                    <a:srgbClr val="000000">
                      <a:alpha val="43137"/>
                    </a:srgbClr>
                  </a:outerShdw>
                </a:effectLst>
                <a:uLnTx/>
                <a:uFillTx/>
                <a:latin typeface="Georgia" panose="02040502050405020303" pitchFamily="18" charset="0"/>
              </a:rPr>
              <a:t>Manager-Managed LLC</a:t>
            </a:r>
          </a:p>
        </p:txBody>
      </p:sp>
      <p:cxnSp>
        <p:nvCxnSpPr>
          <p:cNvPr id="13" name="Straight Connector 12">
            <a:extLst>
              <a:ext uri="{FF2B5EF4-FFF2-40B4-BE49-F238E27FC236}">
                <a16:creationId xmlns:a16="http://schemas.microsoft.com/office/drawing/2014/main" id="{BD92CFE9-F2C8-B4C0-EB10-1D172220B5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88825"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0A908B0-347A-256C-AC8C-D66C007109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88825"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567857"/>
      </p:ext>
    </p:extLst>
  </p:cSld>
  <p:clrMapOvr>
    <a:masterClrMapping/>
  </p:clrMapOvr>
  <p:transition spd="slow">
    <p:cove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AB3B281-BFBC-9E14-8DF1-F5471717930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66186"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3" name="TextBox 2">
            <a:extLst>
              <a:ext uri="{FF2B5EF4-FFF2-40B4-BE49-F238E27FC236}">
                <a16:creationId xmlns:a16="http://schemas.microsoft.com/office/drawing/2014/main" id="{7938D51C-2683-E454-F01C-137700313906}"/>
              </a:ext>
            </a:extLst>
          </p:cNvPr>
          <p:cNvSpPr txBox="1"/>
          <p:nvPr/>
        </p:nvSpPr>
        <p:spPr>
          <a:xfrm>
            <a:off x="429768" y="1153572"/>
            <a:ext cx="3456453" cy="446116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b="1" i="0" kern="1200" dirty="0">
                <a:solidFill>
                  <a:srgbClr val="FFFFFF"/>
                </a:solidFill>
                <a:latin typeface="Georgia" panose="02040502050405020303" pitchFamily="18" charset="0"/>
                <a:ea typeface="+mj-ea"/>
                <a:cs typeface="+mj-cs"/>
              </a:rPr>
              <a:t>Manager Managed: Overview</a:t>
            </a: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48435" y="2455479"/>
            <a:ext cx="4082370"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badi" panose="020B0604020104020204" pitchFamily="34" charset="0"/>
            </a:endParaRPr>
          </a:p>
        </p:txBody>
      </p:sp>
      <p:sp>
        <p:nvSpPr>
          <p:cNvPr id="5" name="TextBox 4">
            <a:extLst>
              <a:ext uri="{FF2B5EF4-FFF2-40B4-BE49-F238E27FC236}">
                <a16:creationId xmlns:a16="http://schemas.microsoft.com/office/drawing/2014/main" id="{38E5AA17-2B9D-8634-7BCC-50D2AA8A4529}"/>
              </a:ext>
            </a:extLst>
          </p:cNvPr>
          <p:cNvSpPr txBox="1"/>
          <p:nvPr/>
        </p:nvSpPr>
        <p:spPr>
          <a:xfrm>
            <a:off x="4446149" y="219456"/>
            <a:ext cx="7739629" cy="6419088"/>
          </a:xfrm>
          <a:prstGeom prst="rect">
            <a:avLst/>
          </a:prstGeom>
          <a:solidFill>
            <a:schemeClr val="bg1"/>
          </a:solidFill>
        </p:spPr>
        <p:txBody>
          <a:bodyPr vert="horz" lIns="91440" tIns="45720" rIns="91440" bIns="45720" rtlCol="0" anchor="ctr">
            <a:noAutofit/>
          </a:bodyPr>
          <a:lstStyle/>
          <a:p>
            <a:pPr defTabSz="914400">
              <a:spcBef>
                <a:spcPts val="600"/>
              </a:spcBef>
              <a:spcAft>
                <a:spcPts val="600"/>
              </a:spcAft>
            </a:pPr>
            <a:r>
              <a:rPr lang="en-US" sz="2400" b="1" dirty="0">
                <a:latin typeface="Abadi" panose="020B0604020104020204" pitchFamily="34" charset="0"/>
              </a:rPr>
              <a:t>Overview</a:t>
            </a:r>
          </a:p>
          <a:p>
            <a:pPr marL="228600" indent="-228600" defTabSz="914400">
              <a:spcBef>
                <a:spcPts val="600"/>
              </a:spcBef>
              <a:spcAft>
                <a:spcPts val="600"/>
              </a:spcAft>
              <a:buFont typeface="Arial" panose="020B0604020202020204" pitchFamily="34" charset="0"/>
              <a:buChar char="•"/>
            </a:pPr>
            <a:r>
              <a:rPr lang="en-US" sz="2400" b="0" dirty="0">
                <a:latin typeface="Abadi" panose="020B0604020104020204" pitchFamily="34" charset="0"/>
              </a:rPr>
              <a:t>A manager-managed LLC is one where authority is vested in one or more designated managers, who may or may not be members, rather than in all members collectively.</a:t>
            </a:r>
          </a:p>
          <a:p>
            <a:pPr defTabSz="914400">
              <a:spcBef>
                <a:spcPts val="600"/>
              </a:spcBef>
              <a:spcAft>
                <a:spcPts val="600"/>
              </a:spcAft>
            </a:pPr>
            <a:r>
              <a:rPr lang="en-US" sz="2400" b="1" dirty="0">
                <a:latin typeface="Abadi" panose="020B0604020104020204" pitchFamily="34" charset="0"/>
              </a:rPr>
              <a:t>Better for Passive Investors</a:t>
            </a:r>
            <a:endParaRPr lang="en-US" sz="2400" b="0" dirty="0">
              <a:latin typeface="Abadi" panose="020B0604020104020204" pitchFamily="34" charset="0"/>
            </a:endParaRPr>
          </a:p>
          <a:p>
            <a:pPr marL="228600" indent="-228600" defTabSz="914400">
              <a:spcBef>
                <a:spcPts val="600"/>
              </a:spcBef>
              <a:spcAft>
                <a:spcPts val="600"/>
              </a:spcAft>
              <a:buFont typeface="Arial" panose="020B0604020202020204" pitchFamily="34" charset="0"/>
              <a:buChar char="•"/>
            </a:pPr>
            <a:r>
              <a:rPr lang="en-US" sz="2400" b="0" dirty="0">
                <a:latin typeface="Abadi" panose="020B0604020104020204" pitchFamily="34" charset="0"/>
              </a:rPr>
              <a:t>Members who contribute capital but don't want operational involvement can remain hands-off. </a:t>
            </a:r>
          </a:p>
          <a:p>
            <a:pPr marL="228600" indent="-228600" defTabSz="914400">
              <a:spcBef>
                <a:spcPts val="600"/>
              </a:spcBef>
              <a:spcAft>
                <a:spcPts val="600"/>
              </a:spcAft>
              <a:buFont typeface="Arial" panose="020B0604020202020204" pitchFamily="34" charset="0"/>
              <a:buChar char="•"/>
            </a:pPr>
            <a:r>
              <a:rPr lang="en-US" sz="2400" b="0" dirty="0">
                <a:latin typeface="Abadi" panose="020B0604020104020204" pitchFamily="34" charset="0"/>
              </a:rPr>
              <a:t>This makes the structure attractive for raising outside investment and accommodating silent partners.</a:t>
            </a:r>
          </a:p>
        </p:txBody>
      </p:sp>
    </p:spTree>
    <p:extLst>
      <p:ext uri="{BB962C8B-B14F-4D97-AF65-F5344CB8AC3E}">
        <p14:creationId xmlns:p14="http://schemas.microsoft.com/office/powerpoint/2010/main" val="11063489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left)">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left)">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left)">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TextBox 2"/>
          <p:cNvSpPr txBox="1"/>
          <p:nvPr/>
        </p:nvSpPr>
        <p:spPr>
          <a:xfrm>
            <a:off x="5398791" y="-320993"/>
            <a:ext cx="5290285" cy="1628775"/>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000" b="1" i="0" dirty="0">
                <a:solidFill>
                  <a:schemeClr val="bg1"/>
                </a:solidFill>
                <a:effectLst>
                  <a:outerShdw blurRad="38100" dist="38100" dir="2700000" algn="tl">
                    <a:srgbClr val="000000">
                      <a:alpha val="43137"/>
                    </a:srgbClr>
                  </a:outerShdw>
                </a:effectLst>
                <a:latin typeface="Georgia" panose="02040502050405020303" pitchFamily="18" charset="0"/>
                <a:ea typeface="+mj-ea"/>
                <a:cs typeface="+mj-cs"/>
              </a:rPr>
              <a:t>Manager Managed: Positives</a:t>
            </a:r>
          </a:p>
        </p:txBody>
      </p:sp>
      <p:pic>
        <p:nvPicPr>
          <p:cNvPr id="7" name="Picture 6">
            <a:extLst>
              <a:ext uri="{FF2B5EF4-FFF2-40B4-BE49-F238E27FC236}">
                <a16:creationId xmlns:a16="http://schemas.microsoft.com/office/drawing/2014/main" id="{715DE02D-F146-8F2A-9B0C-CE9C59E9627D}"/>
              </a:ext>
            </a:extLst>
          </p:cNvPr>
          <p:cNvPicPr>
            <a:picLocks noChangeAspect="1"/>
          </p:cNvPicPr>
          <p:nvPr/>
        </p:nvPicPr>
        <p:blipFill>
          <a:blip r:embed="rId2"/>
          <a:srcRect l="23918" r="14972" b="-2"/>
          <a:stretch>
            <a:fillRect/>
          </a:stretch>
        </p:blipFill>
        <p:spPr>
          <a:xfrm>
            <a:off x="1" y="-12383"/>
            <a:ext cx="505205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5" name="TextBox 4"/>
          <p:cNvSpPr txBox="1"/>
          <p:nvPr/>
        </p:nvSpPr>
        <p:spPr>
          <a:xfrm>
            <a:off x="5463446" y="1817340"/>
            <a:ext cx="6625569" cy="4311968"/>
          </a:xfrm>
          <a:prstGeom prst="rect">
            <a:avLst/>
          </a:prstGeom>
        </p:spPr>
        <p:txBody>
          <a:bodyPr vert="horz" lIns="91440" tIns="45720" rIns="91440" bIns="45720" rtlCol="0">
            <a:noAutofit/>
          </a:bodyPr>
          <a:lstStyle/>
          <a:p>
            <a:pPr defTabSz="914400">
              <a:spcBef>
                <a:spcPts val="600"/>
              </a:spcBef>
              <a:spcAft>
                <a:spcPts val="600"/>
              </a:spcAft>
            </a:pPr>
            <a:r>
              <a:rPr lang="en-US" sz="2000" b="1" dirty="0">
                <a:solidFill>
                  <a:schemeClr val="bg1"/>
                </a:solidFill>
                <a:latin typeface="Abadi" panose="020B0604020104020204" pitchFamily="34" charset="0"/>
              </a:rPr>
              <a:t>Controlled Authority</a:t>
            </a:r>
            <a:endParaRPr lang="en-US" sz="2000" b="0" dirty="0">
              <a:solidFill>
                <a:schemeClr val="bg1"/>
              </a:solidFill>
              <a:latin typeface="Abadi" panose="020B0604020104020204" pitchFamily="34" charset="0"/>
            </a:endParaRPr>
          </a:p>
          <a:p>
            <a:pPr marL="342900" indent="-342900" defTabSz="914400">
              <a:spcBef>
                <a:spcPts val="600"/>
              </a:spcBef>
              <a:spcAft>
                <a:spcPts val="600"/>
              </a:spcAft>
              <a:buFont typeface="Arial" panose="020B0604020202020204" pitchFamily="34" charset="0"/>
              <a:buChar char="•"/>
            </a:pPr>
            <a:r>
              <a:rPr lang="en-US" sz="2000" b="0" dirty="0">
                <a:solidFill>
                  <a:schemeClr val="bg1"/>
                </a:solidFill>
                <a:latin typeface="Abadi" panose="020B0604020104020204" pitchFamily="34" charset="0"/>
              </a:rPr>
              <a:t>Only the designated manager or managers have the power to bind the company to contracts and obligations. </a:t>
            </a:r>
          </a:p>
          <a:p>
            <a:pPr defTabSz="914400">
              <a:spcBef>
                <a:spcPts val="600"/>
              </a:spcBef>
              <a:spcAft>
                <a:spcPts val="600"/>
              </a:spcAft>
            </a:pPr>
            <a:r>
              <a:rPr lang="en-US" sz="2000" b="1" dirty="0">
                <a:solidFill>
                  <a:schemeClr val="bg1"/>
                </a:solidFill>
                <a:latin typeface="Abadi" panose="020B0604020104020204" pitchFamily="34" charset="0"/>
              </a:rPr>
              <a:t>Professional Management</a:t>
            </a:r>
          </a:p>
          <a:p>
            <a:pPr marL="342900" indent="-342900" defTabSz="914400">
              <a:spcBef>
                <a:spcPts val="600"/>
              </a:spcBef>
              <a:spcAft>
                <a:spcPts val="600"/>
              </a:spcAft>
              <a:buFont typeface="Arial" panose="020B0604020202020204" pitchFamily="34" charset="0"/>
              <a:buChar char="•"/>
            </a:pPr>
            <a:r>
              <a:rPr lang="en-US" sz="2000" b="0" dirty="0">
                <a:solidFill>
                  <a:schemeClr val="bg1"/>
                </a:solidFill>
                <a:latin typeface="Abadi" panose="020B0604020104020204" pitchFamily="34" charset="0"/>
              </a:rPr>
              <a:t>You can appoint someone with specialized expertise to run the company even if they have little or no ownership stake. </a:t>
            </a:r>
          </a:p>
          <a:p>
            <a:pPr marL="342900" indent="-342900" defTabSz="914400">
              <a:spcBef>
                <a:spcPts val="600"/>
              </a:spcBef>
              <a:spcAft>
                <a:spcPts val="600"/>
              </a:spcAft>
              <a:buFont typeface="Arial" panose="020B0604020202020204" pitchFamily="34" charset="0"/>
              <a:buChar char="•"/>
            </a:pPr>
            <a:r>
              <a:rPr lang="en-US" sz="2000" b="0" dirty="0">
                <a:solidFill>
                  <a:schemeClr val="bg1"/>
                </a:solidFill>
                <a:latin typeface="Abadi" panose="020B0604020104020204" pitchFamily="34" charset="0"/>
              </a:rPr>
              <a:t>This separates management competency from capital contribution.</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9442D1FC-AB97-9DB1-15CA-257E9EBF3061}"/>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pic>
        <p:nvPicPr>
          <p:cNvPr id="7" name="Picture 6">
            <a:extLst>
              <a:ext uri="{FF2B5EF4-FFF2-40B4-BE49-F238E27FC236}">
                <a16:creationId xmlns:a16="http://schemas.microsoft.com/office/drawing/2014/main" id="{9906DAE7-D5DC-68A2-36C7-43BAB63B7E00}"/>
              </a:ext>
            </a:extLst>
          </p:cNvPr>
          <p:cNvPicPr>
            <a:picLocks noChangeAspect="1"/>
          </p:cNvPicPr>
          <p:nvPr/>
        </p:nvPicPr>
        <p:blipFill>
          <a:blip r:embed="rId2"/>
          <a:srcRect l="1891" r="20358"/>
          <a:stretch>
            <a:fillRect/>
          </a:stretch>
        </p:blipFill>
        <p:spPr>
          <a:xfrm>
            <a:off x="7783830" y="10"/>
            <a:ext cx="4404995"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14" name="Freeform: Shape 13">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13"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p:txBody>
      </p:sp>
      <p:sp useBgFill="1">
        <p:nvSpPr>
          <p:cNvPr id="16" name="Freeform: Shape 15">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271"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p:txBody>
      </p:sp>
      <p:sp>
        <p:nvSpPr>
          <p:cNvPr id="3" name="TextBox 2">
            <a:extLst>
              <a:ext uri="{FF2B5EF4-FFF2-40B4-BE49-F238E27FC236}">
                <a16:creationId xmlns:a16="http://schemas.microsoft.com/office/drawing/2014/main" id="{A6464F24-5A31-C08E-5196-A6770D6EE02A}"/>
              </a:ext>
            </a:extLst>
          </p:cNvPr>
          <p:cNvSpPr txBox="1"/>
          <p:nvPr/>
        </p:nvSpPr>
        <p:spPr>
          <a:xfrm>
            <a:off x="374806" y="856488"/>
            <a:ext cx="4991324" cy="1243584"/>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400" b="1" i="0" dirty="0">
                <a:effectLst>
                  <a:outerShdw blurRad="38100" dist="38100" dir="2700000" algn="tl">
                    <a:srgbClr val="000000">
                      <a:alpha val="43137"/>
                    </a:srgbClr>
                  </a:outerShdw>
                </a:effectLst>
                <a:latin typeface="Georgia" panose="02040502050405020303" pitchFamily="18" charset="0"/>
                <a:ea typeface="+mj-ea"/>
                <a:cs typeface="+mj-cs"/>
              </a:rPr>
              <a:t>Manager Managed: Positives</a:t>
            </a:r>
          </a:p>
        </p:txBody>
      </p:sp>
      <p:sp>
        <p:nvSpPr>
          <p:cNvPr id="18" name="Rectangle 17">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798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badi" panose="020B0604020104020204" pitchFamily="34" charset="0"/>
            </a:endParaRPr>
          </a:p>
        </p:txBody>
      </p:sp>
      <p:sp>
        <p:nvSpPr>
          <p:cNvPr id="20" name="Rectangle 19">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654" y="2195336"/>
            <a:ext cx="4982183"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Abadi" panose="020B0604020104020204" pitchFamily="34" charset="0"/>
            </a:endParaRPr>
          </a:p>
        </p:txBody>
      </p:sp>
      <p:sp>
        <p:nvSpPr>
          <p:cNvPr id="5" name="TextBox 4">
            <a:extLst>
              <a:ext uri="{FF2B5EF4-FFF2-40B4-BE49-F238E27FC236}">
                <a16:creationId xmlns:a16="http://schemas.microsoft.com/office/drawing/2014/main" id="{92A8498A-D148-A6B7-5107-E56183A144A8}"/>
              </a:ext>
            </a:extLst>
          </p:cNvPr>
          <p:cNvSpPr txBox="1"/>
          <p:nvPr/>
        </p:nvSpPr>
        <p:spPr>
          <a:xfrm>
            <a:off x="374805" y="2361052"/>
            <a:ext cx="7769069" cy="3402363"/>
          </a:xfrm>
          <a:prstGeom prst="rect">
            <a:avLst/>
          </a:prstGeom>
        </p:spPr>
        <p:txBody>
          <a:bodyPr vert="horz" lIns="91440" tIns="45720" rIns="91440" bIns="45720" rtlCol="0" anchor="t">
            <a:noAutofit/>
          </a:bodyPr>
          <a:lstStyle/>
          <a:p>
            <a:pPr defTabSz="914400">
              <a:lnSpc>
                <a:spcPct val="90000"/>
              </a:lnSpc>
              <a:spcBef>
                <a:spcPts val="600"/>
              </a:spcBef>
              <a:spcAft>
                <a:spcPts val="600"/>
              </a:spcAft>
            </a:pPr>
            <a:r>
              <a:rPr lang="en-US" sz="2400" b="1" dirty="0">
                <a:latin typeface="Abadi" panose="020B0604020104020204" pitchFamily="34" charset="0"/>
              </a:rPr>
              <a:t>Scalability</a:t>
            </a:r>
            <a:endParaRPr lang="en-US" sz="2400" b="0" dirty="0">
              <a:latin typeface="Abadi" panose="020B0604020104020204" pitchFamily="34" charset="0"/>
            </a:endParaRPr>
          </a:p>
          <a:p>
            <a:pPr marL="228600" indent="-228600" defTabSz="914400">
              <a:spcBef>
                <a:spcPts val="600"/>
              </a:spcBef>
              <a:spcAft>
                <a:spcPts val="600"/>
              </a:spcAft>
              <a:buFont typeface="Arial" panose="020B0604020202020204" pitchFamily="34" charset="0"/>
              <a:buChar char="•"/>
            </a:pPr>
            <a:r>
              <a:rPr lang="en-US" sz="2400" b="0" dirty="0">
                <a:latin typeface="Abadi" panose="020B0604020104020204" pitchFamily="34" charset="0"/>
              </a:rPr>
              <a:t>As the business grows and the number of members increases, a manager-managed structure scales more naturally. </a:t>
            </a:r>
          </a:p>
          <a:p>
            <a:pPr marL="228600" indent="-228600" defTabSz="914400">
              <a:spcBef>
                <a:spcPts val="600"/>
              </a:spcBef>
              <a:spcAft>
                <a:spcPts val="600"/>
              </a:spcAft>
              <a:buFont typeface="Arial" panose="020B0604020202020204" pitchFamily="34" charset="0"/>
              <a:buChar char="•"/>
            </a:pPr>
            <a:r>
              <a:rPr lang="en-US" sz="2400" b="0" dirty="0">
                <a:latin typeface="Abadi" panose="020B0604020104020204" pitchFamily="34" charset="0"/>
              </a:rPr>
              <a:t>It resembles a corporate governance model, which is familiar to investors and lenders and easier to adapt as complexity grows.</a:t>
            </a:r>
          </a:p>
          <a:p>
            <a:pPr marL="228600" indent="-228600" defTabSz="914400">
              <a:spcBef>
                <a:spcPts val="600"/>
              </a:spcBef>
              <a:spcAft>
                <a:spcPts val="600"/>
              </a:spcAft>
              <a:buFont typeface="Arial" panose="020B0604020202020204" pitchFamily="34" charset="0"/>
              <a:buChar char="•"/>
            </a:pPr>
            <a:r>
              <a:rPr lang="en-US" sz="2400" b="0" dirty="0">
                <a:latin typeface="Abadi" panose="020B0604020104020204" pitchFamily="34" charset="0"/>
              </a:rPr>
              <a:t>When members are genuinely passive and a manager runs the business, the arrangement more clearly separates investment from management. </a:t>
            </a:r>
          </a:p>
        </p:txBody>
      </p:sp>
    </p:spTree>
    <p:extLst>
      <p:ext uri="{BB962C8B-B14F-4D97-AF65-F5344CB8AC3E}">
        <p14:creationId xmlns:p14="http://schemas.microsoft.com/office/powerpoint/2010/main" val="33885445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a:extLst>
            <a:ext uri="{FF2B5EF4-FFF2-40B4-BE49-F238E27FC236}">
              <a16:creationId xmlns:a16="http://schemas.microsoft.com/office/drawing/2014/main" id="{8B477AB4-3616-3DC2-B42C-DE060DDA3F7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CE385C9-9A7C-E52B-09BB-043CF3281F4A}"/>
              </a:ext>
            </a:extLst>
          </p:cNvPr>
          <p:cNvSpPr txBox="1"/>
          <p:nvPr/>
        </p:nvSpPr>
        <p:spPr>
          <a:xfrm>
            <a:off x="2962908" y="-544270"/>
            <a:ext cx="8510932" cy="1628775"/>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4000" b="1" i="0" dirty="0">
                <a:effectLst>
                  <a:outerShdw blurRad="38100" dist="38100" dir="2700000" algn="tl">
                    <a:srgbClr val="000000">
                      <a:alpha val="43137"/>
                    </a:srgbClr>
                  </a:outerShdw>
                </a:effectLst>
                <a:latin typeface="Georgia" panose="02040502050405020303" pitchFamily="18" charset="0"/>
                <a:ea typeface="+mj-ea"/>
                <a:cs typeface="+mj-cs"/>
              </a:rPr>
              <a:t>Manager Managed: Negatives</a:t>
            </a:r>
          </a:p>
        </p:txBody>
      </p:sp>
      <p:pic>
        <p:nvPicPr>
          <p:cNvPr id="7" name="Picture 6">
            <a:extLst>
              <a:ext uri="{FF2B5EF4-FFF2-40B4-BE49-F238E27FC236}">
                <a16:creationId xmlns:a16="http://schemas.microsoft.com/office/drawing/2014/main" id="{775EA589-B1C0-0953-13A6-24AB3FB272FD}"/>
              </a:ext>
            </a:extLst>
          </p:cNvPr>
          <p:cNvPicPr>
            <a:picLocks noChangeAspect="1"/>
          </p:cNvPicPr>
          <p:nvPr/>
        </p:nvPicPr>
        <p:blipFill>
          <a:blip r:embed="rId3"/>
          <a:srcRect l="29145" r="20857"/>
          <a:stretch>
            <a:fillRect/>
          </a:stretch>
        </p:blipFill>
        <p:spPr>
          <a:xfrm>
            <a:off x="2" y="0"/>
            <a:ext cx="2733674"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effectLst>
            <a:outerShdw blurRad="50800" dist="50800" dir="5400000" algn="ctr" rotWithShape="0">
              <a:srgbClr val="000000">
                <a:alpha val="99000"/>
              </a:srgbClr>
            </a:outerShdw>
          </a:effectLst>
        </p:spPr>
      </p:pic>
      <p:sp>
        <p:nvSpPr>
          <p:cNvPr id="5" name="TextBox 4">
            <a:extLst>
              <a:ext uri="{FF2B5EF4-FFF2-40B4-BE49-F238E27FC236}">
                <a16:creationId xmlns:a16="http://schemas.microsoft.com/office/drawing/2014/main" id="{5956D3AD-90FB-318A-5F57-DEEBD8D9EC39}"/>
              </a:ext>
            </a:extLst>
          </p:cNvPr>
          <p:cNvSpPr txBox="1"/>
          <p:nvPr/>
        </p:nvSpPr>
        <p:spPr>
          <a:xfrm>
            <a:off x="2962908" y="1363027"/>
            <a:ext cx="9225915" cy="3752849"/>
          </a:xfrm>
          <a:prstGeom prst="rect">
            <a:avLst/>
          </a:prstGeom>
        </p:spPr>
        <p:txBody>
          <a:bodyPr vert="horz" lIns="91440" tIns="45720" rIns="91440" bIns="45720" rtlCol="0">
            <a:noAutofit/>
          </a:bodyPr>
          <a:lstStyle/>
          <a:p>
            <a:pPr defTabSz="914400">
              <a:spcBef>
                <a:spcPts val="600"/>
              </a:spcBef>
              <a:spcAft>
                <a:spcPts val="600"/>
              </a:spcAft>
            </a:pPr>
            <a:r>
              <a:rPr lang="en-US" b="1" dirty="0">
                <a:latin typeface="Abadi" panose="020B0604020104020204" pitchFamily="34" charset="0"/>
              </a:rPr>
              <a:t>Loss of Direct Control for Members</a:t>
            </a:r>
            <a:endParaRPr lang="en-US" b="0" dirty="0">
              <a:latin typeface="Abadi" panose="020B0604020104020204" pitchFamily="34" charset="0"/>
            </a:endParaRPr>
          </a:p>
          <a:p>
            <a:pPr marL="228600" indent="-228600" defTabSz="914400">
              <a:spcBef>
                <a:spcPts val="600"/>
              </a:spcBef>
              <a:spcAft>
                <a:spcPts val="600"/>
              </a:spcAft>
              <a:buFont typeface="Arial" panose="020B0604020202020204" pitchFamily="34" charset="0"/>
              <a:buChar char="•"/>
            </a:pPr>
            <a:r>
              <a:rPr lang="en-US" b="0" dirty="0">
                <a:latin typeface="Abadi" panose="020B0604020104020204" pitchFamily="34" charset="0"/>
              </a:rPr>
              <a:t>Non-managing members give up day-to-day decision-making power. </a:t>
            </a:r>
          </a:p>
          <a:p>
            <a:pPr marL="228600" indent="-228600" defTabSz="914400">
              <a:spcBef>
                <a:spcPts val="600"/>
              </a:spcBef>
              <a:spcAft>
                <a:spcPts val="600"/>
              </a:spcAft>
              <a:buFont typeface="Arial" panose="020B0604020202020204" pitchFamily="34" charset="0"/>
              <a:buChar char="•"/>
            </a:pPr>
            <a:r>
              <a:rPr lang="en-US" b="0" dirty="0">
                <a:latin typeface="Abadi" panose="020B0604020104020204" pitchFamily="34" charset="0"/>
              </a:rPr>
              <a:t>If they disagree with how the manager is running things, their recourse is typically limited to whatever removal and voting rights are spelled out in the operating agreement.</a:t>
            </a:r>
          </a:p>
          <a:p>
            <a:pPr marL="228600" indent="-228600" defTabSz="914400">
              <a:spcBef>
                <a:spcPts val="600"/>
              </a:spcBef>
              <a:spcAft>
                <a:spcPts val="600"/>
              </a:spcAft>
            </a:pPr>
            <a:r>
              <a:rPr lang="en-US" b="1" dirty="0">
                <a:latin typeface="Abadi" panose="020B0604020104020204" pitchFamily="34" charset="0"/>
              </a:rPr>
              <a:t>Potential for Conflict</a:t>
            </a:r>
            <a:endParaRPr lang="en-US" b="0" dirty="0">
              <a:latin typeface="Abadi" panose="020B0604020104020204" pitchFamily="34" charset="0"/>
            </a:endParaRPr>
          </a:p>
          <a:p>
            <a:pPr marL="228600" indent="-228600" defTabSz="914400">
              <a:spcBef>
                <a:spcPts val="600"/>
              </a:spcBef>
              <a:spcAft>
                <a:spcPts val="600"/>
              </a:spcAft>
              <a:buFont typeface="Arial" panose="020B0604020202020204" pitchFamily="34" charset="0"/>
              <a:buChar char="•"/>
            </a:pPr>
            <a:r>
              <a:rPr lang="en-US" b="0" dirty="0">
                <a:latin typeface="Abadi" panose="020B0604020104020204" pitchFamily="34" charset="0"/>
              </a:rPr>
              <a:t>Tensions can arise between managers and non-managing members, especially if the members feel excluded from information or believe the manager is not acting in the LLC's best interests. </a:t>
            </a:r>
          </a:p>
          <a:p>
            <a:pPr marL="228600" indent="-228600" defTabSz="914400">
              <a:spcBef>
                <a:spcPts val="600"/>
              </a:spcBef>
              <a:spcAft>
                <a:spcPts val="600"/>
              </a:spcAft>
              <a:buFont typeface="Arial" panose="020B0604020202020204" pitchFamily="34" charset="0"/>
              <a:buChar char="•"/>
            </a:pPr>
            <a:r>
              <a:rPr lang="en-US" b="0" dirty="0">
                <a:latin typeface="Abadi" panose="020B0604020104020204" pitchFamily="34" charset="0"/>
              </a:rPr>
              <a:t>A poorly drafted operating agreement can leave members with little practical recourse.</a:t>
            </a:r>
          </a:p>
          <a:p>
            <a:pPr marL="228600" indent="-228600" defTabSz="914400">
              <a:spcBef>
                <a:spcPts val="600"/>
              </a:spcBef>
              <a:spcAft>
                <a:spcPts val="600"/>
              </a:spcAft>
            </a:pPr>
            <a:r>
              <a:rPr lang="en-US" b="1" dirty="0">
                <a:latin typeface="Abadi" panose="020B0604020104020204" pitchFamily="34" charset="0"/>
              </a:rPr>
              <a:t>Complexity and Cost</a:t>
            </a:r>
            <a:endParaRPr lang="en-US" b="0" dirty="0">
              <a:latin typeface="Abadi" panose="020B0604020104020204" pitchFamily="34" charset="0"/>
            </a:endParaRPr>
          </a:p>
          <a:p>
            <a:pPr marL="228600" indent="-228600" defTabSz="914400">
              <a:spcBef>
                <a:spcPts val="600"/>
              </a:spcBef>
              <a:spcAft>
                <a:spcPts val="600"/>
              </a:spcAft>
              <a:buFont typeface="Arial" panose="020B0604020202020204" pitchFamily="34" charset="0"/>
              <a:buChar char="•"/>
            </a:pPr>
            <a:r>
              <a:rPr lang="en-US" b="0" dirty="0">
                <a:latin typeface="Abadi" panose="020B0604020104020204" pitchFamily="34" charset="0"/>
              </a:rPr>
              <a:t>The governance structure requires more careful drafting of the operating agreement, defining the manager's authority, limits on that authority, fiduciary duties, compensation, removal procedures, and member voting rights. </a:t>
            </a:r>
          </a:p>
          <a:p>
            <a:pPr marL="228600" indent="-228600" defTabSz="914400">
              <a:spcBef>
                <a:spcPts val="600"/>
              </a:spcBef>
              <a:spcAft>
                <a:spcPts val="600"/>
              </a:spcAft>
              <a:buFont typeface="Arial" panose="020B0604020202020204" pitchFamily="34" charset="0"/>
              <a:buChar char="•"/>
            </a:pPr>
            <a:r>
              <a:rPr lang="en-US" b="0" dirty="0">
                <a:latin typeface="Abadi" panose="020B0604020104020204" pitchFamily="34" charset="0"/>
              </a:rPr>
              <a:t>This means more upfront legal cost.</a:t>
            </a:r>
          </a:p>
        </p:txBody>
      </p:sp>
    </p:spTree>
    <p:extLst>
      <p:ext uri="{BB962C8B-B14F-4D97-AF65-F5344CB8AC3E}">
        <p14:creationId xmlns:p14="http://schemas.microsoft.com/office/powerpoint/2010/main" val="199398089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left)">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wipe(left)">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wipe(left)">
                                      <p:cBhvr>
                                        <p:cTn id="4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a:extLst>
            <a:ext uri="{FF2B5EF4-FFF2-40B4-BE49-F238E27FC236}">
              <a16:creationId xmlns:a16="http://schemas.microsoft.com/office/drawing/2014/main" id="{CB0F3582-049B-6342-82D4-B5B1733517B1}"/>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8EEE7B7-EDDE-525E-C05E-099CE041E702}"/>
              </a:ext>
            </a:extLst>
          </p:cNvPr>
          <p:cNvPicPr>
            <a:picLocks noChangeAspect="1"/>
          </p:cNvPicPr>
          <p:nvPr/>
        </p:nvPicPr>
        <p:blipFill>
          <a:blip r:embed="rId2">
            <a:alphaModFix amt="17000"/>
          </a:blip>
          <a:stretch>
            <a:fillRect/>
          </a:stretch>
        </p:blipFill>
        <p:spPr>
          <a:xfrm>
            <a:off x="0" y="0"/>
            <a:ext cx="12188825" cy="6857106"/>
          </a:xfrm>
          <a:prstGeom prst="rect">
            <a:avLst/>
          </a:prstGeom>
          <a:effectLst>
            <a:outerShdw blurRad="50800" dist="50800" dir="5400000" algn="ctr" rotWithShape="0">
              <a:srgbClr val="000000">
                <a:alpha val="99000"/>
              </a:srgbClr>
            </a:outerShdw>
          </a:effectLst>
        </p:spPr>
      </p:pic>
      <p:sp>
        <p:nvSpPr>
          <p:cNvPr id="3" name="TextBox 2">
            <a:extLst>
              <a:ext uri="{FF2B5EF4-FFF2-40B4-BE49-F238E27FC236}">
                <a16:creationId xmlns:a16="http://schemas.microsoft.com/office/drawing/2014/main" id="{92E035FE-6992-36F4-4728-1ADEDA1D1724}"/>
              </a:ext>
            </a:extLst>
          </p:cNvPr>
          <p:cNvSpPr txBox="1"/>
          <p:nvPr/>
        </p:nvSpPr>
        <p:spPr>
          <a:xfrm>
            <a:off x="411480" y="201168"/>
            <a:ext cx="11338560" cy="523220"/>
          </a:xfrm>
          <a:prstGeom prst="rect">
            <a:avLst/>
          </a:prstGeom>
          <a:noFill/>
        </p:spPr>
        <p:txBody>
          <a:bodyPr wrap="square">
            <a:spAutoFit/>
          </a:bodyPr>
          <a:lstStyle/>
          <a:p>
            <a:pPr algn="l"/>
            <a:r>
              <a:rPr sz="2800" b="1" i="0" dirty="0">
                <a:solidFill>
                  <a:srgbClr val="1B2B4B"/>
                </a:solidFill>
                <a:effectLst>
                  <a:outerShdw blurRad="38100" dist="38100" dir="2700000" algn="tl">
                    <a:srgbClr val="000000">
                      <a:alpha val="43137"/>
                    </a:srgbClr>
                  </a:outerShdw>
                </a:effectLst>
                <a:latin typeface="Georgia"/>
              </a:rPr>
              <a:t>Manager Managed</a:t>
            </a:r>
            <a:r>
              <a:rPr lang="en-US" sz="2800" b="1" i="0" dirty="0">
                <a:solidFill>
                  <a:srgbClr val="1B2B4B"/>
                </a:solidFill>
                <a:effectLst>
                  <a:outerShdw blurRad="38100" dist="38100" dir="2700000" algn="tl">
                    <a:srgbClr val="000000">
                      <a:alpha val="43137"/>
                    </a:srgbClr>
                  </a:outerShdw>
                </a:effectLst>
                <a:latin typeface="Georgia"/>
              </a:rPr>
              <a:t>: </a:t>
            </a:r>
            <a:r>
              <a:rPr sz="2800" b="1" i="0" dirty="0">
                <a:solidFill>
                  <a:srgbClr val="1B2B4B"/>
                </a:solidFill>
                <a:effectLst>
                  <a:outerShdw blurRad="38100" dist="38100" dir="2700000" algn="tl">
                    <a:srgbClr val="000000">
                      <a:alpha val="43137"/>
                    </a:srgbClr>
                  </a:outerShdw>
                </a:effectLst>
                <a:latin typeface="Georgia"/>
              </a:rPr>
              <a:t>Negatives </a:t>
            </a:r>
          </a:p>
        </p:txBody>
      </p:sp>
      <p:sp>
        <p:nvSpPr>
          <p:cNvPr id="5" name="TextBox 4">
            <a:extLst>
              <a:ext uri="{FF2B5EF4-FFF2-40B4-BE49-F238E27FC236}">
                <a16:creationId xmlns:a16="http://schemas.microsoft.com/office/drawing/2014/main" id="{7202A984-BF60-2CE5-B3A6-31E838E4F86E}"/>
              </a:ext>
            </a:extLst>
          </p:cNvPr>
          <p:cNvSpPr txBox="1"/>
          <p:nvPr/>
        </p:nvSpPr>
        <p:spPr>
          <a:xfrm>
            <a:off x="411480" y="1079823"/>
            <a:ext cx="11365992" cy="4493538"/>
          </a:xfrm>
          <a:prstGeom prst="rect">
            <a:avLst/>
          </a:prstGeom>
          <a:noFill/>
        </p:spPr>
        <p:txBody>
          <a:bodyPr wrap="square">
            <a:spAutoFit/>
          </a:bodyPr>
          <a:lstStyle/>
          <a:p>
            <a:pPr>
              <a:spcBef>
                <a:spcPts val="600"/>
              </a:spcBef>
              <a:spcAft>
                <a:spcPts val="600"/>
              </a:spcAft>
            </a:pPr>
            <a:r>
              <a:rPr b="1" dirty="0">
                <a:latin typeface="Abadi" panose="020B0604020104020204" pitchFamily="34" charset="0"/>
              </a:rPr>
              <a:t>Fiduciary Duty Obligations</a:t>
            </a:r>
            <a:endParaRPr lang="en-US" dirty="0">
              <a:latin typeface="Abadi" panose="020B0604020104020204" pitchFamily="34" charset="0"/>
            </a:endParaRPr>
          </a:p>
          <a:p>
            <a:pPr marL="285750" indent="-285750">
              <a:spcBef>
                <a:spcPts val="600"/>
              </a:spcBef>
              <a:spcAft>
                <a:spcPts val="600"/>
              </a:spcAft>
              <a:buFont typeface="Arial" panose="020B0604020202020204" pitchFamily="34" charset="0"/>
              <a:buChar char="•"/>
            </a:pPr>
            <a:r>
              <a:rPr b="0" dirty="0">
                <a:latin typeface="Abadi" panose="020B0604020104020204" pitchFamily="34" charset="0"/>
              </a:rPr>
              <a:t>Under Pennsylvania law, managers owe fiduciary duties to the LLC and its members. </a:t>
            </a:r>
            <a:endParaRPr lang="en-US" b="0" dirty="0">
              <a:latin typeface="Abadi" panose="020B0604020104020204" pitchFamily="34" charset="0"/>
            </a:endParaRPr>
          </a:p>
          <a:p>
            <a:pPr marL="285750" indent="-285750">
              <a:spcBef>
                <a:spcPts val="600"/>
              </a:spcBef>
              <a:spcAft>
                <a:spcPts val="600"/>
              </a:spcAft>
              <a:buFont typeface="Arial" panose="020B0604020202020204" pitchFamily="34" charset="0"/>
              <a:buChar char="•"/>
            </a:pPr>
            <a:r>
              <a:rPr b="0" dirty="0">
                <a:latin typeface="Abadi" panose="020B0604020104020204" pitchFamily="34" charset="0"/>
              </a:rPr>
              <a:t>If a manager acts in self-interest or mismanages the company, members may have legal claims</a:t>
            </a:r>
            <a:r>
              <a:rPr lang="en-US" b="0" dirty="0">
                <a:latin typeface="Abadi" panose="020B0604020104020204" pitchFamily="34" charset="0"/>
              </a:rPr>
              <a:t>,</a:t>
            </a:r>
            <a:r>
              <a:rPr b="0" dirty="0">
                <a:latin typeface="Abadi" panose="020B0604020104020204" pitchFamily="34" charset="0"/>
              </a:rPr>
              <a:t> but litigation is expensive and disruptive, and it underscores the importance of choosing a trustworthy manager.</a:t>
            </a:r>
          </a:p>
          <a:p>
            <a:pPr>
              <a:spcBef>
                <a:spcPts val="600"/>
              </a:spcBef>
              <a:spcAft>
                <a:spcPts val="600"/>
              </a:spcAft>
            </a:pPr>
            <a:r>
              <a:rPr b="1" dirty="0">
                <a:latin typeface="Abadi" panose="020B0604020104020204" pitchFamily="34" charset="0"/>
              </a:rPr>
              <a:t>Information Asymmetry</a:t>
            </a:r>
            <a:endParaRPr lang="en-US" dirty="0">
              <a:latin typeface="Abadi" panose="020B0604020104020204" pitchFamily="34" charset="0"/>
            </a:endParaRPr>
          </a:p>
          <a:p>
            <a:pPr marL="285750" indent="-285750">
              <a:spcBef>
                <a:spcPts val="600"/>
              </a:spcBef>
              <a:spcAft>
                <a:spcPts val="600"/>
              </a:spcAft>
              <a:buFont typeface="Arial" panose="020B0604020202020204" pitchFamily="34" charset="0"/>
              <a:buChar char="•"/>
            </a:pPr>
            <a:r>
              <a:rPr b="0" dirty="0">
                <a:latin typeface="Abadi" panose="020B0604020104020204" pitchFamily="34" charset="0"/>
              </a:rPr>
              <a:t>Non-managing members may find themselves at an informational disadvantage, relying on whatever reporting the manager chooses to provide unless the operating agreement mandates specific disclosures and reporting obligations.</a:t>
            </a:r>
          </a:p>
          <a:p>
            <a:pPr>
              <a:spcBef>
                <a:spcPts val="600"/>
              </a:spcBef>
              <a:spcAft>
                <a:spcPts val="600"/>
              </a:spcAft>
            </a:pPr>
            <a:r>
              <a:rPr b="1" dirty="0">
                <a:latin typeface="Abadi" panose="020B0604020104020204" pitchFamily="34" charset="0"/>
              </a:rPr>
              <a:t>Manager Removal Can Be Complicated</a:t>
            </a:r>
            <a:endParaRPr lang="en-US" dirty="0">
              <a:latin typeface="Abadi" panose="020B0604020104020204" pitchFamily="34" charset="0"/>
            </a:endParaRPr>
          </a:p>
          <a:p>
            <a:pPr marL="285750" indent="-285750">
              <a:spcBef>
                <a:spcPts val="600"/>
              </a:spcBef>
              <a:spcAft>
                <a:spcPts val="600"/>
              </a:spcAft>
              <a:buFont typeface="Arial" panose="020B0604020202020204" pitchFamily="34" charset="0"/>
              <a:buChar char="•"/>
            </a:pPr>
            <a:r>
              <a:rPr b="0" dirty="0">
                <a:latin typeface="Abadi" panose="020B0604020104020204" pitchFamily="34" charset="0"/>
              </a:rPr>
              <a:t>If a manager is performing poorly or acting improperly, removing them depends entirely on the terms of the operating agreement. </a:t>
            </a:r>
            <a:endParaRPr lang="en-US" b="0" dirty="0">
              <a:latin typeface="Abadi" panose="020B0604020104020204" pitchFamily="34" charset="0"/>
            </a:endParaRPr>
          </a:p>
          <a:p>
            <a:pPr marL="285750" indent="-285750">
              <a:spcBef>
                <a:spcPts val="600"/>
              </a:spcBef>
              <a:spcAft>
                <a:spcPts val="600"/>
              </a:spcAft>
              <a:buFont typeface="Arial" panose="020B0604020202020204" pitchFamily="34" charset="0"/>
              <a:buChar char="•"/>
            </a:pPr>
            <a:r>
              <a:rPr b="0" dirty="0">
                <a:latin typeface="Abadi" panose="020B0604020104020204" pitchFamily="34" charset="0"/>
              </a:rPr>
              <a:t>Without clear removal provisions, members may find themselves stuck with a manager they no longer want.</a:t>
            </a:r>
          </a:p>
        </p:txBody>
      </p:sp>
    </p:spTree>
    <p:extLst>
      <p:ext uri="{BB962C8B-B14F-4D97-AF65-F5344CB8AC3E}">
        <p14:creationId xmlns:p14="http://schemas.microsoft.com/office/powerpoint/2010/main" val="390112897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left)">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wipe(left)">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a:extLst>
            <a:ext uri="{FF2B5EF4-FFF2-40B4-BE49-F238E27FC236}">
              <a16:creationId xmlns:a16="http://schemas.microsoft.com/office/drawing/2014/main" id="{32FC4BBE-C2B3-8800-AE4E-C7565A95973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DDA3A29-BE8D-DF28-F6A3-55593C73D4C6}"/>
              </a:ext>
            </a:extLst>
          </p:cNvPr>
          <p:cNvSpPr txBox="1"/>
          <p:nvPr/>
        </p:nvSpPr>
        <p:spPr>
          <a:xfrm>
            <a:off x="1737360" y="692699"/>
            <a:ext cx="11338560" cy="523220"/>
          </a:xfrm>
          <a:prstGeom prst="rect">
            <a:avLst/>
          </a:prstGeom>
          <a:noFill/>
        </p:spPr>
        <p:txBody>
          <a:bodyPr wrap="square">
            <a:spAutoFit/>
          </a:bodyPr>
          <a:lstStyle/>
          <a:p>
            <a:pPr algn="l"/>
            <a:r>
              <a:rPr lang="en-US" sz="2800" b="1" i="0" dirty="0">
                <a:solidFill>
                  <a:schemeClr val="bg1"/>
                </a:solidFill>
                <a:latin typeface="Georgia"/>
              </a:rPr>
              <a:t>The </a:t>
            </a:r>
            <a:r>
              <a:rPr sz="2800" b="1" i="0" dirty="0">
                <a:solidFill>
                  <a:schemeClr val="bg1"/>
                </a:solidFill>
                <a:latin typeface="Georgia"/>
              </a:rPr>
              <a:t>Bottom Line</a:t>
            </a:r>
          </a:p>
        </p:txBody>
      </p:sp>
      <p:sp>
        <p:nvSpPr>
          <p:cNvPr id="5" name="TextBox 4">
            <a:extLst>
              <a:ext uri="{FF2B5EF4-FFF2-40B4-BE49-F238E27FC236}">
                <a16:creationId xmlns:a16="http://schemas.microsoft.com/office/drawing/2014/main" id="{09E0E2E7-03D9-C712-78F0-E38122B37FA8}"/>
              </a:ext>
            </a:extLst>
          </p:cNvPr>
          <p:cNvSpPr txBox="1"/>
          <p:nvPr/>
        </p:nvSpPr>
        <p:spPr>
          <a:xfrm>
            <a:off x="411480" y="1300734"/>
            <a:ext cx="6720840" cy="5293757"/>
          </a:xfrm>
          <a:prstGeom prst="rect">
            <a:avLst/>
          </a:prstGeom>
          <a:noFill/>
        </p:spPr>
        <p:txBody>
          <a:bodyPr wrap="square">
            <a:spAutoFit/>
          </a:bodyPr>
          <a:lstStyle/>
          <a:p>
            <a:pPr marL="342900" indent="-342900">
              <a:spcBef>
                <a:spcPts val="600"/>
              </a:spcBef>
              <a:spcAft>
                <a:spcPts val="600"/>
              </a:spcAft>
              <a:buFont typeface="Arial" panose="020B0604020202020204" pitchFamily="34" charset="0"/>
              <a:buChar char="•"/>
            </a:pPr>
            <a:r>
              <a:rPr sz="2400" b="0" dirty="0">
                <a:solidFill>
                  <a:schemeClr val="bg1"/>
                </a:solidFill>
                <a:latin typeface="Abadi" panose="020B0604020104020204" pitchFamily="34" charset="0"/>
              </a:rPr>
              <a:t>Manager-managed is generally the better choice when</a:t>
            </a:r>
            <a:r>
              <a:rPr lang="en-US" sz="2400" dirty="0">
                <a:solidFill>
                  <a:schemeClr val="bg1"/>
                </a:solidFill>
                <a:latin typeface="Abadi" panose="020B0604020104020204" pitchFamily="34" charset="0"/>
              </a:rPr>
              <a:t>:</a:t>
            </a:r>
          </a:p>
          <a:p>
            <a:pPr marL="800100" lvl="1" indent="-342900">
              <a:spcBef>
                <a:spcPts val="600"/>
              </a:spcBef>
              <a:spcAft>
                <a:spcPts val="600"/>
              </a:spcAft>
              <a:buFont typeface="Arial" panose="020B0604020202020204" pitchFamily="34" charset="0"/>
              <a:buChar char="•"/>
            </a:pPr>
            <a:r>
              <a:rPr lang="en-US" sz="2400" dirty="0">
                <a:solidFill>
                  <a:schemeClr val="bg1"/>
                </a:solidFill>
                <a:latin typeface="Abadi" panose="020B0604020104020204" pitchFamily="34" charset="0"/>
              </a:rPr>
              <a:t>T</a:t>
            </a:r>
            <a:r>
              <a:rPr sz="2400" b="0" dirty="0">
                <a:solidFill>
                  <a:schemeClr val="bg1"/>
                </a:solidFill>
                <a:latin typeface="Abadi" panose="020B0604020104020204" pitchFamily="34" charset="0"/>
              </a:rPr>
              <a:t>he LLC has passive investors,</a:t>
            </a:r>
            <a:endParaRPr lang="en-US" sz="2400" b="0" dirty="0">
              <a:solidFill>
                <a:schemeClr val="bg1"/>
              </a:solidFill>
              <a:latin typeface="Abadi" panose="020B0604020104020204" pitchFamily="34" charset="0"/>
            </a:endParaRPr>
          </a:p>
          <a:p>
            <a:pPr marL="800100" lvl="1" indent="-342900">
              <a:spcBef>
                <a:spcPts val="600"/>
              </a:spcBef>
              <a:spcAft>
                <a:spcPts val="600"/>
              </a:spcAft>
              <a:buFont typeface="Arial" panose="020B0604020202020204" pitchFamily="34" charset="0"/>
              <a:buChar char="•"/>
            </a:pPr>
            <a:r>
              <a:rPr lang="en-US" sz="2400" dirty="0">
                <a:solidFill>
                  <a:schemeClr val="bg1"/>
                </a:solidFill>
                <a:latin typeface="Abadi" panose="020B0604020104020204" pitchFamily="34" charset="0"/>
              </a:rPr>
              <a:t>A</a:t>
            </a:r>
            <a:r>
              <a:rPr sz="2400" b="0" dirty="0">
                <a:solidFill>
                  <a:schemeClr val="bg1"/>
                </a:solidFill>
                <a:latin typeface="Abadi" panose="020B0604020104020204" pitchFamily="34" charset="0"/>
              </a:rPr>
              <a:t> larger or more diverse membership, or</a:t>
            </a:r>
            <a:endParaRPr lang="en-US" sz="2400" b="0" dirty="0">
              <a:solidFill>
                <a:schemeClr val="bg1"/>
              </a:solidFill>
              <a:latin typeface="Abadi" panose="020B0604020104020204" pitchFamily="34" charset="0"/>
            </a:endParaRPr>
          </a:p>
          <a:p>
            <a:pPr marL="800100" lvl="1" indent="-342900">
              <a:spcBef>
                <a:spcPts val="600"/>
              </a:spcBef>
              <a:spcAft>
                <a:spcPts val="600"/>
              </a:spcAft>
              <a:buFont typeface="Arial" panose="020B0604020202020204" pitchFamily="34" charset="0"/>
              <a:buChar char="•"/>
            </a:pPr>
            <a:r>
              <a:rPr lang="en-US" sz="2400" b="0" dirty="0">
                <a:solidFill>
                  <a:schemeClr val="bg1"/>
                </a:solidFill>
                <a:latin typeface="Abadi" panose="020B0604020104020204" pitchFamily="34" charset="0"/>
              </a:rPr>
              <a:t>W</a:t>
            </a:r>
            <a:r>
              <a:rPr sz="2400" b="0" dirty="0">
                <a:solidFill>
                  <a:schemeClr val="bg1"/>
                </a:solidFill>
                <a:latin typeface="Abadi" panose="020B0604020104020204" pitchFamily="34" charset="0"/>
              </a:rPr>
              <a:t>hen the best person to run the business is not necessarily an equal owner. </a:t>
            </a:r>
            <a:endParaRPr lang="en-US" sz="2400" b="0" dirty="0">
              <a:solidFill>
                <a:schemeClr val="bg1"/>
              </a:solidFill>
              <a:latin typeface="Abadi" panose="020B0604020104020204" pitchFamily="34" charset="0"/>
            </a:endParaRPr>
          </a:p>
          <a:p>
            <a:pPr marL="342900" indent="-342900">
              <a:spcBef>
                <a:spcPts val="600"/>
              </a:spcBef>
              <a:spcAft>
                <a:spcPts val="600"/>
              </a:spcAft>
              <a:buFont typeface="Arial" panose="020B0604020202020204" pitchFamily="34" charset="0"/>
              <a:buChar char="•"/>
            </a:pPr>
            <a:r>
              <a:rPr sz="2400" b="0" dirty="0">
                <a:solidFill>
                  <a:schemeClr val="bg1"/>
                </a:solidFill>
                <a:latin typeface="Abadi" panose="020B0604020104020204" pitchFamily="34" charset="0"/>
              </a:rPr>
              <a:t>The tradeoff is a more complex governance structure that demands a thorough, carefully negotiated operating agreement. </a:t>
            </a:r>
            <a:endParaRPr lang="en-US" sz="2400" b="0" dirty="0">
              <a:solidFill>
                <a:schemeClr val="bg1"/>
              </a:solidFill>
              <a:latin typeface="Abadi" panose="020B0604020104020204" pitchFamily="34" charset="0"/>
            </a:endParaRPr>
          </a:p>
          <a:p>
            <a:pPr marL="342900" indent="-342900">
              <a:spcBef>
                <a:spcPts val="600"/>
              </a:spcBef>
              <a:spcAft>
                <a:spcPts val="600"/>
              </a:spcAft>
              <a:buFont typeface="Arial" panose="020B0604020202020204" pitchFamily="34" charset="0"/>
              <a:buChar char="•"/>
            </a:pPr>
            <a:r>
              <a:rPr sz="2400" b="0" dirty="0">
                <a:solidFill>
                  <a:schemeClr val="bg1"/>
                </a:solidFill>
                <a:latin typeface="Abadi" panose="020B0604020104020204" pitchFamily="34" charset="0"/>
              </a:rPr>
              <a:t>The quality of that document will largely determine how well the structure functions in practice</a:t>
            </a:r>
            <a:r>
              <a:rPr lang="en-US" sz="2400" b="0" dirty="0">
                <a:solidFill>
                  <a:schemeClr val="bg1"/>
                </a:solidFill>
                <a:latin typeface="Abadi" panose="020B0604020104020204" pitchFamily="34" charset="0"/>
              </a:rPr>
              <a:t>.</a:t>
            </a:r>
            <a:endParaRPr sz="2400" b="0" dirty="0">
              <a:solidFill>
                <a:schemeClr val="bg1"/>
              </a:solidFill>
              <a:latin typeface="Abadi" panose="020B0604020104020204" pitchFamily="34" charset="0"/>
            </a:endParaRPr>
          </a:p>
        </p:txBody>
      </p:sp>
      <p:pic>
        <p:nvPicPr>
          <p:cNvPr id="7" name="Picture 6">
            <a:extLst>
              <a:ext uri="{FF2B5EF4-FFF2-40B4-BE49-F238E27FC236}">
                <a16:creationId xmlns:a16="http://schemas.microsoft.com/office/drawing/2014/main" id="{6FCA268C-D292-DD23-47D2-B2F99C572015}"/>
              </a:ext>
            </a:extLst>
          </p:cNvPr>
          <p:cNvPicPr>
            <a:picLocks noChangeAspect="1"/>
          </p:cNvPicPr>
          <p:nvPr/>
        </p:nvPicPr>
        <p:blipFill>
          <a:blip r:embed="rId2"/>
          <a:stretch>
            <a:fillRect/>
          </a:stretch>
        </p:blipFill>
        <p:spPr>
          <a:xfrm>
            <a:off x="7406640" y="720042"/>
            <a:ext cx="4286250" cy="5326428"/>
          </a:xfrm>
          <a:prstGeom prst="rect">
            <a:avLst/>
          </a:prstGeom>
        </p:spPr>
      </p:pic>
    </p:spTree>
    <p:extLst>
      <p:ext uri="{BB962C8B-B14F-4D97-AF65-F5344CB8AC3E}">
        <p14:creationId xmlns:p14="http://schemas.microsoft.com/office/powerpoint/2010/main" val="93645923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left)">
                                      <p:cBhvr>
                                        <p:cTn id="10" dur="500"/>
                                        <p:tgtEl>
                                          <p:spTgt spid="5">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ipe(left)">
                                      <p:cBhvr>
                                        <p:cTn id="13" dur="500"/>
                                        <p:tgtEl>
                                          <p:spTgt spid="5">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wipe(left)">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wipe(left)">
                                      <p:cBhvr>
                                        <p:cTn id="21" dur="500"/>
                                        <p:tgtEl>
                                          <p:spTgt spid="5">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wipe(left)">
                                      <p:cBhvr>
                                        <p:cTn id="26"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0DAAA-A236-4545-10C1-FE7F5D32A25B}"/>
            </a:ext>
          </a:extLst>
        </p:cNvPr>
        <p:cNvGrpSpPr/>
        <p:nvPr/>
      </p:nvGrpSpPr>
      <p:grpSpPr>
        <a:xfrm>
          <a:off x="0" y="0"/>
          <a:ext cx="0" cy="0"/>
          <a:chOff x="0" y="0"/>
          <a:chExt cx="0" cy="0"/>
        </a:xfrm>
      </p:grpSpPr>
      <p:sp>
        <p:nvSpPr>
          <p:cNvPr id="144389" name="TextBox 3">
            <a:extLst>
              <a:ext uri="{FF2B5EF4-FFF2-40B4-BE49-F238E27FC236}">
                <a16:creationId xmlns:a16="http://schemas.microsoft.com/office/drawing/2014/main" id="{3EDEAA05-1DAE-BF9E-467E-6388BED3CDB0}"/>
              </a:ext>
            </a:extLst>
          </p:cNvPr>
          <p:cNvSpPr txBox="1">
            <a:spLocks noChangeArrowheads="1"/>
          </p:cNvSpPr>
          <p:nvPr/>
        </p:nvSpPr>
        <p:spPr bwMode="auto">
          <a:xfrm>
            <a:off x="2361584" y="991236"/>
            <a:ext cx="323766" cy="830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altLang="en-US" sz="4799" b="0" i="0" u="none" strike="noStrike" kern="1200" cap="none" spc="0" normalizeH="0" baseline="0" noProof="0">
                <a:ln>
                  <a:noFill/>
                </a:ln>
                <a:solidFill>
                  <a:srgbClr val="FF0000"/>
                </a:solidFill>
                <a:effectLst/>
                <a:uLnTx/>
                <a:uFillTx/>
                <a:latin typeface="Calibri" panose="020F0502020204030204" pitchFamily="34" charset="0"/>
                <a:ea typeface="+mn-ea"/>
                <a:cs typeface="+mn-cs"/>
              </a:rPr>
              <a:t> </a:t>
            </a:r>
          </a:p>
        </p:txBody>
      </p:sp>
      <p:sp>
        <p:nvSpPr>
          <p:cNvPr id="12" name="TextBox 11">
            <a:extLst>
              <a:ext uri="{FF2B5EF4-FFF2-40B4-BE49-F238E27FC236}">
                <a16:creationId xmlns:a16="http://schemas.microsoft.com/office/drawing/2014/main" id="{10987A00-8F2A-E6F7-46BB-BA2B1B1CC380}"/>
              </a:ext>
            </a:extLst>
          </p:cNvPr>
          <p:cNvSpPr txBox="1"/>
          <p:nvPr/>
        </p:nvSpPr>
        <p:spPr>
          <a:xfrm>
            <a:off x="1705117" y="4087368"/>
            <a:ext cx="8778589" cy="2553776"/>
          </a:xfrm>
          <a:prstGeom prst="rect">
            <a:avLst/>
          </a:prstGeom>
          <a:noFill/>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2399" b="1" i="0" u="none" strike="noStrike" kern="1200" cap="none" spc="0" normalizeH="0" baseline="0" noProof="0" dirty="0">
                <a:ln>
                  <a:noFill/>
                </a:ln>
                <a:solidFill>
                  <a:srgbClr val="FF3300"/>
                </a:solidFill>
                <a:effectLst/>
                <a:uLnTx/>
                <a:uFillTx/>
                <a:latin typeface="Arial Narrow" panose="020B0606020202030204" pitchFamily="34" charset="0"/>
                <a:ea typeface="+mn-ea"/>
                <a:cs typeface="+mn-cs"/>
              </a:rPr>
              <a:t>Please click “still here” when the pop-up arises.</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2399" b="1" i="0" u="none" strike="noStrike" kern="1200" cap="none" spc="0" normalizeH="0" baseline="0" noProof="0" dirty="0">
              <a:ln>
                <a:noFill/>
              </a:ln>
              <a:solidFill>
                <a:srgbClr val="FF3300"/>
              </a:solidFill>
              <a:effectLst/>
              <a:uLnTx/>
              <a:uFillTx/>
              <a:latin typeface="Arial Narrow" panose="020B0606020202030204" pitchFamily="34" charset="0"/>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2399" b="1" i="0" u="none" strike="noStrike" kern="1200" cap="none" spc="0" normalizeH="0" baseline="0" noProof="0" dirty="0">
                <a:ln>
                  <a:noFill/>
                </a:ln>
                <a:solidFill>
                  <a:srgbClr val="FF3300"/>
                </a:solidFill>
                <a:effectLst/>
                <a:uLnTx/>
                <a:uFillTx/>
                <a:latin typeface="Arial Narrow" panose="020B0606020202030204" pitchFamily="34" charset="0"/>
                <a:ea typeface="+mn-ea"/>
                <a:cs typeface="+mn-cs"/>
              </a:rPr>
              <a:t>This is an important step which verifies your attendance and assures that your credit is received.</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2399" b="1" i="0" u="none" strike="noStrike" kern="1200" cap="none" spc="0" normalizeH="0" baseline="0" noProof="0" dirty="0">
              <a:ln>
                <a:noFill/>
              </a:ln>
              <a:solidFill>
                <a:srgbClr val="FF3300"/>
              </a:solidFill>
              <a:effectLst/>
              <a:uLnTx/>
              <a:uFillTx/>
              <a:latin typeface="Arial Narrow" panose="020B0606020202030204" pitchFamily="34" charset="0"/>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2399" b="1" i="0" u="none" strike="noStrike" kern="1200" cap="none" spc="0" normalizeH="0" baseline="0" noProof="0" dirty="0">
                <a:ln>
                  <a:noFill/>
                </a:ln>
                <a:solidFill>
                  <a:srgbClr val="FF3300"/>
                </a:solidFill>
                <a:effectLst/>
                <a:uLnTx/>
                <a:uFillTx/>
                <a:latin typeface="Arial Narrow" panose="020B0606020202030204" pitchFamily="34" charset="0"/>
                <a:ea typeface="+mn-ea"/>
                <a:cs typeface="+mn-cs"/>
              </a:rPr>
              <a:t>Thank you.</a:t>
            </a:r>
          </a:p>
        </p:txBody>
      </p:sp>
      <p:pic>
        <p:nvPicPr>
          <p:cNvPr id="3" name="Picture 2">
            <a:extLst>
              <a:ext uri="{FF2B5EF4-FFF2-40B4-BE49-F238E27FC236}">
                <a16:creationId xmlns:a16="http://schemas.microsoft.com/office/drawing/2014/main" id="{9C4041C7-CC81-D9A0-7F57-9CB9D13ED3E6}"/>
              </a:ext>
            </a:extLst>
          </p:cNvPr>
          <p:cNvPicPr>
            <a:picLocks noChangeAspect="1"/>
          </p:cNvPicPr>
          <p:nvPr/>
        </p:nvPicPr>
        <p:blipFill>
          <a:blip r:embed="rId2"/>
          <a:stretch>
            <a:fillRect/>
          </a:stretch>
        </p:blipFill>
        <p:spPr>
          <a:xfrm>
            <a:off x="0" y="0"/>
            <a:ext cx="12188825" cy="4087368"/>
          </a:xfrm>
          <a:prstGeom prst="rect">
            <a:avLst/>
          </a:prstGeom>
        </p:spPr>
      </p:pic>
    </p:spTree>
    <p:extLst>
      <p:ext uri="{BB962C8B-B14F-4D97-AF65-F5344CB8AC3E}">
        <p14:creationId xmlns:p14="http://schemas.microsoft.com/office/powerpoint/2010/main" val="3748008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C56E3B-5E6B-E8F3-275A-05C44530E595}"/>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B292FECE-06FE-4646-3719-A957B70D7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p:txBody>
      </p:sp>
      <p:pic>
        <p:nvPicPr>
          <p:cNvPr id="4" name="Picture 3">
            <a:extLst>
              <a:ext uri="{FF2B5EF4-FFF2-40B4-BE49-F238E27FC236}">
                <a16:creationId xmlns:a16="http://schemas.microsoft.com/office/drawing/2014/main" id="{527A72B0-2C27-E234-E07A-9A8973532342}"/>
              </a:ext>
            </a:extLst>
          </p:cNvPr>
          <p:cNvPicPr>
            <a:picLocks noChangeAspect="1"/>
          </p:cNvPicPr>
          <p:nvPr/>
        </p:nvPicPr>
        <p:blipFill>
          <a:blip r:embed="rId2"/>
          <a:stretch>
            <a:fillRect/>
          </a:stretch>
        </p:blipFill>
        <p:spPr>
          <a:xfrm>
            <a:off x="0" y="0"/>
            <a:ext cx="12188825" cy="6858000"/>
          </a:xfrm>
          <a:prstGeom prst="rect">
            <a:avLst/>
          </a:prstGeom>
        </p:spPr>
      </p:pic>
      <p:sp>
        <p:nvSpPr>
          <p:cNvPr id="3" name="Rectangle 2">
            <a:extLst>
              <a:ext uri="{FF2B5EF4-FFF2-40B4-BE49-F238E27FC236}">
                <a16:creationId xmlns:a16="http://schemas.microsoft.com/office/drawing/2014/main" id="{0E075B24-A8FE-49FB-FCDB-8C7AF98C30F3}"/>
              </a:ext>
            </a:extLst>
          </p:cNvPr>
          <p:cNvSpPr/>
          <p:nvPr/>
        </p:nvSpPr>
        <p:spPr>
          <a:xfrm>
            <a:off x="-3048" y="0"/>
            <a:ext cx="12185777" cy="6858000"/>
          </a:xfrm>
          <a:prstGeom prst="rect">
            <a:avLst/>
          </a:prstGeom>
          <a:solidFill>
            <a:schemeClr val="tx1">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p:txBody>
      </p:sp>
      <p:sp>
        <p:nvSpPr>
          <p:cNvPr id="5" name="TextBox 4">
            <a:extLst>
              <a:ext uri="{FF2B5EF4-FFF2-40B4-BE49-F238E27FC236}">
                <a16:creationId xmlns:a16="http://schemas.microsoft.com/office/drawing/2014/main" id="{458D3656-92BA-AA0F-5DA0-A59274B543BC}"/>
              </a:ext>
            </a:extLst>
          </p:cNvPr>
          <p:cNvSpPr txBox="1"/>
          <p:nvPr/>
        </p:nvSpPr>
        <p:spPr>
          <a:xfrm>
            <a:off x="1691098" y="748634"/>
            <a:ext cx="9141619" cy="3063240"/>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5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eorgia" panose="02040502050405020303" pitchFamily="18" charset="0"/>
              </a:rPr>
              <a:t>Taxation</a:t>
            </a:r>
          </a:p>
        </p:txBody>
      </p:sp>
      <p:sp>
        <p:nvSpPr>
          <p:cNvPr id="6" name="TextBox 5">
            <a:extLst>
              <a:ext uri="{FF2B5EF4-FFF2-40B4-BE49-F238E27FC236}">
                <a16:creationId xmlns:a16="http://schemas.microsoft.com/office/drawing/2014/main" id="{69A7E202-E09E-7AC3-FD71-878DC149E693}"/>
              </a:ext>
            </a:extLst>
          </p:cNvPr>
          <p:cNvSpPr txBox="1"/>
          <p:nvPr/>
        </p:nvSpPr>
        <p:spPr>
          <a:xfrm>
            <a:off x="2110836" y="4672771"/>
            <a:ext cx="8302141" cy="1227520"/>
          </a:xfrm>
          <a:prstGeom prst="rect">
            <a:avLst/>
          </a:prstGeom>
        </p:spPr>
        <p:txBody>
          <a:bodyPr vert="horz" lIns="91440" tIns="45720" rIns="91440" bIns="45720" rtlCol="0">
            <a:normAutofit/>
          </a:bodyPr>
          <a:lstStyle/>
          <a:p>
            <a:r>
              <a:rPr lang="en-US" sz="2400" dirty="0">
                <a:solidFill>
                  <a:schemeClr val="bg1"/>
                </a:solidFill>
                <a:latin typeface="Abadi" panose="020B0604020104020204" pitchFamily="34" charset="0"/>
              </a:rPr>
              <a:t>Partnership Election  •  S Corporation  •  Self-Employment Tax</a:t>
            </a:r>
          </a:p>
        </p:txBody>
      </p:sp>
      <p:sp>
        <p:nvSpPr>
          <p:cNvPr id="15" name="sketchy box">
            <a:extLst>
              <a:ext uri="{FF2B5EF4-FFF2-40B4-BE49-F238E27FC236}">
                <a16:creationId xmlns:a16="http://schemas.microsoft.com/office/drawing/2014/main" id="{972FD4BF-ADFD-A694-665C-7820FADDC2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7981" y="720953"/>
            <a:ext cx="10512862" cy="5416094"/>
          </a:xfrm>
          <a:custGeom>
            <a:avLst/>
            <a:gdLst>
              <a:gd name="csX0" fmla="*/ 0 w 10512862"/>
              <a:gd name="csY0" fmla="*/ 0 h 5416094"/>
              <a:gd name="csX1" fmla="*/ 551925 w 10512862"/>
              <a:gd name="csY1" fmla="*/ 0 h 5416094"/>
              <a:gd name="csX2" fmla="*/ 893593 w 10512862"/>
              <a:gd name="csY2" fmla="*/ 0 h 5416094"/>
              <a:gd name="csX3" fmla="*/ 1760904 w 10512862"/>
              <a:gd name="csY3" fmla="*/ 0 h 5416094"/>
              <a:gd name="csX4" fmla="*/ 2312830 w 10512862"/>
              <a:gd name="csY4" fmla="*/ 0 h 5416094"/>
              <a:gd name="csX5" fmla="*/ 2864755 w 10512862"/>
              <a:gd name="csY5" fmla="*/ 0 h 5416094"/>
              <a:gd name="csX6" fmla="*/ 3732066 w 10512862"/>
              <a:gd name="csY6" fmla="*/ 0 h 5416094"/>
              <a:gd name="csX7" fmla="*/ 4178863 w 10512862"/>
              <a:gd name="csY7" fmla="*/ 0 h 5416094"/>
              <a:gd name="csX8" fmla="*/ 5046174 w 10512862"/>
              <a:gd name="csY8" fmla="*/ 0 h 5416094"/>
              <a:gd name="csX9" fmla="*/ 5913485 w 10512862"/>
              <a:gd name="csY9" fmla="*/ 0 h 5416094"/>
              <a:gd name="csX10" fmla="*/ 6570539 w 10512862"/>
              <a:gd name="csY10" fmla="*/ 0 h 5416094"/>
              <a:gd name="csX11" fmla="*/ 7437850 w 10512862"/>
              <a:gd name="csY11" fmla="*/ 0 h 5416094"/>
              <a:gd name="csX12" fmla="*/ 7989775 w 10512862"/>
              <a:gd name="csY12" fmla="*/ 0 h 5416094"/>
              <a:gd name="csX13" fmla="*/ 8541700 w 10512862"/>
              <a:gd name="csY13" fmla="*/ 0 h 5416094"/>
              <a:gd name="csX14" fmla="*/ 9303883 w 10512862"/>
              <a:gd name="csY14" fmla="*/ 0 h 5416094"/>
              <a:gd name="csX15" fmla="*/ 9855808 w 10512862"/>
              <a:gd name="csY15" fmla="*/ 0 h 5416094"/>
              <a:gd name="csX16" fmla="*/ 10512862 w 10512862"/>
              <a:gd name="csY16" fmla="*/ 0 h 5416094"/>
              <a:gd name="csX17" fmla="*/ 10512862 w 10512862"/>
              <a:gd name="csY17" fmla="*/ 785334 h 5416094"/>
              <a:gd name="csX18" fmla="*/ 10512862 w 10512862"/>
              <a:gd name="csY18" fmla="*/ 1516506 h 5416094"/>
              <a:gd name="csX19" fmla="*/ 10512862 w 10512862"/>
              <a:gd name="csY19" fmla="*/ 2247679 h 5416094"/>
              <a:gd name="csX20" fmla="*/ 10512862 w 10512862"/>
              <a:gd name="csY20" fmla="*/ 2762208 h 5416094"/>
              <a:gd name="csX21" fmla="*/ 10512862 w 10512862"/>
              <a:gd name="csY21" fmla="*/ 3330898 h 5416094"/>
              <a:gd name="csX22" fmla="*/ 10512862 w 10512862"/>
              <a:gd name="csY22" fmla="*/ 4062071 h 5416094"/>
              <a:gd name="csX23" fmla="*/ 10512862 w 10512862"/>
              <a:gd name="csY23" fmla="*/ 4684921 h 5416094"/>
              <a:gd name="csX24" fmla="*/ 10512862 w 10512862"/>
              <a:gd name="csY24" fmla="*/ 5416094 h 5416094"/>
              <a:gd name="csX25" fmla="*/ 9750680 w 10512862"/>
              <a:gd name="csY25" fmla="*/ 5416094 h 5416094"/>
              <a:gd name="csX26" fmla="*/ 9409011 w 10512862"/>
              <a:gd name="csY26" fmla="*/ 5416094 h 5416094"/>
              <a:gd name="csX27" fmla="*/ 8751958 w 10512862"/>
              <a:gd name="csY27" fmla="*/ 5416094 h 5416094"/>
              <a:gd name="csX28" fmla="*/ 8305161 w 10512862"/>
              <a:gd name="csY28" fmla="*/ 5416094 h 5416094"/>
              <a:gd name="csX29" fmla="*/ 7542978 w 10512862"/>
              <a:gd name="csY29" fmla="*/ 5416094 h 5416094"/>
              <a:gd name="csX30" fmla="*/ 7096182 w 10512862"/>
              <a:gd name="csY30" fmla="*/ 5416094 h 5416094"/>
              <a:gd name="csX31" fmla="*/ 6333999 w 10512862"/>
              <a:gd name="csY31" fmla="*/ 5416094 h 5416094"/>
              <a:gd name="csX32" fmla="*/ 5992331 w 10512862"/>
              <a:gd name="csY32" fmla="*/ 5416094 h 5416094"/>
              <a:gd name="csX33" fmla="*/ 5230149 w 10512862"/>
              <a:gd name="csY33" fmla="*/ 5416094 h 5416094"/>
              <a:gd name="csX34" fmla="*/ 4783352 w 10512862"/>
              <a:gd name="csY34" fmla="*/ 5416094 h 5416094"/>
              <a:gd name="csX35" fmla="*/ 4441684 w 10512862"/>
              <a:gd name="csY35" fmla="*/ 5416094 h 5416094"/>
              <a:gd name="csX36" fmla="*/ 3994888 w 10512862"/>
              <a:gd name="csY36" fmla="*/ 5416094 h 5416094"/>
              <a:gd name="csX37" fmla="*/ 3232705 w 10512862"/>
              <a:gd name="csY37" fmla="*/ 5416094 h 5416094"/>
              <a:gd name="csX38" fmla="*/ 2785908 w 10512862"/>
              <a:gd name="csY38" fmla="*/ 5416094 h 5416094"/>
              <a:gd name="csX39" fmla="*/ 2444240 w 10512862"/>
              <a:gd name="csY39" fmla="*/ 5416094 h 5416094"/>
              <a:gd name="csX40" fmla="*/ 1997444 w 10512862"/>
              <a:gd name="csY40" fmla="*/ 5416094 h 5416094"/>
              <a:gd name="csX41" fmla="*/ 1445519 w 10512862"/>
              <a:gd name="csY41" fmla="*/ 5416094 h 5416094"/>
              <a:gd name="csX42" fmla="*/ 788465 w 10512862"/>
              <a:gd name="csY42" fmla="*/ 5416094 h 5416094"/>
              <a:gd name="csX43" fmla="*/ 0 w 10512862"/>
              <a:gd name="csY43" fmla="*/ 5416094 h 5416094"/>
              <a:gd name="csX44" fmla="*/ 0 w 10512862"/>
              <a:gd name="csY44" fmla="*/ 4630760 h 5416094"/>
              <a:gd name="csX45" fmla="*/ 0 w 10512862"/>
              <a:gd name="csY45" fmla="*/ 3953749 h 5416094"/>
              <a:gd name="csX46" fmla="*/ 0 w 10512862"/>
              <a:gd name="csY46" fmla="*/ 3276737 h 5416094"/>
              <a:gd name="csX47" fmla="*/ 0 w 10512862"/>
              <a:gd name="csY47" fmla="*/ 2599725 h 5416094"/>
              <a:gd name="csX48" fmla="*/ 0 w 10512862"/>
              <a:gd name="csY48" fmla="*/ 1922713 h 5416094"/>
              <a:gd name="csX49" fmla="*/ 0 w 10512862"/>
              <a:gd name="csY49" fmla="*/ 1299863 h 5416094"/>
              <a:gd name="csX50" fmla="*/ 0 w 10512862"/>
              <a:gd name="csY50" fmla="*/ 0 h 541609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Lst>
            <a:rect l="l" t="t" r="r" b="b"/>
            <a:pathLst>
              <a:path w="10512862" h="5416094" extrusionOk="0">
                <a:moveTo>
                  <a:pt x="0" y="0"/>
                </a:moveTo>
                <a:cubicBezTo>
                  <a:pt x="225033" y="13746"/>
                  <a:pt x="423294" y="-497"/>
                  <a:pt x="551925" y="0"/>
                </a:cubicBezTo>
                <a:cubicBezTo>
                  <a:pt x="680556" y="497"/>
                  <a:pt x="775084" y="-9208"/>
                  <a:pt x="893593" y="0"/>
                </a:cubicBezTo>
                <a:cubicBezTo>
                  <a:pt x="1012102" y="9208"/>
                  <a:pt x="1579776" y="1608"/>
                  <a:pt x="1760904" y="0"/>
                </a:cubicBezTo>
                <a:cubicBezTo>
                  <a:pt x="1942032" y="-1608"/>
                  <a:pt x="2151672" y="10045"/>
                  <a:pt x="2312830" y="0"/>
                </a:cubicBezTo>
                <a:cubicBezTo>
                  <a:pt x="2473988" y="-10045"/>
                  <a:pt x="2678125" y="11124"/>
                  <a:pt x="2864755" y="0"/>
                </a:cubicBezTo>
                <a:cubicBezTo>
                  <a:pt x="3051386" y="-11124"/>
                  <a:pt x="3426225" y="-9724"/>
                  <a:pt x="3732066" y="0"/>
                </a:cubicBezTo>
                <a:cubicBezTo>
                  <a:pt x="4037907" y="9724"/>
                  <a:pt x="4018400" y="-7166"/>
                  <a:pt x="4178863" y="0"/>
                </a:cubicBezTo>
                <a:cubicBezTo>
                  <a:pt x="4339326" y="7166"/>
                  <a:pt x="4691578" y="27224"/>
                  <a:pt x="5046174" y="0"/>
                </a:cubicBezTo>
                <a:cubicBezTo>
                  <a:pt x="5400770" y="-27224"/>
                  <a:pt x="5482994" y="23246"/>
                  <a:pt x="5913485" y="0"/>
                </a:cubicBezTo>
                <a:cubicBezTo>
                  <a:pt x="6343976" y="-23246"/>
                  <a:pt x="6367997" y="-5995"/>
                  <a:pt x="6570539" y="0"/>
                </a:cubicBezTo>
                <a:cubicBezTo>
                  <a:pt x="6773081" y="5995"/>
                  <a:pt x="7254257" y="-41369"/>
                  <a:pt x="7437850" y="0"/>
                </a:cubicBezTo>
                <a:cubicBezTo>
                  <a:pt x="7621443" y="41369"/>
                  <a:pt x="7850334" y="27548"/>
                  <a:pt x="7989775" y="0"/>
                </a:cubicBezTo>
                <a:cubicBezTo>
                  <a:pt x="8129217" y="-27548"/>
                  <a:pt x="8298313" y="-26071"/>
                  <a:pt x="8541700" y="0"/>
                </a:cubicBezTo>
                <a:cubicBezTo>
                  <a:pt x="8785088" y="26071"/>
                  <a:pt x="8966103" y="-18083"/>
                  <a:pt x="9303883" y="0"/>
                </a:cubicBezTo>
                <a:cubicBezTo>
                  <a:pt x="9641663" y="18083"/>
                  <a:pt x="9721834" y="-9535"/>
                  <a:pt x="9855808" y="0"/>
                </a:cubicBezTo>
                <a:cubicBezTo>
                  <a:pt x="9989782" y="9535"/>
                  <a:pt x="10352532" y="17076"/>
                  <a:pt x="10512862" y="0"/>
                </a:cubicBezTo>
                <a:cubicBezTo>
                  <a:pt x="10522181" y="196329"/>
                  <a:pt x="10546324" y="488432"/>
                  <a:pt x="10512862" y="785334"/>
                </a:cubicBezTo>
                <a:cubicBezTo>
                  <a:pt x="10479400" y="1082236"/>
                  <a:pt x="10533647" y="1323726"/>
                  <a:pt x="10512862" y="1516506"/>
                </a:cubicBezTo>
                <a:cubicBezTo>
                  <a:pt x="10492077" y="1709286"/>
                  <a:pt x="10543590" y="2097632"/>
                  <a:pt x="10512862" y="2247679"/>
                </a:cubicBezTo>
                <a:cubicBezTo>
                  <a:pt x="10482134" y="2397726"/>
                  <a:pt x="10489033" y="2577292"/>
                  <a:pt x="10512862" y="2762208"/>
                </a:cubicBezTo>
                <a:cubicBezTo>
                  <a:pt x="10536691" y="2947124"/>
                  <a:pt x="10508269" y="3105736"/>
                  <a:pt x="10512862" y="3330898"/>
                </a:cubicBezTo>
                <a:cubicBezTo>
                  <a:pt x="10517456" y="3556060"/>
                  <a:pt x="10494655" y="3882611"/>
                  <a:pt x="10512862" y="4062071"/>
                </a:cubicBezTo>
                <a:cubicBezTo>
                  <a:pt x="10531069" y="4241531"/>
                  <a:pt x="10542053" y="4505155"/>
                  <a:pt x="10512862" y="4684921"/>
                </a:cubicBezTo>
                <a:cubicBezTo>
                  <a:pt x="10483672" y="4864687"/>
                  <a:pt x="10494618" y="5246484"/>
                  <a:pt x="10512862" y="5416094"/>
                </a:cubicBezTo>
                <a:cubicBezTo>
                  <a:pt x="10193319" y="5422310"/>
                  <a:pt x="10027768" y="5414674"/>
                  <a:pt x="9750680" y="5416094"/>
                </a:cubicBezTo>
                <a:cubicBezTo>
                  <a:pt x="9473592" y="5417514"/>
                  <a:pt x="9504441" y="5426911"/>
                  <a:pt x="9409011" y="5416094"/>
                </a:cubicBezTo>
                <a:cubicBezTo>
                  <a:pt x="9313581" y="5405277"/>
                  <a:pt x="9045272" y="5410503"/>
                  <a:pt x="8751958" y="5416094"/>
                </a:cubicBezTo>
                <a:cubicBezTo>
                  <a:pt x="8458644" y="5421685"/>
                  <a:pt x="8514943" y="5430795"/>
                  <a:pt x="8305161" y="5416094"/>
                </a:cubicBezTo>
                <a:cubicBezTo>
                  <a:pt x="8095379" y="5401393"/>
                  <a:pt x="7782738" y="5379207"/>
                  <a:pt x="7542978" y="5416094"/>
                </a:cubicBezTo>
                <a:cubicBezTo>
                  <a:pt x="7303218" y="5452981"/>
                  <a:pt x="7269692" y="5421697"/>
                  <a:pt x="7096182" y="5416094"/>
                </a:cubicBezTo>
                <a:cubicBezTo>
                  <a:pt x="6922672" y="5410491"/>
                  <a:pt x="6681721" y="5409518"/>
                  <a:pt x="6333999" y="5416094"/>
                </a:cubicBezTo>
                <a:cubicBezTo>
                  <a:pt x="5986277" y="5422670"/>
                  <a:pt x="6100558" y="5401924"/>
                  <a:pt x="5992331" y="5416094"/>
                </a:cubicBezTo>
                <a:cubicBezTo>
                  <a:pt x="5884104" y="5430264"/>
                  <a:pt x="5581939" y="5434520"/>
                  <a:pt x="5230149" y="5416094"/>
                </a:cubicBezTo>
                <a:cubicBezTo>
                  <a:pt x="4878359" y="5397668"/>
                  <a:pt x="4875885" y="5395196"/>
                  <a:pt x="4783352" y="5416094"/>
                </a:cubicBezTo>
                <a:cubicBezTo>
                  <a:pt x="4690819" y="5436992"/>
                  <a:pt x="4526099" y="5405345"/>
                  <a:pt x="4441684" y="5416094"/>
                </a:cubicBezTo>
                <a:cubicBezTo>
                  <a:pt x="4357269" y="5426843"/>
                  <a:pt x="4203964" y="5400047"/>
                  <a:pt x="3994888" y="5416094"/>
                </a:cubicBezTo>
                <a:cubicBezTo>
                  <a:pt x="3785812" y="5432141"/>
                  <a:pt x="3450456" y="5404412"/>
                  <a:pt x="3232705" y="5416094"/>
                </a:cubicBezTo>
                <a:cubicBezTo>
                  <a:pt x="3014954" y="5427776"/>
                  <a:pt x="3003791" y="5430327"/>
                  <a:pt x="2785908" y="5416094"/>
                </a:cubicBezTo>
                <a:cubicBezTo>
                  <a:pt x="2568025" y="5401861"/>
                  <a:pt x="2599226" y="5416122"/>
                  <a:pt x="2444240" y="5416094"/>
                </a:cubicBezTo>
                <a:cubicBezTo>
                  <a:pt x="2289254" y="5416066"/>
                  <a:pt x="2170121" y="5435647"/>
                  <a:pt x="1997444" y="5416094"/>
                </a:cubicBezTo>
                <a:cubicBezTo>
                  <a:pt x="1824767" y="5396541"/>
                  <a:pt x="1635094" y="5395325"/>
                  <a:pt x="1445519" y="5416094"/>
                </a:cubicBezTo>
                <a:cubicBezTo>
                  <a:pt x="1255945" y="5436863"/>
                  <a:pt x="945472" y="5432426"/>
                  <a:pt x="788465" y="5416094"/>
                </a:cubicBezTo>
                <a:cubicBezTo>
                  <a:pt x="631458" y="5399762"/>
                  <a:pt x="183496" y="5395670"/>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p:txBody>
      </p:sp>
      <p:sp>
        <p:nvSpPr>
          <p:cNvPr id="17" name="sketchy line">
            <a:extLst>
              <a:ext uri="{FF2B5EF4-FFF2-40B4-BE49-F238E27FC236}">
                <a16:creationId xmlns:a16="http://schemas.microsoft.com/office/drawing/2014/main" id="{E44B76DB-5345-1A38-1AC4-D15DF7B41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171" y="4419423"/>
            <a:ext cx="4242483" cy="18288"/>
          </a:xfrm>
          <a:custGeom>
            <a:avLst/>
            <a:gdLst>
              <a:gd name="csX0" fmla="*/ 0 w 4242483"/>
              <a:gd name="csY0" fmla="*/ 0 h 18288"/>
              <a:gd name="csX1" fmla="*/ 563644 w 4242483"/>
              <a:gd name="csY1" fmla="*/ 0 h 18288"/>
              <a:gd name="csX2" fmla="*/ 1042439 w 4242483"/>
              <a:gd name="csY2" fmla="*/ 0 h 18288"/>
              <a:gd name="csX3" fmla="*/ 1563658 w 4242483"/>
              <a:gd name="csY3" fmla="*/ 0 h 18288"/>
              <a:gd name="csX4" fmla="*/ 2212152 w 4242483"/>
              <a:gd name="csY4" fmla="*/ 0 h 18288"/>
              <a:gd name="csX5" fmla="*/ 2775796 w 4242483"/>
              <a:gd name="csY5" fmla="*/ 0 h 18288"/>
              <a:gd name="csX6" fmla="*/ 3297015 w 4242483"/>
              <a:gd name="csY6" fmla="*/ 0 h 18288"/>
              <a:gd name="csX7" fmla="*/ 4242483 w 4242483"/>
              <a:gd name="csY7" fmla="*/ 0 h 18288"/>
              <a:gd name="csX8" fmla="*/ 4242483 w 4242483"/>
              <a:gd name="csY8" fmla="*/ 18288 h 18288"/>
              <a:gd name="csX9" fmla="*/ 3636414 w 4242483"/>
              <a:gd name="csY9" fmla="*/ 18288 h 18288"/>
              <a:gd name="csX10" fmla="*/ 3115195 w 4242483"/>
              <a:gd name="csY10" fmla="*/ 18288 h 18288"/>
              <a:gd name="csX11" fmla="*/ 2424276 w 4242483"/>
              <a:gd name="csY11" fmla="*/ 18288 h 18288"/>
              <a:gd name="csX12" fmla="*/ 1860632 w 4242483"/>
              <a:gd name="csY12" fmla="*/ 18288 h 18288"/>
              <a:gd name="csX13" fmla="*/ 1381837 w 4242483"/>
              <a:gd name="csY13" fmla="*/ 18288 h 18288"/>
              <a:gd name="csX14" fmla="*/ 733343 w 4242483"/>
              <a:gd name="csY14" fmla="*/ 18288 h 18288"/>
              <a:gd name="csX15" fmla="*/ 0 w 4242483"/>
              <a:gd name="csY15" fmla="*/ 18288 h 18288"/>
              <a:gd name="csX16" fmla="*/ 0 w 4242483"/>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2483" h="18288" fill="none" extrusionOk="0">
                <a:moveTo>
                  <a:pt x="0" y="0"/>
                </a:moveTo>
                <a:cubicBezTo>
                  <a:pt x="201244" y="-5617"/>
                  <a:pt x="325237" y="-662"/>
                  <a:pt x="563644" y="0"/>
                </a:cubicBezTo>
                <a:cubicBezTo>
                  <a:pt x="802051" y="662"/>
                  <a:pt x="904517" y="10636"/>
                  <a:pt x="1042439" y="0"/>
                </a:cubicBezTo>
                <a:cubicBezTo>
                  <a:pt x="1180362" y="-10636"/>
                  <a:pt x="1367035" y="17538"/>
                  <a:pt x="1563658" y="0"/>
                </a:cubicBezTo>
                <a:cubicBezTo>
                  <a:pt x="1760281" y="-17538"/>
                  <a:pt x="1938680" y="30199"/>
                  <a:pt x="2212152" y="0"/>
                </a:cubicBezTo>
                <a:cubicBezTo>
                  <a:pt x="2485624" y="-30199"/>
                  <a:pt x="2622357" y="-17590"/>
                  <a:pt x="2775796" y="0"/>
                </a:cubicBezTo>
                <a:cubicBezTo>
                  <a:pt x="2929235" y="17590"/>
                  <a:pt x="3091008" y="10671"/>
                  <a:pt x="3297015" y="0"/>
                </a:cubicBezTo>
                <a:cubicBezTo>
                  <a:pt x="3503022" y="-10671"/>
                  <a:pt x="4004882" y="4197"/>
                  <a:pt x="4242483" y="0"/>
                </a:cubicBezTo>
                <a:cubicBezTo>
                  <a:pt x="4242881" y="7429"/>
                  <a:pt x="4242463" y="10822"/>
                  <a:pt x="4242483" y="18288"/>
                </a:cubicBezTo>
                <a:cubicBezTo>
                  <a:pt x="4020483" y="-11266"/>
                  <a:pt x="3856318" y="39234"/>
                  <a:pt x="3636414" y="18288"/>
                </a:cubicBezTo>
                <a:cubicBezTo>
                  <a:pt x="3416510" y="-2658"/>
                  <a:pt x="3315869" y="2454"/>
                  <a:pt x="3115195" y="18288"/>
                </a:cubicBezTo>
                <a:cubicBezTo>
                  <a:pt x="2914521" y="34122"/>
                  <a:pt x="2582532" y="15715"/>
                  <a:pt x="2424276" y="18288"/>
                </a:cubicBezTo>
                <a:cubicBezTo>
                  <a:pt x="2266020" y="20861"/>
                  <a:pt x="2119173" y="21828"/>
                  <a:pt x="1860632" y="18288"/>
                </a:cubicBezTo>
                <a:cubicBezTo>
                  <a:pt x="1602091" y="14748"/>
                  <a:pt x="1538782" y="35157"/>
                  <a:pt x="1381837" y="18288"/>
                </a:cubicBezTo>
                <a:cubicBezTo>
                  <a:pt x="1224892" y="1419"/>
                  <a:pt x="904167" y="32734"/>
                  <a:pt x="733343" y="18288"/>
                </a:cubicBezTo>
                <a:cubicBezTo>
                  <a:pt x="562519" y="3842"/>
                  <a:pt x="331401" y="37185"/>
                  <a:pt x="0" y="18288"/>
                </a:cubicBezTo>
                <a:cubicBezTo>
                  <a:pt x="-591" y="13205"/>
                  <a:pt x="-663" y="6329"/>
                  <a:pt x="0" y="0"/>
                </a:cubicBezTo>
                <a:close/>
              </a:path>
              <a:path w="4242483" h="18288" stroke="0" extrusionOk="0">
                <a:moveTo>
                  <a:pt x="0" y="0"/>
                </a:moveTo>
                <a:cubicBezTo>
                  <a:pt x="115272" y="8242"/>
                  <a:pt x="396340" y="20103"/>
                  <a:pt x="563644" y="0"/>
                </a:cubicBezTo>
                <a:cubicBezTo>
                  <a:pt x="730948" y="-20103"/>
                  <a:pt x="803967" y="-5143"/>
                  <a:pt x="1042439" y="0"/>
                </a:cubicBezTo>
                <a:cubicBezTo>
                  <a:pt x="1280912" y="5143"/>
                  <a:pt x="1574360" y="31190"/>
                  <a:pt x="1733357" y="0"/>
                </a:cubicBezTo>
                <a:cubicBezTo>
                  <a:pt x="1892354" y="-31190"/>
                  <a:pt x="2085876" y="8740"/>
                  <a:pt x="2297002" y="0"/>
                </a:cubicBezTo>
                <a:cubicBezTo>
                  <a:pt x="2508129" y="-8740"/>
                  <a:pt x="2627376" y="-8913"/>
                  <a:pt x="2860646" y="0"/>
                </a:cubicBezTo>
                <a:cubicBezTo>
                  <a:pt x="3093916" y="8913"/>
                  <a:pt x="3220256" y="31987"/>
                  <a:pt x="3551564" y="0"/>
                </a:cubicBezTo>
                <a:cubicBezTo>
                  <a:pt x="3882872" y="-31987"/>
                  <a:pt x="3948926" y="2131"/>
                  <a:pt x="4242483" y="0"/>
                </a:cubicBezTo>
                <a:cubicBezTo>
                  <a:pt x="4241597" y="5429"/>
                  <a:pt x="4243304" y="14046"/>
                  <a:pt x="4242483" y="18288"/>
                </a:cubicBezTo>
                <a:cubicBezTo>
                  <a:pt x="3989096" y="22464"/>
                  <a:pt x="3827790" y="-5372"/>
                  <a:pt x="3721264" y="18288"/>
                </a:cubicBezTo>
                <a:cubicBezTo>
                  <a:pt x="3614738" y="41948"/>
                  <a:pt x="3404140" y="2039"/>
                  <a:pt x="3115195" y="18288"/>
                </a:cubicBezTo>
                <a:cubicBezTo>
                  <a:pt x="2826250" y="34537"/>
                  <a:pt x="2778477" y="25905"/>
                  <a:pt x="2509126" y="18288"/>
                </a:cubicBezTo>
                <a:cubicBezTo>
                  <a:pt x="2239775" y="10671"/>
                  <a:pt x="2140237" y="13785"/>
                  <a:pt x="1945481" y="18288"/>
                </a:cubicBezTo>
                <a:cubicBezTo>
                  <a:pt x="1750726" y="22791"/>
                  <a:pt x="1408405" y="38963"/>
                  <a:pt x="1254563" y="18288"/>
                </a:cubicBezTo>
                <a:cubicBezTo>
                  <a:pt x="1100721" y="-2387"/>
                  <a:pt x="812726" y="18846"/>
                  <a:pt x="563644" y="18288"/>
                </a:cubicBezTo>
                <a:cubicBezTo>
                  <a:pt x="314562" y="17730"/>
                  <a:pt x="157920" y="15588"/>
                  <a:pt x="0" y="18288"/>
                </a:cubicBezTo>
                <a:cubicBezTo>
                  <a:pt x="668" y="13665"/>
                  <a:pt x="578" y="5675"/>
                  <a:pt x="0" y="0"/>
                </a:cubicBezTo>
                <a:close/>
              </a:path>
            </a:pathLst>
          </a:custGeom>
          <a:solidFill>
            <a:srgbClr val="FFFFFF">
              <a:alpha val="75000"/>
            </a:srgbClr>
          </a:solidFill>
          <a:ln w="4127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1182075723"/>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rot="5400000" flipH="1">
            <a:off x="3201873" y="3390910"/>
            <a:ext cx="6856214" cy="76180"/>
          </a:xfrm>
          <a:prstGeom prst="rect">
            <a:avLst/>
          </a:prstGeom>
          <a:gradFill>
            <a:gsLst>
              <a:gs pos="0">
                <a:schemeClr val="tx1"/>
              </a:gs>
              <a:gs pos="34000">
                <a:schemeClr val="tx1">
                  <a:lumMod val="75000"/>
                  <a:lumOff val="25000"/>
                </a:schemeClr>
              </a:gs>
              <a:gs pos="71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flipH="1">
            <a:off x="6668071" y="3254622"/>
            <a:ext cx="4113728" cy="76180"/>
          </a:xfrm>
          <a:prstGeom prst="rect">
            <a:avLst/>
          </a:prstGeom>
          <a:gradFill>
            <a:gsLst>
              <a:gs pos="0">
                <a:schemeClr val="tx1"/>
              </a:gs>
              <a:gs pos="64999">
                <a:schemeClr val="tx1">
                  <a:lumMod val="75000"/>
                  <a:lumOff val="2500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3"/>
          <p:cNvSpPr>
            <a:spLocks noGrp="1" noChangeArrowheads="1"/>
          </p:cNvSpPr>
          <p:nvPr>
            <p:ph type="subTitle" idx="1"/>
          </p:nvPr>
        </p:nvSpPr>
        <p:spPr>
          <a:xfrm>
            <a:off x="6946615" y="1248113"/>
            <a:ext cx="2437765" cy="1447423"/>
          </a:xfrm>
        </p:spPr>
        <p:txBody>
          <a:bodyPr rtlCol="0">
            <a:normAutofit lnSpcReduction="10000"/>
          </a:bodyPr>
          <a:lstStyle/>
          <a:p>
            <a:pPr algn="l">
              <a:lnSpc>
                <a:spcPct val="95000"/>
              </a:lnSpc>
              <a:defRPr/>
            </a:pPr>
            <a:r>
              <a:rPr lang="en-US" sz="2199">
                <a:solidFill>
                  <a:srgbClr val="8A0000"/>
                </a:solidFill>
                <a:effectLst>
                  <a:outerShdw blurRad="38100" dist="38100" dir="2700000" algn="tl">
                    <a:srgbClr val="000000">
                      <a:alpha val="43137"/>
                    </a:srgbClr>
                  </a:outerShdw>
                </a:effectLst>
                <a:latin typeface="Gill Sans MT" pitchFamily="34" charset="0"/>
              </a:rPr>
              <a:t>Suite 204</a:t>
            </a:r>
          </a:p>
          <a:p>
            <a:pPr algn="l">
              <a:lnSpc>
                <a:spcPct val="95000"/>
              </a:lnSpc>
              <a:defRPr/>
            </a:pPr>
            <a:r>
              <a:rPr lang="en-US" sz="2199">
                <a:solidFill>
                  <a:srgbClr val="8A0000"/>
                </a:solidFill>
                <a:effectLst>
                  <a:outerShdw blurRad="38100" dist="38100" dir="2700000" algn="tl">
                    <a:srgbClr val="000000">
                      <a:alpha val="43137"/>
                    </a:srgbClr>
                  </a:outerShdw>
                </a:effectLst>
                <a:latin typeface="Gill Sans MT" pitchFamily="34" charset="0"/>
              </a:rPr>
              <a:t>100 W Sixth Street</a:t>
            </a:r>
          </a:p>
          <a:p>
            <a:pPr algn="l">
              <a:lnSpc>
                <a:spcPct val="95000"/>
              </a:lnSpc>
              <a:defRPr/>
            </a:pPr>
            <a:r>
              <a:rPr lang="en-US" sz="2199">
                <a:solidFill>
                  <a:srgbClr val="8A0000"/>
                </a:solidFill>
                <a:effectLst>
                  <a:outerShdw blurRad="38100" dist="38100" dir="2700000" algn="tl">
                    <a:srgbClr val="000000">
                      <a:alpha val="43137"/>
                    </a:srgbClr>
                  </a:outerShdw>
                </a:effectLst>
                <a:latin typeface="Gill Sans MT" pitchFamily="34" charset="0"/>
              </a:rPr>
              <a:t>Media, PA 19063</a:t>
            </a:r>
          </a:p>
          <a:p>
            <a:pPr algn="l">
              <a:lnSpc>
                <a:spcPct val="95000"/>
              </a:lnSpc>
              <a:defRPr/>
            </a:pPr>
            <a:r>
              <a:rPr lang="en-US" sz="2199">
                <a:solidFill>
                  <a:srgbClr val="8A0000"/>
                </a:solidFill>
                <a:effectLst>
                  <a:outerShdw blurRad="38100" dist="38100" dir="2700000" algn="tl">
                    <a:srgbClr val="000000">
                      <a:alpha val="43137"/>
                    </a:srgbClr>
                  </a:outerShdw>
                </a:effectLst>
                <a:latin typeface="Gill Sans MT" pitchFamily="34" charset="0"/>
              </a:rPr>
              <a:t>610 565 1708</a:t>
            </a:r>
          </a:p>
          <a:p>
            <a:pPr algn="r">
              <a:lnSpc>
                <a:spcPct val="90000"/>
              </a:lnSpc>
              <a:defRPr/>
            </a:pPr>
            <a:endParaRPr lang="en-US" sz="1999">
              <a:solidFill>
                <a:srgbClr val="8A0000"/>
              </a:solidFill>
              <a:effectLst>
                <a:outerShdw blurRad="38100" dist="38100" dir="2700000" algn="tl">
                  <a:srgbClr val="000000">
                    <a:alpha val="43137"/>
                  </a:srgbClr>
                </a:outerShdw>
              </a:effectLst>
              <a:latin typeface="Gill Sans MT" pitchFamily="34" charset="0"/>
            </a:endParaRPr>
          </a:p>
        </p:txBody>
      </p:sp>
      <p:sp>
        <p:nvSpPr>
          <p:cNvPr id="14" name="Text Box 9"/>
          <p:cNvSpPr txBox="1">
            <a:spLocks noChangeArrowheads="1"/>
          </p:cNvSpPr>
          <p:nvPr/>
        </p:nvSpPr>
        <p:spPr bwMode="auto">
          <a:xfrm>
            <a:off x="6820513" y="3507693"/>
            <a:ext cx="2689972" cy="523084"/>
          </a:xfrm>
          <a:prstGeom prst="rect">
            <a:avLst/>
          </a:prstGeom>
          <a:noFill/>
          <a:ln w="9525">
            <a:noFill/>
            <a:miter lim="800000"/>
            <a:headEnd/>
            <a:tailEnd/>
          </a:ln>
        </p:spPr>
        <p:txBody>
          <a:bodyPr wrap="non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0000"/>
                </a:solidFill>
                <a:effectLst/>
                <a:uLnTx/>
                <a:uFillTx/>
                <a:latin typeface="Arial Narrow" pitchFamily="34" charset="0"/>
                <a:ea typeface="+mn-ea"/>
                <a:cs typeface="+mn-cs"/>
              </a:rPr>
              <a:t>www.gibperk.com</a:t>
            </a:r>
          </a:p>
        </p:txBody>
      </p:sp>
      <p:pic>
        <p:nvPicPr>
          <p:cNvPr id="15" name="Picture 14" descr="gibperknobackground.png"/>
          <p:cNvPicPr>
            <a:picLocks noChangeAspect="1"/>
          </p:cNvPicPr>
          <p:nvPr/>
        </p:nvPicPr>
        <p:blipFill>
          <a:blip r:embed="rId2" cstate="print"/>
          <a:srcRect/>
          <a:stretch>
            <a:fillRect/>
          </a:stretch>
        </p:blipFill>
        <p:spPr bwMode="auto">
          <a:xfrm>
            <a:off x="637487" y="2593822"/>
            <a:ext cx="5456926" cy="1321599"/>
          </a:xfrm>
          <a:prstGeom prst="rect">
            <a:avLst/>
          </a:prstGeom>
          <a:noFill/>
          <a:ln w="9525">
            <a:noFill/>
            <a:miter lim="800000"/>
            <a:headEnd/>
            <a:tailEnd/>
          </a:ln>
          <a:effectLst>
            <a:outerShdw blurRad="149987" dist="250190" dir="8460000" algn="ctr">
              <a:srgbClr val="000000">
                <a:alpha val="32000"/>
              </a:srgbClr>
            </a:outerShdw>
          </a:effectLst>
        </p:spPr>
      </p:pic>
      <p:sp>
        <p:nvSpPr>
          <p:cNvPr id="17" name="Text Box 9"/>
          <p:cNvSpPr txBox="1">
            <a:spLocks noChangeArrowheads="1"/>
          </p:cNvSpPr>
          <p:nvPr/>
        </p:nvSpPr>
        <p:spPr bwMode="auto">
          <a:xfrm>
            <a:off x="6820512" y="4207668"/>
            <a:ext cx="4305251" cy="523084"/>
          </a:xfrm>
          <a:prstGeom prst="rect">
            <a:avLst/>
          </a:prstGeom>
          <a:noFill/>
          <a:ln w="9525">
            <a:noFill/>
            <a:miter lim="800000"/>
            <a:headEnd/>
            <a:tailEnd/>
          </a:ln>
        </p:spPr>
        <p:txBody>
          <a:bodyPr wrap="non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0000"/>
                </a:solidFill>
                <a:effectLst/>
                <a:uLnTx/>
                <a:uFillTx/>
                <a:latin typeface="Arial Narrow" pitchFamily="34" charset="0"/>
                <a:ea typeface="+mn-ea"/>
                <a:cs typeface="+mn-cs"/>
              </a:rPr>
              <a:t>www.youronlineprofessor.net</a:t>
            </a:r>
          </a:p>
        </p:txBody>
      </p:sp>
    </p:spTree>
    <p:extLst>
      <p:ext uri="{BB962C8B-B14F-4D97-AF65-F5344CB8AC3E}">
        <p14:creationId xmlns:p14="http://schemas.microsoft.com/office/powerpoint/2010/main" val="1150327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4B29269-47E8-D9C0-941C-832D562466C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8E97930-B95F-6962-9FCE-ACD53D202DA7}"/>
              </a:ext>
            </a:extLst>
          </p:cNvPr>
          <p:cNvPicPr>
            <a:picLocks noChangeAspect="1"/>
          </p:cNvPicPr>
          <p:nvPr/>
        </p:nvPicPr>
        <p:blipFill>
          <a:blip r:embed="rId2"/>
          <a:srcRect t="14000"/>
          <a:stretch>
            <a:fillRect/>
          </a:stretch>
        </p:blipFill>
        <p:spPr>
          <a:xfrm>
            <a:off x="-423511" y="74596"/>
            <a:ext cx="13651644" cy="6708808"/>
          </a:xfrm>
          <a:prstGeom prst="rect">
            <a:avLst/>
          </a:prstGeom>
        </p:spPr>
      </p:pic>
      <p:pic>
        <p:nvPicPr>
          <p:cNvPr id="8" name="Picture 7">
            <a:extLst>
              <a:ext uri="{FF2B5EF4-FFF2-40B4-BE49-F238E27FC236}">
                <a16:creationId xmlns:a16="http://schemas.microsoft.com/office/drawing/2014/main" id="{408CCBE9-5F97-4FC3-123B-520F32D1733B}"/>
              </a:ext>
            </a:extLst>
          </p:cNvPr>
          <p:cNvPicPr>
            <a:picLocks noChangeAspect="1"/>
          </p:cNvPicPr>
          <p:nvPr/>
        </p:nvPicPr>
        <p:blipFill>
          <a:blip r:embed="rId3"/>
          <a:stretch>
            <a:fillRect/>
          </a:stretch>
        </p:blipFill>
        <p:spPr>
          <a:xfrm>
            <a:off x="-84207" y="0"/>
            <a:ext cx="12339567" cy="6988566"/>
          </a:xfrm>
          <a:prstGeom prst="rect">
            <a:avLst/>
          </a:prstGeom>
        </p:spPr>
      </p:pic>
      <p:sp>
        <p:nvSpPr>
          <p:cNvPr id="11" name="Rectangle 10">
            <a:extLst>
              <a:ext uri="{FF2B5EF4-FFF2-40B4-BE49-F238E27FC236}">
                <a16:creationId xmlns:a16="http://schemas.microsoft.com/office/drawing/2014/main" id="{60706246-D7C1-6630-FE9D-84A5D4AC8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88825"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p:txBody>
      </p:sp>
      <p:sp>
        <p:nvSpPr>
          <p:cNvPr id="5" name="TextBox 4">
            <a:extLst>
              <a:ext uri="{FF2B5EF4-FFF2-40B4-BE49-F238E27FC236}">
                <a16:creationId xmlns:a16="http://schemas.microsoft.com/office/drawing/2014/main" id="{2F4B5D18-E2B6-B7B8-D96B-3820661A0D1A}"/>
              </a:ext>
            </a:extLst>
          </p:cNvPr>
          <p:cNvSpPr txBox="1"/>
          <p:nvPr/>
        </p:nvSpPr>
        <p:spPr>
          <a:xfrm>
            <a:off x="4654420" y="5142269"/>
            <a:ext cx="2862315" cy="7448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a:ln>
                  <a:noFill/>
                </a:ln>
                <a:solidFill>
                  <a:prstClr val="black">
                    <a:lumMod val="85000"/>
                    <a:lumOff val="15000"/>
                  </a:prstClr>
                </a:solidFill>
                <a:effectLst>
                  <a:outerShdw blurRad="38100" dist="38100" dir="2700000" algn="tl">
                    <a:srgbClr val="000000">
                      <a:alpha val="43137"/>
                    </a:srgbClr>
                  </a:outerShdw>
                </a:effectLst>
                <a:uLnTx/>
                <a:uFillTx/>
                <a:latin typeface="Georgia" panose="02040502050405020303" pitchFamily="18" charset="0"/>
              </a:rPr>
              <a:t>Partnership</a:t>
            </a:r>
            <a:r>
              <a:rPr kumimoji="0" lang="en-US" sz="3600" b="1" i="0" u="none" strike="noStrike" kern="1200" cap="none" spc="0" normalizeH="0" baseline="0" noProof="0" dirty="0">
                <a:ln>
                  <a:noFill/>
                </a:ln>
                <a:solidFill>
                  <a:prstClr val="black">
                    <a:lumMod val="85000"/>
                    <a:lumOff val="15000"/>
                  </a:prstClr>
                </a:solidFill>
                <a:effectLst>
                  <a:outerShdw blurRad="38100" dist="38100" dir="2700000" algn="tl">
                    <a:srgbClr val="000000">
                      <a:alpha val="43137"/>
                    </a:srgbClr>
                  </a:outerShdw>
                </a:effectLst>
                <a:uLnTx/>
                <a:uFillTx/>
                <a:latin typeface="Abadi" panose="020B0604020104020204" pitchFamily="34" charset="0"/>
                <a:ea typeface="+mn-ea"/>
                <a:cs typeface="+mn-cs"/>
              </a:rPr>
              <a:t> </a:t>
            </a:r>
          </a:p>
        </p:txBody>
      </p:sp>
      <p:cxnSp>
        <p:nvCxnSpPr>
          <p:cNvPr id="13" name="Straight Connector 12">
            <a:extLst>
              <a:ext uri="{FF2B5EF4-FFF2-40B4-BE49-F238E27FC236}">
                <a16:creationId xmlns:a16="http://schemas.microsoft.com/office/drawing/2014/main" id="{79B1EBB0-9465-3788-1F48-86FACA1017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88825"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944984-2A07-D010-BDD9-ED3926A449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88825"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6BF36C0-3821-2731-6F0C-3CD0F107F3E2}"/>
              </a:ext>
            </a:extLst>
          </p:cNvPr>
          <p:cNvSpPr txBox="1"/>
          <p:nvPr/>
        </p:nvSpPr>
        <p:spPr>
          <a:xfrm>
            <a:off x="2888450" y="5625641"/>
            <a:ext cx="6394257"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800" b="0" i="0" u="none" strike="noStrike" kern="1200" cap="none" spc="0" normalizeH="0" baseline="0" noProof="0" dirty="0">
                <a:ln>
                  <a:noFill/>
                </a:ln>
                <a:solidFill>
                  <a:srgbClr val="FF0000"/>
                </a:solidFill>
                <a:effectLst/>
                <a:uLnTx/>
                <a:uFillTx/>
                <a:latin typeface="Abadi" panose="020B0604020104020204" pitchFamily="34" charset="0"/>
                <a:ea typeface="+mn-ea"/>
                <a:cs typeface="+mn-cs"/>
              </a:rPr>
              <a:t>Partnership Election  </a:t>
            </a:r>
            <a:r>
              <a:rPr kumimoji="0" sz="18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S Corporation  •  Self-Employment Tax</a:t>
            </a:r>
          </a:p>
        </p:txBody>
      </p:sp>
    </p:spTree>
    <p:extLst>
      <p:ext uri="{BB962C8B-B14F-4D97-AF65-F5344CB8AC3E}">
        <p14:creationId xmlns:p14="http://schemas.microsoft.com/office/powerpoint/2010/main" val="2647828216"/>
      </p:ext>
    </p:extLst>
  </p:cSld>
  <p:clrMapOvr>
    <a:masterClrMapping/>
  </p:clrMapOvr>
  <p:transition spd="slow">
    <p:cove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TextBox 2"/>
          <p:cNvSpPr txBox="1"/>
          <p:nvPr/>
        </p:nvSpPr>
        <p:spPr>
          <a:xfrm>
            <a:off x="608330" y="1188366"/>
            <a:ext cx="11338560" cy="523220"/>
          </a:xfrm>
          <a:prstGeom prst="rect">
            <a:avLst/>
          </a:prstGeom>
          <a:noFill/>
        </p:spPr>
        <p:txBody>
          <a:bodyPr wrap="square">
            <a:spAutoFit/>
          </a:bodyPr>
          <a:lstStyle/>
          <a:p>
            <a:pPr algn="l"/>
            <a:r>
              <a:rPr sz="2800" b="1" i="0" dirty="0">
                <a:solidFill>
                  <a:schemeClr val="accent1">
                    <a:lumMod val="75000"/>
                  </a:schemeClr>
                </a:solidFill>
                <a:effectLst>
                  <a:outerShdw blurRad="38100" dist="38100" dir="2700000" algn="tl">
                    <a:srgbClr val="000000">
                      <a:alpha val="43137"/>
                    </a:srgbClr>
                  </a:outerShdw>
                </a:effectLst>
                <a:latin typeface="Georgia"/>
              </a:rPr>
              <a:t>Partnership Election</a:t>
            </a:r>
            <a:r>
              <a:rPr lang="en-US" sz="2800" b="1" i="0" dirty="0">
                <a:solidFill>
                  <a:schemeClr val="accent1">
                    <a:lumMod val="75000"/>
                  </a:schemeClr>
                </a:solidFill>
                <a:effectLst>
                  <a:outerShdw blurRad="38100" dist="38100" dir="2700000" algn="tl">
                    <a:srgbClr val="000000">
                      <a:alpha val="43137"/>
                    </a:srgbClr>
                  </a:outerShdw>
                </a:effectLst>
                <a:latin typeface="Georgia"/>
              </a:rPr>
              <a:t>: </a:t>
            </a:r>
            <a:r>
              <a:rPr sz="2800" b="1" i="0" dirty="0">
                <a:solidFill>
                  <a:schemeClr val="accent1">
                    <a:lumMod val="75000"/>
                  </a:schemeClr>
                </a:solidFill>
                <a:effectLst>
                  <a:outerShdw blurRad="38100" dist="38100" dir="2700000" algn="tl">
                    <a:srgbClr val="000000">
                      <a:alpha val="43137"/>
                    </a:srgbClr>
                  </a:outerShdw>
                </a:effectLst>
                <a:latin typeface="Georgia"/>
              </a:rPr>
              <a:t>Overview</a:t>
            </a:r>
          </a:p>
        </p:txBody>
      </p:sp>
      <p:sp>
        <p:nvSpPr>
          <p:cNvPr id="5" name="TextBox 4"/>
          <p:cNvSpPr txBox="1"/>
          <p:nvPr/>
        </p:nvSpPr>
        <p:spPr>
          <a:xfrm>
            <a:off x="608330" y="2191422"/>
            <a:ext cx="6554470" cy="2800767"/>
          </a:xfrm>
          <a:prstGeom prst="rect">
            <a:avLst/>
          </a:prstGeom>
          <a:noFill/>
        </p:spPr>
        <p:txBody>
          <a:bodyPr wrap="square">
            <a:spAutoFit/>
          </a:bodyPr>
          <a:lstStyle/>
          <a:p>
            <a:pPr>
              <a:spcBef>
                <a:spcPts val="600"/>
              </a:spcBef>
              <a:spcAft>
                <a:spcPts val="600"/>
              </a:spcAft>
            </a:pPr>
            <a:r>
              <a:rPr sz="2800" b="0" dirty="0">
                <a:solidFill>
                  <a:schemeClr val="accent1">
                    <a:lumMod val="75000"/>
                  </a:schemeClr>
                </a:solidFill>
                <a:latin typeface="Abadi" panose="020B0604020104020204" pitchFamily="34" charset="0"/>
              </a:rPr>
              <a:t>LLCs are treated as partnerships by default for federal tax purpose</a:t>
            </a:r>
            <a:r>
              <a:rPr lang="en-US" sz="2800" b="0" dirty="0">
                <a:solidFill>
                  <a:schemeClr val="accent1">
                    <a:lumMod val="75000"/>
                  </a:schemeClr>
                </a:solidFill>
                <a:latin typeface="Abadi" panose="020B0604020104020204" pitchFamily="34" charset="0"/>
              </a:rPr>
              <a:t>s …</a:t>
            </a:r>
          </a:p>
          <a:p>
            <a:pPr>
              <a:spcBef>
                <a:spcPts val="600"/>
              </a:spcBef>
              <a:spcAft>
                <a:spcPts val="600"/>
              </a:spcAft>
            </a:pPr>
            <a:r>
              <a:rPr lang="en-US" sz="2800" i="1" dirty="0">
                <a:solidFill>
                  <a:schemeClr val="accent1">
                    <a:lumMod val="75000"/>
                  </a:schemeClr>
                </a:solidFill>
                <a:latin typeface="Abadi" panose="020B0604020104020204" pitchFamily="34" charset="0"/>
              </a:rPr>
              <a:t>…</a:t>
            </a:r>
            <a:r>
              <a:rPr sz="2800" b="0" i="1" dirty="0">
                <a:solidFill>
                  <a:schemeClr val="accent1">
                    <a:lumMod val="75000"/>
                  </a:schemeClr>
                </a:solidFill>
                <a:latin typeface="Abadi" panose="020B0604020104020204" pitchFamily="34" charset="0"/>
              </a:rPr>
              <a:t>there are meaningful advantages and drawbacks to consider, particularly in Pennsylvania's tax environment.</a:t>
            </a:r>
          </a:p>
          <a:p>
            <a:pPr>
              <a:spcBef>
                <a:spcPts val="600"/>
              </a:spcBef>
              <a:spcAft>
                <a:spcPts val="600"/>
              </a:spcAft>
            </a:pPr>
            <a:endParaRPr sz="1600" b="1" dirty="0">
              <a:solidFill>
                <a:srgbClr val="1B2B4B"/>
              </a:solidFill>
              <a:latin typeface="Abadi" panose="020B0604020104020204" pitchFamily="34" charset="0"/>
            </a:endParaRPr>
          </a:p>
        </p:txBody>
      </p:sp>
      <p:pic>
        <p:nvPicPr>
          <p:cNvPr id="7" name="Picture 6">
            <a:extLst>
              <a:ext uri="{FF2B5EF4-FFF2-40B4-BE49-F238E27FC236}">
                <a16:creationId xmlns:a16="http://schemas.microsoft.com/office/drawing/2014/main" id="{84308112-B55D-9AB9-AC32-330D17BC6CF3}"/>
              </a:ext>
            </a:extLst>
          </p:cNvPr>
          <p:cNvPicPr>
            <a:picLocks noChangeAspect="1"/>
          </p:cNvPicPr>
          <p:nvPr/>
        </p:nvPicPr>
        <p:blipFill>
          <a:blip r:embed="rId2"/>
          <a:srcRect l="56150" t="6989" r="3323" b="7558"/>
          <a:stretch>
            <a:fillRect/>
          </a:stretch>
        </p:blipFill>
        <p:spPr>
          <a:xfrm>
            <a:off x="7509510" y="0"/>
            <a:ext cx="4272915" cy="6858000"/>
          </a:xfrm>
          <a:prstGeom prst="rect">
            <a:avLst/>
          </a:prstGeom>
        </p:spPr>
      </p:pic>
      <p:cxnSp>
        <p:nvCxnSpPr>
          <p:cNvPr id="4" name="Straight Connector 3">
            <a:extLst>
              <a:ext uri="{FF2B5EF4-FFF2-40B4-BE49-F238E27FC236}">
                <a16:creationId xmlns:a16="http://schemas.microsoft.com/office/drawing/2014/main" id="{D85C40D0-06F9-E9AC-DA9B-F803AF1846E9}"/>
              </a:ext>
            </a:extLst>
          </p:cNvPr>
          <p:cNvCxnSpPr/>
          <p:nvPr/>
        </p:nvCxnSpPr>
        <p:spPr>
          <a:xfrm>
            <a:off x="752475" y="1895475"/>
            <a:ext cx="6410325" cy="0"/>
          </a:xfrm>
          <a:prstGeom prst="line">
            <a:avLst/>
          </a:prstGeom>
        </p:spPr>
        <p:style>
          <a:lnRef idx="2">
            <a:schemeClr val="accent6"/>
          </a:lnRef>
          <a:fillRef idx="0">
            <a:schemeClr val="accent6"/>
          </a:fillRef>
          <a:effectRef idx="1">
            <a:schemeClr val="accent6"/>
          </a:effectRef>
          <a:fontRef idx="minor">
            <a:schemeClr val="tx1"/>
          </a:fontRef>
        </p:style>
      </p:cxn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D480347F-0063-2135-5436-CA539CB4FB1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0AB754F-7E07-054E-AEB1-9F33C28F3372}"/>
              </a:ext>
            </a:extLst>
          </p:cNvPr>
          <p:cNvSpPr txBox="1"/>
          <p:nvPr/>
        </p:nvSpPr>
        <p:spPr>
          <a:xfrm>
            <a:off x="4880610" y="195546"/>
            <a:ext cx="6272164"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800" b="1" i="0" u="none" strike="noStrike" kern="1200" cap="none" spc="0" normalizeH="0" baseline="0" noProof="0" dirty="0">
                <a:ln>
                  <a:noFill/>
                </a:ln>
                <a:solidFill>
                  <a:srgbClr val="1B2B4B"/>
                </a:solidFill>
                <a:effectLst>
                  <a:outerShdw blurRad="38100" dist="38100" dir="2700000" algn="tl">
                    <a:srgbClr val="000000">
                      <a:alpha val="43137"/>
                    </a:srgbClr>
                  </a:outerShdw>
                </a:effectLst>
                <a:uLnTx/>
                <a:uFillTx/>
                <a:latin typeface="Georgia"/>
                <a:ea typeface="+mn-ea"/>
                <a:cs typeface="+mn-cs"/>
              </a:rPr>
              <a:t>Partnership Election</a:t>
            </a:r>
            <a:r>
              <a:rPr kumimoji="0" lang="en-US" sz="2800" b="1" i="0" u="none" strike="noStrike" kern="1200" cap="none" spc="0" normalizeH="0" baseline="0" noProof="0" dirty="0">
                <a:ln>
                  <a:noFill/>
                </a:ln>
                <a:solidFill>
                  <a:srgbClr val="1B2B4B"/>
                </a:solidFill>
                <a:effectLst>
                  <a:outerShdw blurRad="38100" dist="38100" dir="2700000" algn="tl">
                    <a:srgbClr val="000000">
                      <a:alpha val="43137"/>
                    </a:srgbClr>
                  </a:outerShdw>
                </a:effectLst>
                <a:uLnTx/>
                <a:uFillTx/>
                <a:latin typeface="Georgia"/>
                <a:ea typeface="+mn-ea"/>
                <a:cs typeface="+mn-cs"/>
              </a:rPr>
              <a:t>: </a:t>
            </a:r>
            <a:r>
              <a:rPr kumimoji="0" sz="2800" b="1" i="0" u="none" strike="noStrike" kern="1200" cap="none" spc="0" normalizeH="0" baseline="0" noProof="0" dirty="0">
                <a:ln>
                  <a:noFill/>
                </a:ln>
                <a:solidFill>
                  <a:srgbClr val="1B2B4B"/>
                </a:solidFill>
                <a:effectLst>
                  <a:outerShdw blurRad="38100" dist="38100" dir="2700000" algn="tl">
                    <a:srgbClr val="000000">
                      <a:alpha val="43137"/>
                    </a:srgbClr>
                  </a:outerShdw>
                </a:effectLst>
                <a:uLnTx/>
                <a:uFillTx/>
                <a:latin typeface="Georgia"/>
                <a:ea typeface="+mn-ea"/>
                <a:cs typeface="+mn-cs"/>
              </a:rPr>
              <a:t>Positives</a:t>
            </a:r>
          </a:p>
        </p:txBody>
      </p:sp>
      <p:sp>
        <p:nvSpPr>
          <p:cNvPr id="5" name="TextBox 4">
            <a:extLst>
              <a:ext uri="{FF2B5EF4-FFF2-40B4-BE49-F238E27FC236}">
                <a16:creationId xmlns:a16="http://schemas.microsoft.com/office/drawing/2014/main" id="{FA1792C8-4A3F-3E6F-9F32-EC6DB0F59433}"/>
              </a:ext>
            </a:extLst>
          </p:cNvPr>
          <p:cNvSpPr txBox="1"/>
          <p:nvPr/>
        </p:nvSpPr>
        <p:spPr>
          <a:xfrm>
            <a:off x="4880610" y="1221029"/>
            <a:ext cx="7007415" cy="5847755"/>
          </a:xfrm>
          <a:prstGeom prst="rect">
            <a:avLst/>
          </a:prstGeom>
          <a:noFill/>
        </p:spPr>
        <p:txBody>
          <a:bodyPr wrap="square">
            <a:spAutoFit/>
          </a:bodyPr>
          <a:lstStyle/>
          <a:p>
            <a:pPr marL="0" marR="0" lvl="0" indent="0" algn="l" defTabSz="457200" rtl="0" eaLnBrk="1" fontAlgn="auto" latinLnBrk="0" hangingPunct="1">
              <a:lnSpc>
                <a:spcPct val="100000"/>
              </a:lnSpc>
              <a:spcBef>
                <a:spcPts val="600"/>
              </a:spcBef>
              <a:spcAft>
                <a:spcPts val="600"/>
              </a:spcAft>
              <a:buClrTx/>
              <a:buSzTx/>
              <a:buFontTx/>
              <a:buNone/>
              <a:tabLst/>
              <a:defRPr/>
            </a:pPr>
            <a:r>
              <a:rPr kumimoji="0" sz="2800" b="1" i="0" u="none" strike="noStrike" kern="1200" cap="none" spc="0" normalizeH="0" baseline="0" noProof="0" dirty="0">
                <a:ln>
                  <a:noFill/>
                </a:ln>
                <a:solidFill>
                  <a:srgbClr val="445566"/>
                </a:solidFill>
                <a:effectLst/>
                <a:uLnTx/>
                <a:uFillTx/>
                <a:latin typeface="Abadi" panose="020B0604020104020204" pitchFamily="34" charset="0"/>
                <a:ea typeface="+mn-ea"/>
                <a:cs typeface="+mn-cs"/>
              </a:rPr>
              <a:t>Pass-Through Taxation</a:t>
            </a:r>
            <a:r>
              <a:rPr kumimoji="0" sz="2800" b="0" i="0" u="none" strike="noStrike" kern="1200" cap="none" spc="0" normalizeH="0" baseline="0" noProof="0" dirty="0">
                <a:ln>
                  <a:noFill/>
                </a:ln>
                <a:solidFill>
                  <a:srgbClr val="445566"/>
                </a:solidFill>
                <a:effectLst/>
                <a:uLnTx/>
                <a:uFillTx/>
                <a:latin typeface="Abadi" panose="020B0604020104020204" pitchFamily="34" charset="0"/>
                <a:ea typeface="+mn-ea"/>
                <a:cs typeface="+mn-cs"/>
              </a:rPr>
              <a:t> </a:t>
            </a:r>
            <a:endParaRPr kumimoji="0" lang="en-US" sz="2800" b="0" i="0" u="none" strike="noStrike" kern="1200" cap="none" spc="0" normalizeH="0" baseline="0" noProof="0" dirty="0">
              <a:ln>
                <a:noFill/>
              </a:ln>
              <a:solidFill>
                <a:srgbClr val="445566"/>
              </a:solidFill>
              <a:effectLst/>
              <a:uLnTx/>
              <a:uFillTx/>
              <a:latin typeface="Abadi" panose="020B0604020104020204" pitchFamily="34" charset="0"/>
              <a:ea typeface="+mn-ea"/>
              <a:cs typeface="+mn-cs"/>
            </a:endParaRPr>
          </a:p>
          <a:p>
            <a:pPr marL="342900" marR="0" lvl="0" indent="-3429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sz="2800" b="0" i="0" u="none" strike="noStrike" kern="1200" cap="none" spc="0" normalizeH="0" baseline="0" noProof="0" dirty="0">
                <a:ln>
                  <a:noFill/>
                </a:ln>
                <a:solidFill>
                  <a:srgbClr val="445566"/>
                </a:solidFill>
                <a:effectLst/>
                <a:uLnTx/>
                <a:uFillTx/>
                <a:latin typeface="Abadi" panose="020B0604020104020204" pitchFamily="34" charset="0"/>
                <a:ea typeface="+mn-ea"/>
                <a:cs typeface="+mn-cs"/>
              </a:rPr>
              <a:t>The LLC itself does not pay federal income tax. </a:t>
            </a:r>
            <a:endParaRPr kumimoji="0" lang="en-US" sz="2800" b="0" i="0" u="none" strike="noStrike" kern="1200" cap="none" spc="0" normalizeH="0" baseline="0" noProof="0" dirty="0">
              <a:ln>
                <a:noFill/>
              </a:ln>
              <a:solidFill>
                <a:srgbClr val="445566"/>
              </a:solidFill>
              <a:effectLst/>
              <a:uLnTx/>
              <a:uFillTx/>
              <a:latin typeface="Abadi" panose="020B0604020104020204" pitchFamily="34" charset="0"/>
              <a:ea typeface="+mn-ea"/>
              <a:cs typeface="+mn-cs"/>
            </a:endParaRPr>
          </a:p>
          <a:p>
            <a:pPr marL="342900" marR="0" lvl="0" indent="-3429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sz="2800" b="0" i="0" u="none" strike="noStrike" kern="1200" cap="none" spc="0" normalizeH="0" baseline="0" noProof="0" dirty="0">
                <a:ln>
                  <a:noFill/>
                </a:ln>
                <a:solidFill>
                  <a:srgbClr val="445566"/>
                </a:solidFill>
                <a:effectLst/>
                <a:uLnTx/>
                <a:uFillTx/>
                <a:latin typeface="Abadi" panose="020B0604020104020204" pitchFamily="34" charset="0"/>
                <a:ea typeface="+mn-ea"/>
                <a:cs typeface="+mn-cs"/>
              </a:rPr>
              <a:t>Income and losses flow through to the members, who report them on their individual returns. </a:t>
            </a:r>
            <a:endParaRPr kumimoji="0" lang="en-US" sz="2800" b="0" i="0" u="none" strike="noStrike" kern="1200" cap="none" spc="0" normalizeH="0" baseline="0" noProof="0" dirty="0">
              <a:ln>
                <a:noFill/>
              </a:ln>
              <a:solidFill>
                <a:srgbClr val="445566"/>
              </a:solidFill>
              <a:effectLst/>
              <a:uLnTx/>
              <a:uFillTx/>
              <a:latin typeface="Abadi" panose="020B0604020104020204" pitchFamily="34" charset="0"/>
              <a:ea typeface="+mn-ea"/>
              <a:cs typeface="+mn-cs"/>
            </a:endParaRPr>
          </a:p>
          <a:p>
            <a:pPr marL="0" marR="0" lvl="0" indent="0" algn="l" defTabSz="457200" rtl="0" eaLnBrk="1" fontAlgn="auto" latinLnBrk="0" hangingPunct="1">
              <a:lnSpc>
                <a:spcPct val="100000"/>
              </a:lnSpc>
              <a:spcBef>
                <a:spcPts val="600"/>
              </a:spcBef>
              <a:spcAft>
                <a:spcPts val="600"/>
              </a:spcAft>
              <a:buClrTx/>
              <a:buSzTx/>
              <a:buFontTx/>
              <a:buNone/>
              <a:tabLst/>
              <a:defRPr/>
            </a:pPr>
            <a:r>
              <a:rPr kumimoji="0" sz="2800" b="1" i="0" u="none" strike="noStrike" kern="1200" cap="none" spc="0" normalizeH="0" baseline="0" noProof="0" dirty="0">
                <a:ln>
                  <a:noFill/>
                </a:ln>
                <a:solidFill>
                  <a:srgbClr val="445566"/>
                </a:solidFill>
                <a:effectLst/>
                <a:uLnTx/>
                <a:uFillTx/>
                <a:latin typeface="Abadi" panose="020B0604020104020204" pitchFamily="34" charset="0"/>
                <a:ea typeface="+mn-ea"/>
                <a:cs typeface="+mn-cs"/>
              </a:rPr>
              <a:t>Loss Deductibility</a:t>
            </a:r>
            <a:endParaRPr kumimoji="0" lang="en-US" sz="2800" b="0" i="0" u="none" strike="noStrike" kern="1200" cap="none" spc="0" normalizeH="0" baseline="0" noProof="0" dirty="0">
              <a:ln>
                <a:noFill/>
              </a:ln>
              <a:solidFill>
                <a:srgbClr val="445566"/>
              </a:solidFill>
              <a:effectLst/>
              <a:uLnTx/>
              <a:uFillTx/>
              <a:latin typeface="Abadi" panose="020B0604020104020204" pitchFamily="34" charset="0"/>
              <a:ea typeface="+mn-ea"/>
              <a:cs typeface="+mn-cs"/>
            </a:endParaRPr>
          </a:p>
          <a:p>
            <a:pPr marL="342900" marR="0" lvl="0" indent="-3429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sz="2800" b="0" i="0" u="none" strike="noStrike" kern="1200" cap="none" spc="0" normalizeH="0" baseline="0" noProof="0" dirty="0">
                <a:ln>
                  <a:noFill/>
                </a:ln>
                <a:solidFill>
                  <a:srgbClr val="445566"/>
                </a:solidFill>
                <a:effectLst/>
                <a:uLnTx/>
                <a:uFillTx/>
                <a:latin typeface="Abadi" panose="020B0604020104020204" pitchFamily="34" charset="0"/>
                <a:ea typeface="+mn-ea"/>
                <a:cs typeface="+mn-cs"/>
              </a:rPr>
              <a:t>Members can generally deduct their share of LLC losses against other income (subject to basis, at-risk, and passive activity rules). </a:t>
            </a:r>
            <a:endParaRPr kumimoji="0" lang="en-US" sz="2800" b="0" i="0" u="none" strike="noStrike" kern="1200" cap="none" spc="0" normalizeH="0" baseline="0" noProof="0" dirty="0">
              <a:ln>
                <a:noFill/>
              </a:ln>
              <a:solidFill>
                <a:srgbClr val="445566"/>
              </a:solidFill>
              <a:effectLst/>
              <a:uLnTx/>
              <a:uFillTx/>
              <a:latin typeface="Abadi" panose="020B0604020104020204" pitchFamily="34" charset="0"/>
              <a:ea typeface="+mn-ea"/>
              <a:cs typeface="+mn-cs"/>
            </a:endParaRPr>
          </a:p>
          <a:p>
            <a:pPr marL="0" marR="0" lvl="0" indent="0" algn="l" defTabSz="457200" rtl="0" eaLnBrk="1" fontAlgn="auto" latinLnBrk="0" hangingPunct="1">
              <a:lnSpc>
                <a:spcPct val="100000"/>
              </a:lnSpc>
              <a:spcBef>
                <a:spcPts val="600"/>
              </a:spcBef>
              <a:spcAft>
                <a:spcPts val="600"/>
              </a:spcAft>
              <a:buClrTx/>
              <a:buSzTx/>
              <a:buFontTx/>
              <a:buNone/>
              <a:tabLst/>
              <a:defRPr/>
            </a:pPr>
            <a:endParaRPr kumimoji="0" sz="1600" b="1" i="0" u="none" strike="noStrike" kern="1200" cap="none" spc="0" normalizeH="0" baseline="0" noProof="0" dirty="0">
              <a:ln>
                <a:noFill/>
              </a:ln>
              <a:solidFill>
                <a:srgbClr val="1B2B4B"/>
              </a:solidFill>
              <a:effectLst/>
              <a:uLnTx/>
              <a:uFillTx/>
              <a:latin typeface="Abadi" panose="020B0604020104020204" pitchFamily="34" charset="0"/>
              <a:ea typeface="+mn-ea"/>
              <a:cs typeface="+mn-cs"/>
            </a:endParaRPr>
          </a:p>
        </p:txBody>
      </p:sp>
      <p:pic>
        <p:nvPicPr>
          <p:cNvPr id="4" name="Picture 3">
            <a:extLst>
              <a:ext uri="{FF2B5EF4-FFF2-40B4-BE49-F238E27FC236}">
                <a16:creationId xmlns:a16="http://schemas.microsoft.com/office/drawing/2014/main" id="{500B319E-E311-3363-A315-878AEC888427}"/>
              </a:ext>
            </a:extLst>
          </p:cNvPr>
          <p:cNvPicPr>
            <a:picLocks noChangeAspect="1"/>
          </p:cNvPicPr>
          <p:nvPr/>
        </p:nvPicPr>
        <p:blipFill>
          <a:blip r:embed="rId2"/>
          <a:srcRect r="47703" b="10800"/>
          <a:stretch>
            <a:fillRect/>
          </a:stretch>
        </p:blipFill>
        <p:spPr>
          <a:xfrm>
            <a:off x="0" y="0"/>
            <a:ext cx="4606290" cy="6858000"/>
          </a:xfrm>
          <a:prstGeom prst="rect">
            <a:avLst/>
          </a:prstGeom>
        </p:spPr>
      </p:pic>
      <p:cxnSp>
        <p:nvCxnSpPr>
          <p:cNvPr id="6" name="Straight Connector 5">
            <a:extLst>
              <a:ext uri="{FF2B5EF4-FFF2-40B4-BE49-F238E27FC236}">
                <a16:creationId xmlns:a16="http://schemas.microsoft.com/office/drawing/2014/main" id="{AF4FF5B2-8168-75EC-D2D2-6A995A448EC0}"/>
              </a:ext>
            </a:extLst>
          </p:cNvPr>
          <p:cNvCxnSpPr>
            <a:cxnSpLocks/>
          </p:cNvCxnSpPr>
          <p:nvPr/>
        </p:nvCxnSpPr>
        <p:spPr>
          <a:xfrm>
            <a:off x="5048250" y="878659"/>
            <a:ext cx="59055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708894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a:extLst>
            <a:ext uri="{FF2B5EF4-FFF2-40B4-BE49-F238E27FC236}">
              <a16:creationId xmlns:a16="http://schemas.microsoft.com/office/drawing/2014/main" id="{2E592360-2D3D-D6D8-3CCD-8803B158C05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3" name="TextBox 2">
            <a:extLst>
              <a:ext uri="{FF2B5EF4-FFF2-40B4-BE49-F238E27FC236}">
                <a16:creationId xmlns:a16="http://schemas.microsoft.com/office/drawing/2014/main" id="{85981F68-08CB-71A5-5515-C164CD4A660A}"/>
              </a:ext>
            </a:extLst>
          </p:cNvPr>
          <p:cNvSpPr txBox="1"/>
          <p:nvPr/>
        </p:nvSpPr>
        <p:spPr>
          <a:xfrm>
            <a:off x="691688" y="409667"/>
            <a:ext cx="3983315" cy="5431536"/>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800" b="1" i="0" kern="1200" dirty="0">
                <a:solidFill>
                  <a:schemeClr val="accent3">
                    <a:lumMod val="20000"/>
                    <a:lumOff val="80000"/>
                  </a:schemeClr>
                </a:solidFill>
                <a:effectLst>
                  <a:outerShdw blurRad="38100" dist="38100" dir="2700000" algn="tl">
                    <a:srgbClr val="000000">
                      <a:alpha val="43137"/>
                    </a:srgbClr>
                  </a:outerShdw>
                </a:effectLst>
                <a:latin typeface="Georgia" panose="02040502050405020303" pitchFamily="18" charset="0"/>
                <a:ea typeface="+mj-ea"/>
                <a:cs typeface="+mj-cs"/>
              </a:rPr>
              <a:t>Partnership Election: Overview &amp; Positives</a:t>
            </a:r>
          </a:p>
        </p:txBody>
      </p:sp>
      <p:sp>
        <p:nvSpPr>
          <p:cNvPr id="1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2737" y="3258717"/>
            <a:ext cx="4480560" cy="18283"/>
          </a:xfrm>
          <a:custGeom>
            <a:avLst/>
            <a:gdLst>
              <a:gd name="csX0" fmla="*/ 0 w 4480560"/>
              <a:gd name="csY0" fmla="*/ 0 h 18283"/>
              <a:gd name="csX1" fmla="*/ 595274 w 4480560"/>
              <a:gd name="csY1" fmla="*/ 0 h 18283"/>
              <a:gd name="csX2" fmla="*/ 1100938 w 4480560"/>
              <a:gd name="csY2" fmla="*/ 0 h 18283"/>
              <a:gd name="csX3" fmla="*/ 1651406 w 4480560"/>
              <a:gd name="csY3" fmla="*/ 0 h 18283"/>
              <a:gd name="csX4" fmla="*/ 2336292 w 4480560"/>
              <a:gd name="csY4" fmla="*/ 0 h 18283"/>
              <a:gd name="csX5" fmla="*/ 2931566 w 4480560"/>
              <a:gd name="csY5" fmla="*/ 0 h 18283"/>
              <a:gd name="csX6" fmla="*/ 3482035 w 4480560"/>
              <a:gd name="csY6" fmla="*/ 0 h 18283"/>
              <a:gd name="csX7" fmla="*/ 4480560 w 4480560"/>
              <a:gd name="csY7" fmla="*/ 0 h 18283"/>
              <a:gd name="csX8" fmla="*/ 4480560 w 4480560"/>
              <a:gd name="csY8" fmla="*/ 18283 h 18283"/>
              <a:gd name="csX9" fmla="*/ 3840480 w 4480560"/>
              <a:gd name="csY9" fmla="*/ 18283 h 18283"/>
              <a:gd name="csX10" fmla="*/ 3290011 w 4480560"/>
              <a:gd name="csY10" fmla="*/ 18283 h 18283"/>
              <a:gd name="csX11" fmla="*/ 2560320 w 4480560"/>
              <a:gd name="csY11" fmla="*/ 18283 h 18283"/>
              <a:gd name="csX12" fmla="*/ 1965046 w 4480560"/>
              <a:gd name="csY12" fmla="*/ 18283 h 18283"/>
              <a:gd name="csX13" fmla="*/ 1459382 w 4480560"/>
              <a:gd name="csY13" fmla="*/ 18283 h 18283"/>
              <a:gd name="csX14" fmla="*/ 774497 w 4480560"/>
              <a:gd name="csY14" fmla="*/ 18283 h 18283"/>
              <a:gd name="csX15" fmla="*/ 0 w 4480560"/>
              <a:gd name="csY15" fmla="*/ 18283 h 18283"/>
              <a:gd name="csX16" fmla="*/ 0 w 4480560"/>
              <a:gd name="csY16" fmla="*/ 0 h 1828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3"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1301" y="6085"/>
                  <a:pt x="4481091" y="12392"/>
                  <a:pt x="4480560" y="18283"/>
                </a:cubicBezTo>
                <a:cubicBezTo>
                  <a:pt x="4314132" y="14919"/>
                  <a:pt x="4028383" y="36627"/>
                  <a:pt x="3840480" y="18283"/>
                </a:cubicBezTo>
                <a:cubicBezTo>
                  <a:pt x="3652577" y="-61"/>
                  <a:pt x="3547615" y="2843"/>
                  <a:pt x="3290011" y="18283"/>
                </a:cubicBezTo>
                <a:cubicBezTo>
                  <a:pt x="3032407" y="33723"/>
                  <a:pt x="2830268" y="8714"/>
                  <a:pt x="2560320" y="18283"/>
                </a:cubicBezTo>
                <a:cubicBezTo>
                  <a:pt x="2290372" y="27852"/>
                  <a:pt x="2147422" y="6723"/>
                  <a:pt x="1965046" y="18283"/>
                </a:cubicBezTo>
                <a:cubicBezTo>
                  <a:pt x="1782670" y="29843"/>
                  <a:pt x="1689791" y="40675"/>
                  <a:pt x="1459382" y="18283"/>
                </a:cubicBezTo>
                <a:cubicBezTo>
                  <a:pt x="1228973" y="-4109"/>
                  <a:pt x="915486" y="36496"/>
                  <a:pt x="774497" y="18283"/>
                </a:cubicBezTo>
                <a:cubicBezTo>
                  <a:pt x="633508" y="70"/>
                  <a:pt x="361442" y="-11112"/>
                  <a:pt x="0" y="18283"/>
                </a:cubicBezTo>
                <a:cubicBezTo>
                  <a:pt x="-563" y="11432"/>
                  <a:pt x="-159" y="4269"/>
                  <a:pt x="0" y="0"/>
                </a:cubicBezTo>
                <a:close/>
              </a:path>
              <a:path w="4480560" h="18283"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452" y="6702"/>
                  <a:pt x="4480053" y="10739"/>
                  <a:pt x="4480560" y="18283"/>
                </a:cubicBezTo>
                <a:cubicBezTo>
                  <a:pt x="4279652" y="-6855"/>
                  <a:pt x="4200762" y="41561"/>
                  <a:pt x="3930091" y="18283"/>
                </a:cubicBezTo>
                <a:cubicBezTo>
                  <a:pt x="3659420" y="-4995"/>
                  <a:pt x="3456052" y="22289"/>
                  <a:pt x="3290011" y="18283"/>
                </a:cubicBezTo>
                <a:cubicBezTo>
                  <a:pt x="3123970" y="14277"/>
                  <a:pt x="2882392" y="32813"/>
                  <a:pt x="2649931" y="18283"/>
                </a:cubicBezTo>
                <a:cubicBezTo>
                  <a:pt x="2417470" y="3753"/>
                  <a:pt x="2238426" y="7332"/>
                  <a:pt x="2054657" y="18283"/>
                </a:cubicBezTo>
                <a:cubicBezTo>
                  <a:pt x="1870888" y="29234"/>
                  <a:pt x="1566368" y="45035"/>
                  <a:pt x="1324966" y="18283"/>
                </a:cubicBezTo>
                <a:cubicBezTo>
                  <a:pt x="1083564" y="-8469"/>
                  <a:pt x="787410" y="10941"/>
                  <a:pt x="595274" y="18283"/>
                </a:cubicBezTo>
                <a:cubicBezTo>
                  <a:pt x="403138" y="25625"/>
                  <a:pt x="169622" y="10494"/>
                  <a:pt x="0" y="18283"/>
                </a:cubicBezTo>
                <a:cubicBezTo>
                  <a:pt x="-310" y="10292"/>
                  <a:pt x="802" y="377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5" name="TextBox 4">
            <a:extLst>
              <a:ext uri="{FF2B5EF4-FFF2-40B4-BE49-F238E27FC236}">
                <a16:creationId xmlns:a16="http://schemas.microsoft.com/office/drawing/2014/main" id="{A4D7F52D-029A-637D-8A4F-EDE3ABDC027B}"/>
              </a:ext>
            </a:extLst>
          </p:cNvPr>
          <p:cNvSpPr txBox="1"/>
          <p:nvPr/>
        </p:nvSpPr>
        <p:spPr>
          <a:xfrm>
            <a:off x="5039860" y="409667"/>
            <a:ext cx="6799343" cy="5431536"/>
          </a:xfrm>
          <a:prstGeom prst="rect">
            <a:avLst/>
          </a:prstGeom>
        </p:spPr>
        <p:txBody>
          <a:bodyPr vert="horz" lIns="91440" tIns="45720" rIns="91440" bIns="45720" rtlCol="0" anchor="ctr">
            <a:noAutofit/>
          </a:bodyPr>
          <a:lstStyle/>
          <a:p>
            <a:pPr defTabSz="914400">
              <a:spcBef>
                <a:spcPts val="600"/>
              </a:spcBef>
              <a:spcAft>
                <a:spcPts val="600"/>
              </a:spcAft>
            </a:pPr>
            <a:endParaRPr lang="en-US" sz="2000" b="1" dirty="0">
              <a:solidFill>
                <a:schemeClr val="accent6">
                  <a:lumMod val="20000"/>
                  <a:lumOff val="80000"/>
                </a:schemeClr>
              </a:solidFill>
              <a:latin typeface="Abadi" panose="020B0604020104020204" pitchFamily="34" charset="0"/>
            </a:endParaRPr>
          </a:p>
          <a:p>
            <a:pPr defTabSz="914400">
              <a:spcBef>
                <a:spcPts val="600"/>
              </a:spcBef>
              <a:spcAft>
                <a:spcPts val="600"/>
              </a:spcAft>
            </a:pPr>
            <a:r>
              <a:rPr lang="en-US" sz="2400" b="1" dirty="0">
                <a:solidFill>
                  <a:srgbClr val="C00000"/>
                </a:solidFill>
                <a:latin typeface="Abadi" panose="020B0604020104020204" pitchFamily="34" charset="0"/>
              </a:rPr>
              <a:t>Flexibility in Profit and Loss Allocation</a:t>
            </a:r>
            <a:endParaRPr lang="en-US" sz="2400" b="0" dirty="0">
              <a:solidFill>
                <a:schemeClr val="accent6">
                  <a:lumMod val="20000"/>
                  <a:lumOff val="80000"/>
                </a:schemeClr>
              </a:solidFill>
              <a:latin typeface="Abadi" panose="020B0604020104020204" pitchFamily="34" charset="0"/>
            </a:endParaRPr>
          </a:p>
          <a:p>
            <a:pPr marL="228600" indent="-228600" defTabSz="914400">
              <a:spcBef>
                <a:spcPts val="600"/>
              </a:spcBef>
              <a:spcAft>
                <a:spcPts val="600"/>
              </a:spcAft>
              <a:buFont typeface="Arial" panose="020B0604020202020204" pitchFamily="34" charset="0"/>
              <a:buChar char="•"/>
            </a:pPr>
            <a:r>
              <a:rPr lang="en-US" sz="2400" b="0" dirty="0">
                <a:solidFill>
                  <a:schemeClr val="accent6">
                    <a:lumMod val="20000"/>
                    <a:lumOff val="80000"/>
                  </a:schemeClr>
                </a:solidFill>
                <a:latin typeface="Abadi" panose="020B0604020104020204" pitchFamily="34" charset="0"/>
              </a:rPr>
              <a:t>Unlike S-corporations, which must allocate income strictly in proportion to ownership, partnerships can use "special allocations" to distribute income, losses, deductions, and credits in ways that don't match ownership percentages, as long as the allocations have substantial economic effect under IRS rules. </a:t>
            </a:r>
          </a:p>
          <a:p>
            <a:pPr marL="228600" indent="-228600" defTabSz="914400">
              <a:spcBef>
                <a:spcPts val="600"/>
              </a:spcBef>
              <a:spcAft>
                <a:spcPts val="600"/>
              </a:spcAft>
              <a:buFont typeface="Arial" panose="020B0604020202020204" pitchFamily="34" charset="0"/>
              <a:buChar char="•"/>
            </a:pPr>
            <a:r>
              <a:rPr lang="en-US" sz="2400" b="0" dirty="0">
                <a:solidFill>
                  <a:schemeClr val="accent6">
                    <a:lumMod val="20000"/>
                    <a:lumOff val="80000"/>
                  </a:schemeClr>
                </a:solidFill>
                <a:latin typeface="Abadi" panose="020B0604020104020204" pitchFamily="34" charset="0"/>
              </a:rPr>
              <a:t>This gives members significant flexibility in structuring their economic arrangement.</a:t>
            </a:r>
          </a:p>
        </p:txBody>
      </p:sp>
      <p:pic>
        <p:nvPicPr>
          <p:cNvPr id="9" name="Graphic 8" descr="Boardroom with solid fill">
            <a:extLst>
              <a:ext uri="{FF2B5EF4-FFF2-40B4-BE49-F238E27FC236}">
                <a16:creationId xmlns:a16="http://schemas.microsoft.com/office/drawing/2014/main" id="{C5AC452E-BD11-DD9A-FD8B-2CA62B69B28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81383" y="4302201"/>
            <a:ext cx="2226615" cy="2226615"/>
          </a:xfrm>
          <a:prstGeom prst="rect">
            <a:avLst/>
          </a:prstGeom>
          <a:effectLst>
            <a:outerShdw blurRad="50800" dist="50800" dir="5400000" algn="ctr" rotWithShape="0">
              <a:srgbClr val="000000">
                <a:alpha val="99000"/>
              </a:srgbClr>
            </a:outerShdw>
          </a:effectLst>
        </p:spPr>
      </p:pic>
    </p:spTree>
    <p:extLst>
      <p:ext uri="{BB962C8B-B14F-4D97-AF65-F5344CB8AC3E}">
        <p14:creationId xmlns:p14="http://schemas.microsoft.com/office/powerpoint/2010/main" val="18274230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left)">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a:extLst>
            <a:ext uri="{FF2B5EF4-FFF2-40B4-BE49-F238E27FC236}">
              <a16:creationId xmlns:a16="http://schemas.microsoft.com/office/drawing/2014/main" id="{C9DA6992-8417-CBA5-C096-A5DB4450219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376D593-1D3E-973F-2B08-07273A8E7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3" name="TextBox 2">
            <a:extLst>
              <a:ext uri="{FF2B5EF4-FFF2-40B4-BE49-F238E27FC236}">
                <a16:creationId xmlns:a16="http://schemas.microsoft.com/office/drawing/2014/main" id="{4D36D7F7-858F-1DCE-AF02-DA3F017F8E6C}"/>
              </a:ext>
            </a:extLst>
          </p:cNvPr>
          <p:cNvSpPr txBox="1"/>
          <p:nvPr/>
        </p:nvSpPr>
        <p:spPr>
          <a:xfrm>
            <a:off x="609412" y="548640"/>
            <a:ext cx="3831539" cy="5431536"/>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b="1" i="0" kern="1200" dirty="0">
                <a:solidFill>
                  <a:schemeClr val="accent6">
                    <a:lumMod val="40000"/>
                    <a:lumOff val="60000"/>
                  </a:schemeClr>
                </a:solidFill>
                <a:effectLst>
                  <a:outerShdw blurRad="38100" dist="38100" dir="2700000" algn="tl">
                    <a:srgbClr val="000000">
                      <a:alpha val="43137"/>
                    </a:srgbClr>
                  </a:outerShdw>
                </a:effectLst>
                <a:latin typeface="Georgia" panose="02040502050405020303" pitchFamily="18" charset="0"/>
                <a:ea typeface="+mj-ea"/>
                <a:cs typeface="+mj-cs"/>
              </a:rPr>
              <a:t>Partnership Election: Overview &amp; Positives</a:t>
            </a:r>
          </a:p>
        </p:txBody>
      </p:sp>
      <p:sp>
        <p:nvSpPr>
          <p:cNvPr id="12" name="sketch line">
            <a:extLst>
              <a:ext uri="{FF2B5EF4-FFF2-40B4-BE49-F238E27FC236}">
                <a16:creationId xmlns:a16="http://schemas.microsoft.com/office/drawing/2014/main" id="{9AA7FE39-7924-CE15-EC55-3014AD12F8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2737" y="3258717"/>
            <a:ext cx="4480560" cy="18283"/>
          </a:xfrm>
          <a:custGeom>
            <a:avLst/>
            <a:gdLst>
              <a:gd name="csX0" fmla="*/ 0 w 4480560"/>
              <a:gd name="csY0" fmla="*/ 0 h 18283"/>
              <a:gd name="csX1" fmla="*/ 595274 w 4480560"/>
              <a:gd name="csY1" fmla="*/ 0 h 18283"/>
              <a:gd name="csX2" fmla="*/ 1100938 w 4480560"/>
              <a:gd name="csY2" fmla="*/ 0 h 18283"/>
              <a:gd name="csX3" fmla="*/ 1651406 w 4480560"/>
              <a:gd name="csY3" fmla="*/ 0 h 18283"/>
              <a:gd name="csX4" fmla="*/ 2336292 w 4480560"/>
              <a:gd name="csY4" fmla="*/ 0 h 18283"/>
              <a:gd name="csX5" fmla="*/ 2931566 w 4480560"/>
              <a:gd name="csY5" fmla="*/ 0 h 18283"/>
              <a:gd name="csX6" fmla="*/ 3482035 w 4480560"/>
              <a:gd name="csY6" fmla="*/ 0 h 18283"/>
              <a:gd name="csX7" fmla="*/ 4480560 w 4480560"/>
              <a:gd name="csY7" fmla="*/ 0 h 18283"/>
              <a:gd name="csX8" fmla="*/ 4480560 w 4480560"/>
              <a:gd name="csY8" fmla="*/ 18283 h 18283"/>
              <a:gd name="csX9" fmla="*/ 3840480 w 4480560"/>
              <a:gd name="csY9" fmla="*/ 18283 h 18283"/>
              <a:gd name="csX10" fmla="*/ 3290011 w 4480560"/>
              <a:gd name="csY10" fmla="*/ 18283 h 18283"/>
              <a:gd name="csX11" fmla="*/ 2560320 w 4480560"/>
              <a:gd name="csY11" fmla="*/ 18283 h 18283"/>
              <a:gd name="csX12" fmla="*/ 1965046 w 4480560"/>
              <a:gd name="csY12" fmla="*/ 18283 h 18283"/>
              <a:gd name="csX13" fmla="*/ 1459382 w 4480560"/>
              <a:gd name="csY13" fmla="*/ 18283 h 18283"/>
              <a:gd name="csX14" fmla="*/ 774497 w 4480560"/>
              <a:gd name="csY14" fmla="*/ 18283 h 18283"/>
              <a:gd name="csX15" fmla="*/ 0 w 4480560"/>
              <a:gd name="csY15" fmla="*/ 18283 h 18283"/>
              <a:gd name="csX16" fmla="*/ 0 w 4480560"/>
              <a:gd name="csY16" fmla="*/ 0 h 1828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3"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1301" y="6085"/>
                  <a:pt x="4481091" y="12392"/>
                  <a:pt x="4480560" y="18283"/>
                </a:cubicBezTo>
                <a:cubicBezTo>
                  <a:pt x="4314132" y="14919"/>
                  <a:pt x="4028383" y="36627"/>
                  <a:pt x="3840480" y="18283"/>
                </a:cubicBezTo>
                <a:cubicBezTo>
                  <a:pt x="3652577" y="-61"/>
                  <a:pt x="3547615" y="2843"/>
                  <a:pt x="3290011" y="18283"/>
                </a:cubicBezTo>
                <a:cubicBezTo>
                  <a:pt x="3032407" y="33723"/>
                  <a:pt x="2830268" y="8714"/>
                  <a:pt x="2560320" y="18283"/>
                </a:cubicBezTo>
                <a:cubicBezTo>
                  <a:pt x="2290372" y="27852"/>
                  <a:pt x="2147422" y="6723"/>
                  <a:pt x="1965046" y="18283"/>
                </a:cubicBezTo>
                <a:cubicBezTo>
                  <a:pt x="1782670" y="29843"/>
                  <a:pt x="1689791" y="40675"/>
                  <a:pt x="1459382" y="18283"/>
                </a:cubicBezTo>
                <a:cubicBezTo>
                  <a:pt x="1228973" y="-4109"/>
                  <a:pt x="915486" y="36496"/>
                  <a:pt x="774497" y="18283"/>
                </a:cubicBezTo>
                <a:cubicBezTo>
                  <a:pt x="633508" y="70"/>
                  <a:pt x="361442" y="-11112"/>
                  <a:pt x="0" y="18283"/>
                </a:cubicBezTo>
                <a:cubicBezTo>
                  <a:pt x="-563" y="11432"/>
                  <a:pt x="-159" y="4269"/>
                  <a:pt x="0" y="0"/>
                </a:cubicBezTo>
                <a:close/>
              </a:path>
              <a:path w="4480560" h="18283"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452" y="6702"/>
                  <a:pt x="4480053" y="10739"/>
                  <a:pt x="4480560" y="18283"/>
                </a:cubicBezTo>
                <a:cubicBezTo>
                  <a:pt x="4279652" y="-6855"/>
                  <a:pt x="4200762" y="41561"/>
                  <a:pt x="3930091" y="18283"/>
                </a:cubicBezTo>
                <a:cubicBezTo>
                  <a:pt x="3659420" y="-4995"/>
                  <a:pt x="3456052" y="22289"/>
                  <a:pt x="3290011" y="18283"/>
                </a:cubicBezTo>
                <a:cubicBezTo>
                  <a:pt x="3123970" y="14277"/>
                  <a:pt x="2882392" y="32813"/>
                  <a:pt x="2649931" y="18283"/>
                </a:cubicBezTo>
                <a:cubicBezTo>
                  <a:pt x="2417470" y="3753"/>
                  <a:pt x="2238426" y="7332"/>
                  <a:pt x="2054657" y="18283"/>
                </a:cubicBezTo>
                <a:cubicBezTo>
                  <a:pt x="1870888" y="29234"/>
                  <a:pt x="1566368" y="45035"/>
                  <a:pt x="1324966" y="18283"/>
                </a:cubicBezTo>
                <a:cubicBezTo>
                  <a:pt x="1083564" y="-8469"/>
                  <a:pt x="787410" y="10941"/>
                  <a:pt x="595274" y="18283"/>
                </a:cubicBezTo>
                <a:cubicBezTo>
                  <a:pt x="403138" y="25625"/>
                  <a:pt x="169622" y="10494"/>
                  <a:pt x="0" y="18283"/>
                </a:cubicBezTo>
                <a:cubicBezTo>
                  <a:pt x="-310" y="10292"/>
                  <a:pt x="802" y="377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5" name="TextBox 4">
            <a:extLst>
              <a:ext uri="{FF2B5EF4-FFF2-40B4-BE49-F238E27FC236}">
                <a16:creationId xmlns:a16="http://schemas.microsoft.com/office/drawing/2014/main" id="{EBF25DA9-E9C4-D5F7-849D-134626E9B374}"/>
              </a:ext>
            </a:extLst>
          </p:cNvPr>
          <p:cNvSpPr txBox="1"/>
          <p:nvPr/>
        </p:nvSpPr>
        <p:spPr>
          <a:xfrm>
            <a:off x="5039860" y="409667"/>
            <a:ext cx="7148965" cy="5431536"/>
          </a:xfrm>
          <a:prstGeom prst="rect">
            <a:avLst/>
          </a:prstGeom>
        </p:spPr>
        <p:txBody>
          <a:bodyPr vert="horz" lIns="91440" tIns="45720" rIns="91440" bIns="45720" rtlCol="0" anchor="ctr">
            <a:noAutofit/>
          </a:bodyPr>
          <a:lstStyle/>
          <a:p>
            <a:pPr defTabSz="914400">
              <a:lnSpc>
                <a:spcPct val="120000"/>
              </a:lnSpc>
              <a:spcBef>
                <a:spcPts val="600"/>
              </a:spcBef>
              <a:spcAft>
                <a:spcPts val="600"/>
              </a:spcAft>
            </a:pPr>
            <a:endParaRPr lang="en-US" sz="2800" b="1" dirty="0">
              <a:solidFill>
                <a:schemeClr val="bg1"/>
              </a:solidFill>
              <a:latin typeface="Abadi" panose="020B0604020104020204" pitchFamily="34" charset="0"/>
            </a:endParaRPr>
          </a:p>
          <a:p>
            <a:pPr defTabSz="914400">
              <a:spcBef>
                <a:spcPts val="600"/>
              </a:spcBef>
              <a:spcAft>
                <a:spcPts val="600"/>
              </a:spcAft>
            </a:pPr>
            <a:r>
              <a:rPr lang="en-US" sz="2800" b="0" dirty="0">
                <a:solidFill>
                  <a:schemeClr val="accent6">
                    <a:lumMod val="20000"/>
                    <a:lumOff val="80000"/>
                  </a:schemeClr>
                </a:solidFill>
                <a:latin typeface="Abadi" panose="020B0604020104020204" pitchFamily="34" charset="0"/>
              </a:rPr>
              <a:t>Pennsylvania generally follows federal partnership tax treatment for pass-through entities, so the structure avoids navigating a large gap between state and federal treatment</a:t>
            </a:r>
          </a:p>
        </p:txBody>
      </p:sp>
      <p:pic>
        <p:nvPicPr>
          <p:cNvPr id="9" name="Graphic 8" descr="Boardroom with solid fill">
            <a:extLst>
              <a:ext uri="{FF2B5EF4-FFF2-40B4-BE49-F238E27FC236}">
                <a16:creationId xmlns:a16="http://schemas.microsoft.com/office/drawing/2014/main" id="{B58B2DC4-FEF9-D382-D27C-B2781031F65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102553" y="4394831"/>
            <a:ext cx="2226615" cy="2226615"/>
          </a:xfrm>
          <a:prstGeom prst="rect">
            <a:avLst/>
          </a:prstGeom>
          <a:effectLst>
            <a:outerShdw blurRad="50800" dist="50800" dir="5400000" algn="ctr" rotWithShape="0">
              <a:srgbClr val="000000">
                <a:alpha val="99000"/>
              </a:srgbClr>
            </a:outerShdw>
          </a:effectLst>
        </p:spPr>
      </p:pic>
    </p:spTree>
    <p:extLst>
      <p:ext uri="{BB962C8B-B14F-4D97-AF65-F5344CB8AC3E}">
        <p14:creationId xmlns:p14="http://schemas.microsoft.com/office/powerpoint/2010/main" val="8906414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a:extLst>
            <a:ext uri="{FF2B5EF4-FFF2-40B4-BE49-F238E27FC236}">
              <a16:creationId xmlns:a16="http://schemas.microsoft.com/office/drawing/2014/main" id="{57D8B180-B650-C0D5-8DEB-E5FCDAF06DB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D867B6-EC26-2FF8-1176-969FCBC3E7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p:txBody>
      </p:sp>
      <p:sp>
        <p:nvSpPr>
          <p:cNvPr id="3" name="TextBox 2">
            <a:extLst>
              <a:ext uri="{FF2B5EF4-FFF2-40B4-BE49-F238E27FC236}">
                <a16:creationId xmlns:a16="http://schemas.microsoft.com/office/drawing/2014/main" id="{BA3E3FC0-DD45-A751-DC77-6C6EF2E26134}"/>
              </a:ext>
            </a:extLst>
          </p:cNvPr>
          <p:cNvSpPr txBox="1"/>
          <p:nvPr/>
        </p:nvSpPr>
        <p:spPr>
          <a:xfrm>
            <a:off x="674066" y="548640"/>
            <a:ext cx="3766885" cy="374904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srgbClr val="B11B40"/>
                </a:solidFill>
                <a:effectLst>
                  <a:outerShdw blurRad="38100" dist="38100" dir="2700000" algn="tl">
                    <a:srgbClr val="000000">
                      <a:alpha val="43137"/>
                    </a:srgbClr>
                  </a:outerShdw>
                </a:effectLst>
                <a:uLnTx/>
                <a:uFillTx/>
                <a:latin typeface="Georgia" panose="02040502050405020303" pitchFamily="18" charset="0"/>
              </a:rPr>
              <a:t>Partnership Election: Negatives</a:t>
            </a:r>
          </a:p>
        </p:txBody>
      </p:sp>
      <p:sp>
        <p:nvSpPr>
          <p:cNvPr id="12" name="sketch line">
            <a:extLst>
              <a:ext uri="{FF2B5EF4-FFF2-40B4-BE49-F238E27FC236}">
                <a16:creationId xmlns:a16="http://schemas.microsoft.com/office/drawing/2014/main" id="{B8449C58-7A07-A548-EF10-CBE85BA7EF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2737" y="3258717"/>
            <a:ext cx="4480560" cy="18283"/>
          </a:xfrm>
          <a:custGeom>
            <a:avLst/>
            <a:gdLst>
              <a:gd name="csX0" fmla="*/ 0 w 4480560"/>
              <a:gd name="csY0" fmla="*/ 0 h 18283"/>
              <a:gd name="csX1" fmla="*/ 595274 w 4480560"/>
              <a:gd name="csY1" fmla="*/ 0 h 18283"/>
              <a:gd name="csX2" fmla="*/ 1100938 w 4480560"/>
              <a:gd name="csY2" fmla="*/ 0 h 18283"/>
              <a:gd name="csX3" fmla="*/ 1651406 w 4480560"/>
              <a:gd name="csY3" fmla="*/ 0 h 18283"/>
              <a:gd name="csX4" fmla="*/ 2336292 w 4480560"/>
              <a:gd name="csY4" fmla="*/ 0 h 18283"/>
              <a:gd name="csX5" fmla="*/ 2931566 w 4480560"/>
              <a:gd name="csY5" fmla="*/ 0 h 18283"/>
              <a:gd name="csX6" fmla="*/ 3482035 w 4480560"/>
              <a:gd name="csY6" fmla="*/ 0 h 18283"/>
              <a:gd name="csX7" fmla="*/ 4480560 w 4480560"/>
              <a:gd name="csY7" fmla="*/ 0 h 18283"/>
              <a:gd name="csX8" fmla="*/ 4480560 w 4480560"/>
              <a:gd name="csY8" fmla="*/ 18283 h 18283"/>
              <a:gd name="csX9" fmla="*/ 3840480 w 4480560"/>
              <a:gd name="csY9" fmla="*/ 18283 h 18283"/>
              <a:gd name="csX10" fmla="*/ 3290011 w 4480560"/>
              <a:gd name="csY10" fmla="*/ 18283 h 18283"/>
              <a:gd name="csX11" fmla="*/ 2560320 w 4480560"/>
              <a:gd name="csY11" fmla="*/ 18283 h 18283"/>
              <a:gd name="csX12" fmla="*/ 1965046 w 4480560"/>
              <a:gd name="csY12" fmla="*/ 18283 h 18283"/>
              <a:gd name="csX13" fmla="*/ 1459382 w 4480560"/>
              <a:gd name="csY13" fmla="*/ 18283 h 18283"/>
              <a:gd name="csX14" fmla="*/ 774497 w 4480560"/>
              <a:gd name="csY14" fmla="*/ 18283 h 18283"/>
              <a:gd name="csX15" fmla="*/ 0 w 4480560"/>
              <a:gd name="csY15" fmla="*/ 18283 h 18283"/>
              <a:gd name="csX16" fmla="*/ 0 w 4480560"/>
              <a:gd name="csY16" fmla="*/ 0 h 1828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3"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1301" y="6085"/>
                  <a:pt x="4481091" y="12392"/>
                  <a:pt x="4480560" y="18283"/>
                </a:cubicBezTo>
                <a:cubicBezTo>
                  <a:pt x="4314132" y="14919"/>
                  <a:pt x="4028383" y="36627"/>
                  <a:pt x="3840480" y="18283"/>
                </a:cubicBezTo>
                <a:cubicBezTo>
                  <a:pt x="3652577" y="-61"/>
                  <a:pt x="3547615" y="2843"/>
                  <a:pt x="3290011" y="18283"/>
                </a:cubicBezTo>
                <a:cubicBezTo>
                  <a:pt x="3032407" y="33723"/>
                  <a:pt x="2830268" y="8714"/>
                  <a:pt x="2560320" y="18283"/>
                </a:cubicBezTo>
                <a:cubicBezTo>
                  <a:pt x="2290372" y="27852"/>
                  <a:pt x="2147422" y="6723"/>
                  <a:pt x="1965046" y="18283"/>
                </a:cubicBezTo>
                <a:cubicBezTo>
                  <a:pt x="1782670" y="29843"/>
                  <a:pt x="1689791" y="40675"/>
                  <a:pt x="1459382" y="18283"/>
                </a:cubicBezTo>
                <a:cubicBezTo>
                  <a:pt x="1228973" y="-4109"/>
                  <a:pt x="915486" y="36496"/>
                  <a:pt x="774497" y="18283"/>
                </a:cubicBezTo>
                <a:cubicBezTo>
                  <a:pt x="633508" y="70"/>
                  <a:pt x="361442" y="-11112"/>
                  <a:pt x="0" y="18283"/>
                </a:cubicBezTo>
                <a:cubicBezTo>
                  <a:pt x="-563" y="11432"/>
                  <a:pt x="-159" y="4269"/>
                  <a:pt x="0" y="0"/>
                </a:cubicBezTo>
                <a:close/>
              </a:path>
              <a:path w="4480560" h="18283"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0452" y="6702"/>
                  <a:pt x="4480053" y="10739"/>
                  <a:pt x="4480560" y="18283"/>
                </a:cubicBezTo>
                <a:cubicBezTo>
                  <a:pt x="4279652" y="-6855"/>
                  <a:pt x="4200762" y="41561"/>
                  <a:pt x="3930091" y="18283"/>
                </a:cubicBezTo>
                <a:cubicBezTo>
                  <a:pt x="3659420" y="-4995"/>
                  <a:pt x="3456052" y="22289"/>
                  <a:pt x="3290011" y="18283"/>
                </a:cubicBezTo>
                <a:cubicBezTo>
                  <a:pt x="3123970" y="14277"/>
                  <a:pt x="2882392" y="32813"/>
                  <a:pt x="2649931" y="18283"/>
                </a:cubicBezTo>
                <a:cubicBezTo>
                  <a:pt x="2417470" y="3753"/>
                  <a:pt x="2238426" y="7332"/>
                  <a:pt x="2054657" y="18283"/>
                </a:cubicBezTo>
                <a:cubicBezTo>
                  <a:pt x="1870888" y="29234"/>
                  <a:pt x="1566368" y="45035"/>
                  <a:pt x="1324966" y="18283"/>
                </a:cubicBezTo>
                <a:cubicBezTo>
                  <a:pt x="1083564" y="-8469"/>
                  <a:pt x="787410" y="10941"/>
                  <a:pt x="595274" y="18283"/>
                </a:cubicBezTo>
                <a:cubicBezTo>
                  <a:pt x="403138" y="25625"/>
                  <a:pt x="169622" y="10494"/>
                  <a:pt x="0" y="18283"/>
                </a:cubicBezTo>
                <a:cubicBezTo>
                  <a:pt x="-310" y="10292"/>
                  <a:pt x="802" y="377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p:txBody>
      </p:sp>
      <p:sp>
        <p:nvSpPr>
          <p:cNvPr id="4" name="TextBox 3">
            <a:extLst>
              <a:ext uri="{FF2B5EF4-FFF2-40B4-BE49-F238E27FC236}">
                <a16:creationId xmlns:a16="http://schemas.microsoft.com/office/drawing/2014/main" id="{01789331-1E1F-3925-C306-D12E65A5E908}"/>
              </a:ext>
            </a:extLst>
          </p:cNvPr>
          <p:cNvSpPr txBox="1"/>
          <p:nvPr/>
        </p:nvSpPr>
        <p:spPr>
          <a:xfrm>
            <a:off x="5125083" y="2204799"/>
            <a:ext cx="6910707" cy="2092881"/>
          </a:xfrm>
          <a:prstGeom prst="rect">
            <a:avLst/>
          </a:prstGeom>
          <a:noFill/>
        </p:spPr>
        <p:txBody>
          <a:bodyPr wrap="square">
            <a:spAutoFit/>
          </a:bodyPr>
          <a:lstStyle/>
          <a:p>
            <a:pPr>
              <a:spcBef>
                <a:spcPts val="600"/>
              </a:spcBef>
              <a:spcAft>
                <a:spcPts val="600"/>
              </a:spcAft>
            </a:pPr>
            <a:r>
              <a:rPr sz="2400" b="1" dirty="0">
                <a:solidFill>
                  <a:srgbClr val="C0504D"/>
                </a:solidFill>
                <a:effectLst>
                  <a:outerShdw blurRad="38100" dist="38100" dir="2700000" algn="tl">
                    <a:srgbClr val="000000">
                      <a:alpha val="43137"/>
                    </a:srgbClr>
                  </a:outerShdw>
                </a:effectLst>
                <a:latin typeface="Abadi" panose="020B0604020104020204" pitchFamily="34" charset="0"/>
              </a:rPr>
              <a:t>Self-Employment Tax</a:t>
            </a:r>
            <a:endParaRPr lang="en-US" sz="2400" b="0" dirty="0">
              <a:solidFill>
                <a:srgbClr val="C0504D"/>
              </a:solidFill>
              <a:effectLst>
                <a:outerShdw blurRad="38100" dist="38100" dir="2700000" algn="tl">
                  <a:srgbClr val="000000">
                    <a:alpha val="43137"/>
                  </a:srgbClr>
                </a:outerShdw>
              </a:effectLst>
              <a:latin typeface="Abadi" panose="020B0604020104020204" pitchFamily="34" charset="0"/>
            </a:endParaRPr>
          </a:p>
          <a:p>
            <a:pPr>
              <a:spcBef>
                <a:spcPts val="600"/>
              </a:spcBef>
              <a:spcAft>
                <a:spcPts val="600"/>
              </a:spcAft>
            </a:pPr>
            <a:r>
              <a:rPr sz="2400" b="0" dirty="0">
                <a:solidFill>
                  <a:srgbClr val="C0504D"/>
                </a:solidFill>
                <a:latin typeface="Abadi" panose="020B0604020104020204" pitchFamily="34" charset="0"/>
              </a:rPr>
              <a:t>Members who are active in the business are generally subject to self-employment tax (15.3% on the first tier, 2.9% above that) on their distributive share of income. </a:t>
            </a:r>
            <a:endParaRPr lang="en-US" sz="2400" b="0" dirty="0">
              <a:solidFill>
                <a:srgbClr val="C0504D"/>
              </a:solidFill>
              <a:latin typeface="Abadi" panose="020B0604020104020204" pitchFamily="34" charset="0"/>
            </a:endParaRPr>
          </a:p>
        </p:txBody>
      </p:sp>
      <p:pic>
        <p:nvPicPr>
          <p:cNvPr id="5" name="Graphic 4" descr="Boardroom with solid fill">
            <a:extLst>
              <a:ext uri="{FF2B5EF4-FFF2-40B4-BE49-F238E27FC236}">
                <a16:creationId xmlns:a16="http://schemas.microsoft.com/office/drawing/2014/main" id="{5388408A-2FF0-1D72-85E9-7CA3E7D3E2E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273630" y="3865575"/>
            <a:ext cx="2226615" cy="2226615"/>
          </a:xfrm>
          <a:prstGeom prst="rect">
            <a:avLst/>
          </a:prstGeom>
        </p:spPr>
      </p:pic>
    </p:spTree>
    <p:extLst>
      <p:ext uri="{BB962C8B-B14F-4D97-AF65-F5344CB8AC3E}">
        <p14:creationId xmlns:p14="http://schemas.microsoft.com/office/powerpoint/2010/main" val="137907970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EF01CF-30BA-41A7-3995-E26BDDFFBAC9}"/>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3" name="TextBox 2">
            <a:extLst>
              <a:ext uri="{FF2B5EF4-FFF2-40B4-BE49-F238E27FC236}">
                <a16:creationId xmlns:a16="http://schemas.microsoft.com/office/drawing/2014/main" id="{AE6E8B82-49E1-F181-EA63-79B38630C1F5}"/>
              </a:ext>
            </a:extLst>
          </p:cNvPr>
          <p:cNvSpPr txBox="1"/>
          <p:nvPr/>
        </p:nvSpPr>
        <p:spPr>
          <a:xfrm>
            <a:off x="20892" y="425950"/>
            <a:ext cx="11588587" cy="1004594"/>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600" b="1" i="0" kern="1200" dirty="0">
                <a:solidFill>
                  <a:srgbClr val="FFFFFF"/>
                </a:solidFill>
                <a:effectLst>
                  <a:outerShdw blurRad="38100" dist="38100" dir="2700000" algn="tl">
                    <a:srgbClr val="000000">
                      <a:alpha val="43137"/>
                    </a:srgbClr>
                  </a:outerShdw>
                </a:effectLst>
                <a:latin typeface="Georgia" panose="02040502050405020303" pitchFamily="18" charset="0"/>
                <a:ea typeface="+mj-ea"/>
                <a:cs typeface="+mj-cs"/>
              </a:rPr>
              <a:t>Partnership Election          The Bottom </a:t>
            </a:r>
            <a:r>
              <a:rPr lang="en-US" sz="3600" b="1" kern="1200" dirty="0">
                <a:solidFill>
                  <a:srgbClr val="FFFFFF"/>
                </a:solidFill>
                <a:effectLst>
                  <a:outerShdw blurRad="38100" dist="38100" dir="2700000" algn="tl">
                    <a:srgbClr val="000000">
                      <a:alpha val="43137"/>
                    </a:srgbClr>
                  </a:outerShdw>
                </a:effectLst>
                <a:latin typeface="Georgia" panose="02040502050405020303" pitchFamily="18" charset="0"/>
                <a:ea typeface="+mj-ea"/>
                <a:cs typeface="+mj-cs"/>
              </a:rPr>
              <a:t>Line</a:t>
            </a:r>
            <a:endParaRPr lang="en-US" sz="3600" b="1" i="0" kern="1200" dirty="0">
              <a:solidFill>
                <a:srgbClr val="FFFFFF"/>
              </a:solidFill>
              <a:effectLst>
                <a:outerShdw blurRad="38100" dist="38100" dir="2700000" algn="tl">
                  <a:srgbClr val="000000">
                    <a:alpha val="43137"/>
                  </a:srgbClr>
                </a:outerShdw>
              </a:effectLst>
              <a:latin typeface="Georgia" panose="02040502050405020303" pitchFamily="18" charset="0"/>
              <a:ea typeface="+mj-ea"/>
              <a:cs typeface="+mj-cs"/>
            </a:endParaRPr>
          </a:p>
        </p:txBody>
      </p:sp>
      <p:sp>
        <p:nvSpPr>
          <p:cNvPr id="14" name="Rectangle: Rounded Corners 13">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345" y="1587970"/>
            <a:ext cx="11030134"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graphicFrame>
        <p:nvGraphicFramePr>
          <p:cNvPr id="8" name="TextBox 5">
            <a:extLst>
              <a:ext uri="{FF2B5EF4-FFF2-40B4-BE49-F238E27FC236}">
                <a16:creationId xmlns:a16="http://schemas.microsoft.com/office/drawing/2014/main" id="{50EE33AB-3FBC-3FB0-F66C-9D3E5A2C5AED}"/>
              </a:ext>
            </a:extLst>
          </p:cNvPr>
          <p:cNvGraphicFramePr/>
          <p:nvPr>
            <p:extLst>
              <p:ext uri="{D42A27DB-BD31-4B8C-83A1-F6EECF244321}">
                <p14:modId xmlns:p14="http://schemas.microsoft.com/office/powerpoint/2010/main" val="920968378"/>
              </p:ext>
            </p:extLst>
          </p:nvPr>
        </p:nvGraphicFramePr>
        <p:xfrm>
          <a:off x="837981" y="1800911"/>
          <a:ext cx="1051286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4" name="Straight Arrow Connector 3">
            <a:extLst>
              <a:ext uri="{FF2B5EF4-FFF2-40B4-BE49-F238E27FC236}">
                <a16:creationId xmlns:a16="http://schemas.microsoft.com/office/drawing/2014/main" id="{5A7A2E6D-473B-360A-2FC5-D76CD9CC96E6}"/>
              </a:ext>
            </a:extLst>
          </p:cNvPr>
          <p:cNvCxnSpPr>
            <a:cxnSpLocks/>
          </p:cNvCxnSpPr>
          <p:nvPr/>
        </p:nvCxnSpPr>
        <p:spPr>
          <a:xfrm>
            <a:off x="5810250" y="952500"/>
            <a:ext cx="95631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19607506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graphicEl>
                                              <a:dgm id="{9E9CF0BD-4E6F-4B7C-8D08-9EF9C0CF0055}"/>
                                            </p:graphicEl>
                                          </p:spTgt>
                                        </p:tgtEl>
                                        <p:attrNameLst>
                                          <p:attrName>style.visibility</p:attrName>
                                        </p:attrNameLst>
                                      </p:cBhvr>
                                      <p:to>
                                        <p:strVal val="visible"/>
                                      </p:to>
                                    </p:set>
                                    <p:animEffect transition="in" filter="wipe(left)">
                                      <p:cBhvr>
                                        <p:cTn id="7" dur="500"/>
                                        <p:tgtEl>
                                          <p:spTgt spid="8">
                                            <p:graphicEl>
                                              <a:dgm id="{9E9CF0BD-4E6F-4B7C-8D08-9EF9C0CF0055}"/>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graphicEl>
                                              <a:dgm id="{38922FAF-A9FF-4E53-8E59-27528169C220}"/>
                                            </p:graphicEl>
                                          </p:spTgt>
                                        </p:tgtEl>
                                        <p:attrNameLst>
                                          <p:attrName>style.visibility</p:attrName>
                                        </p:attrNameLst>
                                      </p:cBhvr>
                                      <p:to>
                                        <p:strVal val="visible"/>
                                      </p:to>
                                    </p:set>
                                    <p:animEffect transition="in" filter="wipe(left)">
                                      <p:cBhvr>
                                        <p:cTn id="10" dur="500"/>
                                        <p:tgtEl>
                                          <p:spTgt spid="8">
                                            <p:graphicEl>
                                              <a:dgm id="{38922FAF-A9FF-4E53-8E59-27528169C220}"/>
                                            </p:graphic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graphicEl>
                                              <a:dgm id="{7A0FF997-AA10-4A32-83BB-4D9D1C1EC495}"/>
                                            </p:graphicEl>
                                          </p:spTgt>
                                        </p:tgtEl>
                                        <p:attrNameLst>
                                          <p:attrName>style.visibility</p:attrName>
                                        </p:attrNameLst>
                                      </p:cBhvr>
                                      <p:to>
                                        <p:strVal val="visible"/>
                                      </p:to>
                                    </p:set>
                                    <p:animEffect transition="in" filter="wipe(left)">
                                      <p:cBhvr>
                                        <p:cTn id="13" dur="500"/>
                                        <p:tgtEl>
                                          <p:spTgt spid="8">
                                            <p:graphicEl>
                                              <a:dgm id="{7A0FF997-AA10-4A32-83BB-4D9D1C1EC495}"/>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graphicEl>
                                              <a:dgm id="{83EA5175-F7E4-4EB9-9BA3-DE5816C510D5}"/>
                                            </p:graphicEl>
                                          </p:spTgt>
                                        </p:tgtEl>
                                        <p:attrNameLst>
                                          <p:attrName>style.visibility</p:attrName>
                                        </p:attrNameLst>
                                      </p:cBhvr>
                                      <p:to>
                                        <p:strVal val="visible"/>
                                      </p:to>
                                    </p:set>
                                    <p:animEffect transition="in" filter="wipe(left)">
                                      <p:cBhvr>
                                        <p:cTn id="18" dur="500"/>
                                        <p:tgtEl>
                                          <p:spTgt spid="8">
                                            <p:graphicEl>
                                              <a:dgm id="{83EA5175-F7E4-4EB9-9BA3-DE5816C510D5}"/>
                                            </p:graphic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8">
                                            <p:graphicEl>
                                              <a:dgm id="{BE04857B-C237-4237-99B3-23EDD2DCB5CF}"/>
                                            </p:graphicEl>
                                          </p:spTgt>
                                        </p:tgtEl>
                                        <p:attrNameLst>
                                          <p:attrName>style.visibility</p:attrName>
                                        </p:attrNameLst>
                                      </p:cBhvr>
                                      <p:to>
                                        <p:strVal val="visible"/>
                                      </p:to>
                                    </p:set>
                                    <p:animEffect transition="in" filter="wipe(left)">
                                      <p:cBhvr>
                                        <p:cTn id="21" dur="500"/>
                                        <p:tgtEl>
                                          <p:spTgt spid="8">
                                            <p:graphicEl>
                                              <a:dgm id="{BE04857B-C237-4237-99B3-23EDD2DCB5CF}"/>
                                            </p:graphic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8">
                                            <p:graphicEl>
                                              <a:dgm id="{FC51C812-BBB1-498F-9AD4-F3D804A0CFFD}"/>
                                            </p:graphicEl>
                                          </p:spTgt>
                                        </p:tgtEl>
                                        <p:attrNameLst>
                                          <p:attrName>style.visibility</p:attrName>
                                        </p:attrNameLst>
                                      </p:cBhvr>
                                      <p:to>
                                        <p:strVal val="visible"/>
                                      </p:to>
                                    </p:set>
                                    <p:animEffect transition="in" filter="wipe(left)">
                                      <p:cBhvr>
                                        <p:cTn id="24" dur="500"/>
                                        <p:tgtEl>
                                          <p:spTgt spid="8">
                                            <p:graphicEl>
                                              <a:dgm id="{FC51C812-BBB1-498F-9AD4-F3D804A0CFF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extBox 2"/>
          <p:cNvSpPr txBox="1"/>
          <p:nvPr/>
        </p:nvSpPr>
        <p:spPr>
          <a:xfrm>
            <a:off x="837981" y="669925"/>
            <a:ext cx="4507772" cy="1325563"/>
          </a:xfrm>
          <a:prstGeom prst="rect">
            <a:avLst/>
          </a:prstGeom>
        </p:spPr>
        <p:txBody>
          <a:bodyPr vert="horz" lIns="91440" tIns="45720" rIns="91440" bIns="45720" rtlCol="0" anchor="b">
            <a:normAutofit fontScale="92500" lnSpcReduction="10000"/>
          </a:bodyPr>
          <a:lstStyle/>
          <a:p>
            <a:pPr algn="r" defTabSz="914400">
              <a:lnSpc>
                <a:spcPct val="90000"/>
              </a:lnSpc>
              <a:spcBef>
                <a:spcPct val="0"/>
              </a:spcBef>
              <a:spcAft>
                <a:spcPts val="600"/>
              </a:spcAft>
            </a:pPr>
            <a:r>
              <a:rPr lang="en-US" sz="3400" b="1" i="0" kern="1200" dirty="0">
                <a:solidFill>
                  <a:schemeClr val="bg1"/>
                </a:solidFill>
                <a:effectLst>
                  <a:outerShdw blurRad="38100" dist="38100" dir="2700000" algn="tl">
                    <a:srgbClr val="000000">
                      <a:alpha val="43137"/>
                    </a:srgbClr>
                  </a:outerShdw>
                </a:effectLst>
                <a:latin typeface="Georgia" panose="02040502050405020303" pitchFamily="18" charset="0"/>
                <a:ea typeface="+mj-ea"/>
                <a:cs typeface="+mj-cs"/>
              </a:rPr>
              <a:t>When Self-Employment Tax Does Not Apply</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177" y="2026340"/>
            <a:ext cx="521957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53961" y="2110681"/>
            <a:ext cx="7201384" cy="4480619"/>
          </a:xfrm>
          <a:prstGeom prst="rect">
            <a:avLst/>
          </a:prstGeom>
        </p:spPr>
        <p:txBody>
          <a:bodyPr vert="horz" lIns="91440" tIns="45720" rIns="91440" bIns="45720" rtlCol="0">
            <a:noAutofit/>
          </a:bodyPr>
          <a:lstStyle/>
          <a:p>
            <a:pPr defTabSz="914400">
              <a:lnSpc>
                <a:spcPct val="110000"/>
              </a:lnSpc>
              <a:spcBef>
                <a:spcPts val="600"/>
              </a:spcBef>
              <a:spcAft>
                <a:spcPts val="600"/>
              </a:spcAft>
            </a:pPr>
            <a:r>
              <a:rPr lang="en-US" sz="1500" b="1" dirty="0">
                <a:solidFill>
                  <a:schemeClr val="bg1"/>
                </a:solidFill>
                <a:latin typeface="Abadi" panose="020B0604020104020204" pitchFamily="34" charset="0"/>
              </a:rPr>
              <a:t>The General Rule</a:t>
            </a:r>
          </a:p>
          <a:p>
            <a:pPr marL="228600" indent="-228600" defTabSz="914400">
              <a:lnSpc>
                <a:spcPct val="110000"/>
              </a:lnSpc>
              <a:spcBef>
                <a:spcPts val="600"/>
              </a:spcBef>
              <a:spcAft>
                <a:spcPts val="600"/>
              </a:spcAft>
              <a:buFont typeface="Arial" panose="020B0604020202020204" pitchFamily="34" charset="0"/>
              <a:buChar char="•"/>
            </a:pPr>
            <a:r>
              <a:rPr lang="en-US" sz="1500" b="0" dirty="0">
                <a:solidFill>
                  <a:schemeClr val="bg1"/>
                </a:solidFill>
                <a:latin typeface="Abadi" panose="020B0604020104020204" pitchFamily="34" charset="0"/>
              </a:rPr>
              <a:t>Active members of a partnership-taxed LLC who participate in the business are subject to self-employment tax on their distributive share of income. </a:t>
            </a:r>
          </a:p>
          <a:p>
            <a:pPr marL="228600" indent="-228600" defTabSz="914400">
              <a:lnSpc>
                <a:spcPct val="110000"/>
              </a:lnSpc>
              <a:spcBef>
                <a:spcPts val="600"/>
              </a:spcBef>
              <a:spcAft>
                <a:spcPts val="600"/>
              </a:spcAft>
              <a:buFont typeface="Arial" panose="020B0604020202020204" pitchFamily="34" charset="0"/>
              <a:buChar char="•"/>
            </a:pPr>
            <a:r>
              <a:rPr lang="en-US" sz="1500" b="0" dirty="0">
                <a:solidFill>
                  <a:schemeClr val="bg1"/>
                </a:solidFill>
                <a:latin typeface="Abadi" panose="020B0604020104020204" pitchFamily="34" charset="0"/>
              </a:rPr>
              <a:t>This mirrors the treatment of general partners under IRC Section 1402, which is the foundational provision governing self-employment tax for pass-through entities.</a:t>
            </a:r>
          </a:p>
          <a:p>
            <a:pPr marL="228600" indent="-228600" defTabSz="914400">
              <a:lnSpc>
                <a:spcPct val="110000"/>
              </a:lnSpc>
              <a:spcBef>
                <a:spcPts val="600"/>
              </a:spcBef>
              <a:spcAft>
                <a:spcPts val="600"/>
              </a:spcAft>
            </a:pPr>
            <a:r>
              <a:rPr lang="en-US" sz="1500" b="1" dirty="0">
                <a:solidFill>
                  <a:schemeClr val="bg1"/>
                </a:solidFill>
                <a:latin typeface="Abadi" panose="020B0604020104020204" pitchFamily="34" charset="0"/>
              </a:rPr>
              <a:t>Passive Members: The Limited Partner Analogy</a:t>
            </a:r>
          </a:p>
          <a:p>
            <a:pPr marL="228600" indent="-228600" defTabSz="914400">
              <a:lnSpc>
                <a:spcPct val="110000"/>
              </a:lnSpc>
              <a:spcBef>
                <a:spcPts val="600"/>
              </a:spcBef>
              <a:spcAft>
                <a:spcPts val="600"/>
              </a:spcAft>
              <a:buFont typeface="Arial" panose="020B0604020202020204" pitchFamily="34" charset="0"/>
              <a:buChar char="•"/>
            </a:pPr>
            <a:r>
              <a:rPr lang="en-US" sz="1500" b="0" dirty="0">
                <a:solidFill>
                  <a:schemeClr val="bg1"/>
                </a:solidFill>
                <a:latin typeface="Abadi" panose="020B0604020104020204" pitchFamily="34" charset="0"/>
              </a:rPr>
              <a:t>The most well-established exception is for members who are the functional equivalent of limited partners. </a:t>
            </a:r>
          </a:p>
          <a:p>
            <a:pPr marL="228600" indent="-228600" defTabSz="914400">
              <a:lnSpc>
                <a:spcPct val="110000"/>
              </a:lnSpc>
              <a:spcBef>
                <a:spcPts val="600"/>
              </a:spcBef>
              <a:spcAft>
                <a:spcPts val="600"/>
              </a:spcAft>
              <a:buFont typeface="Arial" panose="020B0604020202020204" pitchFamily="34" charset="0"/>
              <a:buChar char="•"/>
            </a:pPr>
            <a:r>
              <a:rPr lang="en-US" sz="1500" b="0" dirty="0">
                <a:solidFill>
                  <a:schemeClr val="bg1"/>
                </a:solidFill>
                <a:latin typeface="Abadi" panose="020B0604020104020204" pitchFamily="34" charset="0"/>
              </a:rPr>
              <a:t>Under IRC Section 1402(a)(13), a limited partner's distributive share of partnership income is excluded from self-employment tax, only guaranteed payments for services are included. </a:t>
            </a:r>
          </a:p>
          <a:p>
            <a:pPr marL="228600" indent="-228600" defTabSz="914400">
              <a:lnSpc>
                <a:spcPct val="110000"/>
              </a:lnSpc>
              <a:spcBef>
                <a:spcPts val="600"/>
              </a:spcBef>
              <a:spcAft>
                <a:spcPts val="600"/>
              </a:spcAft>
              <a:buFont typeface="Arial" panose="020B0604020202020204" pitchFamily="34" charset="0"/>
              <a:buChar char="•"/>
            </a:pPr>
            <a:r>
              <a:rPr lang="en-US" sz="1500" b="0" dirty="0">
                <a:solidFill>
                  <a:schemeClr val="bg1"/>
                </a:solidFill>
                <a:latin typeface="Abadi" panose="020B0604020104020204" pitchFamily="34" charset="0"/>
              </a:rPr>
              <a:t>The IRS and courts have extended this analysis to LLC members, asking whether a member's role is functionally equivalent to that of a limited partner.</a:t>
            </a:r>
          </a:p>
        </p:txBody>
      </p:sp>
      <p:sp>
        <p:nvSpPr>
          <p:cNvPr id="14" name="Rectangle 13">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173" y="115193"/>
            <a:ext cx="1193647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7D4D35A-79B0-BAE7-DF1C-F7DBE34F7F51}"/>
              </a:ext>
            </a:extLst>
          </p:cNvPr>
          <p:cNvPicPr>
            <a:picLocks noChangeAspect="1"/>
          </p:cNvPicPr>
          <p:nvPr/>
        </p:nvPicPr>
        <p:blipFill>
          <a:blip r:embed="rId2"/>
          <a:stretch>
            <a:fillRect/>
          </a:stretch>
        </p:blipFill>
        <p:spPr>
          <a:xfrm>
            <a:off x="7783133" y="491669"/>
            <a:ext cx="3985015" cy="5724404"/>
          </a:xfrm>
          <a:prstGeom prst="rect">
            <a:avLst/>
          </a:prstGeom>
          <a:ln w="19050">
            <a:solidFill>
              <a:srgbClr val="C0504D"/>
            </a:solidFill>
          </a:ln>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left)">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a:extLst>
            <a:ext uri="{FF2B5EF4-FFF2-40B4-BE49-F238E27FC236}">
              <a16:creationId xmlns:a16="http://schemas.microsoft.com/office/drawing/2014/main" id="{C1F90FFA-5A94-7D4B-0A5E-2A51F7E9FD05}"/>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9AB7742-1784-01A4-8FCC-E8691D3E7797}"/>
              </a:ext>
            </a:extLst>
          </p:cNvPr>
          <p:cNvSpPr txBox="1"/>
          <p:nvPr/>
        </p:nvSpPr>
        <p:spPr>
          <a:xfrm>
            <a:off x="837981" y="459863"/>
            <a:ext cx="10512862" cy="1004594"/>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600" b="1" kern="1200" dirty="0">
                <a:solidFill>
                  <a:srgbClr val="FFFFFF"/>
                </a:solidFill>
                <a:effectLst>
                  <a:outerShdw blurRad="38100" dist="38100" dir="2700000" algn="tl">
                    <a:srgbClr val="000000">
                      <a:alpha val="43137"/>
                    </a:srgbClr>
                  </a:outerShdw>
                </a:effectLst>
                <a:latin typeface="Georgia" panose="02040502050405020303" pitchFamily="18" charset="0"/>
                <a:ea typeface="+mj-ea"/>
                <a:cs typeface="+mj-cs"/>
              </a:rPr>
              <a:t>When Self-Employment Tax Does Not Apply</a:t>
            </a:r>
          </a:p>
        </p:txBody>
      </p:sp>
      <p:sp>
        <p:nvSpPr>
          <p:cNvPr id="18" name="Rectangle: Rounded Corners 17">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345" y="1587970"/>
            <a:ext cx="11030134"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TextBox 4">
            <a:extLst>
              <a:ext uri="{FF2B5EF4-FFF2-40B4-BE49-F238E27FC236}">
                <a16:creationId xmlns:a16="http://schemas.microsoft.com/office/drawing/2014/main" id="{D1880709-AD9B-224C-97E5-254849D176E0}"/>
              </a:ext>
            </a:extLst>
          </p:cNvPr>
          <p:cNvGraphicFramePr/>
          <p:nvPr>
            <p:extLst>
              <p:ext uri="{D42A27DB-BD31-4B8C-83A1-F6EECF244321}">
                <p14:modId xmlns:p14="http://schemas.microsoft.com/office/powerpoint/2010/main" val="1856168422"/>
              </p:ext>
            </p:extLst>
          </p:nvPr>
        </p:nvGraphicFramePr>
        <p:xfrm>
          <a:off x="837981" y="1800911"/>
          <a:ext cx="10512862"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86169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graphicEl>
                                              <a:dgm id="{BFCB948D-5C9B-412D-88FE-31402C4C5F0E}"/>
                                            </p:graphicEl>
                                          </p:spTgt>
                                        </p:tgtEl>
                                        <p:attrNameLst>
                                          <p:attrName>style.visibility</p:attrName>
                                        </p:attrNameLst>
                                      </p:cBhvr>
                                      <p:to>
                                        <p:strVal val="visible"/>
                                      </p:to>
                                    </p:set>
                                    <p:animEffect transition="in" filter="wipe(left)">
                                      <p:cBhvr>
                                        <p:cTn id="7" dur="500"/>
                                        <p:tgtEl>
                                          <p:spTgt spid="19">
                                            <p:graphicEl>
                                              <a:dgm id="{BFCB948D-5C9B-412D-88FE-31402C4C5F0E}"/>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9">
                                            <p:graphicEl>
                                              <a:dgm id="{D5947B00-23C5-45B8-AA4E-7466121AE449}"/>
                                            </p:graphicEl>
                                          </p:spTgt>
                                        </p:tgtEl>
                                        <p:attrNameLst>
                                          <p:attrName>style.visibility</p:attrName>
                                        </p:attrNameLst>
                                      </p:cBhvr>
                                      <p:to>
                                        <p:strVal val="visible"/>
                                      </p:to>
                                    </p:set>
                                    <p:animEffect transition="in" filter="wipe(left)">
                                      <p:cBhvr>
                                        <p:cTn id="10" dur="500"/>
                                        <p:tgtEl>
                                          <p:spTgt spid="19">
                                            <p:graphicEl>
                                              <a:dgm id="{D5947B00-23C5-45B8-AA4E-7466121AE449}"/>
                                            </p:graphic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graphicEl>
                                              <a:dgm id="{3CC0A964-2276-4D27-A733-3F220369E283}"/>
                                            </p:graphicEl>
                                          </p:spTgt>
                                        </p:tgtEl>
                                        <p:attrNameLst>
                                          <p:attrName>style.visibility</p:attrName>
                                        </p:attrNameLst>
                                      </p:cBhvr>
                                      <p:to>
                                        <p:strVal val="visible"/>
                                      </p:to>
                                    </p:set>
                                    <p:animEffect transition="in" filter="wipe(left)">
                                      <p:cBhvr>
                                        <p:cTn id="13" dur="500"/>
                                        <p:tgtEl>
                                          <p:spTgt spid="19">
                                            <p:graphicEl>
                                              <a:dgm id="{3CC0A964-2276-4D27-A733-3F220369E283}"/>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9">
                                            <p:graphicEl>
                                              <a:dgm id="{3F48DF02-21B1-43E0-96F9-2AB44BE2D8CA}"/>
                                            </p:graphicEl>
                                          </p:spTgt>
                                        </p:tgtEl>
                                        <p:attrNameLst>
                                          <p:attrName>style.visibility</p:attrName>
                                        </p:attrNameLst>
                                      </p:cBhvr>
                                      <p:to>
                                        <p:strVal val="visible"/>
                                      </p:to>
                                    </p:set>
                                    <p:animEffect transition="in" filter="wipe(left)">
                                      <p:cBhvr>
                                        <p:cTn id="18" dur="500"/>
                                        <p:tgtEl>
                                          <p:spTgt spid="19">
                                            <p:graphicEl>
                                              <a:dgm id="{3F48DF02-21B1-43E0-96F9-2AB44BE2D8CA}"/>
                                            </p:graphic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9">
                                            <p:graphicEl>
                                              <a:dgm id="{BD41477F-5CAC-4196-9989-07FC1E01C437}"/>
                                            </p:graphicEl>
                                          </p:spTgt>
                                        </p:tgtEl>
                                        <p:attrNameLst>
                                          <p:attrName>style.visibility</p:attrName>
                                        </p:attrNameLst>
                                      </p:cBhvr>
                                      <p:to>
                                        <p:strVal val="visible"/>
                                      </p:to>
                                    </p:set>
                                    <p:animEffect transition="in" filter="wipe(left)">
                                      <p:cBhvr>
                                        <p:cTn id="21" dur="500"/>
                                        <p:tgtEl>
                                          <p:spTgt spid="19">
                                            <p:graphicEl>
                                              <a:dgm id="{BD41477F-5CAC-4196-9989-07FC1E01C437}"/>
                                            </p:graphic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9">
                                            <p:graphicEl>
                                              <a:dgm id="{B05F8ABC-E9E0-493F-AE08-F636B208A7CB}"/>
                                            </p:graphicEl>
                                          </p:spTgt>
                                        </p:tgtEl>
                                        <p:attrNameLst>
                                          <p:attrName>style.visibility</p:attrName>
                                        </p:attrNameLst>
                                      </p:cBhvr>
                                      <p:to>
                                        <p:strVal val="visible"/>
                                      </p:to>
                                    </p:set>
                                    <p:animEffect transition="in" filter="wipe(left)">
                                      <p:cBhvr>
                                        <p:cTn id="24" dur="500"/>
                                        <p:tgtEl>
                                          <p:spTgt spid="19">
                                            <p:graphicEl>
                                              <a:dgm id="{B05F8ABC-E9E0-493F-AE08-F636B208A7CB}"/>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9">
                                            <p:graphicEl>
                                              <a:dgm id="{BC085F39-DAEC-41B5-AB9E-840D802C63EB}"/>
                                            </p:graphicEl>
                                          </p:spTgt>
                                        </p:tgtEl>
                                        <p:attrNameLst>
                                          <p:attrName>style.visibility</p:attrName>
                                        </p:attrNameLst>
                                      </p:cBhvr>
                                      <p:to>
                                        <p:strVal val="visible"/>
                                      </p:to>
                                    </p:set>
                                    <p:animEffect transition="in" filter="wipe(left)">
                                      <p:cBhvr>
                                        <p:cTn id="29" dur="500"/>
                                        <p:tgtEl>
                                          <p:spTgt spid="19">
                                            <p:graphicEl>
                                              <a:dgm id="{BC085F39-DAEC-41B5-AB9E-840D802C63EB}"/>
                                            </p:graphic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9">
                                            <p:graphicEl>
                                              <a:dgm id="{CD6EF04F-A604-45E9-9D50-C3DDD21C2BAC}"/>
                                            </p:graphicEl>
                                          </p:spTgt>
                                        </p:tgtEl>
                                        <p:attrNameLst>
                                          <p:attrName>style.visibility</p:attrName>
                                        </p:attrNameLst>
                                      </p:cBhvr>
                                      <p:to>
                                        <p:strVal val="visible"/>
                                      </p:to>
                                    </p:set>
                                    <p:animEffect transition="in" filter="wipe(left)">
                                      <p:cBhvr>
                                        <p:cTn id="32" dur="500"/>
                                        <p:tgtEl>
                                          <p:spTgt spid="19">
                                            <p:graphicEl>
                                              <a:dgm id="{CD6EF04F-A604-45E9-9D50-C3DDD21C2BAC}"/>
                                            </p:graphic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9">
                                            <p:graphicEl>
                                              <a:dgm id="{67129A7B-4385-4A20-B5B7-C4648947BA32}"/>
                                            </p:graphicEl>
                                          </p:spTgt>
                                        </p:tgtEl>
                                        <p:attrNameLst>
                                          <p:attrName>style.visibility</p:attrName>
                                        </p:attrNameLst>
                                      </p:cBhvr>
                                      <p:to>
                                        <p:strVal val="visible"/>
                                      </p:to>
                                    </p:set>
                                    <p:animEffect transition="in" filter="wipe(left)">
                                      <p:cBhvr>
                                        <p:cTn id="35" dur="500"/>
                                        <p:tgtEl>
                                          <p:spTgt spid="19">
                                            <p:graphicEl>
                                              <a:dgm id="{67129A7B-4385-4A20-B5B7-C4648947BA32}"/>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9">
                                            <p:graphicEl>
                                              <a:dgm id="{4E8A11BA-C1BD-484B-A4B3-FA0D303DA7FA}"/>
                                            </p:graphicEl>
                                          </p:spTgt>
                                        </p:tgtEl>
                                        <p:attrNameLst>
                                          <p:attrName>style.visibility</p:attrName>
                                        </p:attrNameLst>
                                      </p:cBhvr>
                                      <p:to>
                                        <p:strVal val="visible"/>
                                      </p:to>
                                    </p:set>
                                    <p:animEffect transition="in" filter="wipe(left)">
                                      <p:cBhvr>
                                        <p:cTn id="40" dur="500"/>
                                        <p:tgtEl>
                                          <p:spTgt spid="19">
                                            <p:graphicEl>
                                              <a:dgm id="{4E8A11BA-C1BD-484B-A4B3-FA0D303DA7FA}"/>
                                            </p:graphic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9">
                                            <p:graphicEl>
                                              <a:dgm id="{05E47DF6-F76F-40B8-A60C-475B5D80A64F}"/>
                                            </p:graphicEl>
                                          </p:spTgt>
                                        </p:tgtEl>
                                        <p:attrNameLst>
                                          <p:attrName>style.visibility</p:attrName>
                                        </p:attrNameLst>
                                      </p:cBhvr>
                                      <p:to>
                                        <p:strVal val="visible"/>
                                      </p:to>
                                    </p:set>
                                    <p:animEffect transition="in" filter="wipe(left)">
                                      <p:cBhvr>
                                        <p:cTn id="43" dur="500"/>
                                        <p:tgtEl>
                                          <p:spTgt spid="19">
                                            <p:graphicEl>
                                              <a:dgm id="{05E47DF6-F76F-40B8-A60C-475B5D80A64F}"/>
                                            </p:graphicEl>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9">
                                            <p:graphicEl>
                                              <a:dgm id="{334B384D-E63E-4F08-808D-242D83951694}"/>
                                            </p:graphicEl>
                                          </p:spTgt>
                                        </p:tgtEl>
                                        <p:attrNameLst>
                                          <p:attrName>style.visibility</p:attrName>
                                        </p:attrNameLst>
                                      </p:cBhvr>
                                      <p:to>
                                        <p:strVal val="visible"/>
                                      </p:to>
                                    </p:set>
                                    <p:animEffect transition="in" filter="wipe(left)">
                                      <p:cBhvr>
                                        <p:cTn id="46" dur="500"/>
                                        <p:tgtEl>
                                          <p:spTgt spid="19">
                                            <p:graphicEl>
                                              <a:dgm id="{334B384D-E63E-4F08-808D-242D83951694}"/>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9">
                                            <p:graphicEl>
                                              <a:dgm id="{115D6D43-8E86-4E8B-88E1-BF8A3D3AE304}"/>
                                            </p:graphicEl>
                                          </p:spTgt>
                                        </p:tgtEl>
                                        <p:attrNameLst>
                                          <p:attrName>style.visibility</p:attrName>
                                        </p:attrNameLst>
                                      </p:cBhvr>
                                      <p:to>
                                        <p:strVal val="visible"/>
                                      </p:to>
                                    </p:set>
                                    <p:animEffect transition="in" filter="wipe(left)">
                                      <p:cBhvr>
                                        <p:cTn id="51" dur="500"/>
                                        <p:tgtEl>
                                          <p:spTgt spid="19">
                                            <p:graphicEl>
                                              <a:dgm id="{115D6D43-8E86-4E8B-88E1-BF8A3D3AE304}"/>
                                            </p:graphicEl>
                                          </p:spTgt>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19">
                                            <p:graphicEl>
                                              <a:dgm id="{58733EC3-1955-414D-9280-5A71D24C3252}"/>
                                            </p:graphicEl>
                                          </p:spTgt>
                                        </p:tgtEl>
                                        <p:attrNameLst>
                                          <p:attrName>style.visibility</p:attrName>
                                        </p:attrNameLst>
                                      </p:cBhvr>
                                      <p:to>
                                        <p:strVal val="visible"/>
                                      </p:to>
                                    </p:set>
                                    <p:animEffect transition="in" filter="wipe(left)">
                                      <p:cBhvr>
                                        <p:cTn id="54" dur="500"/>
                                        <p:tgtEl>
                                          <p:spTgt spid="19">
                                            <p:graphicEl>
                                              <a:dgm id="{58733EC3-1955-414D-9280-5A71D24C3252}"/>
                                            </p:graphicEl>
                                          </p:spTgt>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19">
                                            <p:graphicEl>
                                              <a:dgm id="{EABA455D-0772-4709-9E12-BAE446BADD5A}"/>
                                            </p:graphicEl>
                                          </p:spTgt>
                                        </p:tgtEl>
                                        <p:attrNameLst>
                                          <p:attrName>style.visibility</p:attrName>
                                        </p:attrNameLst>
                                      </p:cBhvr>
                                      <p:to>
                                        <p:strVal val="visible"/>
                                      </p:to>
                                    </p:set>
                                    <p:animEffect transition="in" filter="wipe(left)">
                                      <p:cBhvr>
                                        <p:cTn id="57" dur="500"/>
                                        <p:tgtEl>
                                          <p:spTgt spid="19">
                                            <p:graphicEl>
                                              <a:dgm id="{EABA455D-0772-4709-9E12-BAE446BADD5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Sub>
          <a:bldDgm bld="one"/>
        </p:bldSub>
      </p:bldGraphic>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DF5CDC-CB26-32E3-941F-36302BAC85D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6AC7B19-D31B-49EA-663B-B61E27D5391D}"/>
              </a:ext>
            </a:extLst>
          </p:cNvPr>
          <p:cNvPicPr>
            <a:picLocks noChangeAspect="1"/>
          </p:cNvPicPr>
          <p:nvPr/>
        </p:nvPicPr>
        <p:blipFill>
          <a:blip r:embed="rId2"/>
          <a:stretch>
            <a:fillRect/>
          </a:stretch>
        </p:blipFill>
        <p:spPr>
          <a:xfrm>
            <a:off x="-1" y="0"/>
            <a:ext cx="12188826" cy="6872432"/>
          </a:xfrm>
          <a:prstGeom prst="rect">
            <a:avLst/>
          </a:prstGeom>
        </p:spPr>
      </p:pic>
      <p:pic>
        <p:nvPicPr>
          <p:cNvPr id="8" name="Picture 7">
            <a:extLst>
              <a:ext uri="{FF2B5EF4-FFF2-40B4-BE49-F238E27FC236}">
                <a16:creationId xmlns:a16="http://schemas.microsoft.com/office/drawing/2014/main" id="{F42C1B33-4CEB-FC39-E697-210354E99A0E}"/>
              </a:ext>
            </a:extLst>
          </p:cNvPr>
          <p:cNvPicPr>
            <a:picLocks noChangeAspect="1"/>
          </p:cNvPicPr>
          <p:nvPr/>
        </p:nvPicPr>
        <p:blipFill>
          <a:blip r:embed="rId3"/>
          <a:stretch>
            <a:fillRect/>
          </a:stretch>
        </p:blipFill>
        <p:spPr>
          <a:xfrm>
            <a:off x="-75372" y="-58067"/>
            <a:ext cx="12339567" cy="6988566"/>
          </a:xfrm>
          <a:prstGeom prst="rect">
            <a:avLst/>
          </a:prstGeom>
        </p:spPr>
      </p:pic>
      <p:sp>
        <p:nvSpPr>
          <p:cNvPr id="11" name="Rectangle 10">
            <a:extLst>
              <a:ext uri="{FF2B5EF4-FFF2-40B4-BE49-F238E27FC236}">
                <a16:creationId xmlns:a16="http://schemas.microsoft.com/office/drawing/2014/main" id="{D0D6A14C-A1FC-9814-8B17-1D3CA3FC3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88825"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p:txBody>
      </p:sp>
      <p:sp>
        <p:nvSpPr>
          <p:cNvPr id="5" name="TextBox 4">
            <a:extLst>
              <a:ext uri="{FF2B5EF4-FFF2-40B4-BE49-F238E27FC236}">
                <a16:creationId xmlns:a16="http://schemas.microsoft.com/office/drawing/2014/main" id="{98640FD6-6846-5610-6192-59C6D471B089}"/>
              </a:ext>
            </a:extLst>
          </p:cNvPr>
          <p:cNvSpPr txBox="1"/>
          <p:nvPr/>
        </p:nvSpPr>
        <p:spPr>
          <a:xfrm>
            <a:off x="4710545" y="5179611"/>
            <a:ext cx="2467738" cy="7448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a:ln>
                  <a:noFill/>
                </a:ln>
                <a:solidFill>
                  <a:prstClr val="black">
                    <a:lumMod val="85000"/>
                    <a:lumOff val="15000"/>
                  </a:prstClr>
                </a:solidFill>
                <a:effectLst>
                  <a:outerShdw blurRad="38100" dist="38100" dir="2700000" algn="tl">
                    <a:srgbClr val="000000">
                      <a:alpha val="43137"/>
                    </a:srgbClr>
                  </a:outerShdw>
                </a:effectLst>
                <a:uLnTx/>
                <a:uFillTx/>
                <a:latin typeface="Georgia" panose="02040502050405020303" pitchFamily="18" charset="0"/>
              </a:rPr>
              <a:t>S Corporation </a:t>
            </a:r>
          </a:p>
        </p:txBody>
      </p:sp>
      <p:cxnSp>
        <p:nvCxnSpPr>
          <p:cNvPr id="13" name="Straight Connector 12">
            <a:extLst>
              <a:ext uri="{FF2B5EF4-FFF2-40B4-BE49-F238E27FC236}">
                <a16:creationId xmlns:a16="http://schemas.microsoft.com/office/drawing/2014/main" id="{CE6878C0-F4BF-6D54-8A90-8E5E7043D6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88825"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7296A63-1290-0ED3-9CBF-56C44B8AF4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88825"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A6316AC-B792-2720-C89F-261B3F0A98B1}"/>
              </a:ext>
            </a:extLst>
          </p:cNvPr>
          <p:cNvSpPr txBox="1"/>
          <p:nvPr/>
        </p:nvSpPr>
        <p:spPr>
          <a:xfrm>
            <a:off x="3101124" y="5688417"/>
            <a:ext cx="5686580"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Partnership Election  •  </a:t>
            </a:r>
            <a:r>
              <a:rPr kumimoji="0" sz="1600" b="0" i="0" u="none" strike="noStrike" kern="1200" cap="none" spc="0" normalizeH="0" baseline="0" noProof="0" dirty="0">
                <a:ln>
                  <a:noFill/>
                </a:ln>
                <a:solidFill>
                  <a:srgbClr val="FF0000"/>
                </a:solidFill>
                <a:effectLst/>
                <a:uLnTx/>
                <a:uFillTx/>
                <a:latin typeface="Abadi" panose="020B0604020104020204" pitchFamily="34" charset="0"/>
                <a:ea typeface="+mn-ea"/>
                <a:cs typeface="+mn-cs"/>
              </a:rPr>
              <a:t>S Corporation  </a:t>
            </a:r>
            <a:r>
              <a:rPr kumimoji="0" sz="1600" b="0" i="0" u="none" strike="noStrike" kern="1200" cap="none" spc="0" normalizeH="0" baseline="0" noProof="0" dirty="0">
                <a:ln>
                  <a:noFill/>
                </a:ln>
                <a:solidFill>
                  <a:prstClr val="black"/>
                </a:solidFill>
                <a:effectLst/>
                <a:uLnTx/>
                <a:uFillTx/>
                <a:latin typeface="Abadi" panose="020B0604020104020204" pitchFamily="34" charset="0"/>
                <a:ea typeface="+mn-ea"/>
                <a:cs typeface="+mn-cs"/>
              </a:rPr>
              <a:t>•  Self-Employment Tax</a:t>
            </a:r>
          </a:p>
        </p:txBody>
      </p:sp>
    </p:spTree>
    <p:extLst>
      <p:ext uri="{BB962C8B-B14F-4D97-AF65-F5344CB8AC3E}">
        <p14:creationId xmlns:p14="http://schemas.microsoft.com/office/powerpoint/2010/main" val="3872292911"/>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rot="5400000" flipH="1">
            <a:off x="876071" y="3390910"/>
            <a:ext cx="6856214" cy="76180"/>
          </a:xfrm>
          <a:prstGeom prst="rect">
            <a:avLst/>
          </a:prstGeom>
          <a:gradFill>
            <a:gsLst>
              <a:gs pos="0">
                <a:schemeClr val="tx1"/>
              </a:gs>
              <a:gs pos="34000">
                <a:schemeClr val="tx1">
                  <a:lumMod val="75000"/>
                  <a:lumOff val="25000"/>
                </a:schemeClr>
              </a:gs>
              <a:gs pos="71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67588" name="TextBox 3"/>
          <p:cNvSpPr txBox="1">
            <a:spLocks noChangeArrowheads="1"/>
          </p:cNvSpPr>
          <p:nvPr/>
        </p:nvSpPr>
        <p:spPr bwMode="auto">
          <a:xfrm>
            <a:off x="2361584" y="991308"/>
            <a:ext cx="324044" cy="830781"/>
          </a:xfrm>
          <a:prstGeom prst="rect">
            <a:avLst/>
          </a:prstGeom>
          <a:noFill/>
          <a:ln w="9525">
            <a:noFill/>
            <a:miter lim="800000"/>
            <a:headEnd/>
            <a:tailEnd/>
          </a:ln>
        </p:spPr>
        <p:txBody>
          <a:bodyPr wrap="non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4799" b="0" i="0" u="none" strike="noStrike" kern="1200" cap="none" spc="0" normalizeH="0" baseline="0" noProof="0">
                <a:ln>
                  <a:noFill/>
                </a:ln>
                <a:solidFill>
                  <a:srgbClr val="FF0000"/>
                </a:solidFill>
                <a:effectLst/>
                <a:uLnTx/>
                <a:uFillTx/>
                <a:latin typeface="Calibri"/>
                <a:ea typeface="+mn-ea"/>
                <a:cs typeface="+mn-cs"/>
              </a:rPr>
              <a:t> </a:t>
            </a:r>
          </a:p>
        </p:txBody>
      </p:sp>
      <p:sp>
        <p:nvSpPr>
          <p:cNvPr id="11" name="Rectangle 10"/>
          <p:cNvSpPr/>
          <p:nvPr/>
        </p:nvSpPr>
        <p:spPr>
          <a:xfrm flipH="1">
            <a:off x="4342269" y="2217044"/>
            <a:ext cx="4113728" cy="76180"/>
          </a:xfrm>
          <a:prstGeom prst="rect">
            <a:avLst/>
          </a:prstGeom>
          <a:gradFill>
            <a:gsLst>
              <a:gs pos="0">
                <a:schemeClr val="tx1"/>
              </a:gs>
              <a:gs pos="64999">
                <a:schemeClr val="tx1">
                  <a:lumMod val="75000"/>
                  <a:lumOff val="2500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3"/>
          <p:cNvSpPr txBox="1">
            <a:spLocks noChangeArrowheads="1"/>
          </p:cNvSpPr>
          <p:nvPr/>
        </p:nvSpPr>
        <p:spPr bwMode="auto">
          <a:xfrm>
            <a:off x="4646989" y="2362478"/>
            <a:ext cx="5713512" cy="1675963"/>
          </a:xfrm>
          <a:prstGeom prst="rect">
            <a:avLst/>
          </a:prstGeom>
          <a:noFill/>
          <a:ln w="9525">
            <a:noFill/>
            <a:miter lim="800000"/>
            <a:headEnd/>
            <a:tailEnd/>
          </a:ln>
        </p:spPr>
        <p:txBody>
          <a:bodyPr/>
          <a:lstStyle/>
          <a:p>
            <a:pPr marL="0" marR="0" lvl="0" indent="0" algn="l" defTabSz="914126" rtl="0" eaLnBrk="0" fontAlgn="auto" latinLnBrk="0" hangingPunct="0">
              <a:lnSpc>
                <a:spcPct val="100000"/>
              </a:lnSpc>
              <a:spcBef>
                <a:spcPct val="20000"/>
              </a:spcBef>
              <a:spcAft>
                <a:spcPts val="0"/>
              </a:spcAft>
              <a:buClrTx/>
              <a:buSzTx/>
              <a:buFontTx/>
              <a:buNone/>
              <a:tabLst/>
              <a:defRPr/>
            </a:pPr>
            <a:r>
              <a:rPr kumimoji="0" lang="en-US" sz="1999" b="0" i="0" u="none" strike="noStrike" kern="1200" cap="none" spc="0" normalizeH="0" baseline="0" noProof="0">
                <a:ln>
                  <a:noFill/>
                </a:ln>
                <a:solidFill>
                  <a:srgbClr val="C00000"/>
                </a:solidFill>
                <a:effectLst>
                  <a:outerShdw blurRad="38100" dist="38100" dir="2700000" algn="tl">
                    <a:srgbClr val="000000">
                      <a:alpha val="43137"/>
                    </a:srgbClr>
                  </a:outerShdw>
                </a:effectLst>
                <a:uLnTx/>
                <a:uFillTx/>
                <a:latin typeface="Abadi Extra Light" panose="020B0204020104020204" pitchFamily="34" charset="0"/>
                <a:ea typeface="+mn-ea"/>
                <a:cs typeface="Times New Roman" pitchFamily="18" charset="0"/>
              </a:rPr>
              <a:t>GIBSON&amp;PERKINS, PC</a:t>
            </a:r>
            <a:r>
              <a:rPr kumimoji="0" lang="en-US" sz="1999" b="0" i="0" u="none" strike="noStrike" kern="1200" cap="none" spc="0" normalizeH="0" baseline="0" noProof="0">
                <a:ln>
                  <a:noFill/>
                </a:ln>
                <a:solidFill>
                  <a:srgbClr val="000000"/>
                </a:solidFill>
                <a:effectLst/>
                <a:uLnTx/>
                <a:uFillTx/>
                <a:latin typeface="Abadi Extra Light" panose="020B0204020104020204" pitchFamily="34" charset="0"/>
                <a:ea typeface="+mn-ea"/>
                <a:cs typeface="Times New Roman" pitchFamily="18" charset="0"/>
              </a:rPr>
              <a:t> is a multi-practice law firm with offices in Pennsylvania and Delaware.  Our firm has expanded from its founding in 2001, into a vibrant and growing law firm dedicated to serving an ever expanding and sophisticated client base.  </a:t>
            </a:r>
          </a:p>
          <a:p>
            <a:pPr marL="0" marR="0" lvl="0" indent="0" algn="l" defTabSz="914126" rtl="0" eaLnBrk="0" fontAlgn="auto" latinLnBrk="0" hangingPunct="0">
              <a:lnSpc>
                <a:spcPct val="100000"/>
              </a:lnSpc>
              <a:spcBef>
                <a:spcPct val="20000"/>
              </a:spcBef>
              <a:spcAft>
                <a:spcPts val="0"/>
              </a:spcAft>
              <a:buClrTx/>
              <a:buSzTx/>
              <a:buFontTx/>
              <a:buNone/>
              <a:tabLst/>
              <a:defRPr/>
            </a:pPr>
            <a:r>
              <a:rPr kumimoji="0" lang="en-US" sz="1999" b="0" i="1" u="none" strike="noStrike" kern="1200" cap="none" spc="0" normalizeH="0" baseline="0" noProof="0">
                <a:ln>
                  <a:noFill/>
                </a:ln>
                <a:solidFill>
                  <a:srgbClr val="000000"/>
                </a:solidFill>
                <a:effectLst/>
                <a:uLnTx/>
                <a:uFillTx/>
                <a:latin typeface="Abadi Extra Light" panose="020B0204020104020204" pitchFamily="34" charset="0"/>
                <a:ea typeface="+mn-ea"/>
                <a:cs typeface="Times New Roman" pitchFamily="18" charset="0"/>
              </a:rPr>
              <a:t>We represent clients in matters pertaining to:</a:t>
            </a:r>
            <a:br>
              <a:rPr kumimoji="0" lang="en-US" sz="1999" b="0" i="1" u="none" strike="noStrike" kern="1200" cap="none" spc="0" normalizeH="0" baseline="0" noProof="0">
                <a:ln>
                  <a:noFill/>
                </a:ln>
                <a:solidFill>
                  <a:srgbClr val="000000"/>
                </a:solidFill>
                <a:effectLst/>
                <a:uLnTx/>
                <a:uFillTx/>
                <a:latin typeface="Abadi Extra Light" panose="020B0204020104020204" pitchFamily="34" charset="0"/>
                <a:ea typeface="+mn-ea"/>
                <a:cs typeface="Times New Roman" pitchFamily="18" charset="0"/>
              </a:rPr>
            </a:br>
            <a:br>
              <a:rPr kumimoji="0" lang="en-US" sz="1999" b="0" i="1" u="none" strike="noStrike" kern="1200" cap="none" spc="0" normalizeH="0" baseline="0" noProof="0">
                <a:ln>
                  <a:noFill/>
                </a:ln>
                <a:solidFill>
                  <a:srgbClr val="000000"/>
                </a:solidFill>
                <a:effectLst/>
                <a:uLnTx/>
                <a:uFillTx/>
                <a:latin typeface="Abadi Extra Light" panose="020B0204020104020204" pitchFamily="34" charset="0"/>
                <a:ea typeface="+mn-ea"/>
                <a:cs typeface="Times New Roman" pitchFamily="18" charset="0"/>
              </a:rPr>
            </a:br>
            <a:r>
              <a:rPr kumimoji="0" lang="en-US" sz="2399" b="0" i="0" u="none" strike="noStrike" kern="1200" cap="none" spc="0" normalizeH="0" baseline="0" noProof="0">
                <a:ln>
                  <a:noFill/>
                </a:ln>
                <a:solidFill>
                  <a:srgbClr val="000000"/>
                </a:solidFill>
                <a:effectLst/>
                <a:uLnTx/>
                <a:uFillTx/>
                <a:latin typeface="Abadi Extra Light" panose="020B0204020104020204" pitchFamily="34" charset="0"/>
                <a:ea typeface="+mn-ea"/>
                <a:cs typeface="+mn-cs"/>
              </a:rPr>
              <a:t>	</a:t>
            </a:r>
          </a:p>
          <a:p>
            <a:pPr marL="0" marR="0" lvl="0" indent="0" algn="ctr" defTabSz="914126" rtl="0" eaLnBrk="0" fontAlgn="auto" latinLnBrk="0" hangingPunct="0">
              <a:lnSpc>
                <a:spcPct val="90000"/>
              </a:lnSpc>
              <a:spcBef>
                <a:spcPct val="20000"/>
              </a:spcBef>
              <a:spcAft>
                <a:spcPts val="0"/>
              </a:spcAft>
              <a:buClrTx/>
              <a:buSzTx/>
              <a:buFontTx/>
              <a:buNone/>
              <a:tabLst/>
              <a:defRPr/>
            </a:pPr>
            <a:r>
              <a:rPr kumimoji="0" lang="en-US" sz="2399" b="0" i="0" u="none" strike="noStrike" kern="1200" cap="none" spc="0" normalizeH="0" baseline="0" noProof="0">
                <a:ln>
                  <a:noFill/>
                </a:ln>
                <a:solidFill>
                  <a:srgbClr val="000000"/>
                </a:solidFill>
                <a:effectLst/>
                <a:uLnTx/>
                <a:uFillTx/>
                <a:latin typeface="Calibri"/>
                <a:ea typeface="+mn-ea"/>
                <a:cs typeface="+mn-cs"/>
              </a:rPr>
              <a:t>	</a:t>
            </a:r>
          </a:p>
        </p:txBody>
      </p:sp>
      <p:sp>
        <p:nvSpPr>
          <p:cNvPr id="21" name="Text Box 8"/>
          <p:cNvSpPr txBox="1">
            <a:spLocks noChangeArrowheads="1"/>
          </p:cNvSpPr>
          <p:nvPr/>
        </p:nvSpPr>
        <p:spPr bwMode="auto">
          <a:xfrm>
            <a:off x="3866142" y="4305145"/>
            <a:ext cx="5256431" cy="2245728"/>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1713986" marR="0" lvl="0" indent="-571329" algn="l" defTabSz="914126" rtl="0" eaLnBrk="1" fontAlgn="auto" latinLnBrk="0" hangingPunct="1">
              <a:lnSpc>
                <a:spcPct val="100000"/>
              </a:lnSpc>
              <a:spcBef>
                <a:spcPts val="0"/>
              </a:spcBef>
              <a:spcAft>
                <a:spcPts val="0"/>
              </a:spcAft>
              <a:buClrTx/>
              <a:buSzTx/>
              <a:buFont typeface="Arial" pitchFamily="34" charset="0"/>
              <a:buChar char="•"/>
              <a:tabLst/>
              <a:defRPr/>
            </a:pPr>
            <a:r>
              <a:rPr kumimoji="0" lang="en-US" sz="1999" b="0" i="1" u="none" strike="noStrike" kern="1200" cap="none" spc="0" normalizeH="0" baseline="0" noProof="0">
                <a:ln>
                  <a:noFill/>
                </a:ln>
                <a:solidFill>
                  <a:srgbClr val="1F497D"/>
                </a:solidFill>
                <a:effectLst/>
                <a:uLnTx/>
                <a:uFillTx/>
                <a:latin typeface="Abadi Extra Light" panose="020B0204020104020204" pitchFamily="34" charset="0"/>
                <a:ea typeface="+mn-ea"/>
                <a:cs typeface="Times New Roman" pitchFamily="18" charset="0"/>
              </a:rPr>
              <a:t>Business Transactions</a:t>
            </a:r>
          </a:p>
          <a:p>
            <a:pPr marL="1713986" marR="0" lvl="0" indent="-571329" algn="l" defTabSz="914126" rtl="0" eaLnBrk="1" fontAlgn="auto" latinLnBrk="0" hangingPunct="1">
              <a:lnSpc>
                <a:spcPct val="100000"/>
              </a:lnSpc>
              <a:spcBef>
                <a:spcPts val="0"/>
              </a:spcBef>
              <a:spcAft>
                <a:spcPts val="0"/>
              </a:spcAft>
              <a:buClrTx/>
              <a:buSzTx/>
              <a:buFont typeface="Arial" pitchFamily="34" charset="0"/>
              <a:buChar char="•"/>
              <a:tabLst/>
              <a:defRPr/>
            </a:pPr>
            <a:r>
              <a:rPr kumimoji="0" lang="en-US" sz="1999" b="0" i="1" u="none" strike="noStrike" kern="1200" cap="none" spc="0" normalizeH="0" baseline="0" noProof="0">
                <a:ln>
                  <a:noFill/>
                </a:ln>
                <a:solidFill>
                  <a:srgbClr val="1F497D"/>
                </a:solidFill>
                <a:effectLst/>
                <a:uLnTx/>
                <a:uFillTx/>
                <a:latin typeface="Abadi Extra Light" panose="020B0204020104020204" pitchFamily="34" charset="0"/>
                <a:ea typeface="+mn-ea"/>
                <a:cs typeface="Times New Roman" pitchFamily="18" charset="0"/>
              </a:rPr>
              <a:t>Real Estate  </a:t>
            </a:r>
          </a:p>
          <a:p>
            <a:pPr marL="1713986" marR="0" lvl="0" indent="-571329" algn="l" defTabSz="914126" rtl="0" eaLnBrk="1" fontAlgn="auto" latinLnBrk="0" hangingPunct="1">
              <a:lnSpc>
                <a:spcPct val="100000"/>
              </a:lnSpc>
              <a:spcBef>
                <a:spcPts val="0"/>
              </a:spcBef>
              <a:spcAft>
                <a:spcPts val="0"/>
              </a:spcAft>
              <a:buClrTx/>
              <a:buSzTx/>
              <a:buFont typeface="Arial" pitchFamily="34" charset="0"/>
              <a:buChar char="•"/>
              <a:tabLst/>
              <a:defRPr/>
            </a:pPr>
            <a:r>
              <a:rPr kumimoji="0" lang="en-US" sz="1999" b="0" i="1" u="none" strike="noStrike" kern="1200" cap="none" spc="0" normalizeH="0" baseline="0" noProof="0">
                <a:ln>
                  <a:noFill/>
                </a:ln>
                <a:solidFill>
                  <a:srgbClr val="1F497D"/>
                </a:solidFill>
                <a:effectLst/>
                <a:uLnTx/>
                <a:uFillTx/>
                <a:latin typeface="Abadi Extra Light" panose="020B0204020104020204" pitchFamily="34" charset="0"/>
                <a:ea typeface="+mn-ea"/>
                <a:cs typeface="Times New Roman" pitchFamily="18" charset="0"/>
              </a:rPr>
              <a:t>Estate Planning  </a:t>
            </a:r>
          </a:p>
          <a:p>
            <a:pPr marL="1713986" marR="0" lvl="0" indent="-571329" algn="l" defTabSz="914126" rtl="0" eaLnBrk="1" fontAlgn="auto" latinLnBrk="0" hangingPunct="1">
              <a:lnSpc>
                <a:spcPct val="100000"/>
              </a:lnSpc>
              <a:spcBef>
                <a:spcPts val="0"/>
              </a:spcBef>
              <a:spcAft>
                <a:spcPts val="0"/>
              </a:spcAft>
              <a:buClrTx/>
              <a:buSzTx/>
              <a:buFont typeface="Arial" pitchFamily="34" charset="0"/>
              <a:buChar char="•"/>
              <a:tabLst/>
              <a:defRPr/>
            </a:pPr>
            <a:r>
              <a:rPr kumimoji="0" lang="en-US" sz="1999" b="0" i="1" u="none" strike="noStrike" kern="1200" cap="none" spc="0" normalizeH="0" baseline="0" noProof="0">
                <a:ln>
                  <a:noFill/>
                </a:ln>
                <a:solidFill>
                  <a:srgbClr val="1F497D"/>
                </a:solidFill>
                <a:effectLst/>
                <a:uLnTx/>
                <a:uFillTx/>
                <a:latin typeface="Abadi Extra Light" panose="020B0204020104020204" pitchFamily="34" charset="0"/>
                <a:ea typeface="+mn-ea"/>
                <a:cs typeface="Times New Roman" pitchFamily="18" charset="0"/>
              </a:rPr>
              <a:t>Estate Administration  </a:t>
            </a:r>
          </a:p>
          <a:p>
            <a:pPr marL="1713986" marR="0" lvl="0" indent="-571329" algn="l" defTabSz="914126" rtl="0" eaLnBrk="1" fontAlgn="auto" latinLnBrk="0" hangingPunct="1">
              <a:lnSpc>
                <a:spcPct val="100000"/>
              </a:lnSpc>
              <a:spcBef>
                <a:spcPts val="0"/>
              </a:spcBef>
              <a:spcAft>
                <a:spcPts val="0"/>
              </a:spcAft>
              <a:buClrTx/>
              <a:buSzTx/>
              <a:buFont typeface="Arial" pitchFamily="34" charset="0"/>
              <a:buChar char="•"/>
              <a:tabLst/>
              <a:defRPr/>
            </a:pPr>
            <a:r>
              <a:rPr kumimoji="0" lang="en-US" sz="1999" b="0" i="1" u="none" strike="noStrike" kern="1200" cap="none" spc="0" normalizeH="0" baseline="0" noProof="0">
                <a:ln>
                  <a:noFill/>
                </a:ln>
                <a:solidFill>
                  <a:srgbClr val="1F497D"/>
                </a:solidFill>
                <a:effectLst/>
                <a:uLnTx/>
                <a:uFillTx/>
                <a:latin typeface="Abadi Extra Light" panose="020B0204020104020204" pitchFamily="34" charset="0"/>
                <a:ea typeface="+mn-ea"/>
                <a:cs typeface="Times New Roman" pitchFamily="18" charset="0"/>
              </a:rPr>
              <a:t>Tax Problem Resolution  </a:t>
            </a:r>
          </a:p>
          <a:p>
            <a:pPr marL="1713986" marR="0" lvl="0" indent="-571329" algn="l" defTabSz="914126" rtl="0" eaLnBrk="1" fontAlgn="auto" latinLnBrk="0" hangingPunct="1">
              <a:lnSpc>
                <a:spcPct val="100000"/>
              </a:lnSpc>
              <a:spcBef>
                <a:spcPts val="0"/>
              </a:spcBef>
              <a:spcAft>
                <a:spcPts val="0"/>
              </a:spcAft>
              <a:buClrTx/>
              <a:buSzTx/>
              <a:buFont typeface="Arial" pitchFamily="34" charset="0"/>
              <a:buChar char="•"/>
              <a:tabLst/>
              <a:defRPr/>
            </a:pPr>
            <a:r>
              <a:rPr kumimoji="0" lang="en-US" sz="1999" b="0" i="1" u="none" strike="noStrike" kern="1200" cap="none" spc="0" normalizeH="0" baseline="0" noProof="0">
                <a:ln>
                  <a:noFill/>
                </a:ln>
                <a:solidFill>
                  <a:srgbClr val="1F497D"/>
                </a:solidFill>
                <a:effectLst/>
                <a:uLnTx/>
                <a:uFillTx/>
                <a:latin typeface="Abadi Extra Light" panose="020B0204020104020204" pitchFamily="34" charset="0"/>
                <a:ea typeface="+mn-ea"/>
                <a:cs typeface="Times New Roman" pitchFamily="18" charset="0"/>
              </a:rPr>
              <a:t>Emerging Businesses  </a:t>
            </a:r>
          </a:p>
          <a:p>
            <a:pPr marL="1713986" marR="0" lvl="0" indent="-571329" algn="l" defTabSz="914126" rtl="0" eaLnBrk="1" fontAlgn="auto" latinLnBrk="0" hangingPunct="1">
              <a:lnSpc>
                <a:spcPct val="100000"/>
              </a:lnSpc>
              <a:spcBef>
                <a:spcPts val="0"/>
              </a:spcBef>
              <a:spcAft>
                <a:spcPts val="0"/>
              </a:spcAft>
              <a:buClrTx/>
              <a:buSzTx/>
              <a:buFont typeface="Arial" pitchFamily="34" charset="0"/>
              <a:buChar char="•"/>
              <a:tabLst/>
              <a:defRPr/>
            </a:pPr>
            <a:r>
              <a:rPr kumimoji="0" lang="en-US" sz="1999" b="0" i="1" u="none" strike="noStrike" kern="1200" cap="none" spc="0" normalizeH="0" baseline="0" noProof="0">
                <a:ln>
                  <a:noFill/>
                </a:ln>
                <a:solidFill>
                  <a:srgbClr val="1F497D"/>
                </a:solidFill>
                <a:effectLst/>
                <a:uLnTx/>
                <a:uFillTx/>
                <a:latin typeface="Abadi Extra Light" panose="020B0204020104020204" pitchFamily="34" charset="0"/>
                <a:ea typeface="+mn-ea"/>
                <a:cs typeface="Times New Roman" pitchFamily="18" charset="0"/>
              </a:rPr>
              <a:t>Litigation</a:t>
            </a:r>
            <a:endParaRPr kumimoji="0" lang="en-US" sz="1799" b="0" i="0" u="none" strike="noStrike" kern="1200" cap="none" spc="0" normalizeH="0" baseline="0" noProof="0">
              <a:ln>
                <a:noFill/>
              </a:ln>
              <a:solidFill>
                <a:srgbClr val="1F497D"/>
              </a:solidFill>
              <a:effectLst/>
              <a:uLnTx/>
              <a:uFillTx/>
              <a:latin typeface="Abadi Extra Light" panose="020B0204020104020204" pitchFamily="34" charset="0"/>
              <a:ea typeface="+mn-ea"/>
              <a:cs typeface="Times New Roman" pitchFamily="18" charset="0"/>
            </a:endParaRPr>
          </a:p>
        </p:txBody>
      </p:sp>
      <p:pic>
        <p:nvPicPr>
          <p:cNvPr id="2" name="Picture 1" descr="gibperknobackground.png">
            <a:extLst>
              <a:ext uri="{FF2B5EF4-FFF2-40B4-BE49-F238E27FC236}">
                <a16:creationId xmlns:a16="http://schemas.microsoft.com/office/drawing/2014/main" id="{81188561-C985-C2B3-1B60-EC7F52F2AE7A}"/>
              </a:ext>
            </a:extLst>
          </p:cNvPr>
          <p:cNvPicPr>
            <a:picLocks noChangeAspect="1"/>
          </p:cNvPicPr>
          <p:nvPr/>
        </p:nvPicPr>
        <p:blipFill>
          <a:blip r:embed="rId2" cstate="print"/>
          <a:srcRect/>
          <a:stretch>
            <a:fillRect/>
          </a:stretch>
        </p:blipFill>
        <p:spPr bwMode="auto">
          <a:xfrm>
            <a:off x="4646990" y="624277"/>
            <a:ext cx="4276309" cy="1004101"/>
          </a:xfrm>
          <a:prstGeom prst="rect">
            <a:avLst/>
          </a:prstGeom>
          <a:noFill/>
          <a:ln w="9525">
            <a:noFill/>
            <a:miter lim="800000"/>
            <a:headEnd/>
            <a:tailEnd/>
          </a:ln>
          <a:effectLst>
            <a:outerShdw blurRad="149987" dist="250190" dir="8460000" sx="103000" sy="103000" algn="ctr">
              <a:srgbClr val="000000">
                <a:alpha val="32000"/>
              </a:srgbClr>
            </a:outerShdw>
          </a:effectLst>
        </p:spPr>
      </p:pic>
    </p:spTree>
    <p:extLst>
      <p:ext uri="{BB962C8B-B14F-4D97-AF65-F5344CB8AC3E}">
        <p14:creationId xmlns:p14="http://schemas.microsoft.com/office/powerpoint/2010/main" val="864794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3" name="TextBox 2"/>
          <p:cNvSpPr txBox="1"/>
          <p:nvPr/>
        </p:nvSpPr>
        <p:spPr>
          <a:xfrm>
            <a:off x="837982" y="365125"/>
            <a:ext cx="5249949" cy="1807305"/>
          </a:xfrm>
          <a:prstGeom prst="rect">
            <a:avLst/>
          </a:prstGeom>
          <a:effectLst>
            <a:outerShdw blurRad="50800" dist="50800" dir="5400000" algn="ctr" rotWithShape="0">
              <a:srgbClr val="000000">
                <a:alpha val="99000"/>
              </a:srgbClr>
            </a:outerShdw>
          </a:effectLst>
        </p:spPr>
        <p:txBody>
          <a:bodyPr vert="horz" lIns="91440" tIns="45720" rIns="91440" bIns="45720" rtlCol="0" anchor="ctr">
            <a:normAutofit/>
          </a:bodyPr>
          <a:lstStyle/>
          <a:p>
            <a:pPr defTabSz="914400">
              <a:lnSpc>
                <a:spcPct val="90000"/>
              </a:lnSpc>
              <a:spcBef>
                <a:spcPct val="0"/>
              </a:spcBef>
              <a:spcAft>
                <a:spcPts val="600"/>
              </a:spcAft>
            </a:pPr>
            <a:r>
              <a:rPr lang="en-US" sz="4400" b="1" i="0" dirty="0">
                <a:solidFill>
                  <a:srgbClr val="4D60AD"/>
                </a:solidFill>
                <a:latin typeface="Georgia" panose="02040502050405020303" pitchFamily="18" charset="0"/>
                <a:ea typeface="+mj-ea"/>
                <a:cs typeface="+mj-cs"/>
              </a:rPr>
              <a:t>S Corporation: Overview</a:t>
            </a:r>
          </a:p>
        </p:txBody>
      </p:sp>
      <p:sp>
        <p:nvSpPr>
          <p:cNvPr id="5" name="TextBox 4"/>
          <p:cNvSpPr txBox="1"/>
          <p:nvPr/>
        </p:nvSpPr>
        <p:spPr>
          <a:xfrm>
            <a:off x="914181" y="2172430"/>
            <a:ext cx="4542218" cy="3843666"/>
          </a:xfrm>
          <a:prstGeom prst="rect">
            <a:avLst/>
          </a:prstGeom>
        </p:spPr>
        <p:txBody>
          <a:bodyPr vert="horz" lIns="91440" tIns="45720" rIns="91440" bIns="45720" rtlCol="0">
            <a:normAutofit/>
          </a:bodyPr>
          <a:lstStyle/>
          <a:p>
            <a:pPr marL="285750" indent="-285750" defTabSz="914400">
              <a:spcBef>
                <a:spcPts val="600"/>
              </a:spcBef>
              <a:spcAft>
                <a:spcPts val="600"/>
              </a:spcAft>
              <a:buFont typeface="Arial" panose="020B0604020202020204" pitchFamily="34" charset="0"/>
              <a:buChar char="•"/>
            </a:pPr>
            <a:r>
              <a:rPr lang="en-US" sz="2200" b="1" dirty="0">
                <a:solidFill>
                  <a:srgbClr val="4D60AD"/>
                </a:solidFill>
                <a:latin typeface="Abadi" panose="020B0604020104020204" pitchFamily="34" charset="0"/>
              </a:rPr>
              <a:t>Electing S-corporation status for a Pennsylvania LLC done </a:t>
            </a:r>
            <a:r>
              <a:rPr lang="en-US" sz="2200" b="0" dirty="0">
                <a:solidFill>
                  <a:srgbClr val="4D60AD"/>
                </a:solidFill>
                <a:latin typeface="Abadi" panose="020B0604020104020204" pitchFamily="34" charset="0"/>
              </a:rPr>
              <a:t>by filing IRS Form 2553 </a:t>
            </a:r>
          </a:p>
          <a:p>
            <a:pPr marL="285750" indent="-285750" defTabSz="914400">
              <a:spcBef>
                <a:spcPts val="600"/>
              </a:spcBef>
              <a:spcAft>
                <a:spcPts val="600"/>
              </a:spcAft>
              <a:buFont typeface="Arial" panose="020B0604020202020204" pitchFamily="34" charset="0"/>
              <a:buChar char="•"/>
            </a:pPr>
            <a:r>
              <a:rPr lang="en-US" sz="2200" b="0" dirty="0">
                <a:solidFill>
                  <a:srgbClr val="4D60AD"/>
                </a:solidFill>
                <a:latin typeface="Abadi" panose="020B0604020104020204" pitchFamily="34" charset="0"/>
              </a:rPr>
              <a:t>It combines the liability protection and operational flexibility of an LLC with certain tax advantages of S-corporation treatment. </a:t>
            </a:r>
          </a:p>
          <a:p>
            <a:pPr marL="285750" indent="-285750" defTabSz="914400">
              <a:spcBef>
                <a:spcPts val="600"/>
              </a:spcBef>
              <a:spcAft>
                <a:spcPts val="600"/>
              </a:spcAft>
              <a:buFont typeface="Arial" panose="020B0604020202020204" pitchFamily="34" charset="0"/>
              <a:buChar char="•"/>
            </a:pPr>
            <a:r>
              <a:rPr lang="en-US" sz="2200" dirty="0">
                <a:solidFill>
                  <a:srgbClr val="4D60AD"/>
                </a:solidFill>
                <a:latin typeface="Abadi" panose="020B0604020104020204" pitchFamily="34" charset="0"/>
              </a:rPr>
              <a:t>T</a:t>
            </a:r>
            <a:r>
              <a:rPr lang="en-US" sz="2200" b="0" dirty="0">
                <a:solidFill>
                  <a:srgbClr val="4D60AD"/>
                </a:solidFill>
                <a:latin typeface="Abadi" panose="020B0604020104020204" pitchFamily="34" charset="0"/>
              </a:rPr>
              <a:t>he tradeoffs, however, are significant.</a:t>
            </a:r>
          </a:p>
        </p:txBody>
      </p:sp>
      <p:pic>
        <p:nvPicPr>
          <p:cNvPr id="7" name="Picture 6">
            <a:extLst>
              <a:ext uri="{FF2B5EF4-FFF2-40B4-BE49-F238E27FC236}">
                <a16:creationId xmlns:a16="http://schemas.microsoft.com/office/drawing/2014/main" id="{5CA5F573-4EB2-8356-B8C4-8B73FB50E288}"/>
              </a:ext>
            </a:extLst>
          </p:cNvPr>
          <p:cNvPicPr>
            <a:picLocks noChangeAspect="1"/>
          </p:cNvPicPr>
          <p:nvPr/>
        </p:nvPicPr>
        <p:blipFill>
          <a:blip r:embed="rId2"/>
          <a:srcRect l="15116" r="35989"/>
          <a:stretch>
            <a:fillRect/>
          </a:stretch>
        </p:blipFill>
        <p:spPr>
          <a:xfrm>
            <a:off x="5456399" y="10"/>
            <a:ext cx="6729378"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outerShdw blurRad="50800" dist="50800" dir="5400000" algn="ctr" rotWithShape="0">
              <a:srgbClr val="000000">
                <a:alpha val="99000"/>
              </a:srgbClr>
            </a:outerShdw>
          </a:effectLst>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ADE58D0-0A41-3770-21CA-533C1A0B9414}"/>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7" y="0"/>
            <a:ext cx="1218577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66186"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D7CB895-09A0-F4EB-9EB3-841CBF1621E2}"/>
              </a:ext>
            </a:extLst>
          </p:cNvPr>
          <p:cNvSpPr txBox="1"/>
          <p:nvPr/>
        </p:nvSpPr>
        <p:spPr>
          <a:xfrm>
            <a:off x="294968" y="1153572"/>
            <a:ext cx="3591253" cy="4461163"/>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600" b="1" i="0" kern="1200" dirty="0">
                <a:solidFill>
                  <a:srgbClr val="FFFFFF"/>
                </a:solidFill>
                <a:effectLst>
                  <a:outerShdw blurRad="38100" dist="38100" dir="2700000" algn="tl">
                    <a:srgbClr val="000000">
                      <a:alpha val="43137"/>
                    </a:srgbClr>
                  </a:outerShdw>
                </a:effectLst>
                <a:latin typeface="Georgia" panose="02040502050405020303" pitchFamily="18" charset="0"/>
                <a:ea typeface="+mj-ea"/>
                <a:cs typeface="+mj-cs"/>
              </a:rPr>
              <a:t>S Corporation Positives</a:t>
            </a:r>
          </a:p>
        </p:txBody>
      </p:sp>
      <p:sp>
        <p:nvSpPr>
          <p:cNvPr id="28" name="Arc 2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48435" y="2455479"/>
            <a:ext cx="4082370"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TextBox 4">
            <a:extLst>
              <a:ext uri="{FF2B5EF4-FFF2-40B4-BE49-F238E27FC236}">
                <a16:creationId xmlns:a16="http://schemas.microsoft.com/office/drawing/2014/main" id="{1E4FC35A-BFE2-65E0-A9C8-B37117884978}"/>
              </a:ext>
            </a:extLst>
          </p:cNvPr>
          <p:cNvSpPr txBox="1"/>
          <p:nvPr/>
        </p:nvSpPr>
        <p:spPr>
          <a:xfrm>
            <a:off x="4166186" y="147484"/>
            <a:ext cx="7657005" cy="6499122"/>
          </a:xfrm>
          <a:prstGeom prst="rect">
            <a:avLst/>
          </a:prstGeom>
          <a:solidFill>
            <a:schemeClr val="bg1"/>
          </a:solidFill>
        </p:spPr>
        <p:txBody>
          <a:bodyPr vert="horz" lIns="91440" tIns="45720" rIns="91440" bIns="45720" rtlCol="0" anchor="ctr">
            <a:normAutofit/>
          </a:bodyPr>
          <a:lstStyle/>
          <a:p>
            <a:pPr marL="228600" indent="-228600" defTabSz="914400">
              <a:spcBef>
                <a:spcPts val="600"/>
              </a:spcBef>
              <a:spcAft>
                <a:spcPts val="600"/>
              </a:spcAft>
              <a:buFont typeface="Arial" panose="020B0604020202020204" pitchFamily="34" charset="0"/>
              <a:buChar char="•"/>
            </a:pPr>
            <a:r>
              <a:rPr lang="en-US" sz="2000" b="1" dirty="0">
                <a:solidFill>
                  <a:schemeClr val="accent2"/>
                </a:solidFill>
                <a:latin typeface="Abadi" panose="020B0604020104020204" pitchFamily="34" charset="0"/>
              </a:rPr>
              <a:t>Self-Employment Tax Savings.</a:t>
            </a:r>
            <a:r>
              <a:rPr lang="en-US" sz="2000" dirty="0">
                <a:solidFill>
                  <a:schemeClr val="accent2"/>
                </a:solidFill>
                <a:latin typeface="Abadi" panose="020B0604020104020204" pitchFamily="34" charset="0"/>
              </a:rPr>
              <a:t> This is the primary driver for most S-</a:t>
            </a:r>
            <a:r>
              <a:rPr lang="en-US" sz="2000" dirty="0" err="1">
                <a:solidFill>
                  <a:schemeClr val="accent2"/>
                </a:solidFill>
                <a:latin typeface="Abadi" panose="020B0604020104020204" pitchFamily="34" charset="0"/>
              </a:rPr>
              <a:t>corp</a:t>
            </a:r>
            <a:r>
              <a:rPr lang="en-US" sz="2000" dirty="0">
                <a:solidFill>
                  <a:schemeClr val="accent2"/>
                </a:solidFill>
                <a:latin typeface="Abadi" panose="020B0604020104020204" pitchFamily="34" charset="0"/>
              </a:rPr>
              <a:t> elections. Under S-</a:t>
            </a:r>
            <a:r>
              <a:rPr lang="en-US" sz="2000" dirty="0" err="1">
                <a:solidFill>
                  <a:schemeClr val="accent2"/>
                </a:solidFill>
                <a:latin typeface="Abadi" panose="020B0604020104020204" pitchFamily="34" charset="0"/>
              </a:rPr>
              <a:t>corp</a:t>
            </a:r>
            <a:r>
              <a:rPr lang="en-US" sz="2000" dirty="0">
                <a:solidFill>
                  <a:schemeClr val="accent2"/>
                </a:solidFill>
                <a:latin typeface="Abadi" panose="020B0604020104020204" pitchFamily="34" charset="0"/>
              </a:rPr>
              <a:t> treatment, only the wages paid to owner-employees are subject to FICA taxes (Social Security and Medicare). </a:t>
            </a:r>
          </a:p>
          <a:p>
            <a:pPr marL="514350" indent="-285750" defTabSz="914400">
              <a:spcBef>
                <a:spcPts val="600"/>
              </a:spcBef>
              <a:spcAft>
                <a:spcPts val="600"/>
              </a:spcAft>
              <a:buFont typeface="Abadi" panose="020B0604020104020204" pitchFamily="34" charset="0"/>
              <a:buChar char="›"/>
            </a:pPr>
            <a:r>
              <a:rPr lang="en-US" sz="2000" dirty="0">
                <a:solidFill>
                  <a:schemeClr val="accent2"/>
                </a:solidFill>
                <a:latin typeface="Abadi" panose="020B0604020104020204" pitchFamily="34" charset="0"/>
              </a:rPr>
              <a:t>The remaining profits distributed to members as distributions are not subject to self-employment tax. For a profitable business, this can generate thousands of dollars in annual savings. </a:t>
            </a:r>
          </a:p>
          <a:p>
            <a:pPr marL="514350" indent="-285750" defTabSz="914400">
              <a:spcBef>
                <a:spcPts val="600"/>
              </a:spcBef>
              <a:spcAft>
                <a:spcPts val="600"/>
              </a:spcAft>
              <a:buFont typeface="Abadi" panose="020B0604020104020204" pitchFamily="34" charset="0"/>
              <a:buChar char="›"/>
            </a:pPr>
            <a:r>
              <a:rPr lang="en-US" sz="2000" dirty="0">
                <a:solidFill>
                  <a:schemeClr val="accent2"/>
                </a:solidFill>
                <a:latin typeface="Abadi" panose="020B0604020104020204" pitchFamily="34" charset="0"/>
              </a:rPr>
              <a:t>By contrast, active members of a partnership-taxed LLC pay self-employment tax on their entire share of business income.</a:t>
            </a:r>
          </a:p>
          <a:p>
            <a:pPr marL="228600" indent="-228600" defTabSz="914400">
              <a:spcBef>
                <a:spcPts val="600"/>
              </a:spcBef>
              <a:spcAft>
                <a:spcPts val="600"/>
              </a:spcAft>
              <a:buFont typeface="Arial" panose="020B0604020202020204" pitchFamily="34" charset="0"/>
              <a:buChar char="•"/>
            </a:pPr>
            <a:r>
              <a:rPr lang="en-US" sz="2000" b="1" dirty="0">
                <a:solidFill>
                  <a:schemeClr val="accent2"/>
                </a:solidFill>
                <a:latin typeface="Abadi" panose="020B0604020104020204" pitchFamily="34" charset="0"/>
              </a:rPr>
              <a:t>Reasonable Compensation Requirement as a Planning Tool.</a:t>
            </a:r>
            <a:r>
              <a:rPr lang="en-US" sz="2000" dirty="0">
                <a:solidFill>
                  <a:schemeClr val="accent2"/>
                </a:solidFill>
                <a:latin typeface="Abadi" panose="020B0604020104020204" pitchFamily="34" charset="0"/>
              </a:rPr>
              <a:t> While the IRS requires owner-employees to pay themselves a "reasonable" salary, preventing abuse of the distribution strategy, this requirement also gives owners a degree of planning flexibility in structuring how they take money out of the business.</a:t>
            </a:r>
          </a:p>
        </p:txBody>
      </p:sp>
    </p:spTree>
    <p:extLst>
      <p:ext uri="{BB962C8B-B14F-4D97-AF65-F5344CB8AC3E}">
        <p14:creationId xmlns:p14="http://schemas.microsoft.com/office/powerpoint/2010/main" val="194639752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left)">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left)">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a:extLst>
            <a:ext uri="{FF2B5EF4-FFF2-40B4-BE49-F238E27FC236}">
              <a16:creationId xmlns:a16="http://schemas.microsoft.com/office/drawing/2014/main" id="{0A8AA03D-949F-D9E2-07A3-0FBFDCCC7A39}"/>
            </a:ext>
          </a:extLst>
        </p:cNvPr>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5D7F64A8-D625-4F61-A290-B499BB62A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24230E6-73F0-3B78-016F-3B3FB09FF118}"/>
              </a:ext>
            </a:extLst>
          </p:cNvPr>
          <p:cNvSpPr txBox="1"/>
          <p:nvPr/>
        </p:nvSpPr>
        <p:spPr>
          <a:xfrm>
            <a:off x="3287249" y="205469"/>
            <a:ext cx="5964435" cy="734747"/>
          </a:xfrm>
          <a:prstGeom prst="rect">
            <a:avLst/>
          </a:prstGeom>
        </p:spPr>
        <p:txBody>
          <a:bodyPr vert="horz" lIns="91440" tIns="45720" rIns="91440" bIns="45720" rtlCol="0" anchor="b">
            <a:normAutofit fontScale="85000" lnSpcReduction="10000"/>
          </a:bodyPr>
          <a:lstStyle/>
          <a:p>
            <a:pPr marL="0" marR="0" lvl="0" indent="0" defTabSz="914400" fontAlgn="auto">
              <a:lnSpc>
                <a:spcPct val="90000"/>
              </a:lnSpc>
              <a:spcBef>
                <a:spcPct val="0"/>
              </a:spcBef>
              <a:spcAft>
                <a:spcPts val="600"/>
              </a:spcAft>
              <a:buClrTx/>
              <a:buSzTx/>
              <a:tabLst/>
              <a:defRPr/>
            </a:pPr>
            <a:r>
              <a:rPr kumimoji="0" lang="en-US" sz="4000" b="1" i="0" u="none" strike="noStrike" kern="1200" cap="none" spc="0" normalizeH="0" baseline="0" noProof="0" dirty="0">
                <a:ln>
                  <a:noFill/>
                </a:ln>
                <a:solidFill>
                  <a:schemeClr val="tx2"/>
                </a:solidFill>
                <a:effectLst>
                  <a:outerShdw blurRad="38100" dist="38100" dir="2700000" algn="tl">
                    <a:srgbClr val="000000">
                      <a:alpha val="43137"/>
                    </a:srgbClr>
                  </a:outerShdw>
                </a:effectLst>
                <a:uLnTx/>
                <a:uFillTx/>
                <a:latin typeface="Georgia" panose="02040502050405020303" pitchFamily="18" charset="0"/>
                <a:ea typeface="+mj-ea"/>
                <a:cs typeface="+mj-cs"/>
              </a:rPr>
              <a:t>S Corporation - Positives</a:t>
            </a:r>
          </a:p>
        </p:txBody>
      </p:sp>
      <p:sp>
        <p:nvSpPr>
          <p:cNvPr id="5" name="TextBox 4">
            <a:extLst>
              <a:ext uri="{FF2B5EF4-FFF2-40B4-BE49-F238E27FC236}">
                <a16:creationId xmlns:a16="http://schemas.microsoft.com/office/drawing/2014/main" id="{A24D79CA-6DBB-E982-E1D0-B31B0FAA5612}"/>
              </a:ext>
            </a:extLst>
          </p:cNvPr>
          <p:cNvSpPr txBox="1"/>
          <p:nvPr/>
        </p:nvSpPr>
        <p:spPr>
          <a:xfrm>
            <a:off x="688933" y="1431798"/>
            <a:ext cx="10847538" cy="3994404"/>
          </a:xfrm>
          <a:prstGeom prst="rect">
            <a:avLst/>
          </a:prstGeom>
        </p:spPr>
        <p:txBody>
          <a:bodyPr vert="horz" lIns="91440" tIns="45720" rIns="91440" bIns="45720" rtlCol="0">
            <a:noAutofit/>
          </a:bodyPr>
          <a:lstStyle/>
          <a:p>
            <a:pPr marR="0" lvl="0" defTabSz="914400" fontAlgn="auto">
              <a:lnSpc>
                <a:spcPct val="110000"/>
              </a:lnSpc>
              <a:spcBef>
                <a:spcPts val="600"/>
              </a:spcBef>
              <a:spcAft>
                <a:spcPts val="600"/>
              </a:spcAft>
              <a:buClrTx/>
              <a:buSzTx/>
              <a:tabLst>
                <a:tab pos="114300" algn="l"/>
              </a:tabLst>
              <a:defRPr/>
            </a:pPr>
            <a:r>
              <a:rPr kumimoji="0" lang="en-US" sz="2800" i="0" u="none" strike="noStrike" cap="none" spc="0" normalizeH="0" baseline="0" noProof="0" dirty="0">
                <a:ln>
                  <a:noFill/>
                </a:ln>
                <a:solidFill>
                  <a:srgbClr val="E99E29"/>
                </a:solidFill>
                <a:effectLst>
                  <a:outerShdw blurRad="38100" dist="38100" dir="2700000" algn="tl">
                    <a:srgbClr val="000000">
                      <a:alpha val="43137"/>
                    </a:srgbClr>
                  </a:outerShdw>
                </a:effectLst>
                <a:uLnTx/>
                <a:uFillTx/>
                <a:latin typeface="Abadi" panose="020B0604020104020204" pitchFamily="34" charset="0"/>
              </a:rPr>
              <a:t>Pass-Through Taxation</a:t>
            </a:r>
            <a:endParaRPr kumimoji="0" lang="en-US" sz="2800" i="0" u="none" strike="noStrike" cap="none" spc="0" normalizeH="0" baseline="0" noProof="0" dirty="0">
              <a:ln>
                <a:noFill/>
              </a:ln>
              <a:solidFill>
                <a:schemeClr val="tx2"/>
              </a:solidFill>
              <a:effectLst>
                <a:outerShdw blurRad="38100" dist="38100" dir="2700000" algn="tl">
                  <a:srgbClr val="000000">
                    <a:alpha val="43137"/>
                  </a:srgbClr>
                </a:outerShdw>
              </a:effectLst>
              <a:uLnTx/>
              <a:uFillTx/>
              <a:latin typeface="Abadi" panose="020B0604020104020204" pitchFamily="34" charset="0"/>
            </a:endParaRPr>
          </a:p>
          <a:p>
            <a:pPr marL="457200" marR="0" lvl="0" indent="-457200" defTabSz="914400" fontAlgn="auto">
              <a:lnSpc>
                <a:spcPct val="110000"/>
              </a:lnSpc>
              <a:spcBef>
                <a:spcPts val="600"/>
              </a:spcBef>
              <a:spcAft>
                <a:spcPts val="600"/>
              </a:spcAft>
              <a:buClrTx/>
              <a:buSzTx/>
              <a:buFont typeface="Arial" panose="020B0604020202020204" pitchFamily="34" charset="0"/>
              <a:buChar char="•"/>
              <a:tabLst>
                <a:tab pos="114300" algn="l"/>
              </a:tabLst>
              <a:defRPr/>
            </a:pPr>
            <a:r>
              <a:rPr kumimoji="0" lang="en-US" sz="2800" b="0" i="0" u="none" strike="noStrike" cap="none" spc="0" normalizeH="0" baseline="0" noProof="0" dirty="0">
                <a:ln>
                  <a:noFill/>
                </a:ln>
                <a:solidFill>
                  <a:schemeClr val="tx2"/>
                </a:solidFill>
                <a:effectLst/>
                <a:uLnTx/>
                <a:uFillTx/>
                <a:latin typeface="Abadi" panose="020B0604020104020204" pitchFamily="34" charset="0"/>
              </a:rPr>
              <a:t>Like a partnership, an S-corporation avoids double taxation. Income flows through to members who report it on their individual returns, avoiding the corporate-level tax that C-corporations face.</a:t>
            </a:r>
          </a:p>
          <a:p>
            <a:pPr marR="0" lvl="0" defTabSz="914400" fontAlgn="auto">
              <a:lnSpc>
                <a:spcPct val="110000"/>
              </a:lnSpc>
              <a:spcBef>
                <a:spcPts val="600"/>
              </a:spcBef>
              <a:spcAft>
                <a:spcPts val="600"/>
              </a:spcAft>
              <a:buClrTx/>
              <a:buSzTx/>
              <a:tabLst>
                <a:tab pos="114300" algn="l"/>
              </a:tabLst>
              <a:defRPr/>
            </a:pPr>
            <a:r>
              <a:rPr kumimoji="0" lang="en-US" sz="2800" i="0" u="none" strike="noStrike" cap="none" spc="0" normalizeH="0" baseline="0" noProof="0" dirty="0">
                <a:ln>
                  <a:noFill/>
                </a:ln>
                <a:solidFill>
                  <a:srgbClr val="E99E29"/>
                </a:solidFill>
                <a:effectLst>
                  <a:outerShdw blurRad="38100" dist="38100" dir="2700000" algn="tl">
                    <a:srgbClr val="000000">
                      <a:alpha val="43137"/>
                    </a:srgbClr>
                  </a:outerShdw>
                </a:effectLst>
                <a:uLnTx/>
                <a:uFillTx/>
                <a:latin typeface="Abadi" panose="020B0604020104020204" pitchFamily="34" charset="0"/>
              </a:rPr>
              <a:t>Pennsylvania Tax Conformity</a:t>
            </a:r>
            <a:endParaRPr kumimoji="0" lang="en-US" sz="2800" b="0" i="0" u="none" strike="noStrike" cap="none" spc="0" normalizeH="0" baseline="0" noProof="0" dirty="0">
              <a:ln>
                <a:noFill/>
              </a:ln>
              <a:solidFill>
                <a:srgbClr val="E99E29"/>
              </a:solidFill>
              <a:effectLst/>
              <a:uLnTx/>
              <a:uFillTx/>
              <a:latin typeface="Abadi" panose="020B0604020104020204" pitchFamily="34" charset="0"/>
            </a:endParaRPr>
          </a:p>
          <a:p>
            <a:pPr marL="457200" marR="0" lvl="0" indent="-457200" defTabSz="914400" fontAlgn="auto">
              <a:lnSpc>
                <a:spcPct val="110000"/>
              </a:lnSpc>
              <a:spcBef>
                <a:spcPts val="600"/>
              </a:spcBef>
              <a:spcAft>
                <a:spcPts val="600"/>
              </a:spcAft>
              <a:buClrTx/>
              <a:buSzTx/>
              <a:buFont typeface="Arial" panose="020B0604020202020204" pitchFamily="34" charset="0"/>
              <a:buChar char="•"/>
              <a:tabLst>
                <a:tab pos="114300" algn="l"/>
              </a:tabLst>
              <a:defRPr/>
            </a:pPr>
            <a:r>
              <a:rPr kumimoji="0" lang="en-US" sz="2800" b="0" i="0" u="none" strike="noStrike" cap="none" spc="0" normalizeH="0" baseline="0" noProof="0" dirty="0">
                <a:ln>
                  <a:noFill/>
                </a:ln>
                <a:solidFill>
                  <a:schemeClr val="tx2"/>
                </a:solidFill>
                <a:effectLst/>
                <a:uLnTx/>
                <a:uFillTx/>
                <a:latin typeface="Abadi" panose="020B0604020104020204" pitchFamily="34" charset="0"/>
              </a:rPr>
              <a:t>Pennsylvania generally recognizes S-corporation status for state tax purposes, and S-</a:t>
            </a:r>
            <a:r>
              <a:rPr kumimoji="0" lang="en-US" sz="2800" b="0" i="0" u="none" strike="noStrike" cap="none" spc="0" normalizeH="0" baseline="0" noProof="0" dirty="0" err="1">
                <a:ln>
                  <a:noFill/>
                </a:ln>
                <a:solidFill>
                  <a:schemeClr val="tx2"/>
                </a:solidFill>
                <a:effectLst/>
                <a:uLnTx/>
                <a:uFillTx/>
                <a:latin typeface="Abadi" panose="020B0604020104020204" pitchFamily="34" charset="0"/>
              </a:rPr>
              <a:t>corp</a:t>
            </a:r>
            <a:r>
              <a:rPr kumimoji="0" lang="en-US" sz="2800" b="0" i="0" u="none" strike="noStrike" cap="none" spc="0" normalizeH="0" baseline="0" noProof="0" dirty="0">
                <a:ln>
                  <a:noFill/>
                </a:ln>
                <a:solidFill>
                  <a:schemeClr val="tx2"/>
                </a:solidFill>
                <a:effectLst/>
                <a:uLnTx/>
                <a:uFillTx/>
                <a:latin typeface="Abadi" panose="020B0604020104020204" pitchFamily="34" charset="0"/>
              </a:rPr>
              <a:t> income is taxed at the individual member under Pennsylvania's personal income tax.</a:t>
            </a:r>
          </a:p>
        </p:txBody>
      </p:sp>
      <p:pic>
        <p:nvPicPr>
          <p:cNvPr id="34" name="Graphic 33" descr="Dollar">
            <a:extLst>
              <a:ext uri="{FF2B5EF4-FFF2-40B4-BE49-F238E27FC236}">
                <a16:creationId xmlns:a16="http://schemas.microsoft.com/office/drawing/2014/main" id="{69385C04-5E81-4868-A15C-2BE807BF866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a:alphaModFix amt="15000"/>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639701" y="817017"/>
            <a:ext cx="5223966" cy="5223966"/>
          </a:xfrm>
          <a:prstGeom prst="rect">
            <a:avLst/>
          </a:prstGeom>
        </p:spPr>
      </p:pic>
      <p:cxnSp>
        <p:nvCxnSpPr>
          <p:cNvPr id="4" name="Straight Connector 3">
            <a:extLst>
              <a:ext uri="{FF2B5EF4-FFF2-40B4-BE49-F238E27FC236}">
                <a16:creationId xmlns:a16="http://schemas.microsoft.com/office/drawing/2014/main" id="{07C2CF1E-10EC-8316-C63C-2B8D95F59ADD}"/>
              </a:ext>
            </a:extLst>
          </p:cNvPr>
          <p:cNvCxnSpPr/>
          <p:nvPr/>
        </p:nvCxnSpPr>
        <p:spPr>
          <a:xfrm>
            <a:off x="2874535" y="1187624"/>
            <a:ext cx="5964435" cy="0"/>
          </a:xfrm>
          <a:prstGeom prst="line">
            <a:avLst/>
          </a:prstGeom>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193988786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TextBox 2"/>
          <p:cNvSpPr txBox="1"/>
          <p:nvPr/>
        </p:nvSpPr>
        <p:spPr>
          <a:xfrm>
            <a:off x="4734568" y="387107"/>
            <a:ext cx="7195640" cy="523220"/>
          </a:xfrm>
          <a:prstGeom prst="rect">
            <a:avLst/>
          </a:prstGeom>
          <a:noFill/>
        </p:spPr>
        <p:txBody>
          <a:bodyPr wrap="square">
            <a:spAutoFit/>
          </a:bodyPr>
          <a:lstStyle/>
          <a:p>
            <a:pPr algn="l"/>
            <a:r>
              <a:rPr sz="2800" b="1" i="0" dirty="0">
                <a:solidFill>
                  <a:schemeClr val="bg1"/>
                </a:solidFill>
                <a:latin typeface="Georgia"/>
              </a:rPr>
              <a:t>S Corporation</a:t>
            </a:r>
            <a:r>
              <a:rPr lang="en-US" sz="2800" b="1" i="0" dirty="0">
                <a:solidFill>
                  <a:schemeClr val="bg1"/>
                </a:solidFill>
                <a:latin typeface="Georgia"/>
              </a:rPr>
              <a:t>:</a:t>
            </a:r>
            <a:r>
              <a:rPr sz="2800" b="1" i="0" dirty="0">
                <a:solidFill>
                  <a:schemeClr val="bg1"/>
                </a:solidFill>
                <a:latin typeface="Georgia"/>
              </a:rPr>
              <a:t> Negatives</a:t>
            </a:r>
          </a:p>
        </p:txBody>
      </p:sp>
      <p:sp>
        <p:nvSpPr>
          <p:cNvPr id="5" name="TextBox 4"/>
          <p:cNvSpPr txBox="1"/>
          <p:nvPr/>
        </p:nvSpPr>
        <p:spPr>
          <a:xfrm>
            <a:off x="4652993" y="1195504"/>
            <a:ext cx="7195639" cy="4308872"/>
          </a:xfrm>
          <a:prstGeom prst="rect">
            <a:avLst/>
          </a:prstGeom>
          <a:noFill/>
        </p:spPr>
        <p:txBody>
          <a:bodyPr wrap="square">
            <a:spAutoFit/>
          </a:bodyPr>
          <a:lstStyle/>
          <a:p>
            <a:pPr>
              <a:spcBef>
                <a:spcPts val="600"/>
              </a:spcBef>
              <a:spcAft>
                <a:spcPts val="600"/>
              </a:spcAft>
            </a:pPr>
            <a:r>
              <a:rPr sz="2800" b="1" dirty="0">
                <a:solidFill>
                  <a:schemeClr val="bg1"/>
                </a:solidFill>
                <a:latin typeface="Abadi" panose="020B0604020104020204" pitchFamily="34" charset="0"/>
              </a:rPr>
              <a:t>Eligibility Restrictions</a:t>
            </a:r>
            <a:endParaRPr lang="en-US" sz="2800" b="1" dirty="0">
              <a:solidFill>
                <a:schemeClr val="bg1"/>
              </a:solidFill>
              <a:latin typeface="Abadi" panose="020B0604020104020204" pitchFamily="34" charset="0"/>
            </a:endParaRPr>
          </a:p>
          <a:p>
            <a:pPr marL="342900" indent="-342900">
              <a:spcBef>
                <a:spcPts val="600"/>
              </a:spcBef>
              <a:spcAft>
                <a:spcPts val="600"/>
              </a:spcAft>
              <a:buFont typeface="Arial" panose="020B0604020202020204" pitchFamily="34" charset="0"/>
              <a:buChar char="•"/>
            </a:pPr>
            <a:r>
              <a:rPr sz="2400" b="0" dirty="0">
                <a:solidFill>
                  <a:schemeClr val="bg1"/>
                </a:solidFill>
                <a:latin typeface="Abadi" panose="020B0604020104020204" pitchFamily="34" charset="0"/>
              </a:rPr>
              <a:t>The IRS imposes strict requirements for S-corporation status that don't exist for partnership-taxed LLCs. </a:t>
            </a:r>
            <a:endParaRPr lang="en-US" sz="2400" b="0" dirty="0">
              <a:solidFill>
                <a:schemeClr val="bg1"/>
              </a:solidFill>
              <a:latin typeface="Abadi" panose="020B0604020104020204" pitchFamily="34" charset="0"/>
            </a:endParaRPr>
          </a:p>
          <a:p>
            <a:pPr marL="342900" indent="-342900">
              <a:spcBef>
                <a:spcPts val="600"/>
              </a:spcBef>
              <a:spcAft>
                <a:spcPts val="600"/>
              </a:spcAft>
              <a:buFont typeface="Arial" panose="020B0604020202020204" pitchFamily="34" charset="0"/>
              <a:buChar char="•"/>
            </a:pPr>
            <a:r>
              <a:rPr sz="2400" b="0" dirty="0">
                <a:solidFill>
                  <a:schemeClr val="bg1"/>
                </a:solidFill>
                <a:latin typeface="Abadi" panose="020B0604020104020204" pitchFamily="34" charset="0"/>
              </a:rPr>
              <a:t>The entity can have no more than 100 shareholders, all shareholders must be U.S. citizens or resident individuals (no corporations, partnerships, or most trusts as shareholders)</a:t>
            </a:r>
            <a:r>
              <a:rPr lang="en-US" sz="2400" b="0" dirty="0">
                <a:solidFill>
                  <a:schemeClr val="bg1"/>
                </a:solidFill>
                <a:latin typeface="Abadi" panose="020B0604020104020204" pitchFamily="34" charset="0"/>
              </a:rPr>
              <a:t>.</a:t>
            </a:r>
            <a:r>
              <a:rPr sz="2400" b="0" dirty="0">
                <a:solidFill>
                  <a:schemeClr val="bg1"/>
                </a:solidFill>
                <a:latin typeface="Abadi" panose="020B0604020104020204" pitchFamily="34" charset="0"/>
              </a:rPr>
              <a:t> </a:t>
            </a:r>
            <a:endParaRPr lang="en-US" sz="2400" b="0" dirty="0">
              <a:solidFill>
                <a:schemeClr val="bg1"/>
              </a:solidFill>
              <a:latin typeface="Abadi" panose="020B0604020104020204" pitchFamily="34" charset="0"/>
            </a:endParaRPr>
          </a:p>
          <a:p>
            <a:pPr marL="342900" indent="-342900">
              <a:spcBef>
                <a:spcPts val="600"/>
              </a:spcBef>
              <a:spcAft>
                <a:spcPts val="600"/>
              </a:spcAft>
              <a:buFont typeface="Arial" panose="020B0604020202020204" pitchFamily="34" charset="0"/>
              <a:buChar char="•"/>
            </a:pPr>
            <a:r>
              <a:rPr lang="en-US" sz="2400" dirty="0">
                <a:solidFill>
                  <a:schemeClr val="bg1"/>
                </a:solidFill>
                <a:latin typeface="Abadi" panose="020B0604020104020204" pitchFamily="34" charset="0"/>
              </a:rPr>
              <a:t>T</a:t>
            </a:r>
            <a:r>
              <a:rPr sz="2400" b="0" dirty="0">
                <a:solidFill>
                  <a:schemeClr val="bg1"/>
                </a:solidFill>
                <a:latin typeface="Abadi" panose="020B0604020104020204" pitchFamily="34" charset="0"/>
              </a:rPr>
              <a:t>here can only be one class of stock</a:t>
            </a:r>
            <a:r>
              <a:rPr lang="en-US" sz="2400" b="0" dirty="0">
                <a:solidFill>
                  <a:schemeClr val="bg1"/>
                </a:solidFill>
                <a:latin typeface="Abadi" panose="020B0604020104020204" pitchFamily="34" charset="0"/>
              </a:rPr>
              <a:t>,</a:t>
            </a:r>
            <a:r>
              <a:rPr sz="2400" b="0" dirty="0">
                <a:solidFill>
                  <a:schemeClr val="bg1"/>
                </a:solidFill>
                <a:latin typeface="Abadi" panose="020B0604020104020204" pitchFamily="34" charset="0"/>
              </a:rPr>
              <a:t> meaning equal economic rights for all members. </a:t>
            </a:r>
            <a:endParaRPr lang="en-US" sz="2400" b="0" dirty="0">
              <a:solidFill>
                <a:schemeClr val="bg1"/>
              </a:solidFill>
              <a:latin typeface="Abadi" panose="020B0604020104020204" pitchFamily="34" charset="0"/>
            </a:endParaRPr>
          </a:p>
        </p:txBody>
      </p:sp>
      <p:pic>
        <p:nvPicPr>
          <p:cNvPr id="4" name="Picture 3">
            <a:extLst>
              <a:ext uri="{FF2B5EF4-FFF2-40B4-BE49-F238E27FC236}">
                <a16:creationId xmlns:a16="http://schemas.microsoft.com/office/drawing/2014/main" id="{3B8F085A-3193-41EC-7A84-DD6054C079BC}"/>
              </a:ext>
            </a:extLst>
          </p:cNvPr>
          <p:cNvPicPr>
            <a:picLocks noChangeAspect="1"/>
          </p:cNvPicPr>
          <p:nvPr/>
        </p:nvPicPr>
        <p:blipFill>
          <a:blip r:embed="rId2"/>
          <a:srcRect l="3417" t="6722" r="55911" b="6722"/>
          <a:stretch>
            <a:fillRect/>
          </a:stretch>
        </p:blipFill>
        <p:spPr>
          <a:xfrm>
            <a:off x="258617" y="387107"/>
            <a:ext cx="4184073" cy="5936004"/>
          </a:xfrm>
          <a:prstGeom prst="rect">
            <a:avLst/>
          </a:prstGeom>
          <a:ln>
            <a:solidFill>
              <a:schemeClr val="bg1">
                <a:lumMod val="95000"/>
              </a:schemeClr>
            </a:solidFill>
          </a:ln>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a:extLst>
            <a:ext uri="{FF2B5EF4-FFF2-40B4-BE49-F238E27FC236}">
              <a16:creationId xmlns:a16="http://schemas.microsoft.com/office/drawing/2014/main" id="{716A3556-B8E9-4C4E-00D6-988CB8D08C4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227E388-1E40-ABC9-70E9-71237928A84F}"/>
              </a:ext>
            </a:extLst>
          </p:cNvPr>
          <p:cNvSpPr txBox="1"/>
          <p:nvPr/>
        </p:nvSpPr>
        <p:spPr>
          <a:xfrm>
            <a:off x="145883" y="251558"/>
            <a:ext cx="7195640" cy="584775"/>
          </a:xfrm>
          <a:prstGeom prst="rect">
            <a:avLst/>
          </a:prstGeom>
          <a:noFill/>
        </p:spPr>
        <p:txBody>
          <a:bodyPr wrap="square">
            <a:spAutoFit/>
          </a:bodyPr>
          <a:lstStyle/>
          <a:p>
            <a:pPr algn="l"/>
            <a:r>
              <a:rPr sz="3200" b="1" i="0" dirty="0">
                <a:solidFill>
                  <a:schemeClr val="tx2"/>
                </a:solidFill>
                <a:effectLst>
                  <a:outerShdw blurRad="38100" dist="38100" dir="2700000" algn="tl">
                    <a:srgbClr val="000000">
                      <a:alpha val="43137"/>
                    </a:srgbClr>
                  </a:outerShdw>
                </a:effectLst>
                <a:latin typeface="Georgia"/>
              </a:rPr>
              <a:t>S Corporation</a:t>
            </a:r>
            <a:r>
              <a:rPr lang="en-US" sz="3200" b="1" i="0" dirty="0">
                <a:solidFill>
                  <a:schemeClr val="tx2"/>
                </a:solidFill>
                <a:effectLst>
                  <a:outerShdw blurRad="38100" dist="38100" dir="2700000" algn="tl">
                    <a:srgbClr val="000000">
                      <a:alpha val="43137"/>
                    </a:srgbClr>
                  </a:outerShdw>
                </a:effectLst>
                <a:latin typeface="Georgia"/>
              </a:rPr>
              <a:t>: </a:t>
            </a:r>
            <a:r>
              <a:rPr sz="3200" b="1" i="0" dirty="0">
                <a:solidFill>
                  <a:schemeClr val="tx2"/>
                </a:solidFill>
                <a:effectLst>
                  <a:outerShdw blurRad="38100" dist="38100" dir="2700000" algn="tl">
                    <a:srgbClr val="000000">
                      <a:alpha val="43137"/>
                    </a:srgbClr>
                  </a:outerShdw>
                </a:effectLst>
                <a:latin typeface="Georgia"/>
              </a:rPr>
              <a:t>Negatives</a:t>
            </a:r>
          </a:p>
        </p:txBody>
      </p:sp>
      <p:sp>
        <p:nvSpPr>
          <p:cNvPr id="5" name="TextBox 4">
            <a:extLst>
              <a:ext uri="{FF2B5EF4-FFF2-40B4-BE49-F238E27FC236}">
                <a16:creationId xmlns:a16="http://schemas.microsoft.com/office/drawing/2014/main" id="{3764A776-2D20-E434-6863-15C85B814E9C}"/>
              </a:ext>
            </a:extLst>
          </p:cNvPr>
          <p:cNvSpPr txBox="1"/>
          <p:nvPr/>
        </p:nvSpPr>
        <p:spPr>
          <a:xfrm>
            <a:off x="4424219" y="1011954"/>
            <a:ext cx="7618724" cy="5632311"/>
          </a:xfrm>
          <a:prstGeom prst="rect">
            <a:avLst/>
          </a:prstGeom>
          <a:noFill/>
        </p:spPr>
        <p:txBody>
          <a:bodyPr wrap="square">
            <a:spAutoFit/>
          </a:bodyPr>
          <a:lstStyle/>
          <a:p>
            <a:pPr>
              <a:spcBef>
                <a:spcPts val="600"/>
              </a:spcBef>
              <a:spcAft>
                <a:spcPts val="600"/>
              </a:spcAft>
            </a:pPr>
            <a:r>
              <a:rPr sz="2000" b="1" dirty="0">
                <a:solidFill>
                  <a:schemeClr val="tx2"/>
                </a:solidFill>
                <a:latin typeface="Abadi" panose="020B0604020104020204" pitchFamily="34" charset="0"/>
              </a:rPr>
              <a:t>One Class of Stock Restriction</a:t>
            </a:r>
            <a:r>
              <a:rPr sz="2000" b="0" dirty="0">
                <a:solidFill>
                  <a:schemeClr val="tx2"/>
                </a:solidFill>
                <a:latin typeface="Abadi" panose="020B0604020104020204" pitchFamily="34" charset="0"/>
              </a:rPr>
              <a:t>. </a:t>
            </a:r>
            <a:endParaRPr lang="en-US" sz="2000" b="0" dirty="0">
              <a:solidFill>
                <a:schemeClr val="tx2"/>
              </a:solidFill>
              <a:latin typeface="Abadi" panose="020B0604020104020204" pitchFamily="34" charset="0"/>
            </a:endParaRPr>
          </a:p>
          <a:p>
            <a:pPr marL="342900" indent="-342900">
              <a:spcBef>
                <a:spcPts val="600"/>
              </a:spcBef>
              <a:spcAft>
                <a:spcPts val="600"/>
              </a:spcAft>
              <a:buFont typeface="Arial" panose="020B0604020202020204" pitchFamily="34" charset="0"/>
              <a:buChar char="•"/>
            </a:pPr>
            <a:r>
              <a:rPr sz="2000" b="0" dirty="0">
                <a:solidFill>
                  <a:schemeClr val="tx2"/>
                </a:solidFill>
                <a:latin typeface="Abadi" panose="020B0604020104020204" pitchFamily="34" charset="0"/>
              </a:rPr>
              <a:t>Unlike a partnership-taxed LLC, which can use special allocations to distribute income and losses disproportionately among members, an S-corporation must allocate all income, losses, deductions, and credits strictly in proportion to ownership percentage.</a:t>
            </a:r>
            <a:endParaRPr lang="en-US" sz="2000" b="0" dirty="0">
              <a:solidFill>
                <a:schemeClr val="tx2"/>
              </a:solidFill>
              <a:latin typeface="Abadi" panose="020B0604020104020204" pitchFamily="34" charset="0"/>
            </a:endParaRPr>
          </a:p>
          <a:p>
            <a:pPr marL="342900" indent="-342900">
              <a:spcBef>
                <a:spcPts val="600"/>
              </a:spcBef>
              <a:spcAft>
                <a:spcPts val="600"/>
              </a:spcAft>
              <a:buFont typeface="Arial" panose="020B0604020202020204" pitchFamily="34" charset="0"/>
              <a:buChar char="•"/>
            </a:pPr>
            <a:r>
              <a:rPr sz="2000" b="0" dirty="0">
                <a:solidFill>
                  <a:schemeClr val="tx2"/>
                </a:solidFill>
                <a:latin typeface="Abadi" panose="020B0604020104020204" pitchFamily="34" charset="0"/>
              </a:rPr>
              <a:t>This eliminates much of the economic flexibility that makes LLCs attractive for complex multi-member arrangements.</a:t>
            </a:r>
          </a:p>
          <a:p>
            <a:pPr>
              <a:spcBef>
                <a:spcPts val="600"/>
              </a:spcBef>
              <a:spcAft>
                <a:spcPts val="600"/>
              </a:spcAft>
            </a:pPr>
            <a:r>
              <a:rPr sz="2000" b="1" dirty="0">
                <a:solidFill>
                  <a:schemeClr val="tx2"/>
                </a:solidFill>
                <a:latin typeface="Abadi" panose="020B0604020104020204" pitchFamily="34" charset="0"/>
              </a:rPr>
              <a:t>Reasonable Compensation Compliance Risk.</a:t>
            </a:r>
            <a:r>
              <a:rPr sz="2000" b="0" dirty="0">
                <a:solidFill>
                  <a:schemeClr val="tx2"/>
                </a:solidFill>
                <a:latin typeface="Abadi" panose="020B0604020104020204" pitchFamily="34" charset="0"/>
              </a:rPr>
              <a:t> </a:t>
            </a:r>
            <a:endParaRPr lang="en-US" sz="2000" b="0" dirty="0">
              <a:solidFill>
                <a:schemeClr val="tx2"/>
              </a:solidFill>
              <a:latin typeface="Abadi" panose="020B0604020104020204" pitchFamily="34" charset="0"/>
            </a:endParaRPr>
          </a:p>
          <a:p>
            <a:pPr marL="342900" indent="-342900">
              <a:spcBef>
                <a:spcPts val="600"/>
              </a:spcBef>
              <a:spcAft>
                <a:spcPts val="600"/>
              </a:spcAft>
              <a:buFont typeface="Arial" panose="020B0604020202020204" pitchFamily="34" charset="0"/>
              <a:buChar char="•"/>
            </a:pPr>
            <a:r>
              <a:rPr sz="2000" b="0" dirty="0">
                <a:solidFill>
                  <a:schemeClr val="tx2"/>
                </a:solidFill>
                <a:latin typeface="Abadi" panose="020B0604020104020204" pitchFamily="34" charset="0"/>
              </a:rPr>
              <a:t>The IRS scrutinizes S-corporations where owner-employees take little or no salary and distribute most profits to avoid employment taxes. </a:t>
            </a:r>
            <a:endParaRPr lang="en-US" sz="2000" b="0" dirty="0">
              <a:solidFill>
                <a:schemeClr val="tx2"/>
              </a:solidFill>
              <a:latin typeface="Abadi" panose="020B0604020104020204" pitchFamily="34" charset="0"/>
            </a:endParaRPr>
          </a:p>
          <a:p>
            <a:pPr marL="342900" indent="-342900">
              <a:spcBef>
                <a:spcPts val="600"/>
              </a:spcBef>
              <a:spcAft>
                <a:spcPts val="600"/>
              </a:spcAft>
              <a:buFont typeface="Arial" panose="020B0604020202020204" pitchFamily="34" charset="0"/>
              <a:buChar char="•"/>
            </a:pPr>
            <a:r>
              <a:rPr sz="2000" b="0" dirty="0">
                <a:solidFill>
                  <a:schemeClr val="tx2"/>
                </a:solidFill>
                <a:latin typeface="Abadi" panose="020B0604020104020204" pitchFamily="34" charset="0"/>
              </a:rPr>
              <a:t>Getting the "reasonable compensation" determination wrong can trigger IRS audits, back taxes, penalties, and interest. </a:t>
            </a:r>
            <a:endParaRPr lang="en-US" sz="2000" b="0" dirty="0">
              <a:solidFill>
                <a:schemeClr val="tx2"/>
              </a:solidFill>
              <a:latin typeface="Abadi" panose="020B0604020104020204" pitchFamily="34" charset="0"/>
            </a:endParaRPr>
          </a:p>
          <a:p>
            <a:pPr marL="342900" indent="-342900">
              <a:spcBef>
                <a:spcPts val="600"/>
              </a:spcBef>
              <a:spcAft>
                <a:spcPts val="600"/>
              </a:spcAft>
              <a:buFont typeface="Arial" panose="020B0604020202020204" pitchFamily="34" charset="0"/>
              <a:buChar char="•"/>
            </a:pPr>
            <a:r>
              <a:rPr sz="2000" b="0" dirty="0">
                <a:solidFill>
                  <a:schemeClr val="tx2"/>
                </a:solidFill>
                <a:latin typeface="Abadi" panose="020B0604020104020204" pitchFamily="34" charset="0"/>
              </a:rPr>
              <a:t>This requires ongoing attention and documentation.</a:t>
            </a:r>
          </a:p>
        </p:txBody>
      </p:sp>
      <p:pic>
        <p:nvPicPr>
          <p:cNvPr id="7" name="Picture 6">
            <a:extLst>
              <a:ext uri="{FF2B5EF4-FFF2-40B4-BE49-F238E27FC236}">
                <a16:creationId xmlns:a16="http://schemas.microsoft.com/office/drawing/2014/main" id="{9B64CCC4-1203-5520-D8CE-34DAC8182D37}"/>
              </a:ext>
            </a:extLst>
          </p:cNvPr>
          <p:cNvPicPr>
            <a:picLocks noChangeAspect="1"/>
          </p:cNvPicPr>
          <p:nvPr/>
        </p:nvPicPr>
        <p:blipFill>
          <a:blip r:embed="rId2"/>
          <a:srcRect l="13714" t="13974" r="13526" b="10958"/>
          <a:stretch>
            <a:fillRect/>
          </a:stretch>
        </p:blipFill>
        <p:spPr>
          <a:xfrm>
            <a:off x="510492" y="1012204"/>
            <a:ext cx="3787514" cy="5066751"/>
          </a:xfrm>
          <a:prstGeom prst="rect">
            <a:avLst/>
          </a:prstGeom>
          <a:effectLst>
            <a:outerShdw blurRad="50800" dist="50800" dir="5400000" algn="ctr" rotWithShape="0">
              <a:srgbClr val="000000">
                <a:alpha val="99000"/>
              </a:srgbClr>
            </a:outerShdw>
            <a:reflection blurRad="6350" stA="30000" endPos="35000" dir="5400000" sy="-100000" algn="bl" rotWithShape="0"/>
          </a:effectLst>
        </p:spPr>
      </p:pic>
    </p:spTree>
    <p:extLst>
      <p:ext uri="{BB962C8B-B14F-4D97-AF65-F5344CB8AC3E}">
        <p14:creationId xmlns:p14="http://schemas.microsoft.com/office/powerpoint/2010/main" val="187479325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left)">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B55A92E-2999-07B2-3087-A209974FFE2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BD88FFC-0B5F-B254-5553-057BE3A29B1B}"/>
              </a:ext>
            </a:extLst>
          </p:cNvPr>
          <p:cNvSpPr txBox="1"/>
          <p:nvPr/>
        </p:nvSpPr>
        <p:spPr>
          <a:xfrm>
            <a:off x="196606" y="2697457"/>
            <a:ext cx="3749039" cy="2452687"/>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600" b="1" i="0" dirty="0">
                <a:solidFill>
                  <a:schemeClr val="accent1">
                    <a:lumMod val="75000"/>
                  </a:schemeClr>
                </a:solidFill>
                <a:effectLst>
                  <a:outerShdw blurRad="38100" dist="38100" dir="2700000" algn="tl">
                    <a:srgbClr val="000000">
                      <a:alpha val="43137"/>
                    </a:srgbClr>
                  </a:outerShdw>
                </a:effectLst>
                <a:latin typeface="Georgia" panose="02040502050405020303" pitchFamily="18" charset="0"/>
                <a:ea typeface="+mj-ea"/>
                <a:cs typeface="+mj-cs"/>
              </a:rPr>
              <a:t>S Corporation: Negatives</a:t>
            </a:r>
          </a:p>
        </p:txBody>
      </p:sp>
      <p:pic>
        <p:nvPicPr>
          <p:cNvPr id="7" name="Picture 6">
            <a:extLst>
              <a:ext uri="{FF2B5EF4-FFF2-40B4-BE49-F238E27FC236}">
                <a16:creationId xmlns:a16="http://schemas.microsoft.com/office/drawing/2014/main" id="{F858931A-7F4F-2D54-83D6-4480F941AE16}"/>
              </a:ext>
            </a:extLst>
          </p:cNvPr>
          <p:cNvPicPr>
            <a:picLocks noChangeAspect="1"/>
          </p:cNvPicPr>
          <p:nvPr/>
        </p:nvPicPr>
        <p:blipFill>
          <a:blip r:embed="rId2"/>
          <a:srcRect t="29363" b="3360"/>
          <a:stretch>
            <a:fillRect/>
          </a:stretch>
        </p:blipFill>
        <p:spPr>
          <a:xfrm>
            <a:off x="20" y="12"/>
            <a:ext cx="12188805" cy="1307012"/>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TextBox 4">
            <a:extLst>
              <a:ext uri="{FF2B5EF4-FFF2-40B4-BE49-F238E27FC236}">
                <a16:creationId xmlns:a16="http://schemas.microsoft.com/office/drawing/2014/main" id="{B23EC59C-D592-4CF0-52F2-6DB291AE0B70}"/>
              </a:ext>
            </a:extLst>
          </p:cNvPr>
          <p:cNvSpPr txBox="1"/>
          <p:nvPr/>
        </p:nvSpPr>
        <p:spPr>
          <a:xfrm>
            <a:off x="4142231" y="1150986"/>
            <a:ext cx="7920333" cy="5876116"/>
          </a:xfrm>
          <a:prstGeom prst="rect">
            <a:avLst/>
          </a:prstGeom>
        </p:spPr>
        <p:txBody>
          <a:bodyPr vert="horz" lIns="91440" tIns="45720" rIns="91440" bIns="45720" rtlCol="0" anchor="ctr">
            <a:normAutofit fontScale="77500" lnSpcReduction="20000"/>
          </a:bodyPr>
          <a:lstStyle/>
          <a:p>
            <a:pPr marL="285750" indent="-285750" defTabSz="914400">
              <a:lnSpc>
                <a:spcPct val="120000"/>
              </a:lnSpc>
              <a:spcBef>
                <a:spcPts val="600"/>
              </a:spcBef>
              <a:spcAft>
                <a:spcPts val="600"/>
              </a:spcAft>
              <a:buFont typeface="Arial" panose="020B0604020202020204" pitchFamily="34" charset="0"/>
              <a:buChar char="•"/>
            </a:pPr>
            <a:r>
              <a:rPr lang="en-US" sz="2900" b="1" dirty="0">
                <a:solidFill>
                  <a:schemeClr val="tx2"/>
                </a:solidFill>
                <a:latin typeface="Abadi" panose="020B0604020104020204" pitchFamily="34" charset="0"/>
              </a:rPr>
              <a:t>Increased Administrative Burden. </a:t>
            </a:r>
            <a:r>
              <a:rPr lang="en-US" sz="2900" b="0" dirty="0">
                <a:solidFill>
                  <a:schemeClr val="tx2"/>
                </a:solidFill>
                <a:latin typeface="Abadi" panose="020B0604020104020204" pitchFamily="34" charset="0"/>
              </a:rPr>
              <a:t>S-corporation status requires payroll processing for owner-employees, quarterly payroll tax filings, W-2 issuance, and a corporate-level tax return (Form 1120-S) in addition to members' individual returns. This adds accounting and legal compliance costs that partnership-taxed LLCs avoid or minimize.</a:t>
            </a:r>
          </a:p>
          <a:p>
            <a:pPr marL="285750" indent="-285750" defTabSz="914400">
              <a:lnSpc>
                <a:spcPct val="120000"/>
              </a:lnSpc>
              <a:spcBef>
                <a:spcPts val="600"/>
              </a:spcBef>
              <a:spcAft>
                <a:spcPts val="600"/>
              </a:spcAft>
              <a:buFont typeface="Arial" panose="020B0604020202020204" pitchFamily="34" charset="0"/>
              <a:buChar char="•"/>
            </a:pPr>
            <a:r>
              <a:rPr lang="en-US" sz="2900" b="1" dirty="0">
                <a:solidFill>
                  <a:schemeClr val="tx2"/>
                </a:solidFill>
                <a:latin typeface="Abadi" panose="020B0604020104020204" pitchFamily="34" charset="0"/>
              </a:rPr>
              <a:t>Fringe Benefit Limitations. </a:t>
            </a:r>
            <a:r>
              <a:rPr lang="en-US" sz="2900" b="0" dirty="0">
                <a:solidFill>
                  <a:schemeClr val="tx2"/>
                </a:solidFill>
                <a:latin typeface="Abadi" panose="020B0604020104020204" pitchFamily="34" charset="0"/>
              </a:rPr>
              <a:t>Owner-employees who own more than 2% of an S-corporation are treated more like partners than employees for certain fringe benefit purposes. </a:t>
            </a:r>
          </a:p>
          <a:p>
            <a:pPr marL="285750" indent="-285750" defTabSz="914400">
              <a:lnSpc>
                <a:spcPct val="120000"/>
              </a:lnSpc>
              <a:spcBef>
                <a:spcPts val="600"/>
              </a:spcBef>
              <a:spcAft>
                <a:spcPts val="600"/>
              </a:spcAft>
              <a:buFont typeface="Arial" panose="020B0604020202020204" pitchFamily="34" charset="0"/>
              <a:buChar char="•"/>
            </a:pPr>
            <a:r>
              <a:rPr lang="en-US" sz="2900" b="0" dirty="0">
                <a:solidFill>
                  <a:schemeClr val="tx2"/>
                </a:solidFill>
                <a:latin typeface="Abadi" panose="020B0604020104020204" pitchFamily="34" charset="0"/>
              </a:rPr>
              <a:t>This means that some benefits such as health insurance premiums, that are tax-free for C-corporation employees must be included in the owner-employee's W-2 income, though a deduction may be available at the individual level. This is a frequently overlooked disadvantage.</a:t>
            </a:r>
          </a:p>
          <a:p>
            <a:pPr indent="-228600" defTabSz="914400">
              <a:spcBef>
                <a:spcPts val="600"/>
              </a:spcBef>
              <a:spcAft>
                <a:spcPts val="600"/>
              </a:spcAft>
              <a:buFont typeface="Arial" panose="020B0604020202020204" pitchFamily="34" charset="0"/>
              <a:buChar char="•"/>
            </a:pPr>
            <a:endParaRPr lang="en-US" sz="1400" b="0" dirty="0">
              <a:solidFill>
                <a:schemeClr val="tx2"/>
              </a:solidFill>
              <a:latin typeface="Abadi" panose="020B0604020104020204" pitchFamily="34" charset="0"/>
            </a:endParaRPr>
          </a:p>
        </p:txBody>
      </p:sp>
    </p:spTree>
    <p:extLst>
      <p:ext uri="{BB962C8B-B14F-4D97-AF65-F5344CB8AC3E}">
        <p14:creationId xmlns:p14="http://schemas.microsoft.com/office/powerpoint/2010/main" val="27396324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a:extLst>
            <a:ext uri="{FF2B5EF4-FFF2-40B4-BE49-F238E27FC236}">
              <a16:creationId xmlns:a16="http://schemas.microsoft.com/office/drawing/2014/main" id="{E9F962F8-92DF-4F8F-5A7E-F305A2506F0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0B40ABE-E373-D6D8-DC12-4B3FB9E8ED21}"/>
              </a:ext>
            </a:extLst>
          </p:cNvPr>
          <p:cNvSpPr txBox="1"/>
          <p:nvPr/>
        </p:nvSpPr>
        <p:spPr>
          <a:xfrm>
            <a:off x="557784" y="696062"/>
            <a:ext cx="10972800" cy="584775"/>
          </a:xfrm>
          <a:prstGeom prst="rect">
            <a:avLst/>
          </a:prstGeom>
          <a:noFill/>
        </p:spPr>
        <p:txBody>
          <a:bodyPr wrap="square">
            <a:spAutoFit/>
          </a:bodyPr>
          <a:lstStyle/>
          <a:p>
            <a:pPr algn="l"/>
            <a:r>
              <a:rPr sz="3200" b="1" i="0" dirty="0">
                <a:solidFill>
                  <a:schemeClr val="accent3">
                    <a:lumMod val="50000"/>
                  </a:schemeClr>
                </a:solidFill>
                <a:effectLst>
                  <a:outerShdw blurRad="38100" dist="38100" dir="2700000" algn="tl">
                    <a:srgbClr val="000000">
                      <a:alpha val="43137"/>
                    </a:srgbClr>
                  </a:outerShdw>
                </a:effectLst>
                <a:latin typeface="Georgia"/>
              </a:rPr>
              <a:t>S Corporation</a:t>
            </a:r>
            <a:r>
              <a:rPr lang="en-US" sz="3200" b="1" i="0" dirty="0">
                <a:solidFill>
                  <a:schemeClr val="accent3">
                    <a:lumMod val="50000"/>
                  </a:schemeClr>
                </a:solidFill>
                <a:effectLst>
                  <a:outerShdw blurRad="38100" dist="38100" dir="2700000" algn="tl">
                    <a:srgbClr val="000000">
                      <a:alpha val="43137"/>
                    </a:srgbClr>
                  </a:outerShdw>
                </a:effectLst>
                <a:latin typeface="Georgia"/>
              </a:rPr>
              <a:t>: </a:t>
            </a:r>
            <a:r>
              <a:rPr sz="3200" b="1" i="0" dirty="0">
                <a:solidFill>
                  <a:schemeClr val="accent3">
                    <a:lumMod val="50000"/>
                  </a:schemeClr>
                </a:solidFill>
                <a:effectLst>
                  <a:outerShdw blurRad="38100" dist="38100" dir="2700000" algn="tl">
                    <a:srgbClr val="000000">
                      <a:alpha val="43137"/>
                    </a:srgbClr>
                  </a:outerShdw>
                </a:effectLst>
                <a:latin typeface="Georgia"/>
              </a:rPr>
              <a:t>Negatives</a:t>
            </a:r>
          </a:p>
        </p:txBody>
      </p:sp>
      <p:sp>
        <p:nvSpPr>
          <p:cNvPr id="5" name="TextBox 4">
            <a:extLst>
              <a:ext uri="{FF2B5EF4-FFF2-40B4-BE49-F238E27FC236}">
                <a16:creationId xmlns:a16="http://schemas.microsoft.com/office/drawing/2014/main" id="{4DF0F5A2-B155-4F0B-6837-2AD01E8BC752}"/>
              </a:ext>
            </a:extLst>
          </p:cNvPr>
          <p:cNvSpPr txBox="1"/>
          <p:nvPr/>
        </p:nvSpPr>
        <p:spPr>
          <a:xfrm>
            <a:off x="557784" y="1369520"/>
            <a:ext cx="6391656" cy="5078313"/>
          </a:xfrm>
          <a:prstGeom prst="rect">
            <a:avLst/>
          </a:prstGeom>
          <a:noFill/>
        </p:spPr>
        <p:txBody>
          <a:bodyPr wrap="square">
            <a:spAutoFit/>
          </a:bodyPr>
          <a:lstStyle/>
          <a:p>
            <a:pPr>
              <a:spcBef>
                <a:spcPts val="600"/>
              </a:spcBef>
              <a:spcAft>
                <a:spcPts val="600"/>
              </a:spcAft>
            </a:pPr>
            <a:r>
              <a:rPr sz="2000" b="1" dirty="0">
                <a:solidFill>
                  <a:schemeClr val="accent3">
                    <a:lumMod val="50000"/>
                  </a:schemeClr>
                </a:solidFill>
                <a:latin typeface="Abadi" panose="020B0604020104020204" pitchFamily="34" charset="0"/>
              </a:rPr>
              <a:t>Less Flexibility on Basis Rules</a:t>
            </a:r>
            <a:r>
              <a:rPr sz="2000" b="0" dirty="0">
                <a:solidFill>
                  <a:schemeClr val="accent3">
                    <a:lumMod val="50000"/>
                  </a:schemeClr>
                </a:solidFill>
                <a:latin typeface="Abadi" panose="020B0604020104020204" pitchFamily="34" charset="0"/>
              </a:rPr>
              <a:t>. </a:t>
            </a:r>
            <a:endParaRPr lang="en-US" sz="2000" b="0" dirty="0">
              <a:solidFill>
                <a:schemeClr val="accent3">
                  <a:lumMod val="50000"/>
                </a:schemeClr>
              </a:solidFill>
              <a:latin typeface="Abadi" panose="020B0604020104020204" pitchFamily="34" charset="0"/>
            </a:endParaRPr>
          </a:p>
          <a:p>
            <a:pPr marL="285750" indent="-285750">
              <a:spcBef>
                <a:spcPts val="600"/>
              </a:spcBef>
              <a:spcAft>
                <a:spcPts val="600"/>
              </a:spcAft>
              <a:buFont typeface="Arial" panose="020B0604020202020204" pitchFamily="34" charset="0"/>
              <a:buChar char="•"/>
            </a:pPr>
            <a:r>
              <a:rPr b="0" dirty="0">
                <a:solidFill>
                  <a:schemeClr val="accent3">
                    <a:lumMod val="50000"/>
                  </a:schemeClr>
                </a:solidFill>
                <a:latin typeface="Abadi" panose="020B0604020104020204" pitchFamily="34" charset="0"/>
              </a:rPr>
              <a:t>S-corporation shareholders can only take basis for entity-level debt in limited circumstances, whereas partners in a partnership-taxed LLC can generally include their share of LLC debt in their basis. </a:t>
            </a:r>
            <a:endParaRPr lang="en-US" b="0" dirty="0">
              <a:solidFill>
                <a:schemeClr val="accent3">
                  <a:lumMod val="50000"/>
                </a:schemeClr>
              </a:solidFill>
              <a:latin typeface="Abadi" panose="020B0604020104020204" pitchFamily="34" charset="0"/>
            </a:endParaRPr>
          </a:p>
          <a:p>
            <a:pPr marL="285750" indent="-285750">
              <a:spcBef>
                <a:spcPts val="600"/>
              </a:spcBef>
              <a:spcAft>
                <a:spcPts val="600"/>
              </a:spcAft>
              <a:buFont typeface="Arial" panose="020B0604020202020204" pitchFamily="34" charset="0"/>
              <a:buChar char="•"/>
            </a:pPr>
            <a:r>
              <a:rPr b="0" dirty="0">
                <a:solidFill>
                  <a:schemeClr val="accent3">
                    <a:lumMod val="50000"/>
                  </a:schemeClr>
                </a:solidFill>
                <a:latin typeface="Abadi" panose="020B0604020104020204" pitchFamily="34" charset="0"/>
              </a:rPr>
              <a:t>Higher basis allows more loss deductions and reduces gain on disposition, so this distinction can matter significantly when the LLC carries substantial debt.</a:t>
            </a:r>
          </a:p>
          <a:p>
            <a:pPr>
              <a:spcBef>
                <a:spcPts val="600"/>
              </a:spcBef>
              <a:spcAft>
                <a:spcPts val="600"/>
              </a:spcAft>
            </a:pPr>
            <a:r>
              <a:rPr sz="2000" b="1" dirty="0">
                <a:solidFill>
                  <a:schemeClr val="accent3">
                    <a:lumMod val="50000"/>
                  </a:schemeClr>
                </a:solidFill>
                <a:latin typeface="Abadi" panose="020B0604020104020204" pitchFamily="34" charset="0"/>
              </a:rPr>
              <a:t>Exit and Liquidation Complexity</a:t>
            </a:r>
            <a:r>
              <a:rPr sz="2000" b="0" dirty="0">
                <a:solidFill>
                  <a:schemeClr val="accent3">
                    <a:lumMod val="50000"/>
                  </a:schemeClr>
                </a:solidFill>
                <a:latin typeface="Abadi" panose="020B0604020104020204" pitchFamily="34" charset="0"/>
              </a:rPr>
              <a:t>. </a:t>
            </a:r>
            <a:endParaRPr lang="en-US" sz="2000" b="0" dirty="0">
              <a:solidFill>
                <a:schemeClr val="accent3">
                  <a:lumMod val="50000"/>
                </a:schemeClr>
              </a:solidFill>
              <a:latin typeface="Abadi" panose="020B0604020104020204" pitchFamily="34" charset="0"/>
            </a:endParaRPr>
          </a:p>
          <a:p>
            <a:pPr marL="285750" indent="-285750">
              <a:spcBef>
                <a:spcPts val="600"/>
              </a:spcBef>
              <a:spcAft>
                <a:spcPts val="600"/>
              </a:spcAft>
              <a:buFont typeface="Arial" panose="020B0604020202020204" pitchFamily="34" charset="0"/>
              <a:buChar char="•"/>
            </a:pPr>
            <a:r>
              <a:rPr b="0" dirty="0">
                <a:solidFill>
                  <a:schemeClr val="accent3">
                    <a:lumMod val="50000"/>
                  </a:schemeClr>
                </a:solidFill>
                <a:latin typeface="Abadi" panose="020B0604020104020204" pitchFamily="34" charset="0"/>
              </a:rPr>
              <a:t>Unwinding an S-corporation election or restructuring the entity can have tax consequences that are harder to manage than with a partnership-taxed LLC. </a:t>
            </a:r>
            <a:endParaRPr lang="en-US" b="0" dirty="0">
              <a:solidFill>
                <a:schemeClr val="accent3">
                  <a:lumMod val="50000"/>
                </a:schemeClr>
              </a:solidFill>
              <a:latin typeface="Abadi" panose="020B0604020104020204" pitchFamily="34" charset="0"/>
            </a:endParaRPr>
          </a:p>
          <a:p>
            <a:pPr marL="285750" indent="-285750">
              <a:spcBef>
                <a:spcPts val="600"/>
              </a:spcBef>
              <a:spcAft>
                <a:spcPts val="600"/>
              </a:spcAft>
              <a:buFont typeface="Arial" panose="020B0604020202020204" pitchFamily="34" charset="0"/>
              <a:buChar char="•"/>
            </a:pPr>
            <a:r>
              <a:rPr b="0" dirty="0">
                <a:solidFill>
                  <a:schemeClr val="accent3">
                    <a:lumMod val="50000"/>
                  </a:schemeClr>
                </a:solidFill>
                <a:latin typeface="Abadi" panose="020B0604020104020204" pitchFamily="34" charset="0"/>
              </a:rPr>
              <a:t>Transferring assets out of an S-corporation, for example, generally triggers gain recognition in a way that partnership distributions often do not.</a:t>
            </a:r>
          </a:p>
        </p:txBody>
      </p:sp>
      <p:pic>
        <p:nvPicPr>
          <p:cNvPr id="7" name="Picture 6">
            <a:extLst>
              <a:ext uri="{FF2B5EF4-FFF2-40B4-BE49-F238E27FC236}">
                <a16:creationId xmlns:a16="http://schemas.microsoft.com/office/drawing/2014/main" id="{A68BB1BC-17DD-F356-101B-9781438858AF}"/>
              </a:ext>
            </a:extLst>
          </p:cNvPr>
          <p:cNvPicPr>
            <a:picLocks noChangeAspect="1"/>
          </p:cNvPicPr>
          <p:nvPr/>
        </p:nvPicPr>
        <p:blipFill>
          <a:blip r:embed="rId2"/>
          <a:srcRect t="29101" r="58602"/>
          <a:stretch>
            <a:fillRect/>
          </a:stretch>
        </p:blipFill>
        <p:spPr>
          <a:xfrm>
            <a:off x="7465512" y="1115292"/>
            <a:ext cx="4330121" cy="5332541"/>
          </a:xfrm>
          <a:prstGeom prst="rect">
            <a:avLst/>
          </a:prstGeom>
          <a:ln w="12700">
            <a:solidFill>
              <a:schemeClr val="accent6">
                <a:lumMod val="75000"/>
              </a:schemeClr>
            </a:solidFill>
          </a:ln>
          <a:effectLst>
            <a:outerShdw blurRad="50800" dist="50800" dir="5400000" algn="ctr" rotWithShape="0">
              <a:srgbClr val="000000">
                <a:alpha val="99000"/>
              </a:srgbClr>
            </a:outerShdw>
          </a:effectLst>
        </p:spPr>
      </p:pic>
    </p:spTree>
    <p:extLst>
      <p:ext uri="{BB962C8B-B14F-4D97-AF65-F5344CB8AC3E}">
        <p14:creationId xmlns:p14="http://schemas.microsoft.com/office/powerpoint/2010/main" val="73866945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7672739" y="17502"/>
            <a:ext cx="3640142" cy="1211224"/>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3200" b="1" i="0" dirty="0">
                <a:latin typeface="Georgia" panose="02040502050405020303" pitchFamily="18" charset="0"/>
                <a:ea typeface="+mj-ea"/>
                <a:cs typeface="+mj-cs"/>
              </a:rPr>
              <a:t>S Corporation: Bottom Line</a:t>
            </a:r>
          </a:p>
        </p:txBody>
      </p:sp>
      <p:pic>
        <p:nvPicPr>
          <p:cNvPr id="7" name="Picture 6" descr="Calculator, pen, compass, money and a paper with graphs printed on it">
            <a:extLst>
              <a:ext uri="{FF2B5EF4-FFF2-40B4-BE49-F238E27FC236}">
                <a16:creationId xmlns:a16="http://schemas.microsoft.com/office/drawing/2014/main" id="{71521C09-E7F2-56A7-9669-7D77AE4A345B}"/>
              </a:ext>
            </a:extLst>
          </p:cNvPr>
          <p:cNvPicPr>
            <a:picLocks noChangeAspect="1"/>
          </p:cNvPicPr>
          <p:nvPr/>
        </p:nvPicPr>
        <p:blipFill>
          <a:blip r:embed="rId3"/>
          <a:srcRect l="19657" r="15433" b="-1"/>
          <a:stretch>
            <a:fillRect/>
          </a:stretch>
        </p:blipFill>
        <p:spPr>
          <a:xfrm>
            <a:off x="20" y="10"/>
            <a:ext cx="7388318" cy="6857990"/>
          </a:xfrm>
          <a:prstGeom prst="rect">
            <a:avLst/>
          </a:prstGeom>
        </p:spPr>
      </p:pic>
      <p:sp>
        <p:nvSpPr>
          <p:cNvPr id="11" name="Rectangle 10">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878715" y="2348378"/>
            <a:ext cx="1630908" cy="7388337"/>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13" name="Rectangle 12">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1919454" y="1919453"/>
            <a:ext cx="6854280" cy="3015374"/>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latin typeface="Abadi" panose="020B0604020104020204" pitchFamily="34" charset="0"/>
            </a:endParaRPr>
          </a:p>
        </p:txBody>
      </p:sp>
      <p:sp>
        <p:nvSpPr>
          <p:cNvPr id="15" name="Rectangle 14">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60495" y="4425055"/>
            <a:ext cx="2927842"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latin typeface="Abadi" panose="020B0604020104020204" pitchFamily="34" charset="0"/>
            </a:endParaRPr>
          </a:p>
        </p:txBody>
      </p:sp>
      <p:sp>
        <p:nvSpPr>
          <p:cNvPr id="5" name="TextBox 4"/>
          <p:cNvSpPr txBox="1"/>
          <p:nvPr/>
        </p:nvSpPr>
        <p:spPr>
          <a:xfrm>
            <a:off x="7806088" y="1300720"/>
            <a:ext cx="4042723" cy="4340808"/>
          </a:xfrm>
          <a:prstGeom prst="rect">
            <a:avLst/>
          </a:prstGeom>
        </p:spPr>
        <p:txBody>
          <a:bodyPr vert="horz" lIns="91440" tIns="45720" rIns="91440" bIns="45720" rtlCol="0" anchor="t">
            <a:noAutofit/>
          </a:bodyPr>
          <a:lstStyle/>
          <a:p>
            <a:pPr marL="228600" indent="-228600" defTabSz="914400">
              <a:lnSpc>
                <a:spcPct val="110000"/>
              </a:lnSpc>
              <a:spcBef>
                <a:spcPts val="600"/>
              </a:spcBef>
              <a:spcAft>
                <a:spcPts val="600"/>
              </a:spcAft>
              <a:buFont typeface="Arial" panose="020B0604020202020204" pitchFamily="34" charset="0"/>
              <a:buChar char="•"/>
            </a:pPr>
            <a:r>
              <a:rPr lang="en-US" sz="2400" b="0" dirty="0">
                <a:latin typeface="Abadi" panose="020B0604020104020204" pitchFamily="34" charset="0"/>
              </a:rPr>
              <a:t>The S-</a:t>
            </a:r>
            <a:r>
              <a:rPr lang="en-US" sz="2400" b="0" dirty="0" err="1">
                <a:latin typeface="Abadi" panose="020B0604020104020204" pitchFamily="34" charset="0"/>
              </a:rPr>
              <a:t>corp</a:t>
            </a:r>
            <a:r>
              <a:rPr lang="en-US" sz="2400" b="0" dirty="0">
                <a:latin typeface="Abadi" panose="020B0604020104020204" pitchFamily="34" charset="0"/>
              </a:rPr>
              <a:t> election tends to make the most sense where the self-employment tax savings justify the added compliance burden. </a:t>
            </a:r>
          </a:p>
          <a:p>
            <a:pPr marL="228600" indent="-228600" defTabSz="914400">
              <a:lnSpc>
                <a:spcPct val="110000"/>
              </a:lnSpc>
              <a:spcBef>
                <a:spcPts val="600"/>
              </a:spcBef>
              <a:spcAft>
                <a:spcPts val="600"/>
              </a:spcAft>
              <a:buFont typeface="Arial" panose="020B0604020202020204" pitchFamily="34" charset="0"/>
              <a:buChar char="•"/>
            </a:pPr>
            <a:r>
              <a:rPr lang="en-US" sz="2400" b="0" dirty="0">
                <a:latin typeface="Abadi" panose="020B0604020104020204" pitchFamily="34" charset="0"/>
              </a:rPr>
              <a:t>It works less well for LLCs with passive investors, disproportionate profit-sharing arrangements, non-U.S. members, or plans to bring in institutional capital. </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95BB2-189F-BB5E-E055-BA6692717B80}"/>
            </a:ext>
          </a:extLst>
        </p:cNvPr>
        <p:cNvGrpSpPr/>
        <p:nvPr/>
      </p:nvGrpSpPr>
      <p:grpSpPr>
        <a:xfrm>
          <a:off x="0" y="0"/>
          <a:ext cx="0" cy="0"/>
          <a:chOff x="0" y="0"/>
          <a:chExt cx="0" cy="0"/>
        </a:xfrm>
      </p:grpSpPr>
      <p:sp>
        <p:nvSpPr>
          <p:cNvPr id="144389" name="TextBox 3">
            <a:extLst>
              <a:ext uri="{FF2B5EF4-FFF2-40B4-BE49-F238E27FC236}">
                <a16:creationId xmlns:a16="http://schemas.microsoft.com/office/drawing/2014/main" id="{3B71313C-B355-1C8D-B30C-F8817B1FF180}"/>
              </a:ext>
            </a:extLst>
          </p:cNvPr>
          <p:cNvSpPr txBox="1">
            <a:spLocks noChangeArrowheads="1"/>
          </p:cNvSpPr>
          <p:nvPr/>
        </p:nvSpPr>
        <p:spPr bwMode="auto">
          <a:xfrm>
            <a:off x="2361584" y="991236"/>
            <a:ext cx="323766" cy="830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altLang="en-US" sz="4799" b="0" i="0" u="none" strike="noStrike" kern="1200" cap="none" spc="0" normalizeH="0" baseline="0" noProof="0">
                <a:ln>
                  <a:noFill/>
                </a:ln>
                <a:solidFill>
                  <a:srgbClr val="FF0000"/>
                </a:solidFill>
                <a:effectLst/>
                <a:uLnTx/>
                <a:uFillTx/>
                <a:latin typeface="Calibri" panose="020F0502020204030204" pitchFamily="34" charset="0"/>
                <a:ea typeface="+mn-ea"/>
                <a:cs typeface="+mn-cs"/>
              </a:rPr>
              <a:t> </a:t>
            </a:r>
          </a:p>
        </p:txBody>
      </p:sp>
      <p:sp>
        <p:nvSpPr>
          <p:cNvPr id="12" name="TextBox 11">
            <a:extLst>
              <a:ext uri="{FF2B5EF4-FFF2-40B4-BE49-F238E27FC236}">
                <a16:creationId xmlns:a16="http://schemas.microsoft.com/office/drawing/2014/main" id="{8F6EAD6E-741A-BAF5-C360-419BEA19134D}"/>
              </a:ext>
            </a:extLst>
          </p:cNvPr>
          <p:cNvSpPr txBox="1"/>
          <p:nvPr/>
        </p:nvSpPr>
        <p:spPr>
          <a:xfrm>
            <a:off x="1705117" y="4087368"/>
            <a:ext cx="8778589" cy="2553776"/>
          </a:xfrm>
          <a:prstGeom prst="rect">
            <a:avLst/>
          </a:prstGeom>
          <a:noFill/>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2399" b="1" i="0" u="none" strike="noStrike" kern="1200" cap="none" spc="0" normalizeH="0" baseline="0" noProof="0" dirty="0">
                <a:ln>
                  <a:noFill/>
                </a:ln>
                <a:solidFill>
                  <a:srgbClr val="FF3300"/>
                </a:solidFill>
                <a:effectLst/>
                <a:uLnTx/>
                <a:uFillTx/>
                <a:latin typeface="Arial Narrow" panose="020B0606020202030204" pitchFamily="34" charset="0"/>
                <a:ea typeface="+mn-ea"/>
                <a:cs typeface="+mn-cs"/>
              </a:rPr>
              <a:t>Please click “still here” when the pop-up arises.</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2399" b="1" i="0" u="none" strike="noStrike" kern="1200" cap="none" spc="0" normalizeH="0" baseline="0" noProof="0" dirty="0">
              <a:ln>
                <a:noFill/>
              </a:ln>
              <a:solidFill>
                <a:srgbClr val="FF3300"/>
              </a:solidFill>
              <a:effectLst/>
              <a:uLnTx/>
              <a:uFillTx/>
              <a:latin typeface="Arial Narrow" panose="020B0606020202030204" pitchFamily="34" charset="0"/>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2399" b="1" i="0" u="none" strike="noStrike" kern="1200" cap="none" spc="0" normalizeH="0" baseline="0" noProof="0" dirty="0">
                <a:ln>
                  <a:noFill/>
                </a:ln>
                <a:solidFill>
                  <a:srgbClr val="FF3300"/>
                </a:solidFill>
                <a:effectLst/>
                <a:uLnTx/>
                <a:uFillTx/>
                <a:latin typeface="Arial Narrow" panose="020B0606020202030204" pitchFamily="34" charset="0"/>
                <a:ea typeface="+mn-ea"/>
                <a:cs typeface="+mn-cs"/>
              </a:rPr>
              <a:t>This is an important step which verifies your attendance and assures that your credit is received.</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2399" b="1" i="0" u="none" strike="noStrike" kern="1200" cap="none" spc="0" normalizeH="0" baseline="0" noProof="0" dirty="0">
              <a:ln>
                <a:noFill/>
              </a:ln>
              <a:solidFill>
                <a:srgbClr val="FF3300"/>
              </a:solidFill>
              <a:effectLst/>
              <a:uLnTx/>
              <a:uFillTx/>
              <a:latin typeface="Arial Narrow" panose="020B0606020202030204" pitchFamily="34" charset="0"/>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2399" b="1" i="0" u="none" strike="noStrike" kern="1200" cap="none" spc="0" normalizeH="0" baseline="0" noProof="0" dirty="0">
                <a:ln>
                  <a:noFill/>
                </a:ln>
                <a:solidFill>
                  <a:srgbClr val="FF3300"/>
                </a:solidFill>
                <a:effectLst/>
                <a:uLnTx/>
                <a:uFillTx/>
                <a:latin typeface="Arial Narrow" panose="020B0606020202030204" pitchFamily="34" charset="0"/>
                <a:ea typeface="+mn-ea"/>
                <a:cs typeface="+mn-cs"/>
              </a:rPr>
              <a:t>Thank you.</a:t>
            </a:r>
          </a:p>
        </p:txBody>
      </p:sp>
      <p:pic>
        <p:nvPicPr>
          <p:cNvPr id="3" name="Picture 2">
            <a:extLst>
              <a:ext uri="{FF2B5EF4-FFF2-40B4-BE49-F238E27FC236}">
                <a16:creationId xmlns:a16="http://schemas.microsoft.com/office/drawing/2014/main" id="{FAA94E48-C32A-D4EF-A8A3-6FC9DC8DC976}"/>
              </a:ext>
            </a:extLst>
          </p:cNvPr>
          <p:cNvPicPr>
            <a:picLocks noChangeAspect="1"/>
          </p:cNvPicPr>
          <p:nvPr/>
        </p:nvPicPr>
        <p:blipFill>
          <a:blip r:embed="rId2"/>
          <a:stretch>
            <a:fillRect/>
          </a:stretch>
        </p:blipFill>
        <p:spPr>
          <a:xfrm>
            <a:off x="0" y="0"/>
            <a:ext cx="12188825" cy="4087368"/>
          </a:xfrm>
          <a:prstGeom prst="rect">
            <a:avLst/>
          </a:prstGeom>
        </p:spPr>
      </p:pic>
    </p:spTree>
    <p:extLst>
      <p:ext uri="{BB962C8B-B14F-4D97-AF65-F5344CB8AC3E}">
        <p14:creationId xmlns:p14="http://schemas.microsoft.com/office/powerpoint/2010/main" val="4098191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08DDCF4-B3DF-A25F-9078-3EA46F0DC925}"/>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72FAB309-FF4A-0BA4-C02A-2E5057E30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p:txBody>
      </p:sp>
      <p:pic>
        <p:nvPicPr>
          <p:cNvPr id="2" name="Picture 1">
            <a:extLst>
              <a:ext uri="{FF2B5EF4-FFF2-40B4-BE49-F238E27FC236}">
                <a16:creationId xmlns:a16="http://schemas.microsoft.com/office/drawing/2014/main" id="{29C812E3-7695-C891-EED8-F8F6DCF0B605}"/>
              </a:ext>
            </a:extLst>
          </p:cNvPr>
          <p:cNvPicPr>
            <a:picLocks noChangeAspect="1"/>
          </p:cNvPicPr>
          <p:nvPr/>
        </p:nvPicPr>
        <p:blipFill>
          <a:blip r:embed="rId3"/>
          <a:stretch>
            <a:fillRect/>
          </a:stretch>
        </p:blipFill>
        <p:spPr>
          <a:xfrm>
            <a:off x="-6100" y="-136564"/>
            <a:ext cx="12188826" cy="6856777"/>
          </a:xfrm>
          <a:prstGeom prst="rect">
            <a:avLst/>
          </a:prstGeom>
        </p:spPr>
      </p:pic>
      <p:sp>
        <p:nvSpPr>
          <p:cNvPr id="3" name="Rectangle 2">
            <a:extLst>
              <a:ext uri="{FF2B5EF4-FFF2-40B4-BE49-F238E27FC236}">
                <a16:creationId xmlns:a16="http://schemas.microsoft.com/office/drawing/2014/main" id="{36E6718C-64F0-518D-34A1-5F4B6F9A369D}"/>
              </a:ext>
            </a:extLst>
          </p:cNvPr>
          <p:cNvSpPr/>
          <p:nvPr/>
        </p:nvSpPr>
        <p:spPr>
          <a:xfrm>
            <a:off x="-9151" y="-136564"/>
            <a:ext cx="12185777" cy="6858000"/>
          </a:xfrm>
          <a:prstGeom prst="rect">
            <a:avLst/>
          </a:prstGeom>
          <a:solidFill>
            <a:schemeClr val="tx1">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p:txBody>
      </p:sp>
      <p:sp>
        <p:nvSpPr>
          <p:cNvPr id="5" name="TextBox 4">
            <a:extLst>
              <a:ext uri="{FF2B5EF4-FFF2-40B4-BE49-F238E27FC236}">
                <a16:creationId xmlns:a16="http://schemas.microsoft.com/office/drawing/2014/main" id="{A15364C3-9C4B-2BD8-45F7-4BED131AEB8A}"/>
              </a:ext>
            </a:extLst>
          </p:cNvPr>
          <p:cNvSpPr txBox="1"/>
          <p:nvPr/>
        </p:nvSpPr>
        <p:spPr>
          <a:xfrm>
            <a:off x="1197864" y="936492"/>
            <a:ext cx="10406509" cy="3063240"/>
          </a:xfrm>
          <a:prstGeom prst="rect">
            <a:avLst/>
          </a:prstGeom>
          <a:effectLst>
            <a:outerShdw blurRad="50800" dist="50800" dir="5400000" algn="ctr" rotWithShape="0">
              <a:srgbClr val="000000">
                <a:alpha val="99000"/>
              </a:srgbClr>
            </a:outerShdw>
          </a:effectLst>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6500" b="1" i="0" u="none" strike="noStrike" kern="1200" cap="none" spc="0" normalizeH="0" baseline="0" noProof="0" dirty="0">
                <a:ln>
                  <a:noFill/>
                </a:ln>
                <a:solidFill>
                  <a:prstClr val="white"/>
                </a:solidFill>
                <a:effectLst/>
                <a:uLnTx/>
                <a:uFillTx/>
                <a:latin typeface="Georgia" panose="02040502050405020303" pitchFamily="18" charset="0"/>
              </a:rPr>
              <a:t>The Operating Agreement</a:t>
            </a:r>
          </a:p>
        </p:txBody>
      </p:sp>
      <p:sp>
        <p:nvSpPr>
          <p:cNvPr id="6" name="TextBox 5">
            <a:extLst>
              <a:ext uri="{FF2B5EF4-FFF2-40B4-BE49-F238E27FC236}">
                <a16:creationId xmlns:a16="http://schemas.microsoft.com/office/drawing/2014/main" id="{2204700C-5B01-5190-20BE-5D09596F937D}"/>
              </a:ext>
            </a:extLst>
          </p:cNvPr>
          <p:cNvSpPr txBox="1"/>
          <p:nvPr/>
        </p:nvSpPr>
        <p:spPr>
          <a:xfrm>
            <a:off x="2476275" y="4656244"/>
            <a:ext cx="7227128" cy="1227520"/>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badi" panose="020B0604020104020204" pitchFamily="34" charset="0"/>
                <a:ea typeface="+mn-ea"/>
                <a:cs typeface="+mn-cs"/>
              </a:rPr>
              <a:t>The foundational governance document of your LLC</a:t>
            </a:r>
          </a:p>
        </p:txBody>
      </p:sp>
      <p:sp>
        <p:nvSpPr>
          <p:cNvPr id="15" name="sketchy box">
            <a:extLst>
              <a:ext uri="{FF2B5EF4-FFF2-40B4-BE49-F238E27FC236}">
                <a16:creationId xmlns:a16="http://schemas.microsoft.com/office/drawing/2014/main" id="{25662B40-124F-2F37-F004-9B8550DD1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7981" y="720953"/>
            <a:ext cx="10512862" cy="5416094"/>
          </a:xfrm>
          <a:custGeom>
            <a:avLst/>
            <a:gdLst>
              <a:gd name="csX0" fmla="*/ 0 w 10512862"/>
              <a:gd name="csY0" fmla="*/ 0 h 5416094"/>
              <a:gd name="csX1" fmla="*/ 551925 w 10512862"/>
              <a:gd name="csY1" fmla="*/ 0 h 5416094"/>
              <a:gd name="csX2" fmla="*/ 893593 w 10512862"/>
              <a:gd name="csY2" fmla="*/ 0 h 5416094"/>
              <a:gd name="csX3" fmla="*/ 1760904 w 10512862"/>
              <a:gd name="csY3" fmla="*/ 0 h 5416094"/>
              <a:gd name="csX4" fmla="*/ 2312830 w 10512862"/>
              <a:gd name="csY4" fmla="*/ 0 h 5416094"/>
              <a:gd name="csX5" fmla="*/ 2864755 w 10512862"/>
              <a:gd name="csY5" fmla="*/ 0 h 5416094"/>
              <a:gd name="csX6" fmla="*/ 3732066 w 10512862"/>
              <a:gd name="csY6" fmla="*/ 0 h 5416094"/>
              <a:gd name="csX7" fmla="*/ 4178863 w 10512862"/>
              <a:gd name="csY7" fmla="*/ 0 h 5416094"/>
              <a:gd name="csX8" fmla="*/ 5046174 w 10512862"/>
              <a:gd name="csY8" fmla="*/ 0 h 5416094"/>
              <a:gd name="csX9" fmla="*/ 5913485 w 10512862"/>
              <a:gd name="csY9" fmla="*/ 0 h 5416094"/>
              <a:gd name="csX10" fmla="*/ 6570539 w 10512862"/>
              <a:gd name="csY10" fmla="*/ 0 h 5416094"/>
              <a:gd name="csX11" fmla="*/ 7437850 w 10512862"/>
              <a:gd name="csY11" fmla="*/ 0 h 5416094"/>
              <a:gd name="csX12" fmla="*/ 7989775 w 10512862"/>
              <a:gd name="csY12" fmla="*/ 0 h 5416094"/>
              <a:gd name="csX13" fmla="*/ 8541700 w 10512862"/>
              <a:gd name="csY13" fmla="*/ 0 h 5416094"/>
              <a:gd name="csX14" fmla="*/ 9303883 w 10512862"/>
              <a:gd name="csY14" fmla="*/ 0 h 5416094"/>
              <a:gd name="csX15" fmla="*/ 9855808 w 10512862"/>
              <a:gd name="csY15" fmla="*/ 0 h 5416094"/>
              <a:gd name="csX16" fmla="*/ 10512862 w 10512862"/>
              <a:gd name="csY16" fmla="*/ 0 h 5416094"/>
              <a:gd name="csX17" fmla="*/ 10512862 w 10512862"/>
              <a:gd name="csY17" fmla="*/ 785334 h 5416094"/>
              <a:gd name="csX18" fmla="*/ 10512862 w 10512862"/>
              <a:gd name="csY18" fmla="*/ 1516506 h 5416094"/>
              <a:gd name="csX19" fmla="*/ 10512862 w 10512862"/>
              <a:gd name="csY19" fmla="*/ 2247679 h 5416094"/>
              <a:gd name="csX20" fmla="*/ 10512862 w 10512862"/>
              <a:gd name="csY20" fmla="*/ 2762208 h 5416094"/>
              <a:gd name="csX21" fmla="*/ 10512862 w 10512862"/>
              <a:gd name="csY21" fmla="*/ 3330898 h 5416094"/>
              <a:gd name="csX22" fmla="*/ 10512862 w 10512862"/>
              <a:gd name="csY22" fmla="*/ 4062071 h 5416094"/>
              <a:gd name="csX23" fmla="*/ 10512862 w 10512862"/>
              <a:gd name="csY23" fmla="*/ 4684921 h 5416094"/>
              <a:gd name="csX24" fmla="*/ 10512862 w 10512862"/>
              <a:gd name="csY24" fmla="*/ 5416094 h 5416094"/>
              <a:gd name="csX25" fmla="*/ 9750680 w 10512862"/>
              <a:gd name="csY25" fmla="*/ 5416094 h 5416094"/>
              <a:gd name="csX26" fmla="*/ 9409011 w 10512862"/>
              <a:gd name="csY26" fmla="*/ 5416094 h 5416094"/>
              <a:gd name="csX27" fmla="*/ 8751958 w 10512862"/>
              <a:gd name="csY27" fmla="*/ 5416094 h 5416094"/>
              <a:gd name="csX28" fmla="*/ 8305161 w 10512862"/>
              <a:gd name="csY28" fmla="*/ 5416094 h 5416094"/>
              <a:gd name="csX29" fmla="*/ 7542978 w 10512862"/>
              <a:gd name="csY29" fmla="*/ 5416094 h 5416094"/>
              <a:gd name="csX30" fmla="*/ 7096182 w 10512862"/>
              <a:gd name="csY30" fmla="*/ 5416094 h 5416094"/>
              <a:gd name="csX31" fmla="*/ 6333999 w 10512862"/>
              <a:gd name="csY31" fmla="*/ 5416094 h 5416094"/>
              <a:gd name="csX32" fmla="*/ 5992331 w 10512862"/>
              <a:gd name="csY32" fmla="*/ 5416094 h 5416094"/>
              <a:gd name="csX33" fmla="*/ 5230149 w 10512862"/>
              <a:gd name="csY33" fmla="*/ 5416094 h 5416094"/>
              <a:gd name="csX34" fmla="*/ 4783352 w 10512862"/>
              <a:gd name="csY34" fmla="*/ 5416094 h 5416094"/>
              <a:gd name="csX35" fmla="*/ 4441684 w 10512862"/>
              <a:gd name="csY35" fmla="*/ 5416094 h 5416094"/>
              <a:gd name="csX36" fmla="*/ 3994888 w 10512862"/>
              <a:gd name="csY36" fmla="*/ 5416094 h 5416094"/>
              <a:gd name="csX37" fmla="*/ 3232705 w 10512862"/>
              <a:gd name="csY37" fmla="*/ 5416094 h 5416094"/>
              <a:gd name="csX38" fmla="*/ 2785908 w 10512862"/>
              <a:gd name="csY38" fmla="*/ 5416094 h 5416094"/>
              <a:gd name="csX39" fmla="*/ 2444240 w 10512862"/>
              <a:gd name="csY39" fmla="*/ 5416094 h 5416094"/>
              <a:gd name="csX40" fmla="*/ 1997444 w 10512862"/>
              <a:gd name="csY40" fmla="*/ 5416094 h 5416094"/>
              <a:gd name="csX41" fmla="*/ 1445519 w 10512862"/>
              <a:gd name="csY41" fmla="*/ 5416094 h 5416094"/>
              <a:gd name="csX42" fmla="*/ 788465 w 10512862"/>
              <a:gd name="csY42" fmla="*/ 5416094 h 5416094"/>
              <a:gd name="csX43" fmla="*/ 0 w 10512862"/>
              <a:gd name="csY43" fmla="*/ 5416094 h 5416094"/>
              <a:gd name="csX44" fmla="*/ 0 w 10512862"/>
              <a:gd name="csY44" fmla="*/ 4630760 h 5416094"/>
              <a:gd name="csX45" fmla="*/ 0 w 10512862"/>
              <a:gd name="csY45" fmla="*/ 3953749 h 5416094"/>
              <a:gd name="csX46" fmla="*/ 0 w 10512862"/>
              <a:gd name="csY46" fmla="*/ 3276737 h 5416094"/>
              <a:gd name="csX47" fmla="*/ 0 w 10512862"/>
              <a:gd name="csY47" fmla="*/ 2599725 h 5416094"/>
              <a:gd name="csX48" fmla="*/ 0 w 10512862"/>
              <a:gd name="csY48" fmla="*/ 1922713 h 5416094"/>
              <a:gd name="csX49" fmla="*/ 0 w 10512862"/>
              <a:gd name="csY49" fmla="*/ 1299863 h 5416094"/>
              <a:gd name="csX50" fmla="*/ 0 w 10512862"/>
              <a:gd name="csY50" fmla="*/ 0 h 541609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Lst>
            <a:rect l="l" t="t" r="r" b="b"/>
            <a:pathLst>
              <a:path w="10512862" h="5416094" extrusionOk="0">
                <a:moveTo>
                  <a:pt x="0" y="0"/>
                </a:moveTo>
                <a:cubicBezTo>
                  <a:pt x="225033" y="13746"/>
                  <a:pt x="423294" y="-497"/>
                  <a:pt x="551925" y="0"/>
                </a:cubicBezTo>
                <a:cubicBezTo>
                  <a:pt x="680556" y="497"/>
                  <a:pt x="775084" y="-9208"/>
                  <a:pt x="893593" y="0"/>
                </a:cubicBezTo>
                <a:cubicBezTo>
                  <a:pt x="1012102" y="9208"/>
                  <a:pt x="1579776" y="1608"/>
                  <a:pt x="1760904" y="0"/>
                </a:cubicBezTo>
                <a:cubicBezTo>
                  <a:pt x="1942032" y="-1608"/>
                  <a:pt x="2151672" y="10045"/>
                  <a:pt x="2312830" y="0"/>
                </a:cubicBezTo>
                <a:cubicBezTo>
                  <a:pt x="2473988" y="-10045"/>
                  <a:pt x="2678125" y="11124"/>
                  <a:pt x="2864755" y="0"/>
                </a:cubicBezTo>
                <a:cubicBezTo>
                  <a:pt x="3051386" y="-11124"/>
                  <a:pt x="3426225" y="-9724"/>
                  <a:pt x="3732066" y="0"/>
                </a:cubicBezTo>
                <a:cubicBezTo>
                  <a:pt x="4037907" y="9724"/>
                  <a:pt x="4018400" y="-7166"/>
                  <a:pt x="4178863" y="0"/>
                </a:cubicBezTo>
                <a:cubicBezTo>
                  <a:pt x="4339326" y="7166"/>
                  <a:pt x="4691578" y="27224"/>
                  <a:pt x="5046174" y="0"/>
                </a:cubicBezTo>
                <a:cubicBezTo>
                  <a:pt x="5400770" y="-27224"/>
                  <a:pt x="5482994" y="23246"/>
                  <a:pt x="5913485" y="0"/>
                </a:cubicBezTo>
                <a:cubicBezTo>
                  <a:pt x="6343976" y="-23246"/>
                  <a:pt x="6367997" y="-5995"/>
                  <a:pt x="6570539" y="0"/>
                </a:cubicBezTo>
                <a:cubicBezTo>
                  <a:pt x="6773081" y="5995"/>
                  <a:pt x="7254257" y="-41369"/>
                  <a:pt x="7437850" y="0"/>
                </a:cubicBezTo>
                <a:cubicBezTo>
                  <a:pt x="7621443" y="41369"/>
                  <a:pt x="7850334" y="27548"/>
                  <a:pt x="7989775" y="0"/>
                </a:cubicBezTo>
                <a:cubicBezTo>
                  <a:pt x="8129217" y="-27548"/>
                  <a:pt x="8298313" y="-26071"/>
                  <a:pt x="8541700" y="0"/>
                </a:cubicBezTo>
                <a:cubicBezTo>
                  <a:pt x="8785088" y="26071"/>
                  <a:pt x="8966103" y="-18083"/>
                  <a:pt x="9303883" y="0"/>
                </a:cubicBezTo>
                <a:cubicBezTo>
                  <a:pt x="9641663" y="18083"/>
                  <a:pt x="9721834" y="-9535"/>
                  <a:pt x="9855808" y="0"/>
                </a:cubicBezTo>
                <a:cubicBezTo>
                  <a:pt x="9989782" y="9535"/>
                  <a:pt x="10352532" y="17076"/>
                  <a:pt x="10512862" y="0"/>
                </a:cubicBezTo>
                <a:cubicBezTo>
                  <a:pt x="10522181" y="196329"/>
                  <a:pt x="10546324" y="488432"/>
                  <a:pt x="10512862" y="785334"/>
                </a:cubicBezTo>
                <a:cubicBezTo>
                  <a:pt x="10479400" y="1082236"/>
                  <a:pt x="10533647" y="1323726"/>
                  <a:pt x="10512862" y="1516506"/>
                </a:cubicBezTo>
                <a:cubicBezTo>
                  <a:pt x="10492077" y="1709286"/>
                  <a:pt x="10543590" y="2097632"/>
                  <a:pt x="10512862" y="2247679"/>
                </a:cubicBezTo>
                <a:cubicBezTo>
                  <a:pt x="10482134" y="2397726"/>
                  <a:pt x="10489033" y="2577292"/>
                  <a:pt x="10512862" y="2762208"/>
                </a:cubicBezTo>
                <a:cubicBezTo>
                  <a:pt x="10536691" y="2947124"/>
                  <a:pt x="10508269" y="3105736"/>
                  <a:pt x="10512862" y="3330898"/>
                </a:cubicBezTo>
                <a:cubicBezTo>
                  <a:pt x="10517456" y="3556060"/>
                  <a:pt x="10494655" y="3882611"/>
                  <a:pt x="10512862" y="4062071"/>
                </a:cubicBezTo>
                <a:cubicBezTo>
                  <a:pt x="10531069" y="4241531"/>
                  <a:pt x="10542053" y="4505155"/>
                  <a:pt x="10512862" y="4684921"/>
                </a:cubicBezTo>
                <a:cubicBezTo>
                  <a:pt x="10483672" y="4864687"/>
                  <a:pt x="10494618" y="5246484"/>
                  <a:pt x="10512862" y="5416094"/>
                </a:cubicBezTo>
                <a:cubicBezTo>
                  <a:pt x="10193319" y="5422310"/>
                  <a:pt x="10027768" y="5414674"/>
                  <a:pt x="9750680" y="5416094"/>
                </a:cubicBezTo>
                <a:cubicBezTo>
                  <a:pt x="9473592" y="5417514"/>
                  <a:pt x="9504441" y="5426911"/>
                  <a:pt x="9409011" y="5416094"/>
                </a:cubicBezTo>
                <a:cubicBezTo>
                  <a:pt x="9313581" y="5405277"/>
                  <a:pt x="9045272" y="5410503"/>
                  <a:pt x="8751958" y="5416094"/>
                </a:cubicBezTo>
                <a:cubicBezTo>
                  <a:pt x="8458644" y="5421685"/>
                  <a:pt x="8514943" y="5430795"/>
                  <a:pt x="8305161" y="5416094"/>
                </a:cubicBezTo>
                <a:cubicBezTo>
                  <a:pt x="8095379" y="5401393"/>
                  <a:pt x="7782738" y="5379207"/>
                  <a:pt x="7542978" y="5416094"/>
                </a:cubicBezTo>
                <a:cubicBezTo>
                  <a:pt x="7303218" y="5452981"/>
                  <a:pt x="7269692" y="5421697"/>
                  <a:pt x="7096182" y="5416094"/>
                </a:cubicBezTo>
                <a:cubicBezTo>
                  <a:pt x="6922672" y="5410491"/>
                  <a:pt x="6681721" y="5409518"/>
                  <a:pt x="6333999" y="5416094"/>
                </a:cubicBezTo>
                <a:cubicBezTo>
                  <a:pt x="5986277" y="5422670"/>
                  <a:pt x="6100558" y="5401924"/>
                  <a:pt x="5992331" y="5416094"/>
                </a:cubicBezTo>
                <a:cubicBezTo>
                  <a:pt x="5884104" y="5430264"/>
                  <a:pt x="5581939" y="5434520"/>
                  <a:pt x="5230149" y="5416094"/>
                </a:cubicBezTo>
                <a:cubicBezTo>
                  <a:pt x="4878359" y="5397668"/>
                  <a:pt x="4875885" y="5395196"/>
                  <a:pt x="4783352" y="5416094"/>
                </a:cubicBezTo>
                <a:cubicBezTo>
                  <a:pt x="4690819" y="5436992"/>
                  <a:pt x="4526099" y="5405345"/>
                  <a:pt x="4441684" y="5416094"/>
                </a:cubicBezTo>
                <a:cubicBezTo>
                  <a:pt x="4357269" y="5426843"/>
                  <a:pt x="4203964" y="5400047"/>
                  <a:pt x="3994888" y="5416094"/>
                </a:cubicBezTo>
                <a:cubicBezTo>
                  <a:pt x="3785812" y="5432141"/>
                  <a:pt x="3450456" y="5404412"/>
                  <a:pt x="3232705" y="5416094"/>
                </a:cubicBezTo>
                <a:cubicBezTo>
                  <a:pt x="3014954" y="5427776"/>
                  <a:pt x="3003791" y="5430327"/>
                  <a:pt x="2785908" y="5416094"/>
                </a:cubicBezTo>
                <a:cubicBezTo>
                  <a:pt x="2568025" y="5401861"/>
                  <a:pt x="2599226" y="5416122"/>
                  <a:pt x="2444240" y="5416094"/>
                </a:cubicBezTo>
                <a:cubicBezTo>
                  <a:pt x="2289254" y="5416066"/>
                  <a:pt x="2170121" y="5435647"/>
                  <a:pt x="1997444" y="5416094"/>
                </a:cubicBezTo>
                <a:cubicBezTo>
                  <a:pt x="1824767" y="5396541"/>
                  <a:pt x="1635094" y="5395325"/>
                  <a:pt x="1445519" y="5416094"/>
                </a:cubicBezTo>
                <a:cubicBezTo>
                  <a:pt x="1255945" y="5436863"/>
                  <a:pt x="945472" y="5432426"/>
                  <a:pt x="788465" y="5416094"/>
                </a:cubicBezTo>
                <a:cubicBezTo>
                  <a:pt x="631458" y="5399762"/>
                  <a:pt x="183496" y="5395670"/>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p:txBody>
      </p:sp>
      <p:sp>
        <p:nvSpPr>
          <p:cNvPr id="17" name="sketchy line">
            <a:extLst>
              <a:ext uri="{FF2B5EF4-FFF2-40B4-BE49-F238E27FC236}">
                <a16:creationId xmlns:a16="http://schemas.microsoft.com/office/drawing/2014/main" id="{D2DC6760-5B4C-C2E2-7AFC-05661692A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171" y="4419423"/>
            <a:ext cx="4242483" cy="18288"/>
          </a:xfrm>
          <a:custGeom>
            <a:avLst/>
            <a:gdLst>
              <a:gd name="csX0" fmla="*/ 0 w 4242483"/>
              <a:gd name="csY0" fmla="*/ 0 h 18288"/>
              <a:gd name="csX1" fmla="*/ 563644 w 4242483"/>
              <a:gd name="csY1" fmla="*/ 0 h 18288"/>
              <a:gd name="csX2" fmla="*/ 1042439 w 4242483"/>
              <a:gd name="csY2" fmla="*/ 0 h 18288"/>
              <a:gd name="csX3" fmla="*/ 1563658 w 4242483"/>
              <a:gd name="csY3" fmla="*/ 0 h 18288"/>
              <a:gd name="csX4" fmla="*/ 2212152 w 4242483"/>
              <a:gd name="csY4" fmla="*/ 0 h 18288"/>
              <a:gd name="csX5" fmla="*/ 2775796 w 4242483"/>
              <a:gd name="csY5" fmla="*/ 0 h 18288"/>
              <a:gd name="csX6" fmla="*/ 3297015 w 4242483"/>
              <a:gd name="csY6" fmla="*/ 0 h 18288"/>
              <a:gd name="csX7" fmla="*/ 4242483 w 4242483"/>
              <a:gd name="csY7" fmla="*/ 0 h 18288"/>
              <a:gd name="csX8" fmla="*/ 4242483 w 4242483"/>
              <a:gd name="csY8" fmla="*/ 18288 h 18288"/>
              <a:gd name="csX9" fmla="*/ 3636414 w 4242483"/>
              <a:gd name="csY9" fmla="*/ 18288 h 18288"/>
              <a:gd name="csX10" fmla="*/ 3115195 w 4242483"/>
              <a:gd name="csY10" fmla="*/ 18288 h 18288"/>
              <a:gd name="csX11" fmla="*/ 2424276 w 4242483"/>
              <a:gd name="csY11" fmla="*/ 18288 h 18288"/>
              <a:gd name="csX12" fmla="*/ 1860632 w 4242483"/>
              <a:gd name="csY12" fmla="*/ 18288 h 18288"/>
              <a:gd name="csX13" fmla="*/ 1381837 w 4242483"/>
              <a:gd name="csY13" fmla="*/ 18288 h 18288"/>
              <a:gd name="csX14" fmla="*/ 733343 w 4242483"/>
              <a:gd name="csY14" fmla="*/ 18288 h 18288"/>
              <a:gd name="csX15" fmla="*/ 0 w 4242483"/>
              <a:gd name="csY15" fmla="*/ 18288 h 18288"/>
              <a:gd name="csX16" fmla="*/ 0 w 4242483"/>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2483" h="18288" fill="none" extrusionOk="0">
                <a:moveTo>
                  <a:pt x="0" y="0"/>
                </a:moveTo>
                <a:cubicBezTo>
                  <a:pt x="201244" y="-5617"/>
                  <a:pt x="325237" y="-662"/>
                  <a:pt x="563644" y="0"/>
                </a:cubicBezTo>
                <a:cubicBezTo>
                  <a:pt x="802051" y="662"/>
                  <a:pt x="904517" y="10636"/>
                  <a:pt x="1042439" y="0"/>
                </a:cubicBezTo>
                <a:cubicBezTo>
                  <a:pt x="1180362" y="-10636"/>
                  <a:pt x="1367035" y="17538"/>
                  <a:pt x="1563658" y="0"/>
                </a:cubicBezTo>
                <a:cubicBezTo>
                  <a:pt x="1760281" y="-17538"/>
                  <a:pt x="1938680" y="30199"/>
                  <a:pt x="2212152" y="0"/>
                </a:cubicBezTo>
                <a:cubicBezTo>
                  <a:pt x="2485624" y="-30199"/>
                  <a:pt x="2622357" y="-17590"/>
                  <a:pt x="2775796" y="0"/>
                </a:cubicBezTo>
                <a:cubicBezTo>
                  <a:pt x="2929235" y="17590"/>
                  <a:pt x="3091008" y="10671"/>
                  <a:pt x="3297015" y="0"/>
                </a:cubicBezTo>
                <a:cubicBezTo>
                  <a:pt x="3503022" y="-10671"/>
                  <a:pt x="4004882" y="4197"/>
                  <a:pt x="4242483" y="0"/>
                </a:cubicBezTo>
                <a:cubicBezTo>
                  <a:pt x="4242881" y="7429"/>
                  <a:pt x="4242463" y="10822"/>
                  <a:pt x="4242483" y="18288"/>
                </a:cubicBezTo>
                <a:cubicBezTo>
                  <a:pt x="4020483" y="-11266"/>
                  <a:pt x="3856318" y="39234"/>
                  <a:pt x="3636414" y="18288"/>
                </a:cubicBezTo>
                <a:cubicBezTo>
                  <a:pt x="3416510" y="-2658"/>
                  <a:pt x="3315869" y="2454"/>
                  <a:pt x="3115195" y="18288"/>
                </a:cubicBezTo>
                <a:cubicBezTo>
                  <a:pt x="2914521" y="34122"/>
                  <a:pt x="2582532" y="15715"/>
                  <a:pt x="2424276" y="18288"/>
                </a:cubicBezTo>
                <a:cubicBezTo>
                  <a:pt x="2266020" y="20861"/>
                  <a:pt x="2119173" y="21828"/>
                  <a:pt x="1860632" y="18288"/>
                </a:cubicBezTo>
                <a:cubicBezTo>
                  <a:pt x="1602091" y="14748"/>
                  <a:pt x="1538782" y="35157"/>
                  <a:pt x="1381837" y="18288"/>
                </a:cubicBezTo>
                <a:cubicBezTo>
                  <a:pt x="1224892" y="1419"/>
                  <a:pt x="904167" y="32734"/>
                  <a:pt x="733343" y="18288"/>
                </a:cubicBezTo>
                <a:cubicBezTo>
                  <a:pt x="562519" y="3842"/>
                  <a:pt x="331401" y="37185"/>
                  <a:pt x="0" y="18288"/>
                </a:cubicBezTo>
                <a:cubicBezTo>
                  <a:pt x="-591" y="13205"/>
                  <a:pt x="-663" y="6329"/>
                  <a:pt x="0" y="0"/>
                </a:cubicBezTo>
                <a:close/>
              </a:path>
              <a:path w="4242483" h="18288" stroke="0" extrusionOk="0">
                <a:moveTo>
                  <a:pt x="0" y="0"/>
                </a:moveTo>
                <a:cubicBezTo>
                  <a:pt x="115272" y="8242"/>
                  <a:pt x="396340" y="20103"/>
                  <a:pt x="563644" y="0"/>
                </a:cubicBezTo>
                <a:cubicBezTo>
                  <a:pt x="730948" y="-20103"/>
                  <a:pt x="803967" y="-5143"/>
                  <a:pt x="1042439" y="0"/>
                </a:cubicBezTo>
                <a:cubicBezTo>
                  <a:pt x="1280912" y="5143"/>
                  <a:pt x="1574360" y="31190"/>
                  <a:pt x="1733357" y="0"/>
                </a:cubicBezTo>
                <a:cubicBezTo>
                  <a:pt x="1892354" y="-31190"/>
                  <a:pt x="2085876" y="8740"/>
                  <a:pt x="2297002" y="0"/>
                </a:cubicBezTo>
                <a:cubicBezTo>
                  <a:pt x="2508129" y="-8740"/>
                  <a:pt x="2627376" y="-8913"/>
                  <a:pt x="2860646" y="0"/>
                </a:cubicBezTo>
                <a:cubicBezTo>
                  <a:pt x="3093916" y="8913"/>
                  <a:pt x="3220256" y="31987"/>
                  <a:pt x="3551564" y="0"/>
                </a:cubicBezTo>
                <a:cubicBezTo>
                  <a:pt x="3882872" y="-31987"/>
                  <a:pt x="3948926" y="2131"/>
                  <a:pt x="4242483" y="0"/>
                </a:cubicBezTo>
                <a:cubicBezTo>
                  <a:pt x="4241597" y="5429"/>
                  <a:pt x="4243304" y="14046"/>
                  <a:pt x="4242483" y="18288"/>
                </a:cubicBezTo>
                <a:cubicBezTo>
                  <a:pt x="3989096" y="22464"/>
                  <a:pt x="3827790" y="-5372"/>
                  <a:pt x="3721264" y="18288"/>
                </a:cubicBezTo>
                <a:cubicBezTo>
                  <a:pt x="3614738" y="41948"/>
                  <a:pt x="3404140" y="2039"/>
                  <a:pt x="3115195" y="18288"/>
                </a:cubicBezTo>
                <a:cubicBezTo>
                  <a:pt x="2826250" y="34537"/>
                  <a:pt x="2778477" y="25905"/>
                  <a:pt x="2509126" y="18288"/>
                </a:cubicBezTo>
                <a:cubicBezTo>
                  <a:pt x="2239775" y="10671"/>
                  <a:pt x="2140237" y="13785"/>
                  <a:pt x="1945481" y="18288"/>
                </a:cubicBezTo>
                <a:cubicBezTo>
                  <a:pt x="1750726" y="22791"/>
                  <a:pt x="1408405" y="38963"/>
                  <a:pt x="1254563" y="18288"/>
                </a:cubicBezTo>
                <a:cubicBezTo>
                  <a:pt x="1100721" y="-2387"/>
                  <a:pt x="812726" y="18846"/>
                  <a:pt x="563644" y="18288"/>
                </a:cubicBezTo>
                <a:cubicBezTo>
                  <a:pt x="314562" y="17730"/>
                  <a:pt x="157920" y="15588"/>
                  <a:pt x="0" y="18288"/>
                </a:cubicBezTo>
                <a:cubicBezTo>
                  <a:pt x="668" y="13665"/>
                  <a:pt x="578" y="5675"/>
                  <a:pt x="0" y="0"/>
                </a:cubicBezTo>
                <a:close/>
              </a:path>
            </a:pathLst>
          </a:custGeom>
          <a:solidFill>
            <a:srgbClr val="FFFFFF">
              <a:alpha val="75000"/>
            </a:srgbClr>
          </a:solidFill>
          <a:ln w="41275" cap="rnd">
            <a:solidFill>
              <a:schemeClr val="bg1">
                <a:alpha val="75000"/>
              </a:schemeClr>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4250377634"/>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rot="5400000" flipH="1">
            <a:off x="876071" y="3390910"/>
            <a:ext cx="6856214" cy="76180"/>
          </a:xfrm>
          <a:prstGeom prst="rect">
            <a:avLst/>
          </a:prstGeom>
          <a:gradFill>
            <a:gsLst>
              <a:gs pos="0">
                <a:schemeClr val="tx1"/>
              </a:gs>
              <a:gs pos="34000">
                <a:schemeClr val="tx1">
                  <a:lumMod val="75000"/>
                  <a:lumOff val="25000"/>
                </a:schemeClr>
              </a:gs>
              <a:gs pos="71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70660" name="TextBox 3"/>
          <p:cNvSpPr txBox="1">
            <a:spLocks noChangeArrowheads="1"/>
          </p:cNvSpPr>
          <p:nvPr/>
        </p:nvSpPr>
        <p:spPr bwMode="auto">
          <a:xfrm>
            <a:off x="2361584" y="991308"/>
            <a:ext cx="324044" cy="830781"/>
          </a:xfrm>
          <a:prstGeom prst="rect">
            <a:avLst/>
          </a:prstGeom>
          <a:noFill/>
          <a:ln w="9525">
            <a:noFill/>
            <a:miter lim="800000"/>
            <a:headEnd/>
            <a:tailEnd/>
          </a:ln>
        </p:spPr>
        <p:txBody>
          <a:bodyPr wrap="non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4799" b="0" i="0" u="none" strike="noStrike" kern="1200" cap="none" spc="0" normalizeH="0" baseline="0" noProof="0">
                <a:ln>
                  <a:noFill/>
                </a:ln>
                <a:solidFill>
                  <a:srgbClr val="FF0000"/>
                </a:solidFill>
                <a:effectLst/>
                <a:uLnTx/>
                <a:uFillTx/>
                <a:latin typeface="Calibri"/>
                <a:ea typeface="+mn-ea"/>
                <a:cs typeface="+mn-cs"/>
              </a:rPr>
              <a:t> </a:t>
            </a:r>
          </a:p>
        </p:txBody>
      </p:sp>
      <p:sp>
        <p:nvSpPr>
          <p:cNvPr id="11" name="Rectangle 10"/>
          <p:cNvSpPr/>
          <p:nvPr/>
        </p:nvSpPr>
        <p:spPr>
          <a:xfrm flipH="1">
            <a:off x="4342269" y="1219776"/>
            <a:ext cx="4113728" cy="76180"/>
          </a:xfrm>
          <a:prstGeom prst="rect">
            <a:avLst/>
          </a:prstGeom>
          <a:gradFill>
            <a:gsLst>
              <a:gs pos="0">
                <a:schemeClr val="tx1"/>
              </a:gs>
              <a:gs pos="64999">
                <a:schemeClr val="tx1">
                  <a:lumMod val="75000"/>
                  <a:lumOff val="2500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a:spLocks noChangeArrowheads="1"/>
          </p:cNvSpPr>
          <p:nvPr/>
        </p:nvSpPr>
        <p:spPr bwMode="auto">
          <a:xfrm>
            <a:off x="4723169" y="1646391"/>
            <a:ext cx="5561151" cy="4244287"/>
          </a:xfrm>
          <a:prstGeom prst="rect">
            <a:avLst/>
          </a:prstGeom>
          <a:noFill/>
          <a:ln w="9525">
            <a:noFill/>
            <a:miter lim="800000"/>
            <a:headEnd/>
            <a:tailEnd/>
          </a:ln>
        </p:spPr>
        <p:txBody>
          <a:bodyPr>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a:ln>
                  <a:noFill/>
                </a:ln>
                <a:solidFill>
                  <a:srgbClr val="C00000"/>
                </a:solidFill>
                <a:effectLst/>
                <a:uLnTx/>
                <a:uFillTx/>
                <a:latin typeface="Abadi Extra Light" panose="020B0204020104020204" pitchFamily="34" charset="0"/>
                <a:ea typeface="+mn-ea"/>
                <a:cs typeface="+mn-cs"/>
              </a:rPr>
              <a:t>CLE - Continuing Legal Education for </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799" b="1" i="0" u="none" strike="noStrike" kern="1200" cap="none" spc="0" normalizeH="0" baseline="0" noProof="0">
                <a:ln>
                  <a:noFill/>
                </a:ln>
                <a:solidFill>
                  <a:srgbClr val="C00000"/>
                </a:solidFill>
                <a:effectLst/>
                <a:uLnTx/>
                <a:uFillTx/>
                <a:latin typeface="Abadi Extra Light" panose="020B0204020104020204" pitchFamily="34" charset="0"/>
                <a:ea typeface="+mn-ea"/>
                <a:cs typeface="+mn-cs"/>
              </a:rPr>
              <a:t>Attorneys:</a:t>
            </a:r>
            <a:br>
              <a:rPr kumimoji="0" lang="en-US" sz="1799" b="0" i="0" u="none" strike="noStrike" kern="1200" cap="none" spc="0" normalizeH="0" baseline="0" noProof="0">
                <a:ln>
                  <a:noFill/>
                </a:ln>
                <a:solidFill>
                  <a:srgbClr val="C00000"/>
                </a:solidFill>
                <a:effectLst/>
                <a:uLnTx/>
                <a:uFillTx/>
                <a:latin typeface="Abadi Extra Light" panose="020B0204020104020204" pitchFamily="34" charset="0"/>
                <a:ea typeface="+mn-ea"/>
                <a:cs typeface="+mn-cs"/>
              </a:rPr>
            </a:br>
            <a:br>
              <a:rPr kumimoji="0" lang="en-US" sz="1799" b="0" i="0" u="none" strike="noStrike" kern="1200" cap="none" spc="0" normalizeH="0" baseline="0" noProof="0">
                <a:ln>
                  <a:noFill/>
                </a:ln>
                <a:solidFill>
                  <a:srgbClr val="000000"/>
                </a:solidFill>
                <a:effectLst/>
                <a:uLnTx/>
                <a:uFillTx/>
                <a:latin typeface="Abadi Extra Light" panose="020B0204020104020204" pitchFamily="34" charset="0"/>
                <a:ea typeface="+mn-ea"/>
                <a:cs typeface="+mn-cs"/>
              </a:rPr>
            </a:br>
            <a:r>
              <a:rPr kumimoji="0" lang="en-US" sz="1799" b="0" i="0" u="none" strike="noStrike" kern="1200" cap="none" spc="0" normalizeH="0" baseline="0" noProof="0">
                <a:ln>
                  <a:noFill/>
                </a:ln>
                <a:solidFill>
                  <a:srgbClr val="C00000"/>
                </a:solidFill>
                <a:effectLst/>
                <a:uLnTx/>
                <a:uFillTx/>
                <a:latin typeface="Abadi Extra Light" panose="020B0204020104020204" pitchFamily="34" charset="0"/>
                <a:ea typeface="+mn-ea"/>
                <a:cs typeface="+mn-cs"/>
              </a:rPr>
              <a:t>YourOnlineProfessor.net </a:t>
            </a:r>
            <a:r>
              <a:rPr kumimoji="0" lang="en-US" sz="1799" b="0" i="0" u="none" strike="noStrike" kern="1200" cap="none" spc="0" normalizeH="0" baseline="0" noProof="0">
                <a:ln>
                  <a:noFill/>
                </a:ln>
                <a:solidFill>
                  <a:srgbClr val="000000"/>
                </a:solidFill>
                <a:effectLst/>
                <a:uLnTx/>
                <a:uFillTx/>
                <a:latin typeface="Abadi Extra Light" panose="020B0204020104020204" pitchFamily="34" charset="0"/>
                <a:ea typeface="+mn-ea"/>
                <a:cs typeface="+mn-cs"/>
              </a:rPr>
              <a:t>is an </a:t>
            </a:r>
            <a:r>
              <a:rPr kumimoji="0" lang="en-US" sz="1799" b="0" i="1" u="none" strike="noStrike" kern="1200" cap="none" spc="0" normalizeH="0" baseline="0" noProof="0">
                <a:ln>
                  <a:noFill/>
                </a:ln>
                <a:solidFill>
                  <a:srgbClr val="000000"/>
                </a:solidFill>
                <a:effectLst/>
                <a:uLnTx/>
                <a:uFillTx/>
                <a:latin typeface="Abadi Extra Light" panose="020B0204020104020204" pitchFamily="34" charset="0"/>
                <a:ea typeface="+mn-ea"/>
                <a:cs typeface="+mn-cs"/>
              </a:rPr>
              <a:t>Accredited Provider for Pennsylvania Continuing Legal Education, </a:t>
            </a:r>
            <a:r>
              <a:rPr kumimoji="0" lang="en-US" sz="1799" b="0" i="0" u="none" strike="noStrike" kern="1200" cap="none" spc="0" normalizeH="0" baseline="0" noProof="0">
                <a:ln>
                  <a:noFill/>
                </a:ln>
                <a:solidFill>
                  <a:srgbClr val="000000"/>
                </a:solidFill>
                <a:effectLst/>
                <a:uLnTx/>
                <a:uFillTx/>
                <a:latin typeface="Abadi Extra Light" panose="020B0204020104020204" pitchFamily="34" charset="0"/>
                <a:ea typeface="+mn-ea"/>
                <a:cs typeface="+mn-cs"/>
              </a:rPr>
              <a:t>through The Supreme Court of Pennsylvania's Continuing Legal Education Board, registered as sponsor #7003.</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badi Extra Light" panose="020B0204020104020204" pitchFamily="34" charset="0"/>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000000"/>
                </a:solidFill>
                <a:effectLst/>
                <a:uLnTx/>
                <a:uFillTx/>
                <a:latin typeface="Abadi Extra Light" panose="020B0204020104020204" pitchFamily="34" charset="0"/>
                <a:ea typeface="+mn-ea"/>
                <a:cs typeface="+mn-cs"/>
              </a:rPr>
              <a:t>This program qualifies as 1 hour -  </a:t>
            </a:r>
            <a:r>
              <a:rPr kumimoji="0" lang="en-US" sz="1799" b="0" i="0" u="none" strike="noStrike" kern="1200" cap="none" spc="0" normalizeH="0" baseline="0" noProof="0">
                <a:ln>
                  <a:noFill/>
                </a:ln>
                <a:solidFill>
                  <a:srgbClr val="8A0000"/>
                </a:solidFill>
                <a:effectLst/>
                <a:uLnTx/>
                <a:uFillTx/>
                <a:latin typeface="Abadi Extra Light" panose="020B0204020104020204" pitchFamily="34" charset="0"/>
                <a:ea typeface="+mn-ea"/>
                <a:cs typeface="+mn-cs"/>
              </a:rPr>
              <a:t>‘</a:t>
            </a:r>
            <a:r>
              <a:rPr kumimoji="0" lang="en-US" sz="1799" b="0" i="0" u="none" strike="noStrike" kern="1200" cap="none" spc="0" normalizeH="0" baseline="0" noProof="0">
                <a:ln>
                  <a:noFill/>
                </a:ln>
                <a:solidFill>
                  <a:srgbClr val="C00000"/>
                </a:solidFill>
                <a:effectLst/>
                <a:uLnTx/>
                <a:uFillTx/>
                <a:latin typeface="Abadi Extra Light" panose="020B0204020104020204" pitchFamily="34" charset="0"/>
                <a:ea typeface="+mn-ea"/>
                <a:cs typeface="+mn-cs"/>
              </a:rPr>
              <a:t>Live Webcast’ </a:t>
            </a:r>
            <a:r>
              <a:rPr kumimoji="0" lang="en-US" sz="1799" b="0" i="0" u="none" strike="noStrike" kern="1200" cap="none" spc="0" normalizeH="0" baseline="0" noProof="0">
                <a:ln>
                  <a:noFill/>
                </a:ln>
                <a:solidFill>
                  <a:srgbClr val="000000"/>
                </a:solidFill>
                <a:effectLst/>
                <a:uLnTx/>
                <a:uFillTx/>
                <a:latin typeface="Abadi Extra Light" panose="020B0204020104020204" pitchFamily="34" charset="0"/>
                <a:ea typeface="+mn-ea"/>
                <a:cs typeface="+mn-cs"/>
              </a:rPr>
              <a:t>under PA CLE Board guidelines and in the states of </a:t>
            </a:r>
            <a:r>
              <a:rPr kumimoji="0" lang="en-US" sz="1799" b="0" i="0" u="none" strike="noStrike" kern="1200" cap="none" spc="0" normalizeH="0" baseline="0" noProof="0">
                <a:ln>
                  <a:noFill/>
                </a:ln>
                <a:solidFill>
                  <a:srgbClr val="C00000"/>
                </a:solidFill>
                <a:effectLst/>
                <a:uLnTx/>
                <a:uFillTx/>
                <a:latin typeface="Abadi Extra Light" panose="020B0204020104020204" pitchFamily="34" charset="0"/>
                <a:ea typeface="+mn-ea"/>
                <a:cs typeface="+mn-cs"/>
              </a:rPr>
              <a:t>Delaware, New Jersey, California, and Texas</a:t>
            </a:r>
            <a:endParaRPr kumimoji="0" lang="en-US" sz="1799" b="1" i="0" u="none" strike="noStrike" kern="1200" cap="none" spc="0" normalizeH="0" baseline="0" noProof="0">
              <a:ln>
                <a:noFill/>
              </a:ln>
              <a:solidFill>
                <a:srgbClr val="000000"/>
              </a:solidFill>
              <a:effectLst/>
              <a:uLnTx/>
              <a:uFillTx/>
              <a:latin typeface="Abadi Extra Light" panose="020B0204020104020204" pitchFamily="34" charset="0"/>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Abadi Extra Light" panose="020B0204020104020204" pitchFamily="34" charset="0"/>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a:ln>
                  <a:noFill/>
                </a:ln>
                <a:solidFill>
                  <a:srgbClr val="000000"/>
                </a:solidFill>
                <a:effectLst/>
                <a:uLnTx/>
                <a:uFillTx/>
                <a:latin typeface="Abadi Extra Light" panose="020B0204020104020204" pitchFamily="34" charset="0"/>
                <a:ea typeface="+mn-ea"/>
                <a:cs typeface="+mn-cs"/>
              </a:rPr>
              <a:t>In most cases, credit is also available to </a:t>
            </a:r>
            <a:r>
              <a:rPr kumimoji="0" lang="en-US" sz="1799" b="0" i="0" u="none" strike="noStrike" kern="1200" cap="none" spc="0" normalizeH="0" baseline="0" noProof="0">
                <a:ln>
                  <a:noFill/>
                </a:ln>
                <a:solidFill>
                  <a:srgbClr val="C00000"/>
                </a:solidFill>
                <a:effectLst/>
                <a:uLnTx/>
                <a:uFillTx/>
                <a:latin typeface="Abadi Extra Light" panose="020B0204020104020204" pitchFamily="34" charset="0"/>
                <a:ea typeface="+mn-ea"/>
                <a:cs typeface="+mn-cs"/>
              </a:rPr>
              <a:t>New York </a:t>
            </a:r>
            <a:r>
              <a:rPr kumimoji="0" lang="en-US" sz="1799" b="0" i="0" u="none" strike="noStrike" kern="1200" cap="none" spc="0" normalizeH="0" baseline="0" noProof="0">
                <a:ln>
                  <a:noFill/>
                </a:ln>
                <a:solidFill>
                  <a:srgbClr val="000000"/>
                </a:solidFill>
                <a:effectLst/>
                <a:uLnTx/>
                <a:uFillTx/>
                <a:latin typeface="Abadi Extra Light" panose="020B0204020104020204" pitchFamily="34" charset="0"/>
                <a:ea typeface="+mn-ea"/>
                <a:cs typeface="+mn-cs"/>
              </a:rPr>
              <a:t>attorneys through New York’s “approved jurisdiction policy.”</a:t>
            </a:r>
          </a:p>
        </p:txBody>
      </p:sp>
      <p:sp>
        <p:nvSpPr>
          <p:cNvPr id="9" name="Title 1">
            <a:extLst>
              <a:ext uri="{FF2B5EF4-FFF2-40B4-BE49-F238E27FC236}">
                <a16:creationId xmlns:a16="http://schemas.microsoft.com/office/drawing/2014/main" id="{1382F818-5179-4096-9FB8-F41AC3A930EB}"/>
              </a:ext>
            </a:extLst>
          </p:cNvPr>
          <p:cNvSpPr>
            <a:spLocks noGrp="1"/>
          </p:cNvSpPr>
          <p:nvPr>
            <p:ph type="ctrTitle"/>
          </p:nvPr>
        </p:nvSpPr>
        <p:spPr>
          <a:xfrm>
            <a:off x="4266088" y="366790"/>
            <a:ext cx="4723170" cy="624518"/>
          </a:xfrm>
          <a:ln>
            <a:noFill/>
          </a:ln>
        </p:spPr>
        <p:txBody>
          <a:bodyPr rtlCol="0">
            <a:normAutofit/>
          </a:bodyPr>
          <a:lstStyle/>
          <a:p>
            <a:pPr>
              <a:defRPr/>
            </a:pPr>
            <a:r>
              <a:rPr lang="en-US" sz="3199">
                <a:solidFill>
                  <a:schemeClr val="tx2">
                    <a:lumMod val="60000"/>
                    <a:lumOff val="40000"/>
                  </a:schemeClr>
                </a:solidFill>
                <a:effectLst>
                  <a:outerShdw blurRad="38100" dist="38100" dir="2700000" algn="tl">
                    <a:srgbClr val="000000">
                      <a:alpha val="43137"/>
                    </a:srgbClr>
                  </a:outerShdw>
                </a:effectLst>
                <a:latin typeface="Bernard MT Condensed" pitchFamily="18" charset="0"/>
              </a:rPr>
              <a:t>YourOnLineProfessor.net </a:t>
            </a:r>
          </a:p>
        </p:txBody>
      </p:sp>
      <p:pic>
        <p:nvPicPr>
          <p:cNvPr id="2" name="Picture 1" descr="gibperknobackground.png">
            <a:extLst>
              <a:ext uri="{FF2B5EF4-FFF2-40B4-BE49-F238E27FC236}">
                <a16:creationId xmlns:a16="http://schemas.microsoft.com/office/drawing/2014/main" id="{60E42589-7550-1C7F-8EFF-69489F068F14}"/>
              </a:ext>
            </a:extLst>
          </p:cNvPr>
          <p:cNvPicPr>
            <a:picLocks noChangeAspect="1"/>
          </p:cNvPicPr>
          <p:nvPr/>
        </p:nvPicPr>
        <p:blipFill>
          <a:blip r:embed="rId3" cstate="print"/>
          <a:srcRect/>
          <a:stretch>
            <a:fillRect/>
          </a:stretch>
        </p:blipFill>
        <p:spPr bwMode="auto">
          <a:xfrm>
            <a:off x="688649" y="5803046"/>
            <a:ext cx="2483215" cy="583073"/>
          </a:xfrm>
          <a:prstGeom prst="rect">
            <a:avLst/>
          </a:prstGeom>
          <a:noFill/>
          <a:ln w="9525">
            <a:noFill/>
            <a:miter lim="800000"/>
            <a:headEnd/>
            <a:tailEnd/>
          </a:ln>
          <a:effectLst>
            <a:outerShdw blurRad="149987" dist="250190" dir="8460000" sx="103000" sy="103000" algn="ctr">
              <a:srgbClr val="000000">
                <a:alpha val="32000"/>
              </a:srgbClr>
            </a:outerShdw>
          </a:effectLst>
        </p:spPr>
      </p:pic>
    </p:spTree>
    <p:extLst>
      <p:ext uri="{BB962C8B-B14F-4D97-AF65-F5344CB8AC3E}">
        <p14:creationId xmlns:p14="http://schemas.microsoft.com/office/powerpoint/2010/main" val="3873238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pic>
        <p:nvPicPr>
          <p:cNvPr id="9" name="Graphic 8" descr="Contract">
            <a:extLst>
              <a:ext uri="{FF2B5EF4-FFF2-40B4-BE49-F238E27FC236}">
                <a16:creationId xmlns:a16="http://schemas.microsoft.com/office/drawing/2014/main" id="{73EFE71C-449F-E6C0-0880-A143BAC6139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01625" y="1313965"/>
            <a:ext cx="4420027" cy="4420027"/>
          </a:xfrm>
          <a:prstGeom prst="rect">
            <a:avLst/>
          </a:prstGeom>
          <a:effectLst>
            <a:outerShdw blurRad="50800" dist="50800" dir="5400000" algn="ctr" rotWithShape="0">
              <a:srgbClr val="000000">
                <a:alpha val="99000"/>
              </a:srgbClr>
            </a:outerShdw>
          </a:effectLst>
        </p:spPr>
      </p:pic>
      <p:sp>
        <p:nvSpPr>
          <p:cNvPr id="21" name="Freeform: Shape 20">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8786" y="0"/>
            <a:ext cx="7560039"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dirty="0">
              <a:latin typeface="Abadi" panose="020B0604020104020204" pitchFamily="34" charset="0"/>
            </a:endParaRPr>
          </a:p>
        </p:txBody>
      </p:sp>
      <p:sp>
        <p:nvSpPr>
          <p:cNvPr id="3" name="TextBox 2"/>
          <p:cNvSpPr txBox="1"/>
          <p:nvPr/>
        </p:nvSpPr>
        <p:spPr>
          <a:xfrm>
            <a:off x="5603858" y="286728"/>
            <a:ext cx="5335880" cy="1835911"/>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3200" b="1" i="0" kern="1200" dirty="0">
                <a:solidFill>
                  <a:srgbClr val="FFFFFF"/>
                </a:solidFill>
                <a:effectLst>
                  <a:outerShdw blurRad="38100" dist="38100" dir="2700000" algn="tl">
                    <a:srgbClr val="000000">
                      <a:alpha val="43137"/>
                    </a:srgbClr>
                  </a:outerShdw>
                </a:effectLst>
                <a:latin typeface="Georgia" panose="02040502050405020303" pitchFamily="18" charset="0"/>
                <a:ea typeface="+mj-ea"/>
                <a:cs typeface="+mj-cs"/>
              </a:rPr>
              <a:t>The Operating Agreement</a:t>
            </a:r>
          </a:p>
        </p:txBody>
      </p:sp>
      <p:sp>
        <p:nvSpPr>
          <p:cNvPr id="23"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7853" y="2560829"/>
            <a:ext cx="5027890" cy="18288"/>
          </a:xfrm>
          <a:custGeom>
            <a:avLst/>
            <a:gdLst>
              <a:gd name="csX0" fmla="*/ 0 w 5027890"/>
              <a:gd name="csY0" fmla="*/ 0 h 18288"/>
              <a:gd name="csX1" fmla="*/ 527928 w 5027890"/>
              <a:gd name="csY1" fmla="*/ 0 h 18288"/>
              <a:gd name="csX2" fmla="*/ 1206694 w 5027890"/>
              <a:gd name="csY2" fmla="*/ 0 h 18288"/>
              <a:gd name="csX3" fmla="*/ 1784901 w 5027890"/>
              <a:gd name="csY3" fmla="*/ 0 h 18288"/>
              <a:gd name="csX4" fmla="*/ 2312829 w 5027890"/>
              <a:gd name="csY4" fmla="*/ 0 h 18288"/>
              <a:gd name="csX5" fmla="*/ 2991595 w 5027890"/>
              <a:gd name="csY5" fmla="*/ 0 h 18288"/>
              <a:gd name="csX6" fmla="*/ 3620081 w 5027890"/>
              <a:gd name="csY6" fmla="*/ 0 h 18288"/>
              <a:gd name="csX7" fmla="*/ 4248567 w 5027890"/>
              <a:gd name="csY7" fmla="*/ 0 h 18288"/>
              <a:gd name="csX8" fmla="*/ 5027890 w 5027890"/>
              <a:gd name="csY8" fmla="*/ 0 h 18288"/>
              <a:gd name="csX9" fmla="*/ 5027890 w 5027890"/>
              <a:gd name="csY9" fmla="*/ 18288 h 18288"/>
              <a:gd name="csX10" fmla="*/ 4499962 w 5027890"/>
              <a:gd name="csY10" fmla="*/ 18288 h 18288"/>
              <a:gd name="csX11" fmla="*/ 4022312 w 5027890"/>
              <a:gd name="csY11" fmla="*/ 18288 h 18288"/>
              <a:gd name="csX12" fmla="*/ 3343547 w 5027890"/>
              <a:gd name="csY12" fmla="*/ 18288 h 18288"/>
              <a:gd name="csX13" fmla="*/ 2815618 w 5027890"/>
              <a:gd name="csY13" fmla="*/ 18288 h 18288"/>
              <a:gd name="csX14" fmla="*/ 2136853 w 5027890"/>
              <a:gd name="csY14" fmla="*/ 18288 h 18288"/>
              <a:gd name="csX15" fmla="*/ 1407809 w 5027890"/>
              <a:gd name="csY15" fmla="*/ 18288 h 18288"/>
              <a:gd name="csX16" fmla="*/ 829602 w 5027890"/>
              <a:gd name="csY16" fmla="*/ 18288 h 18288"/>
              <a:gd name="csX17" fmla="*/ 0 w 5027890"/>
              <a:gd name="csY17" fmla="*/ 18288 h 18288"/>
              <a:gd name="csX18" fmla="*/ 0 w 502789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027890" h="18288" fill="none" extrusionOk="0">
                <a:moveTo>
                  <a:pt x="0" y="0"/>
                </a:moveTo>
                <a:cubicBezTo>
                  <a:pt x="207535" y="13401"/>
                  <a:pt x="362139" y="-2307"/>
                  <a:pt x="527928" y="0"/>
                </a:cubicBezTo>
                <a:cubicBezTo>
                  <a:pt x="693717" y="2307"/>
                  <a:pt x="955651" y="13549"/>
                  <a:pt x="1206694" y="0"/>
                </a:cubicBezTo>
                <a:cubicBezTo>
                  <a:pt x="1457737" y="-13549"/>
                  <a:pt x="1497256" y="-13172"/>
                  <a:pt x="1784901" y="0"/>
                </a:cubicBezTo>
                <a:cubicBezTo>
                  <a:pt x="2072546" y="13172"/>
                  <a:pt x="2114871" y="15454"/>
                  <a:pt x="2312829" y="0"/>
                </a:cubicBezTo>
                <a:cubicBezTo>
                  <a:pt x="2510787" y="-15454"/>
                  <a:pt x="2804488" y="-25900"/>
                  <a:pt x="2991595" y="0"/>
                </a:cubicBezTo>
                <a:cubicBezTo>
                  <a:pt x="3178702" y="25900"/>
                  <a:pt x="3479142" y="-21780"/>
                  <a:pt x="3620081" y="0"/>
                </a:cubicBezTo>
                <a:cubicBezTo>
                  <a:pt x="3761020" y="21780"/>
                  <a:pt x="4031153" y="-25423"/>
                  <a:pt x="4248567" y="0"/>
                </a:cubicBezTo>
                <a:cubicBezTo>
                  <a:pt x="4465981" y="25423"/>
                  <a:pt x="4755987" y="13501"/>
                  <a:pt x="5027890" y="0"/>
                </a:cubicBezTo>
                <a:cubicBezTo>
                  <a:pt x="5028420" y="6954"/>
                  <a:pt x="5028624" y="12839"/>
                  <a:pt x="5027890" y="18288"/>
                </a:cubicBezTo>
                <a:cubicBezTo>
                  <a:pt x="4869908" y="43644"/>
                  <a:pt x="4712770" y="35369"/>
                  <a:pt x="4499962" y="18288"/>
                </a:cubicBezTo>
                <a:cubicBezTo>
                  <a:pt x="4287154" y="1207"/>
                  <a:pt x="4226691" y="25455"/>
                  <a:pt x="4022312" y="18288"/>
                </a:cubicBezTo>
                <a:cubicBezTo>
                  <a:pt x="3817933" y="11122"/>
                  <a:pt x="3534420" y="30255"/>
                  <a:pt x="3343547" y="18288"/>
                </a:cubicBezTo>
                <a:cubicBezTo>
                  <a:pt x="3152674" y="6321"/>
                  <a:pt x="2953721" y="21999"/>
                  <a:pt x="2815618" y="18288"/>
                </a:cubicBezTo>
                <a:cubicBezTo>
                  <a:pt x="2677515" y="14577"/>
                  <a:pt x="2298340" y="-3692"/>
                  <a:pt x="2136853" y="18288"/>
                </a:cubicBezTo>
                <a:cubicBezTo>
                  <a:pt x="1975367" y="40268"/>
                  <a:pt x="1679098" y="27292"/>
                  <a:pt x="1407809" y="18288"/>
                </a:cubicBezTo>
                <a:cubicBezTo>
                  <a:pt x="1136520" y="9284"/>
                  <a:pt x="1079202" y="42740"/>
                  <a:pt x="829602" y="18288"/>
                </a:cubicBezTo>
                <a:cubicBezTo>
                  <a:pt x="580002" y="-6164"/>
                  <a:pt x="366224" y="-16259"/>
                  <a:pt x="0" y="18288"/>
                </a:cubicBezTo>
                <a:cubicBezTo>
                  <a:pt x="-570" y="9279"/>
                  <a:pt x="132" y="5100"/>
                  <a:pt x="0" y="0"/>
                </a:cubicBezTo>
                <a:close/>
              </a:path>
              <a:path w="5027890" h="18288" stroke="0" extrusionOk="0">
                <a:moveTo>
                  <a:pt x="0" y="0"/>
                </a:moveTo>
                <a:cubicBezTo>
                  <a:pt x="144208" y="18053"/>
                  <a:pt x="397856" y="-19549"/>
                  <a:pt x="578207" y="0"/>
                </a:cubicBezTo>
                <a:cubicBezTo>
                  <a:pt x="758558" y="19549"/>
                  <a:pt x="877823" y="18567"/>
                  <a:pt x="1055857" y="0"/>
                </a:cubicBezTo>
                <a:cubicBezTo>
                  <a:pt x="1233891" y="-18567"/>
                  <a:pt x="1573807" y="-15226"/>
                  <a:pt x="1784901" y="0"/>
                </a:cubicBezTo>
                <a:cubicBezTo>
                  <a:pt x="1995995" y="15226"/>
                  <a:pt x="2176390" y="21894"/>
                  <a:pt x="2363108" y="0"/>
                </a:cubicBezTo>
                <a:cubicBezTo>
                  <a:pt x="2549826" y="-21894"/>
                  <a:pt x="2677233" y="-28285"/>
                  <a:pt x="2941316" y="0"/>
                </a:cubicBezTo>
                <a:cubicBezTo>
                  <a:pt x="3205399" y="28285"/>
                  <a:pt x="3469081" y="-30348"/>
                  <a:pt x="3670360" y="0"/>
                </a:cubicBezTo>
                <a:cubicBezTo>
                  <a:pt x="3871639" y="30348"/>
                  <a:pt x="3997785" y="21854"/>
                  <a:pt x="4198288" y="0"/>
                </a:cubicBezTo>
                <a:cubicBezTo>
                  <a:pt x="4398791" y="-21854"/>
                  <a:pt x="4724997" y="-12379"/>
                  <a:pt x="5027890" y="0"/>
                </a:cubicBezTo>
                <a:cubicBezTo>
                  <a:pt x="5027207" y="5414"/>
                  <a:pt x="5027170" y="12510"/>
                  <a:pt x="5027890" y="18288"/>
                </a:cubicBezTo>
                <a:cubicBezTo>
                  <a:pt x="4792119" y="-6191"/>
                  <a:pt x="4612135" y="16079"/>
                  <a:pt x="4499962" y="18288"/>
                </a:cubicBezTo>
                <a:cubicBezTo>
                  <a:pt x="4387789" y="20497"/>
                  <a:pt x="4072046" y="24222"/>
                  <a:pt x="3871475" y="18288"/>
                </a:cubicBezTo>
                <a:cubicBezTo>
                  <a:pt x="3670904" y="12354"/>
                  <a:pt x="3456023" y="47137"/>
                  <a:pt x="3293268" y="18288"/>
                </a:cubicBezTo>
                <a:cubicBezTo>
                  <a:pt x="3130513" y="-10561"/>
                  <a:pt x="2719097" y="-14691"/>
                  <a:pt x="2564224" y="18288"/>
                </a:cubicBezTo>
                <a:cubicBezTo>
                  <a:pt x="2409351" y="51267"/>
                  <a:pt x="2126377" y="6408"/>
                  <a:pt x="1835180" y="18288"/>
                </a:cubicBezTo>
                <a:cubicBezTo>
                  <a:pt x="1543983" y="30168"/>
                  <a:pt x="1495948" y="21745"/>
                  <a:pt x="1307251" y="18288"/>
                </a:cubicBezTo>
                <a:cubicBezTo>
                  <a:pt x="1118554" y="14831"/>
                  <a:pt x="937468" y="36894"/>
                  <a:pt x="678765" y="18288"/>
                </a:cubicBezTo>
                <a:cubicBezTo>
                  <a:pt x="420062" y="-318"/>
                  <a:pt x="167584" y="6821"/>
                  <a:pt x="0" y="18288"/>
                </a:cubicBezTo>
                <a:cubicBezTo>
                  <a:pt x="-306" y="11061"/>
                  <a:pt x="-655" y="7751"/>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badi" panose="020B0604020104020204" pitchFamily="34" charset="0"/>
            </a:endParaRPr>
          </a:p>
        </p:txBody>
      </p:sp>
      <p:sp>
        <p:nvSpPr>
          <p:cNvPr id="5" name="TextBox 4"/>
          <p:cNvSpPr txBox="1"/>
          <p:nvPr/>
        </p:nvSpPr>
        <p:spPr>
          <a:xfrm>
            <a:off x="5461347" y="2712291"/>
            <a:ext cx="6638795" cy="6043402"/>
          </a:xfrm>
          <a:prstGeom prst="rect">
            <a:avLst/>
          </a:prstGeom>
        </p:spPr>
        <p:txBody>
          <a:bodyPr vert="horz" lIns="91440" tIns="45720" rIns="91440" bIns="45720" rtlCol="0" anchor="t">
            <a:normAutofit/>
          </a:bodyPr>
          <a:lstStyle/>
          <a:p>
            <a:pPr marL="228600" indent="-228600" defTabSz="914400">
              <a:lnSpc>
                <a:spcPct val="120000"/>
              </a:lnSpc>
              <a:spcBef>
                <a:spcPts val="600"/>
              </a:spcBef>
              <a:spcAft>
                <a:spcPts val="600"/>
              </a:spcAft>
              <a:buFont typeface="Arial" panose="020B0604020202020204" pitchFamily="34" charset="0"/>
              <a:buChar char="•"/>
              <a:tabLst>
                <a:tab pos="57150" algn="l"/>
              </a:tabLst>
            </a:pPr>
            <a:r>
              <a:rPr lang="en-US" sz="2400" b="0" dirty="0">
                <a:solidFill>
                  <a:srgbClr val="FFFFFF"/>
                </a:solidFill>
                <a:latin typeface="Abadi" panose="020B0604020104020204" pitchFamily="34" charset="0"/>
              </a:rPr>
              <a:t>A well-drafted LLC operating agreement is the foundational governance document of the company. </a:t>
            </a:r>
          </a:p>
          <a:p>
            <a:pPr marL="228600" indent="-228600" defTabSz="914400">
              <a:lnSpc>
                <a:spcPct val="120000"/>
              </a:lnSpc>
              <a:spcBef>
                <a:spcPts val="600"/>
              </a:spcBef>
              <a:spcAft>
                <a:spcPts val="600"/>
              </a:spcAft>
              <a:buFont typeface="Arial" panose="020B0604020202020204" pitchFamily="34" charset="0"/>
              <a:buChar char="•"/>
              <a:tabLst>
                <a:tab pos="57150" algn="l"/>
              </a:tabLst>
            </a:pPr>
            <a:r>
              <a:rPr lang="en-US" sz="2400" b="0" dirty="0">
                <a:solidFill>
                  <a:srgbClr val="FFFFFF"/>
                </a:solidFill>
                <a:latin typeface="Abadi" panose="020B0604020104020204" pitchFamily="34" charset="0"/>
              </a:rPr>
              <a:t>It should anticipate not just how the business will operate when things go well, but what happens when members disagree, someone wants to leave, or the business needs to wind down. </a:t>
            </a:r>
          </a:p>
          <a:p>
            <a:pPr marL="228600" indent="-228600" defTabSz="914400">
              <a:lnSpc>
                <a:spcPct val="120000"/>
              </a:lnSpc>
              <a:spcBef>
                <a:spcPts val="600"/>
              </a:spcBef>
              <a:spcAft>
                <a:spcPts val="600"/>
              </a:spcAft>
              <a:tabLst>
                <a:tab pos="57150" algn="l"/>
              </a:tabLst>
            </a:pPr>
            <a:r>
              <a:rPr lang="en-US" sz="2400" b="0" dirty="0">
                <a:solidFill>
                  <a:srgbClr val="FFFFFF"/>
                </a:solidFill>
                <a:latin typeface="Abadi" panose="020B0604020104020204" pitchFamily="34" charset="0"/>
              </a:rPr>
              <a:t>.</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57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979CB4C-7B31-F989-0773-D4AAAAD3C098}"/>
              </a:ext>
            </a:extLst>
          </p:cNvPr>
          <p:cNvSpPr txBox="1"/>
          <p:nvPr/>
        </p:nvSpPr>
        <p:spPr>
          <a:xfrm>
            <a:off x="837982" y="365125"/>
            <a:ext cx="6175882" cy="1807305"/>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600" dirty="0">
                <a:effectLst>
                  <a:outerShdw blurRad="38100" dist="38100" dir="2700000" algn="tl">
                    <a:srgbClr val="000000">
                      <a:alpha val="43137"/>
                    </a:srgbClr>
                  </a:outerShdw>
                </a:effectLst>
                <a:latin typeface="Georgia" panose="02040502050405020303" pitchFamily="18" charset="0"/>
                <a:ea typeface="+mj-ea"/>
                <a:cs typeface="+mj-cs"/>
              </a:rPr>
              <a:t>The Operating Agreement</a:t>
            </a:r>
          </a:p>
        </p:txBody>
      </p:sp>
      <p:sp>
        <p:nvSpPr>
          <p:cNvPr id="3" name="TextBox 2">
            <a:extLst>
              <a:ext uri="{FF2B5EF4-FFF2-40B4-BE49-F238E27FC236}">
                <a16:creationId xmlns:a16="http://schemas.microsoft.com/office/drawing/2014/main" id="{3ECB304A-2320-4795-6184-ABF3883D2B8B}"/>
              </a:ext>
            </a:extLst>
          </p:cNvPr>
          <p:cNvSpPr txBox="1"/>
          <p:nvPr/>
        </p:nvSpPr>
        <p:spPr>
          <a:xfrm>
            <a:off x="943065" y="1862844"/>
            <a:ext cx="4898890" cy="4067503"/>
          </a:xfrm>
          <a:prstGeom prst="rect">
            <a:avLst/>
          </a:prstGeom>
        </p:spPr>
        <p:txBody>
          <a:bodyPr vert="horz" lIns="91440" tIns="45720" rIns="91440" bIns="45720" rtlCol="0">
            <a:normAutofit/>
          </a:bodyPr>
          <a:lstStyle/>
          <a:p>
            <a:pPr defTabSz="914400">
              <a:lnSpc>
                <a:spcPct val="110000"/>
              </a:lnSpc>
              <a:spcBef>
                <a:spcPts val="600"/>
              </a:spcBef>
              <a:spcAft>
                <a:spcPts val="600"/>
              </a:spcAft>
            </a:pPr>
            <a:r>
              <a:rPr lang="en-US" sz="1600" dirty="0">
                <a:latin typeface="Aptos" panose="020B0004020202020204" pitchFamily="34" charset="0"/>
              </a:rPr>
              <a:t>The most commonly contested and litigated provisions — and therefore the most important to address carefully — are:</a:t>
            </a:r>
          </a:p>
          <a:p>
            <a:pPr marL="228600" indent="-228600" defTabSz="914400">
              <a:spcBef>
                <a:spcPts val="600"/>
              </a:spcBef>
              <a:spcAft>
                <a:spcPts val="600"/>
              </a:spcAft>
              <a:buFont typeface="Arial" panose="020B0604020202020204" pitchFamily="34" charset="0"/>
              <a:buChar char="•"/>
            </a:pPr>
            <a:r>
              <a:rPr lang="en-US" sz="1600" dirty="0">
                <a:latin typeface="Aptos" panose="020B0004020202020204" pitchFamily="34" charset="0"/>
              </a:rPr>
              <a:t>Distribution rights and tax distributions</a:t>
            </a:r>
          </a:p>
          <a:p>
            <a:pPr marL="228600" indent="-228600" defTabSz="914400">
              <a:spcBef>
                <a:spcPts val="600"/>
              </a:spcBef>
              <a:spcAft>
                <a:spcPts val="600"/>
              </a:spcAft>
              <a:buFont typeface="Arial" panose="020B0604020202020204" pitchFamily="34" charset="0"/>
              <a:buChar char="•"/>
            </a:pPr>
            <a:r>
              <a:rPr lang="en-US" sz="1600" dirty="0">
                <a:latin typeface="Aptos" panose="020B0004020202020204" pitchFamily="34" charset="0"/>
              </a:rPr>
              <a:t>Transfer restrictions and buyout mechanisms</a:t>
            </a:r>
          </a:p>
          <a:p>
            <a:pPr marL="228600" indent="-228600" defTabSz="914400">
              <a:spcBef>
                <a:spcPts val="600"/>
              </a:spcBef>
              <a:spcAft>
                <a:spcPts val="600"/>
              </a:spcAft>
              <a:buFont typeface="Arial" panose="020B0604020202020204" pitchFamily="34" charset="0"/>
              <a:buChar char="•"/>
            </a:pPr>
            <a:r>
              <a:rPr lang="en-US" sz="1600" dirty="0">
                <a:latin typeface="Aptos" panose="020B0004020202020204" pitchFamily="34" charset="0"/>
              </a:rPr>
              <a:t>Management authority and decision thresholds</a:t>
            </a:r>
          </a:p>
          <a:p>
            <a:pPr marL="228600" indent="-228600" defTabSz="914400">
              <a:spcBef>
                <a:spcPts val="600"/>
              </a:spcBef>
              <a:spcAft>
                <a:spcPts val="600"/>
              </a:spcAft>
              <a:buFont typeface="Arial" panose="020B0604020202020204" pitchFamily="34" charset="0"/>
              <a:buChar char="•"/>
            </a:pPr>
            <a:r>
              <a:rPr lang="en-US" sz="1600" dirty="0">
                <a:latin typeface="Aptos" panose="020B0004020202020204" pitchFamily="34" charset="0"/>
              </a:rPr>
              <a:t>Partnership representative authority</a:t>
            </a:r>
          </a:p>
          <a:p>
            <a:pPr marL="228600" indent="-228600" defTabSz="914400">
              <a:spcBef>
                <a:spcPts val="600"/>
              </a:spcBef>
              <a:spcAft>
                <a:spcPts val="600"/>
              </a:spcAft>
              <a:buFont typeface="Arial" panose="020B0604020202020204" pitchFamily="34" charset="0"/>
              <a:buChar char="•"/>
            </a:pPr>
            <a:r>
              <a:rPr lang="en-US" sz="1600" dirty="0">
                <a:latin typeface="Aptos" panose="020B0004020202020204" pitchFamily="34" charset="0"/>
              </a:rPr>
              <a:t>Dissolution triggers and winding up</a:t>
            </a:r>
          </a:p>
          <a:p>
            <a:pPr marL="228600" indent="-228600" defTabSz="914400">
              <a:spcBef>
                <a:spcPts val="600"/>
              </a:spcBef>
              <a:spcAft>
                <a:spcPts val="600"/>
              </a:spcAft>
              <a:buFont typeface="Arial" panose="020B0604020202020204" pitchFamily="34" charset="0"/>
              <a:buChar char="•"/>
            </a:pPr>
            <a:r>
              <a:rPr lang="en-US" sz="1600" dirty="0">
                <a:latin typeface="Aptos" panose="020B0004020202020204" pitchFamily="34" charset="0"/>
              </a:rPr>
              <a:t>Non-competition and confidentiality</a:t>
            </a:r>
          </a:p>
        </p:txBody>
      </p:sp>
      <p:pic>
        <p:nvPicPr>
          <p:cNvPr id="7" name="Picture 6">
            <a:extLst>
              <a:ext uri="{FF2B5EF4-FFF2-40B4-BE49-F238E27FC236}">
                <a16:creationId xmlns:a16="http://schemas.microsoft.com/office/drawing/2014/main" id="{D2278BEE-6A92-530D-B7AC-0D3F8C4217E4}"/>
              </a:ext>
            </a:extLst>
          </p:cNvPr>
          <p:cNvPicPr>
            <a:picLocks noChangeAspect="1"/>
          </p:cNvPicPr>
          <p:nvPr/>
        </p:nvPicPr>
        <p:blipFill>
          <a:blip r:embed="rId3"/>
          <a:srcRect l="1511" r="11565"/>
          <a:stretch>
            <a:fillRect/>
          </a:stretch>
        </p:blipFill>
        <p:spPr>
          <a:xfrm>
            <a:off x="6092888" y="218219"/>
            <a:ext cx="5961233"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effectLst>
            <a:outerShdw blurRad="50800" dist="50800" dir="5400000" algn="ctr" rotWithShape="0">
              <a:srgbClr val="000000">
                <a:alpha val="99000"/>
              </a:srgbClr>
            </a:outerShdw>
          </a:effectLst>
        </p:spPr>
      </p:pic>
    </p:spTree>
    <p:extLst>
      <p:ext uri="{BB962C8B-B14F-4D97-AF65-F5344CB8AC3E}">
        <p14:creationId xmlns:p14="http://schemas.microsoft.com/office/powerpoint/2010/main" val="2166668681"/>
      </p:ext>
    </p:extLst>
  </p:cSld>
  <p:clrMapOvr>
    <a:masterClrMapping/>
  </p:clrMapOvr>
  <p:transition spd="slow">
    <p:cover/>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8E33DFF-0123-069E-6260-CA8AECF66150}"/>
              </a:ext>
            </a:extLst>
          </p:cNvPr>
          <p:cNvSpPr txBox="1"/>
          <p:nvPr/>
        </p:nvSpPr>
        <p:spPr>
          <a:xfrm>
            <a:off x="355888" y="793534"/>
            <a:ext cx="7603548" cy="5832366"/>
          </a:xfrm>
          <a:prstGeom prst="rect">
            <a:avLst/>
          </a:prstGeom>
          <a:noFill/>
        </p:spPr>
        <p:txBody>
          <a:bodyPr wrap="square">
            <a:spAutoFit/>
          </a:bodyPr>
          <a:lstStyle/>
          <a:p>
            <a:pPr>
              <a:spcBef>
                <a:spcPts val="300"/>
              </a:spcBef>
              <a:spcAft>
                <a:spcPts val="300"/>
              </a:spcAft>
            </a:pPr>
            <a:r>
              <a:rPr lang="en-US" sz="1600" dirty="0">
                <a:solidFill>
                  <a:schemeClr val="accent6">
                    <a:lumMod val="20000"/>
                    <a:lumOff val="80000"/>
                  </a:schemeClr>
                </a:solidFill>
                <a:latin typeface="Abadi" panose="020B0604020104020204" pitchFamily="34" charset="0"/>
              </a:rPr>
              <a:t>A comprehensive LLC operating agreement should address the following areas. </a:t>
            </a:r>
          </a:p>
          <a:p>
            <a:pPr>
              <a:spcBef>
                <a:spcPts val="300"/>
              </a:spcBef>
              <a:spcAft>
                <a:spcPts val="300"/>
              </a:spcAft>
            </a:pPr>
            <a:r>
              <a:rPr lang="en-US" sz="1600" dirty="0">
                <a:solidFill>
                  <a:schemeClr val="accent6">
                    <a:lumMod val="20000"/>
                    <a:lumOff val="80000"/>
                  </a:schemeClr>
                </a:solidFill>
                <a:latin typeface="Abadi" panose="020B0604020104020204" pitchFamily="34" charset="0"/>
              </a:rPr>
              <a:t>1. Organizational Matters</a:t>
            </a:r>
          </a:p>
          <a:p>
            <a:pPr>
              <a:spcBef>
                <a:spcPts val="300"/>
              </a:spcBef>
              <a:spcAft>
                <a:spcPts val="300"/>
              </a:spcAft>
            </a:pPr>
            <a:r>
              <a:rPr lang="en-US" sz="1600" dirty="0">
                <a:solidFill>
                  <a:schemeClr val="accent6">
                    <a:lumMod val="20000"/>
                    <a:lumOff val="80000"/>
                  </a:schemeClr>
                </a:solidFill>
                <a:latin typeface="Abadi" panose="020B0604020104020204" pitchFamily="34" charset="0"/>
              </a:rPr>
              <a:t>2. Members and Membership Interests</a:t>
            </a:r>
          </a:p>
          <a:p>
            <a:pPr>
              <a:spcBef>
                <a:spcPts val="300"/>
              </a:spcBef>
              <a:spcAft>
                <a:spcPts val="300"/>
              </a:spcAft>
            </a:pPr>
            <a:r>
              <a:rPr lang="en-US" sz="1600" dirty="0">
                <a:solidFill>
                  <a:schemeClr val="accent6">
                    <a:lumMod val="20000"/>
                    <a:lumOff val="80000"/>
                  </a:schemeClr>
                </a:solidFill>
                <a:latin typeface="Abadi" panose="020B0604020104020204" pitchFamily="34" charset="0"/>
              </a:rPr>
              <a:t>3. Capital Contributions</a:t>
            </a:r>
          </a:p>
          <a:p>
            <a:pPr>
              <a:spcBef>
                <a:spcPts val="300"/>
              </a:spcBef>
              <a:spcAft>
                <a:spcPts val="300"/>
              </a:spcAft>
            </a:pPr>
            <a:r>
              <a:rPr lang="en-US" sz="1600" dirty="0">
                <a:solidFill>
                  <a:schemeClr val="accent6">
                    <a:lumMod val="20000"/>
                    <a:lumOff val="80000"/>
                  </a:schemeClr>
                </a:solidFill>
                <a:latin typeface="Abadi" panose="020B0604020104020204" pitchFamily="34" charset="0"/>
              </a:rPr>
              <a:t>4. Allocations of Income, Gain, Loss, and Deduction</a:t>
            </a:r>
          </a:p>
          <a:p>
            <a:pPr>
              <a:spcBef>
                <a:spcPts val="300"/>
              </a:spcBef>
              <a:spcAft>
                <a:spcPts val="300"/>
              </a:spcAft>
            </a:pPr>
            <a:r>
              <a:rPr lang="en-US" sz="1600" dirty="0">
                <a:solidFill>
                  <a:schemeClr val="accent6">
                    <a:lumMod val="20000"/>
                    <a:lumOff val="80000"/>
                  </a:schemeClr>
                </a:solidFill>
                <a:latin typeface="Abadi" panose="020B0604020104020204" pitchFamily="34" charset="0"/>
              </a:rPr>
              <a:t>5. Distributions</a:t>
            </a:r>
          </a:p>
          <a:p>
            <a:pPr>
              <a:spcBef>
                <a:spcPts val="300"/>
              </a:spcBef>
              <a:spcAft>
                <a:spcPts val="300"/>
              </a:spcAft>
            </a:pPr>
            <a:r>
              <a:rPr lang="en-US" sz="1600" dirty="0">
                <a:solidFill>
                  <a:schemeClr val="accent6">
                    <a:lumMod val="20000"/>
                    <a:lumOff val="80000"/>
                  </a:schemeClr>
                </a:solidFill>
                <a:latin typeface="Abadi" panose="020B0604020104020204" pitchFamily="34" charset="0"/>
              </a:rPr>
              <a:t>7. Member Voting and Consent Rights</a:t>
            </a:r>
          </a:p>
          <a:p>
            <a:pPr>
              <a:spcBef>
                <a:spcPts val="300"/>
              </a:spcBef>
              <a:spcAft>
                <a:spcPts val="300"/>
              </a:spcAft>
            </a:pPr>
            <a:r>
              <a:rPr lang="en-US" sz="1600" dirty="0">
                <a:solidFill>
                  <a:schemeClr val="accent6">
                    <a:lumMod val="20000"/>
                    <a:lumOff val="80000"/>
                  </a:schemeClr>
                </a:solidFill>
                <a:latin typeface="Abadi" panose="020B0604020104020204" pitchFamily="34" charset="0"/>
              </a:rPr>
              <a:t>8. Transfer of Membership Interests</a:t>
            </a:r>
          </a:p>
          <a:p>
            <a:pPr>
              <a:spcBef>
                <a:spcPts val="300"/>
              </a:spcBef>
              <a:spcAft>
                <a:spcPts val="300"/>
              </a:spcAft>
            </a:pPr>
            <a:r>
              <a:rPr lang="en-US" sz="1600" dirty="0">
                <a:solidFill>
                  <a:schemeClr val="accent6">
                    <a:lumMod val="20000"/>
                    <a:lumOff val="80000"/>
                  </a:schemeClr>
                </a:solidFill>
                <a:latin typeface="Abadi" panose="020B0604020104020204" pitchFamily="34" charset="0"/>
              </a:rPr>
              <a:t>9. Buyout and Withdrawal Provisions</a:t>
            </a:r>
          </a:p>
          <a:p>
            <a:pPr>
              <a:spcBef>
                <a:spcPts val="300"/>
              </a:spcBef>
              <a:spcAft>
                <a:spcPts val="300"/>
              </a:spcAft>
            </a:pPr>
            <a:r>
              <a:rPr lang="en-US" sz="1600" dirty="0">
                <a:solidFill>
                  <a:schemeClr val="accent6">
                    <a:lumMod val="20000"/>
                    <a:lumOff val="80000"/>
                  </a:schemeClr>
                </a:solidFill>
                <a:latin typeface="Abadi" panose="020B0604020104020204" pitchFamily="34" charset="0"/>
              </a:rPr>
              <a:t>10. Buy-Sell Mechanisms</a:t>
            </a:r>
          </a:p>
          <a:p>
            <a:pPr>
              <a:spcBef>
                <a:spcPts val="300"/>
              </a:spcBef>
              <a:spcAft>
                <a:spcPts val="300"/>
              </a:spcAft>
            </a:pPr>
            <a:r>
              <a:rPr lang="en-US" sz="1600" dirty="0">
                <a:solidFill>
                  <a:schemeClr val="accent6">
                    <a:lumMod val="20000"/>
                    <a:lumOff val="80000"/>
                  </a:schemeClr>
                </a:solidFill>
                <a:latin typeface="Abadi" panose="020B0604020104020204" pitchFamily="34" charset="0"/>
              </a:rPr>
              <a:t>11. Partnership Representative and Tax Matters</a:t>
            </a:r>
          </a:p>
          <a:p>
            <a:pPr>
              <a:spcBef>
                <a:spcPts val="300"/>
              </a:spcBef>
              <a:spcAft>
                <a:spcPts val="300"/>
              </a:spcAft>
            </a:pPr>
            <a:r>
              <a:rPr lang="en-US" sz="1600" dirty="0">
                <a:solidFill>
                  <a:schemeClr val="accent6">
                    <a:lumMod val="20000"/>
                    <a:lumOff val="80000"/>
                  </a:schemeClr>
                </a:solidFill>
                <a:latin typeface="Abadi" panose="020B0604020104020204" pitchFamily="34" charset="0"/>
              </a:rPr>
              <a:t>12. Books, Records, and Accounting</a:t>
            </a:r>
          </a:p>
          <a:p>
            <a:pPr>
              <a:spcBef>
                <a:spcPts val="300"/>
              </a:spcBef>
              <a:spcAft>
                <a:spcPts val="300"/>
              </a:spcAft>
            </a:pPr>
            <a:r>
              <a:rPr lang="en-US" sz="1600" dirty="0">
                <a:solidFill>
                  <a:schemeClr val="accent6">
                    <a:lumMod val="20000"/>
                    <a:lumOff val="80000"/>
                  </a:schemeClr>
                </a:solidFill>
                <a:latin typeface="Abadi" panose="020B0604020104020204" pitchFamily="34" charset="0"/>
              </a:rPr>
              <a:t>13. Confidentiality and Non-Competition</a:t>
            </a:r>
          </a:p>
          <a:p>
            <a:pPr>
              <a:spcBef>
                <a:spcPts val="300"/>
              </a:spcBef>
              <a:spcAft>
                <a:spcPts val="300"/>
              </a:spcAft>
            </a:pPr>
            <a:r>
              <a:rPr lang="en-US" sz="1600" dirty="0">
                <a:solidFill>
                  <a:schemeClr val="accent6">
                    <a:lumMod val="20000"/>
                    <a:lumOff val="80000"/>
                  </a:schemeClr>
                </a:solidFill>
                <a:latin typeface="Abadi" panose="020B0604020104020204" pitchFamily="34" charset="0"/>
              </a:rPr>
              <a:t>14. Fiduciary Duties</a:t>
            </a:r>
          </a:p>
          <a:p>
            <a:pPr>
              <a:spcBef>
                <a:spcPts val="300"/>
              </a:spcBef>
              <a:spcAft>
                <a:spcPts val="300"/>
              </a:spcAft>
            </a:pPr>
            <a:r>
              <a:rPr lang="en-US" sz="1600" dirty="0">
                <a:solidFill>
                  <a:schemeClr val="accent6">
                    <a:lumMod val="20000"/>
                    <a:lumOff val="80000"/>
                  </a:schemeClr>
                </a:solidFill>
                <a:latin typeface="Abadi" panose="020B0604020104020204" pitchFamily="34" charset="0"/>
              </a:rPr>
              <a:t>15. Indemnification and Liability</a:t>
            </a:r>
          </a:p>
          <a:p>
            <a:pPr>
              <a:spcBef>
                <a:spcPts val="300"/>
              </a:spcBef>
              <a:spcAft>
                <a:spcPts val="300"/>
              </a:spcAft>
            </a:pPr>
            <a:r>
              <a:rPr lang="en-US" sz="1600" dirty="0">
                <a:solidFill>
                  <a:schemeClr val="accent6">
                    <a:lumMod val="20000"/>
                    <a:lumOff val="80000"/>
                  </a:schemeClr>
                </a:solidFill>
                <a:latin typeface="Abadi" panose="020B0604020104020204" pitchFamily="34" charset="0"/>
              </a:rPr>
              <a:t>16. Dissolution and Winding Up</a:t>
            </a:r>
          </a:p>
          <a:p>
            <a:pPr>
              <a:spcBef>
                <a:spcPts val="300"/>
              </a:spcBef>
              <a:spcAft>
                <a:spcPts val="300"/>
              </a:spcAft>
            </a:pPr>
            <a:r>
              <a:rPr lang="en-US" sz="1600" dirty="0">
                <a:solidFill>
                  <a:schemeClr val="accent6">
                    <a:lumMod val="20000"/>
                    <a:lumOff val="80000"/>
                  </a:schemeClr>
                </a:solidFill>
                <a:latin typeface="Abadi" panose="020B0604020104020204" pitchFamily="34" charset="0"/>
              </a:rPr>
              <a:t>17. Dispute Resolution</a:t>
            </a:r>
          </a:p>
          <a:p>
            <a:pPr>
              <a:spcBef>
                <a:spcPts val="300"/>
              </a:spcBef>
              <a:spcAft>
                <a:spcPts val="300"/>
              </a:spcAft>
            </a:pPr>
            <a:r>
              <a:rPr lang="en-US" sz="1600" dirty="0">
                <a:solidFill>
                  <a:schemeClr val="accent6">
                    <a:lumMod val="20000"/>
                    <a:lumOff val="80000"/>
                  </a:schemeClr>
                </a:solidFill>
                <a:latin typeface="Abadi" panose="020B0604020104020204" pitchFamily="34" charset="0"/>
              </a:rPr>
              <a:t>18. Miscellaneous Provisions</a:t>
            </a:r>
          </a:p>
        </p:txBody>
      </p:sp>
      <p:sp>
        <p:nvSpPr>
          <p:cNvPr id="7" name="TextBox 6">
            <a:extLst>
              <a:ext uri="{FF2B5EF4-FFF2-40B4-BE49-F238E27FC236}">
                <a16:creationId xmlns:a16="http://schemas.microsoft.com/office/drawing/2014/main" id="{CEA0FA48-ED6D-63F4-CC68-C51ECE66CFA2}"/>
              </a:ext>
            </a:extLst>
          </p:cNvPr>
          <p:cNvSpPr txBox="1"/>
          <p:nvPr/>
        </p:nvSpPr>
        <p:spPr>
          <a:xfrm>
            <a:off x="355888" y="331869"/>
            <a:ext cx="6978795" cy="369332"/>
          </a:xfrm>
          <a:prstGeom prst="rect">
            <a:avLst/>
          </a:prstGeom>
          <a:noFill/>
        </p:spPr>
        <p:txBody>
          <a:bodyPr wrap="square">
            <a:spAutoFit/>
          </a:bodyPr>
          <a:lstStyle/>
          <a:p>
            <a:r>
              <a:rPr lang="en-US" b="1" dirty="0">
                <a:solidFill>
                  <a:schemeClr val="accent6">
                    <a:lumMod val="20000"/>
                    <a:lumOff val="80000"/>
                  </a:schemeClr>
                </a:solidFill>
                <a:effectLst>
                  <a:outerShdw blurRad="38100" dist="38100" dir="2700000" algn="tl">
                    <a:srgbClr val="000000">
                      <a:alpha val="43137"/>
                    </a:srgbClr>
                  </a:outerShdw>
                </a:effectLst>
                <a:latin typeface="Georgia" panose="02040502050405020303" pitchFamily="18" charset="0"/>
              </a:rPr>
              <a:t>Essential Areas to Cover in an LLC Operating Agreement</a:t>
            </a:r>
          </a:p>
        </p:txBody>
      </p:sp>
      <p:pic>
        <p:nvPicPr>
          <p:cNvPr id="9" name="Picture 8">
            <a:extLst>
              <a:ext uri="{FF2B5EF4-FFF2-40B4-BE49-F238E27FC236}">
                <a16:creationId xmlns:a16="http://schemas.microsoft.com/office/drawing/2014/main" id="{02695CF7-A69E-F876-B5B6-8A0A592CDECD}"/>
              </a:ext>
            </a:extLst>
          </p:cNvPr>
          <p:cNvPicPr>
            <a:picLocks noChangeAspect="1"/>
          </p:cNvPicPr>
          <p:nvPr/>
        </p:nvPicPr>
        <p:blipFill>
          <a:blip r:embed="rId2"/>
          <a:stretch>
            <a:fillRect/>
          </a:stretch>
        </p:blipFill>
        <p:spPr>
          <a:xfrm>
            <a:off x="7334683" y="0"/>
            <a:ext cx="4854142" cy="6858000"/>
          </a:xfrm>
          <a:prstGeom prst="rect">
            <a:avLst/>
          </a:prstGeom>
        </p:spPr>
      </p:pic>
    </p:spTree>
    <p:extLst>
      <p:ext uri="{BB962C8B-B14F-4D97-AF65-F5344CB8AC3E}">
        <p14:creationId xmlns:p14="http://schemas.microsoft.com/office/powerpoint/2010/main" val="527286368"/>
      </p:ext>
    </p:extLst>
  </p:cSld>
  <p:clrMapOvr>
    <a:masterClrMapping/>
  </p:clrMapOvr>
  <p:transition spd="slow">
    <p:cover/>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131313"/>
        </a:solidFill>
        <a:effectLst/>
      </p:bgPr>
    </p:bg>
    <p:spTree>
      <p:nvGrpSpPr>
        <p:cNvPr id="1" name="">
          <a:extLst>
            <a:ext uri="{FF2B5EF4-FFF2-40B4-BE49-F238E27FC236}">
              <a16:creationId xmlns:a16="http://schemas.microsoft.com/office/drawing/2014/main" id="{5F08A15D-6BB9-988C-DBE6-49CF3B462928}"/>
            </a:ext>
          </a:extLst>
        </p:cNvPr>
        <p:cNvGrpSpPr/>
        <p:nvPr/>
      </p:nvGrpSpPr>
      <p:grpSpPr>
        <a:xfrm>
          <a:off x="0" y="0"/>
          <a:ext cx="0" cy="0"/>
          <a:chOff x="0" y="0"/>
          <a:chExt cx="0" cy="0"/>
        </a:xfrm>
      </p:grpSpPr>
      <p:sp>
        <p:nvSpPr>
          <p:cNvPr id="202756" name="TextBox 3">
            <a:extLst>
              <a:ext uri="{FF2B5EF4-FFF2-40B4-BE49-F238E27FC236}">
                <a16:creationId xmlns:a16="http://schemas.microsoft.com/office/drawing/2014/main" id="{90DEC0EE-C9AC-A229-7F88-2494FC35F106}"/>
              </a:ext>
            </a:extLst>
          </p:cNvPr>
          <p:cNvSpPr txBox="1">
            <a:spLocks noChangeArrowheads="1"/>
          </p:cNvSpPr>
          <p:nvPr/>
        </p:nvSpPr>
        <p:spPr bwMode="auto">
          <a:xfrm>
            <a:off x="2361584" y="991356"/>
            <a:ext cx="324044" cy="830781"/>
          </a:xfrm>
          <a:prstGeom prst="rect">
            <a:avLst/>
          </a:prstGeom>
          <a:noFill/>
          <a:ln w="9525">
            <a:noFill/>
            <a:miter lim="800000"/>
            <a:headEnd/>
            <a:tailEnd/>
          </a:ln>
        </p:spPr>
        <p:txBody>
          <a:bodyPr wrap="non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4799" b="0" i="0" u="none" strike="noStrike" kern="1200" cap="none" spc="0" normalizeH="0" baseline="0" noProof="0">
                <a:ln>
                  <a:noFill/>
                </a:ln>
                <a:solidFill>
                  <a:srgbClr val="FF0000"/>
                </a:solidFill>
                <a:effectLst/>
                <a:uLnTx/>
                <a:uFillTx/>
                <a:latin typeface="Calibri"/>
                <a:ea typeface="+mn-ea"/>
                <a:cs typeface="+mn-cs"/>
              </a:rPr>
              <a:t> </a:t>
            </a:r>
          </a:p>
        </p:txBody>
      </p:sp>
      <p:pic>
        <p:nvPicPr>
          <p:cNvPr id="1026" name="Picture 2">
            <a:extLst>
              <a:ext uri="{FF2B5EF4-FFF2-40B4-BE49-F238E27FC236}">
                <a16:creationId xmlns:a16="http://schemas.microsoft.com/office/drawing/2014/main" id="{9609D65D-C9C0-A4F8-97F3-11B4AD74EF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7088" y="307407"/>
            <a:ext cx="9854648" cy="628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939232"/>
      </p:ext>
    </p:extLst>
  </p:cSld>
  <p:clrMapOvr>
    <a:masterClrMapping/>
  </p:clrMapOvr>
  <p:transition spd="slow">
    <p:cove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843D7-CF0E-FEBB-7232-5EA63296A407}"/>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378DD4B-B666-3184-DBA6-2EA602B2B5C1}"/>
              </a:ext>
            </a:extLst>
          </p:cNvPr>
          <p:cNvSpPr txBox="1"/>
          <p:nvPr/>
        </p:nvSpPr>
        <p:spPr>
          <a:xfrm>
            <a:off x="5392412" y="1796242"/>
            <a:ext cx="6461029" cy="3569278"/>
          </a:xfrm>
          <a:prstGeom prst="rect">
            <a:avLst/>
          </a:prstGeom>
          <a:noFill/>
        </p:spPr>
        <p:txBody>
          <a:bodyPr>
            <a:spAutoFit/>
          </a:bodyPr>
          <a:lstStyle/>
          <a:p>
            <a:pPr marL="0" marR="0" lvl="0" indent="0" algn="ctr" defTabSz="457063" rtl="0" eaLnBrk="1" fontAlgn="auto" latinLnBrk="0" hangingPunct="1">
              <a:lnSpc>
                <a:spcPct val="100000"/>
              </a:lnSpc>
              <a:spcBef>
                <a:spcPts val="0"/>
              </a:spcBef>
              <a:spcAft>
                <a:spcPts val="0"/>
              </a:spcAft>
              <a:buClrTx/>
              <a:buSzTx/>
              <a:buFontTx/>
              <a:buNone/>
              <a:tabLst/>
              <a:defRPr/>
            </a:pPr>
            <a:r>
              <a:rPr kumimoji="0" lang="en-US" sz="2399"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Aparajita" panose="020B0604020202020204" pitchFamily="34" charset="0"/>
              </a:rPr>
              <a:t>If you have any questions </a:t>
            </a:r>
            <a:br>
              <a:rPr kumimoji="0" lang="en-US" sz="2399"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Aparajita" panose="020B0604020202020204" pitchFamily="34" charset="0"/>
              </a:rPr>
            </a:br>
            <a:r>
              <a:rPr kumimoji="0" lang="en-US" sz="2399"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Aparajita" panose="020B0604020202020204" pitchFamily="34" charset="0"/>
              </a:rPr>
              <a:t>regarding this Course</a:t>
            </a:r>
          </a:p>
          <a:p>
            <a:pPr marL="0" marR="0" lvl="0" indent="0" algn="ctr" defTabSz="457063" rtl="0" eaLnBrk="1" fontAlgn="auto" latinLnBrk="0" hangingPunct="1">
              <a:lnSpc>
                <a:spcPct val="100000"/>
              </a:lnSpc>
              <a:spcBef>
                <a:spcPts val="600"/>
              </a:spcBef>
              <a:spcAft>
                <a:spcPts val="600"/>
              </a:spcAft>
              <a:buClrTx/>
              <a:buSzTx/>
              <a:buFontTx/>
              <a:buNone/>
              <a:tabLst/>
              <a:defRPr/>
            </a:pPr>
            <a:r>
              <a:rPr kumimoji="0" lang="en-US" sz="2399"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Nova Cond" panose="020B0506020202020204" pitchFamily="34" charset="0"/>
                <a:ea typeface="+mn-ea"/>
                <a:cs typeface="Aparajita" panose="020B0604020202020204" pitchFamily="34" charset="0"/>
              </a:rPr>
              <a:t>Martin </a:t>
            </a:r>
            <a:r>
              <a:rPr kumimoji="0" lang="en-US" sz="2399" b="0"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rial Nova Cond" panose="020B0506020202020204" pitchFamily="34" charset="0"/>
                <a:ea typeface="+mn-ea"/>
                <a:cs typeface="Aparajita" panose="020B0604020202020204" pitchFamily="34" charset="0"/>
              </a:rPr>
              <a:t>Pezzner</a:t>
            </a:r>
            <a:br>
              <a:rPr kumimoji="0" lang="en-US" sz="2399"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Aparajita" panose="020B0604020202020204" pitchFamily="34" charset="0"/>
              </a:rPr>
            </a:br>
            <a:r>
              <a:rPr kumimoji="0" lang="en-US" sz="2399"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Nova Cond" panose="020B0506020202020204" pitchFamily="34" charset="0"/>
                <a:ea typeface="+mn-ea"/>
                <a:cs typeface="Aparajita" panose="020B0604020202020204" pitchFamily="34" charset="0"/>
              </a:rPr>
              <a:t>mpezzner@gibperk.com</a:t>
            </a:r>
          </a:p>
          <a:p>
            <a:pPr marL="0" marR="0" lvl="0" indent="0" algn="ctr" defTabSz="457063" rtl="0" eaLnBrk="1" fontAlgn="auto" latinLnBrk="0" hangingPunct="1">
              <a:lnSpc>
                <a:spcPct val="100000"/>
              </a:lnSpc>
              <a:spcBef>
                <a:spcPts val="0"/>
              </a:spcBef>
              <a:spcAft>
                <a:spcPts val="0"/>
              </a:spcAft>
              <a:buClrTx/>
              <a:buSzTx/>
              <a:buFontTx/>
              <a:buNone/>
              <a:tabLst/>
              <a:defRPr/>
            </a:pPr>
            <a:r>
              <a:rPr kumimoji="0" lang="en-US" sz="2399"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Nova Cond" panose="020B0506020202020204" pitchFamily="34" charset="0"/>
                <a:ea typeface="+mn-ea"/>
                <a:cs typeface="Aparajita" panose="020B0604020202020204" pitchFamily="34" charset="0"/>
              </a:rPr>
              <a:t>Ted Perkins</a:t>
            </a:r>
          </a:p>
          <a:p>
            <a:pPr marL="0" marR="0" lvl="0" indent="0" algn="ctr" defTabSz="457063" rtl="0" eaLnBrk="1" fontAlgn="auto" latinLnBrk="0" hangingPunct="1">
              <a:lnSpc>
                <a:spcPct val="100000"/>
              </a:lnSpc>
              <a:spcBef>
                <a:spcPts val="0"/>
              </a:spcBef>
              <a:spcAft>
                <a:spcPts val="0"/>
              </a:spcAft>
              <a:buClrTx/>
              <a:buSzTx/>
              <a:buFontTx/>
              <a:buNone/>
              <a:tabLst/>
              <a:defRPr/>
            </a:pPr>
            <a:r>
              <a:rPr kumimoji="0" lang="en-US" sz="2399"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Nova Cond" panose="020B0506020202020204" pitchFamily="34" charset="0"/>
                <a:ea typeface="+mn-ea"/>
                <a:cs typeface="Aparajita" panose="020B0604020202020204" pitchFamily="34" charset="0"/>
                <a:hlinkClick r:id="rId2">
                  <a:extLst>
                    <a:ext uri="{A12FA001-AC4F-418D-AE19-62706E023703}">
                      <ahyp:hlinkClr xmlns:ahyp="http://schemas.microsoft.com/office/drawing/2018/hyperlinkcolor" val="tx"/>
                    </a:ext>
                  </a:extLst>
                </a:hlinkClick>
              </a:rPr>
              <a:t>tperkins@gibperk.com</a:t>
            </a:r>
            <a:endParaRPr kumimoji="0" lang="en-US" sz="2399"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Nova Cond" panose="020B0506020202020204" pitchFamily="34" charset="0"/>
              <a:ea typeface="+mn-ea"/>
              <a:cs typeface="Aparajita" panose="020B0604020202020204" pitchFamily="34" charset="0"/>
            </a:endParaRPr>
          </a:p>
          <a:p>
            <a:pPr marL="0" marR="0" lvl="0" indent="0" algn="ctr" defTabSz="457063" rtl="0" eaLnBrk="1" fontAlgn="auto" latinLnBrk="0" hangingPunct="1">
              <a:lnSpc>
                <a:spcPct val="100000"/>
              </a:lnSpc>
              <a:spcBef>
                <a:spcPts val="0"/>
              </a:spcBef>
              <a:spcAft>
                <a:spcPts val="0"/>
              </a:spcAft>
              <a:buClrTx/>
              <a:buSzTx/>
              <a:buFontTx/>
              <a:buNone/>
              <a:tabLst/>
              <a:defRPr/>
            </a:pPr>
            <a:r>
              <a:rPr kumimoji="0" lang="en-US" sz="2399"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Aparajita" panose="020B0604020202020204" pitchFamily="34" charset="0"/>
              </a:rPr>
              <a:t>or</a:t>
            </a:r>
            <a:br>
              <a:rPr kumimoji="0" lang="en-US" sz="2399" b="0" i="0" u="none" strike="noStrike" kern="1200" cap="none" spc="0" normalizeH="0" baseline="0" noProof="0" dirty="0">
                <a:ln>
                  <a:noFill/>
                </a:ln>
                <a:solidFill>
                  <a:prstClr val="black"/>
                </a:solidFill>
                <a:effectLst/>
                <a:uLnTx/>
                <a:uFillTx/>
                <a:latin typeface="Arial Nova Cond" panose="020B0506020202020204" pitchFamily="34" charset="0"/>
                <a:ea typeface="+mn-ea"/>
                <a:cs typeface="Aparajita" panose="020B0604020202020204" pitchFamily="34" charset="0"/>
              </a:rPr>
            </a:br>
            <a:r>
              <a:rPr kumimoji="0" lang="en-US" sz="2399"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Nova Cond" panose="020B0506020202020204" pitchFamily="34" charset="0"/>
                <a:ea typeface="+mn-ea"/>
                <a:cs typeface="Aparajita" panose="020B0604020202020204" pitchFamily="34" charset="0"/>
              </a:rPr>
              <a:t>(610) 565-1708 Ext. 104 </a:t>
            </a:r>
            <a:br>
              <a:rPr kumimoji="0" lang="en-US" sz="2399"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parajita" panose="020B0604020202020204" pitchFamily="34" charset="0"/>
                <a:ea typeface="+mn-ea"/>
                <a:cs typeface="Aparajita" panose="020B0604020202020204" pitchFamily="34" charset="0"/>
              </a:rPr>
            </a:br>
            <a:endParaRPr kumimoji="0" lang="en-US" sz="2399" b="0" i="0" u="none" strike="noStrike" kern="1200" cap="none" spc="0" normalizeH="0" baseline="0" noProof="0" dirty="0">
              <a:ln>
                <a:noFill/>
              </a:ln>
              <a:solidFill>
                <a:prstClr val="black"/>
              </a:solidFill>
              <a:effectLst/>
              <a:uLnTx/>
              <a:uFillTx/>
              <a:latin typeface="Aparajita" panose="020B0604020202020204" pitchFamily="34" charset="0"/>
              <a:ea typeface="+mn-ea"/>
              <a:cs typeface="Aparajita" panose="020B0604020202020204" pitchFamily="34" charset="0"/>
            </a:endParaRPr>
          </a:p>
        </p:txBody>
      </p:sp>
      <p:sp>
        <p:nvSpPr>
          <p:cNvPr id="3" name="AutoShape 4" descr="http://downloads.animationfactory.com/download/question_md_clr.gif?t=1447862876&amp;m=32992063&amp;h=bda19fe6a9044b512d4721be56c0e5d5">
            <a:extLst>
              <a:ext uri="{FF2B5EF4-FFF2-40B4-BE49-F238E27FC236}">
                <a16:creationId xmlns:a16="http://schemas.microsoft.com/office/drawing/2014/main" id="{D7AA9649-9AA9-23CF-B979-F40573E31F71}"/>
              </a:ext>
            </a:extLst>
          </p:cNvPr>
          <p:cNvSpPr>
            <a:spLocks noChangeAspect="1" noChangeArrowheads="1"/>
          </p:cNvSpPr>
          <p:nvPr/>
        </p:nvSpPr>
        <p:spPr bwMode="auto">
          <a:xfrm>
            <a:off x="1571215" y="-135597"/>
            <a:ext cx="228540" cy="304721"/>
          </a:xfrm>
          <a:prstGeom prst="rect">
            <a:avLst/>
          </a:prstGeom>
          <a:noFill/>
          <a:extLst>
            <a:ext uri="{909E8E84-426E-40DD-AFC4-6F175D3DCCD1}">
              <a14:hiddenFill xmlns:a14="http://schemas.microsoft.com/office/drawing/2010/main">
                <a:solidFill>
                  <a:srgbClr val="FFFFFF"/>
                </a:solidFill>
              </a14:hiddenFill>
            </a:ext>
          </a:extLst>
        </p:spPr>
        <p:txBody>
          <a:bodyPr/>
          <a:lstStyle/>
          <a:p>
            <a:pPr marL="0" marR="0" lvl="0" indent="0" algn="l" defTabSz="457063"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pic>
        <p:nvPicPr>
          <p:cNvPr id="2050" name="Picture 2" descr="Question Design PPT Presentation Template and Google Slides">
            <a:extLst>
              <a:ext uri="{FF2B5EF4-FFF2-40B4-BE49-F238E27FC236}">
                <a16:creationId xmlns:a16="http://schemas.microsoft.com/office/drawing/2014/main" id="{F6750FC9-7E85-6908-0CF6-5EDA9EBAA4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3725"/>
          <a:stretch>
            <a:fillRect/>
          </a:stretch>
        </p:blipFill>
        <p:spPr bwMode="auto">
          <a:xfrm>
            <a:off x="0" y="7420"/>
            <a:ext cx="5775159" cy="68564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6C5B226-A0B1-DFEC-1EB1-5DF008E92F6D}"/>
              </a:ext>
            </a:extLst>
          </p:cNvPr>
          <p:cNvSpPr>
            <a:spLocks noGrp="1"/>
          </p:cNvSpPr>
          <p:nvPr>
            <p:ph type="title"/>
          </p:nvPr>
        </p:nvSpPr>
        <p:spPr>
          <a:xfrm>
            <a:off x="1191580" y="4951686"/>
            <a:ext cx="6303908" cy="1485513"/>
          </a:xfrm>
        </p:spPr>
        <p:txBody>
          <a:bodyPr rtlCol="0">
            <a:normAutofit/>
          </a:bodyPr>
          <a:lstStyle/>
          <a:p>
            <a:pPr algn="ctr">
              <a:defRPr/>
            </a:pPr>
            <a:r>
              <a:rPr lang="en-US" sz="4799" b="1" dirty="0">
                <a:solidFill>
                  <a:srgbClr val="C00000"/>
                </a:solidFill>
                <a:effectLst>
                  <a:outerShdw blurRad="38100" dist="38100" dir="2700000" algn="tl">
                    <a:srgbClr val="000000">
                      <a:alpha val="43137"/>
                    </a:srgbClr>
                  </a:outerShdw>
                </a:effectLst>
                <a:latin typeface="Arial Nova Cond Light" panose="020B0604020202020204" pitchFamily="34" charset="0"/>
              </a:rPr>
              <a:t>Questions</a:t>
            </a:r>
          </a:p>
        </p:txBody>
      </p:sp>
    </p:spTree>
    <p:extLst>
      <p:ext uri="{BB962C8B-B14F-4D97-AF65-F5344CB8AC3E}">
        <p14:creationId xmlns:p14="http://schemas.microsoft.com/office/powerpoint/2010/main" val="4162285958"/>
      </p:ext>
    </p:extLst>
  </p:cSld>
  <p:clrMapOvr>
    <a:masterClrMapping/>
  </p:clrMapOvr>
  <p:transition spd="slow">
    <p:cove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16AF8-BE9A-CBBD-95AB-3B4E0A74C44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6F323AB-8833-37EE-BEB3-B07BCEECBDF8}"/>
              </a:ext>
            </a:extLst>
          </p:cNvPr>
          <p:cNvPicPr>
            <a:picLocks noChangeAspect="1"/>
          </p:cNvPicPr>
          <p:nvPr/>
        </p:nvPicPr>
        <p:blipFill>
          <a:blip r:embed="rId2"/>
          <a:stretch>
            <a:fillRect/>
          </a:stretch>
        </p:blipFill>
        <p:spPr>
          <a:xfrm>
            <a:off x="0" y="1002233"/>
            <a:ext cx="7048500" cy="4984910"/>
          </a:xfrm>
          <a:prstGeom prst="rect">
            <a:avLst/>
          </a:prstGeom>
          <a:effectLst>
            <a:outerShdw blurRad="50800" dist="50800" dir="5400000" algn="ctr" rotWithShape="0">
              <a:srgbClr val="000000">
                <a:alpha val="99000"/>
              </a:srgbClr>
            </a:outerShdw>
          </a:effectLst>
        </p:spPr>
      </p:pic>
      <p:sp>
        <p:nvSpPr>
          <p:cNvPr id="4" name="TextBox 3">
            <a:extLst>
              <a:ext uri="{FF2B5EF4-FFF2-40B4-BE49-F238E27FC236}">
                <a16:creationId xmlns:a16="http://schemas.microsoft.com/office/drawing/2014/main" id="{E8AE6288-3188-5455-255C-CC1466A4D401}"/>
              </a:ext>
            </a:extLst>
          </p:cNvPr>
          <p:cNvSpPr txBox="1"/>
          <p:nvPr/>
        </p:nvSpPr>
        <p:spPr>
          <a:xfrm>
            <a:off x="2361584" y="991356"/>
            <a:ext cx="324044" cy="830781"/>
          </a:xfrm>
          <a:prstGeom prst="rect">
            <a:avLst/>
          </a:prstGeom>
          <a:noFill/>
        </p:spPr>
        <p:txBody>
          <a:bodyPr wrap="non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4799" b="0" i="0" u="none" strike="noStrike" kern="1200" cap="none" spc="0" normalizeH="0" baseline="0" noProof="0">
                <a:ln>
                  <a:noFill/>
                </a:ln>
                <a:solidFill>
                  <a:srgbClr val="FF0000"/>
                </a:solidFill>
                <a:effectLst/>
                <a:uLnTx/>
                <a:uFillTx/>
                <a:latin typeface="Calibri"/>
                <a:ea typeface="+mn-ea"/>
                <a:cs typeface="+mn-cs"/>
              </a:rPr>
              <a:t> </a:t>
            </a:r>
          </a:p>
        </p:txBody>
      </p:sp>
      <p:sp>
        <p:nvSpPr>
          <p:cNvPr id="12" name="TextBox 11">
            <a:extLst>
              <a:ext uri="{FF2B5EF4-FFF2-40B4-BE49-F238E27FC236}">
                <a16:creationId xmlns:a16="http://schemas.microsoft.com/office/drawing/2014/main" id="{8583B73F-0A45-4472-C01C-1C6A06B9398F}"/>
              </a:ext>
            </a:extLst>
          </p:cNvPr>
          <p:cNvSpPr txBox="1"/>
          <p:nvPr/>
        </p:nvSpPr>
        <p:spPr>
          <a:xfrm>
            <a:off x="5980856" y="1852050"/>
            <a:ext cx="5713512" cy="2922851"/>
          </a:xfrm>
          <a:prstGeom prst="rect">
            <a:avLst/>
          </a:prstGeom>
          <a:noFill/>
        </p:spPr>
        <p:txBody>
          <a:bodyP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799" b="1" i="1" u="none" strike="noStrike" kern="1200" cap="all"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COURSE EVALUATION</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a:ea typeface="+mn-ea"/>
              <a:cs typeface="+mn-cs"/>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999" b="0" i="0" u="none" strike="noStrike" kern="1200" cap="none" spc="0" normalizeH="0" baseline="0" noProof="0" dirty="0">
                <a:ln>
                  <a:noFill/>
                </a:ln>
                <a:solidFill>
                  <a:srgbClr val="000000"/>
                </a:solidFill>
                <a:effectLst/>
                <a:uLnTx/>
                <a:uFillTx/>
                <a:latin typeface="Arial Nova Cond Light" panose="020B0306020202020204" pitchFamily="34" charset="0"/>
                <a:ea typeface="+mn-ea"/>
                <a:cs typeface="+mn-cs"/>
              </a:rPr>
              <a:t>Thank you for attending our program.</a:t>
            </a: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dirty="0">
              <a:ln>
                <a:noFill/>
              </a:ln>
              <a:solidFill>
                <a:srgbClr val="000000"/>
              </a:solidFill>
              <a:effectLst/>
              <a:uLnTx/>
              <a:uFillTx/>
              <a:latin typeface="Arial Nova Cond Light" panose="020B0306020202020204" pitchFamily="34" charset="0"/>
              <a:ea typeface="+mn-ea"/>
              <a:cs typeface="+mn-cs"/>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999" b="0" i="0" u="none" strike="noStrike" kern="1200" cap="none" spc="0" normalizeH="0" baseline="0" noProof="0" dirty="0">
                <a:ln>
                  <a:noFill/>
                </a:ln>
                <a:solidFill>
                  <a:srgbClr val="000000"/>
                </a:solidFill>
                <a:effectLst/>
                <a:uLnTx/>
                <a:uFillTx/>
                <a:latin typeface="Arial Nova Cond Light" panose="020B0306020202020204" pitchFamily="34" charset="0"/>
                <a:ea typeface="+mn-ea"/>
                <a:cs typeface="+mn-cs"/>
              </a:rPr>
              <a:t>You will receive an email which includes a link to the materials and the link to the Evaluations within 24 hours.</a:t>
            </a:r>
          </a:p>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dirty="0">
              <a:ln>
                <a:noFill/>
              </a:ln>
              <a:solidFill>
                <a:srgbClr val="000000"/>
              </a:solidFill>
              <a:effectLst/>
              <a:uLnTx/>
              <a:uFillTx/>
              <a:latin typeface="Arial Nova Cond Light" panose="020B0306020202020204" pitchFamily="34" charset="0"/>
              <a:ea typeface="+mn-ea"/>
              <a:cs typeface="+mn-cs"/>
            </a:endParaRPr>
          </a:p>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1999" b="0" i="0" u="none" strike="noStrike" kern="1200" cap="none" spc="0" normalizeH="0" baseline="0" noProof="0" dirty="0">
                <a:ln>
                  <a:noFill/>
                </a:ln>
                <a:solidFill>
                  <a:srgbClr val="000000"/>
                </a:solidFill>
                <a:effectLst/>
                <a:uLnTx/>
                <a:uFillTx/>
                <a:latin typeface="Arial Nova Cond Light" panose="020B0306020202020204" pitchFamily="34" charset="0"/>
                <a:ea typeface="+mn-ea"/>
                <a:cs typeface="+mn-cs"/>
              </a:rPr>
              <a:t>Please fill out the form, which helps us comply with the requirements of issuing CPE and CLE in various jurisdictions.</a:t>
            </a:r>
          </a:p>
        </p:txBody>
      </p:sp>
    </p:spTree>
    <p:extLst>
      <p:ext uri="{BB962C8B-B14F-4D97-AF65-F5344CB8AC3E}">
        <p14:creationId xmlns:p14="http://schemas.microsoft.com/office/powerpoint/2010/main" val="1372271557"/>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rot="5400000" flipH="1">
            <a:off x="876071" y="3390910"/>
            <a:ext cx="6856214" cy="76180"/>
          </a:xfrm>
          <a:prstGeom prst="rect">
            <a:avLst/>
          </a:prstGeom>
          <a:gradFill>
            <a:gsLst>
              <a:gs pos="0">
                <a:schemeClr val="tx1"/>
              </a:gs>
              <a:gs pos="34000">
                <a:schemeClr val="tx1">
                  <a:lumMod val="75000"/>
                  <a:lumOff val="25000"/>
                </a:schemeClr>
              </a:gs>
              <a:gs pos="71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69636" name="TextBox 3"/>
          <p:cNvSpPr txBox="1">
            <a:spLocks noChangeArrowheads="1"/>
          </p:cNvSpPr>
          <p:nvPr/>
        </p:nvSpPr>
        <p:spPr bwMode="auto">
          <a:xfrm>
            <a:off x="2361584" y="991308"/>
            <a:ext cx="324044" cy="830781"/>
          </a:xfrm>
          <a:prstGeom prst="rect">
            <a:avLst/>
          </a:prstGeom>
          <a:noFill/>
          <a:ln w="9525">
            <a:noFill/>
            <a:miter lim="800000"/>
            <a:headEnd/>
            <a:tailEnd/>
          </a:ln>
        </p:spPr>
        <p:txBody>
          <a:bodyPr wrap="non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4799" b="0" i="0" u="none" strike="noStrike" kern="1200" cap="none" spc="0" normalizeH="0" baseline="0" noProof="0">
                <a:ln>
                  <a:noFill/>
                </a:ln>
                <a:solidFill>
                  <a:srgbClr val="FF0000"/>
                </a:solidFill>
                <a:effectLst/>
                <a:uLnTx/>
                <a:uFillTx/>
                <a:latin typeface="Calibri"/>
                <a:ea typeface="+mn-ea"/>
                <a:cs typeface="+mn-cs"/>
              </a:rPr>
              <a:t> </a:t>
            </a:r>
          </a:p>
        </p:txBody>
      </p:sp>
      <p:sp>
        <p:nvSpPr>
          <p:cNvPr id="11" name="Rectangle 10"/>
          <p:cNvSpPr/>
          <p:nvPr/>
        </p:nvSpPr>
        <p:spPr>
          <a:xfrm flipH="1">
            <a:off x="4342269" y="1219776"/>
            <a:ext cx="4113728" cy="76180"/>
          </a:xfrm>
          <a:prstGeom prst="rect">
            <a:avLst/>
          </a:prstGeom>
          <a:gradFill>
            <a:gsLst>
              <a:gs pos="0">
                <a:schemeClr val="tx1"/>
              </a:gs>
              <a:gs pos="64999">
                <a:schemeClr val="tx1">
                  <a:lumMod val="75000"/>
                  <a:lumOff val="2500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4723169" y="1646393"/>
            <a:ext cx="5561151" cy="4523137"/>
          </a:xfrm>
          <a:prstGeom prst="rect">
            <a:avLst/>
          </a:prstGeom>
          <a:noFill/>
        </p:spPr>
        <p:txBody>
          <a:bodyPr>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C00000"/>
                </a:solidFill>
                <a:effectLst/>
                <a:uLnTx/>
                <a:uFillTx/>
                <a:latin typeface="Abadi Extra Light" panose="020B0204020104020204" pitchFamily="34" charset="0"/>
                <a:ea typeface="+mn-ea"/>
                <a:cs typeface="+mn-cs"/>
              </a:rPr>
              <a:t>CPE - Continuing Professional Education for </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C00000"/>
                </a:solidFill>
                <a:effectLst/>
                <a:uLnTx/>
                <a:uFillTx/>
                <a:latin typeface="Abadi Extra Light" panose="020B0204020104020204" pitchFamily="34" charset="0"/>
                <a:ea typeface="+mn-ea"/>
                <a:cs typeface="+mn-cs"/>
              </a:rPr>
              <a:t>CPAs:</a:t>
            </a:r>
          </a:p>
          <a:p>
            <a:pPr marL="0" marR="0" lvl="0" indent="0" algn="l" defTabSz="914126" rtl="0" eaLnBrk="1" fontAlgn="auto" latinLnBrk="0" hangingPunct="1">
              <a:lnSpc>
                <a:spcPct val="100000"/>
              </a:lnSpc>
              <a:spcBef>
                <a:spcPts val="0"/>
              </a:spcBef>
              <a:spcAft>
                <a:spcPts val="0"/>
              </a:spcAft>
              <a:buClrTx/>
              <a:buSzTx/>
              <a:buFontTx/>
              <a:buNone/>
              <a:tabLst/>
              <a:defRPr/>
            </a:pPr>
            <a:br>
              <a:rPr kumimoji="0" lang="en-US" sz="1600" b="0" i="0" u="none" strike="noStrike" kern="1200" cap="none" spc="0" normalizeH="0" baseline="0" noProof="0">
                <a:ln>
                  <a:noFill/>
                </a:ln>
                <a:solidFill>
                  <a:srgbClr val="C00000"/>
                </a:solidFill>
                <a:effectLst/>
                <a:uLnTx/>
                <a:uFillTx/>
                <a:latin typeface="Abadi Extra Light" panose="020B0204020104020204" pitchFamily="34" charset="0"/>
                <a:ea typeface="+mn-ea"/>
                <a:cs typeface="+mn-cs"/>
              </a:rPr>
            </a:br>
            <a:r>
              <a:rPr kumimoji="0" lang="en-US" sz="1600" b="0" i="0" u="none" strike="noStrike" kern="1200" cap="none" spc="0" normalizeH="0" baseline="0" noProof="0">
                <a:ln>
                  <a:noFill/>
                </a:ln>
                <a:solidFill>
                  <a:srgbClr val="000000"/>
                </a:solidFill>
                <a:effectLst/>
                <a:uLnTx/>
                <a:uFillTx/>
                <a:latin typeface="Abadi Extra Light" panose="020B0204020104020204" pitchFamily="34" charset="0"/>
                <a:ea typeface="+mn-ea"/>
                <a:cs typeface="+mn-cs"/>
              </a:rPr>
              <a:t>YourOnlineProfessor.net is registered with the Pennsylvania Department of State's Bureau of Professional and Occupational Affairs as a </a:t>
            </a:r>
            <a:r>
              <a:rPr kumimoji="0" lang="en-US" sz="1600" b="0" i="1" u="none" strike="noStrike" kern="1200" cap="none" spc="0" normalizeH="0" baseline="0" noProof="0">
                <a:ln>
                  <a:noFill/>
                </a:ln>
                <a:solidFill>
                  <a:srgbClr val="000000"/>
                </a:solidFill>
                <a:effectLst/>
                <a:uLnTx/>
                <a:uFillTx/>
                <a:latin typeface="Abadi Extra Light" panose="020B0204020104020204" pitchFamily="34" charset="0"/>
                <a:ea typeface="+mn-ea"/>
                <a:cs typeface="+mn-cs"/>
              </a:rPr>
              <a:t>Program Sponsor under the State Board of Accountancy.</a:t>
            </a:r>
            <a:r>
              <a:rPr kumimoji="0" lang="en-US" sz="1600" b="0" i="0" u="none" strike="noStrike" kern="1200" cap="none" spc="0" normalizeH="0" baseline="0" noProof="0">
                <a:ln>
                  <a:noFill/>
                </a:ln>
                <a:solidFill>
                  <a:srgbClr val="000000"/>
                </a:solidFill>
                <a:effectLst/>
                <a:uLnTx/>
                <a:uFillTx/>
                <a:latin typeface="Abadi Extra Light" panose="020B0204020104020204" pitchFamily="34" charset="0"/>
                <a:ea typeface="+mn-ea"/>
                <a:cs typeface="+mn-cs"/>
              </a:rPr>
              <a:t>  Our license number is </a:t>
            </a:r>
            <a:r>
              <a:rPr kumimoji="0" lang="en-US" sz="1600" b="0" i="0" u="none" strike="noStrike" kern="1200" cap="none" spc="0" normalizeH="0" baseline="0" noProof="0">
                <a:ln>
                  <a:noFill/>
                </a:ln>
                <a:solidFill>
                  <a:srgbClr val="C00000"/>
                </a:solidFill>
                <a:effectLst/>
                <a:uLnTx/>
                <a:uFillTx/>
                <a:latin typeface="Abadi Extra Light" panose="020B0204020104020204" pitchFamily="34" charset="0"/>
                <a:ea typeface="+mn-ea"/>
                <a:cs typeface="+mn-cs"/>
              </a:rPr>
              <a:t>PX177605</a:t>
            </a:r>
            <a:r>
              <a:rPr kumimoji="0" lang="en-US" sz="1600" b="0" i="0" u="none" strike="noStrike" kern="1200" cap="none" spc="0" normalizeH="0" baseline="0" noProof="0">
                <a:ln>
                  <a:noFill/>
                </a:ln>
                <a:solidFill>
                  <a:srgbClr val="000000"/>
                </a:solidFill>
                <a:effectLst/>
                <a:uLnTx/>
                <a:uFillTx/>
                <a:latin typeface="Abadi Extra Light" panose="020B0204020104020204" pitchFamily="34" charset="0"/>
                <a:ea typeface="+mn-ea"/>
                <a:cs typeface="+mn-cs"/>
              </a:rPr>
              <a:t>.</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badi Extra Light" panose="020B0204020104020204" pitchFamily="34" charset="0"/>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badi Extra Light" panose="020B0204020104020204" pitchFamily="34" charset="0"/>
                <a:ea typeface="+mn-ea"/>
                <a:cs typeface="+mn-cs"/>
              </a:rPr>
              <a:t>This Course will count as  1.0 Hour of Group Internet Based or </a:t>
            </a:r>
            <a:br>
              <a:rPr kumimoji="0" lang="en-US" sz="1600" b="0" i="0" u="none" strike="noStrike" kern="1200" cap="none" spc="0" normalizeH="0" baseline="0" noProof="0">
                <a:ln>
                  <a:noFill/>
                </a:ln>
                <a:solidFill>
                  <a:prstClr val="black"/>
                </a:solidFill>
                <a:effectLst/>
                <a:uLnTx/>
                <a:uFillTx/>
                <a:latin typeface="Abadi Extra Light" panose="020B0204020104020204" pitchFamily="34" charset="0"/>
                <a:ea typeface="+mn-ea"/>
                <a:cs typeface="+mn-cs"/>
              </a:rPr>
            </a:br>
            <a:r>
              <a:rPr kumimoji="0" lang="en-US" sz="1600" b="0" i="0" u="none" strike="noStrike" kern="1200" cap="none" spc="0" normalizeH="0" baseline="0" noProof="0">
                <a:ln>
                  <a:noFill/>
                </a:ln>
                <a:solidFill>
                  <a:prstClr val="black"/>
                </a:solidFill>
                <a:effectLst/>
                <a:uLnTx/>
                <a:uFillTx/>
                <a:latin typeface="Abadi Extra Light" panose="020B0204020104020204" pitchFamily="34" charset="0"/>
                <a:ea typeface="+mn-ea"/>
                <a:cs typeface="+mn-cs"/>
              </a:rPr>
              <a:t>Interactive Self Study Credit depending on how you access the Course.</a:t>
            </a: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Abadi Extra Light" panose="020B0204020104020204" pitchFamily="34" charset="0"/>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badi Extra Light" panose="020B0204020104020204" pitchFamily="34" charset="0"/>
                <a:ea typeface="+mn-ea"/>
                <a:cs typeface="+mn-cs"/>
              </a:rPr>
              <a:t>For CPAs taking an archived  version of the Course  for Interactive Self Study Credit successful completion of a Final Examination is required.  The Final Slide will direct you as to how to access and complete the Final Examination.</a:t>
            </a:r>
            <a:br>
              <a:rPr kumimoji="0" lang="en-US" sz="1600" b="0" i="0" u="none" strike="noStrike" kern="1200" cap="none" spc="0" normalizeH="0" baseline="0" noProof="0">
                <a:ln>
                  <a:noFill/>
                </a:ln>
                <a:solidFill>
                  <a:prstClr val="black"/>
                </a:solidFill>
                <a:effectLst/>
                <a:uLnTx/>
                <a:uFillTx/>
                <a:latin typeface="Abadi Extra Light" panose="020B0204020104020204" pitchFamily="34" charset="0"/>
                <a:ea typeface="+mn-ea"/>
                <a:cs typeface="+mn-cs"/>
              </a:rPr>
            </a:br>
            <a:endParaRPr kumimoji="0" lang="en-US" sz="1600" b="0" i="0" u="none" strike="noStrike" kern="1200" cap="none" spc="0" normalizeH="0" baseline="0" noProof="0">
              <a:ln>
                <a:noFill/>
              </a:ln>
              <a:solidFill>
                <a:prstClr val="black"/>
              </a:solidFill>
              <a:effectLst/>
              <a:uLnTx/>
              <a:uFillTx/>
              <a:latin typeface="Abadi Extra Light" panose="020B0204020104020204" pitchFamily="34" charset="0"/>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sp>
        <p:nvSpPr>
          <p:cNvPr id="10" name="Title 1">
            <a:extLst>
              <a:ext uri="{FF2B5EF4-FFF2-40B4-BE49-F238E27FC236}">
                <a16:creationId xmlns:a16="http://schemas.microsoft.com/office/drawing/2014/main" id="{EA00D76D-68E4-4BE9-8366-264DC1F9DDE3}"/>
              </a:ext>
            </a:extLst>
          </p:cNvPr>
          <p:cNvSpPr txBox="1">
            <a:spLocks/>
          </p:cNvSpPr>
          <p:nvPr/>
        </p:nvSpPr>
        <p:spPr>
          <a:xfrm>
            <a:off x="4266088" y="366790"/>
            <a:ext cx="4723170" cy="624518"/>
          </a:xfrm>
          <a:prstGeom prst="rect">
            <a:avLst/>
          </a:prstGeom>
          <a:ln>
            <a:noFill/>
          </a:ln>
        </p:spPr>
        <p:txBody>
          <a:bodyPr vert="horz" lIns="91416" tIns="45708" rIns="91416" bIns="45708"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126" rtl="0" eaLnBrk="1" fontAlgn="auto" latinLnBrk="0" hangingPunct="1">
              <a:lnSpc>
                <a:spcPct val="100000"/>
              </a:lnSpc>
              <a:spcBef>
                <a:spcPct val="0"/>
              </a:spcBef>
              <a:spcAft>
                <a:spcPts val="0"/>
              </a:spcAft>
              <a:buClrTx/>
              <a:buSzTx/>
              <a:buFontTx/>
              <a:buNone/>
              <a:tabLst/>
              <a:defRPr/>
            </a:pPr>
            <a:r>
              <a:rPr kumimoji="0" lang="en-US" sz="3199" b="0" i="0" u="none" strike="noStrike" kern="1200" cap="none" spc="0" normalizeH="0" baseline="0" noProof="0">
                <a:ln>
                  <a:noFill/>
                </a:ln>
                <a:solidFill>
                  <a:srgbClr val="000000">
                    <a:lumMod val="60000"/>
                    <a:lumOff val="40000"/>
                  </a:srgbClr>
                </a:solidFill>
                <a:effectLst>
                  <a:outerShdw blurRad="38100" dist="38100" dir="2700000" algn="tl">
                    <a:srgbClr val="000000">
                      <a:alpha val="43137"/>
                    </a:srgbClr>
                  </a:outerShdw>
                </a:effectLst>
                <a:uLnTx/>
                <a:uFillTx/>
                <a:latin typeface="Bernard MT Condensed" pitchFamily="18" charset="0"/>
                <a:ea typeface="+mj-ea"/>
                <a:cs typeface="+mj-cs"/>
              </a:rPr>
              <a:t>YourOnLineProfessor.net </a:t>
            </a:r>
          </a:p>
        </p:txBody>
      </p:sp>
      <p:pic>
        <p:nvPicPr>
          <p:cNvPr id="2" name="Picture 1" descr="gibperknobackground.png">
            <a:extLst>
              <a:ext uri="{FF2B5EF4-FFF2-40B4-BE49-F238E27FC236}">
                <a16:creationId xmlns:a16="http://schemas.microsoft.com/office/drawing/2014/main" id="{44BEB6F2-2436-D79C-8CC4-7B6DEA73D534}"/>
              </a:ext>
            </a:extLst>
          </p:cNvPr>
          <p:cNvPicPr>
            <a:picLocks noChangeAspect="1"/>
          </p:cNvPicPr>
          <p:nvPr/>
        </p:nvPicPr>
        <p:blipFill>
          <a:blip r:embed="rId2" cstate="print"/>
          <a:srcRect/>
          <a:stretch>
            <a:fillRect/>
          </a:stretch>
        </p:blipFill>
        <p:spPr bwMode="auto">
          <a:xfrm>
            <a:off x="688649" y="5803046"/>
            <a:ext cx="2483215" cy="583073"/>
          </a:xfrm>
          <a:prstGeom prst="rect">
            <a:avLst/>
          </a:prstGeom>
          <a:noFill/>
          <a:ln w="9525">
            <a:noFill/>
            <a:miter lim="800000"/>
            <a:headEnd/>
            <a:tailEnd/>
          </a:ln>
          <a:effectLst>
            <a:outerShdw blurRad="149987" dist="250190" dir="8460000" sx="103000" sy="103000" algn="ctr">
              <a:srgbClr val="000000">
                <a:alpha val="32000"/>
              </a:srgbClr>
            </a:outerShdw>
          </a:effectLst>
        </p:spPr>
      </p:pic>
    </p:spTree>
    <p:extLst>
      <p:ext uri="{BB962C8B-B14F-4D97-AF65-F5344CB8AC3E}">
        <p14:creationId xmlns:p14="http://schemas.microsoft.com/office/powerpoint/2010/main" val="2588641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rot="5400000" flipH="1">
            <a:off x="1323630" y="3400433"/>
            <a:ext cx="6856214" cy="57135"/>
          </a:xfrm>
          <a:prstGeom prst="rect">
            <a:avLst/>
          </a:prstGeom>
          <a:gradFill>
            <a:gsLst>
              <a:gs pos="0">
                <a:schemeClr val="tx1"/>
              </a:gs>
              <a:gs pos="34000">
                <a:schemeClr val="tx1">
                  <a:lumMod val="75000"/>
                  <a:lumOff val="25000"/>
                </a:schemeClr>
              </a:gs>
              <a:gs pos="71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8659" name="TextBox 3"/>
          <p:cNvSpPr txBox="1">
            <a:spLocks noChangeArrowheads="1"/>
          </p:cNvSpPr>
          <p:nvPr/>
        </p:nvSpPr>
        <p:spPr bwMode="auto">
          <a:xfrm>
            <a:off x="3294791" y="991410"/>
            <a:ext cx="324044" cy="830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126"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799" b="0" i="0" u="none" strike="noStrike" kern="1200" cap="none" spc="0" normalizeH="0" baseline="0" noProof="0">
                <a:ln>
                  <a:noFill/>
                </a:ln>
                <a:solidFill>
                  <a:srgbClr val="FF0000"/>
                </a:solidFill>
                <a:effectLst/>
                <a:uLnTx/>
                <a:uFillTx/>
                <a:latin typeface="Calibri" panose="020F0502020204030204" pitchFamily="34" charset="0"/>
                <a:ea typeface="+mn-ea"/>
                <a:cs typeface="+mn-cs"/>
              </a:rPr>
              <a:t> </a:t>
            </a:r>
          </a:p>
        </p:txBody>
      </p:sp>
      <p:sp>
        <p:nvSpPr>
          <p:cNvPr id="11" name="Rectangle 10"/>
          <p:cNvSpPr/>
          <p:nvPr/>
        </p:nvSpPr>
        <p:spPr>
          <a:xfrm flipH="1">
            <a:off x="4780304" y="1219776"/>
            <a:ext cx="3085296" cy="76180"/>
          </a:xfrm>
          <a:prstGeom prst="rect">
            <a:avLst/>
          </a:prstGeom>
          <a:gradFill>
            <a:gsLst>
              <a:gs pos="0">
                <a:schemeClr val="tx1"/>
              </a:gs>
              <a:gs pos="64999">
                <a:schemeClr val="tx1">
                  <a:lumMod val="75000"/>
                  <a:lumOff val="2500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a:spLocks noChangeArrowheads="1"/>
          </p:cNvSpPr>
          <p:nvPr/>
        </p:nvSpPr>
        <p:spPr bwMode="auto">
          <a:xfrm>
            <a:off x="4976621" y="1468551"/>
            <a:ext cx="3721095" cy="4030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126"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600" b="0" i="0" u="none" strike="noStrike" kern="1200" cap="none" spc="0" normalizeH="0" baseline="0" noProof="0">
                <a:ln>
                  <a:noFill/>
                </a:ln>
                <a:solidFill>
                  <a:srgbClr val="000000"/>
                </a:solidFill>
                <a:effectLst/>
                <a:uLnTx/>
                <a:uFillTx/>
                <a:latin typeface="Arial Nova Light" panose="020B0304020202020204" pitchFamily="34" charset="0"/>
                <a:ea typeface="+mn-ea"/>
                <a:cs typeface="+mn-cs"/>
              </a:rPr>
              <a:t>YourOnlineProfessor.net is registered with the National Association of State Boards of Accountancy (NASBA) as a sponsor of continuing professional education on the National Registry of CPE Sponsors. State boards of accountancy have final authority on the acceptance of individual courses for CPE credit. Complaints regarding registered sponsors may be submitted to the National Registry of CPE Sponsors through its website: </a:t>
            </a:r>
            <a:r>
              <a:rPr kumimoji="0" lang="en-US" altLang="en-US" sz="1600" b="0" i="0" u="none" strike="noStrike" kern="1200" cap="none" spc="0" normalizeH="0" baseline="0" noProof="0">
                <a:ln>
                  <a:noFill/>
                </a:ln>
                <a:solidFill>
                  <a:srgbClr val="000000"/>
                </a:solidFill>
                <a:effectLst/>
                <a:uLnTx/>
                <a:uFillTx/>
                <a:latin typeface="Arial Nova Light" panose="020B0304020202020204" pitchFamily="34" charset="0"/>
                <a:ea typeface="+mn-ea"/>
                <a:cs typeface="+mn-cs"/>
                <a:hlinkClick r:id="rId2"/>
              </a:rPr>
              <a:t>www.learningmarket.org</a:t>
            </a:r>
            <a:r>
              <a:rPr kumimoji="0" lang="en-US" altLang="en-US" sz="1600" b="0" i="0" u="none" strike="noStrike" kern="1200" cap="none" spc="0" normalizeH="0" baseline="0" noProof="0">
                <a:ln>
                  <a:noFill/>
                </a:ln>
                <a:solidFill>
                  <a:srgbClr val="000000"/>
                </a:solidFill>
                <a:effectLst/>
                <a:uLnTx/>
                <a:uFillTx/>
                <a:latin typeface="Arial Nova Light" panose="020B0304020202020204" pitchFamily="34" charset="0"/>
                <a:ea typeface="+mn-ea"/>
                <a:cs typeface="+mn-cs"/>
              </a:rPr>
              <a:t>. </a:t>
            </a:r>
          </a:p>
          <a:p>
            <a:pPr marL="0" marR="0" lvl="0" indent="0" algn="l" defTabSz="914126"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600" b="0" i="0" u="none" strike="noStrike" kern="1200" cap="none" spc="0" normalizeH="0" baseline="0" noProof="0">
              <a:ln>
                <a:noFill/>
              </a:ln>
              <a:solidFill>
                <a:srgbClr val="000000"/>
              </a:solidFill>
              <a:effectLst/>
              <a:uLnTx/>
              <a:uFillTx/>
              <a:latin typeface="Arial Nova Light" panose="020B0304020202020204" pitchFamily="34" charset="0"/>
              <a:ea typeface="+mn-ea"/>
              <a:cs typeface="+mn-cs"/>
            </a:endParaRPr>
          </a:p>
          <a:p>
            <a:pPr marL="0" marR="0" lvl="0" indent="0" algn="l" defTabSz="914126"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600" b="0" i="0" u="none" strike="noStrike" kern="1200" cap="none" spc="0" normalizeH="0" baseline="0" noProof="0">
                <a:ln>
                  <a:noFill/>
                </a:ln>
                <a:solidFill>
                  <a:prstClr val="black"/>
                </a:solidFill>
                <a:effectLst/>
                <a:uLnTx/>
                <a:uFillTx/>
                <a:latin typeface="Arial Nova Light" panose="020B0304020202020204" pitchFamily="34" charset="0"/>
                <a:ea typeface="+mn-ea"/>
                <a:cs typeface="+mn-cs"/>
              </a:rPr>
              <a:t>Our Sponsor No. Identification Number </a:t>
            </a:r>
            <a:r>
              <a:rPr kumimoji="0" lang="en-US" altLang="en-US" sz="1600" b="1" i="0" u="none" strike="noStrike" kern="1200" cap="none" spc="0" normalizeH="0" baseline="0" noProof="0">
                <a:ln>
                  <a:noFill/>
                </a:ln>
                <a:solidFill>
                  <a:prstClr val="black"/>
                </a:solidFill>
                <a:effectLst/>
                <a:uLnTx/>
                <a:uFillTx/>
                <a:latin typeface="Arial Nova Light" panose="020B0304020202020204" pitchFamily="34" charset="0"/>
                <a:ea typeface="+mn-ea"/>
                <a:cs typeface="+mn-cs"/>
              </a:rPr>
              <a:t>137573</a:t>
            </a:r>
          </a:p>
        </p:txBody>
      </p:sp>
      <p:pic>
        <p:nvPicPr>
          <p:cNvPr id="19866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61004" y="2017736"/>
            <a:ext cx="1832865" cy="2430916"/>
          </a:xfrm>
          <a:prstGeom prst="rect">
            <a:avLst/>
          </a:prstGeom>
          <a:noFill/>
          <a:ln>
            <a:noFill/>
          </a:ln>
          <a:effectLst>
            <a:outerShdw blurRad="63500" sx="105000" sy="105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033330" y="425716"/>
            <a:ext cx="5044106" cy="523084"/>
          </a:xfrm>
          <a:prstGeom prst="rect">
            <a:avLst/>
          </a:prstGeom>
          <a:noFill/>
        </p:spPr>
        <p:txBody>
          <a:bodyPr wrap="non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5B9BD5">
                    <a:lumMod val="50000"/>
                  </a:srgbClr>
                </a:solidFill>
                <a:effectLst>
                  <a:outerShdw blurRad="38100" dist="38100" dir="2700000" algn="tl">
                    <a:srgbClr val="000000">
                      <a:alpha val="43137"/>
                    </a:srgbClr>
                  </a:outerShdw>
                </a:effectLst>
                <a:uLnTx/>
                <a:uFillTx/>
                <a:latin typeface="Calibri" panose="020F0502020204030204"/>
                <a:ea typeface="+mn-ea"/>
                <a:cs typeface="+mn-cs"/>
              </a:rPr>
              <a:t>NASBA Registry of CPE Sponsors </a:t>
            </a:r>
          </a:p>
        </p:txBody>
      </p:sp>
      <p:pic>
        <p:nvPicPr>
          <p:cNvPr id="4" name="Picture 3" descr="gibperknobackground.png">
            <a:extLst>
              <a:ext uri="{FF2B5EF4-FFF2-40B4-BE49-F238E27FC236}">
                <a16:creationId xmlns:a16="http://schemas.microsoft.com/office/drawing/2014/main" id="{81B9A074-5ED7-3881-44F0-D67AD15CDBA1}"/>
              </a:ext>
            </a:extLst>
          </p:cNvPr>
          <p:cNvPicPr>
            <a:picLocks noChangeAspect="1"/>
          </p:cNvPicPr>
          <p:nvPr/>
        </p:nvPicPr>
        <p:blipFill>
          <a:blip r:embed="rId4" cstate="print"/>
          <a:srcRect/>
          <a:stretch>
            <a:fillRect/>
          </a:stretch>
        </p:blipFill>
        <p:spPr bwMode="auto">
          <a:xfrm>
            <a:off x="688649" y="5803046"/>
            <a:ext cx="2483215" cy="583073"/>
          </a:xfrm>
          <a:prstGeom prst="rect">
            <a:avLst/>
          </a:prstGeom>
          <a:noFill/>
          <a:ln w="9525">
            <a:noFill/>
            <a:miter lim="800000"/>
            <a:headEnd/>
            <a:tailEnd/>
          </a:ln>
          <a:effectLst>
            <a:outerShdw blurRad="149987" dist="250190" dir="8460000" sx="103000" sy="103000" algn="ctr">
              <a:srgbClr val="000000">
                <a:alpha val="32000"/>
              </a:srgbClr>
            </a:outerShdw>
          </a:effectLst>
        </p:spPr>
      </p:pic>
    </p:spTree>
    <p:extLst>
      <p:ext uri="{BB962C8B-B14F-4D97-AF65-F5344CB8AC3E}">
        <p14:creationId xmlns:p14="http://schemas.microsoft.com/office/powerpoint/2010/main" val="22393296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5DB205E-8219-47DD-9795-97BC23AF437B}">
  <we:reference id="wa200010001" version="1.0.0.1" store="en-US" storeType="OMEX"/>
  <we:alternateReferences>
    <we:reference id="WA200010001" version="1.0.0.1" store="WA200010001" storeType="OMEX"/>
  </we:alternateReferences>
  <we:properties>
    <we:property name="claude.fileId" value="&quot;89a92e4f-6098-4042-b306-43b942373759&quot;"/>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1357</TotalTime>
  <Words>5016</Words>
  <Application>Microsoft Office PowerPoint</Application>
  <PresentationFormat>Custom</PresentationFormat>
  <Paragraphs>451</Paragraphs>
  <Slides>75</Slides>
  <Notes>16</Notes>
  <HiddenSlides>0</HiddenSlides>
  <MMClips>0</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75</vt:i4>
      </vt:variant>
    </vt:vector>
  </HeadingPairs>
  <TitlesOfParts>
    <vt:vector size="98" baseType="lpstr">
      <vt:lpstr>Abadi</vt:lpstr>
      <vt:lpstr>Abadi Extra Light</vt:lpstr>
      <vt:lpstr>Aparajita</vt:lpstr>
      <vt:lpstr>Aptos</vt:lpstr>
      <vt:lpstr>Aptos Display</vt:lpstr>
      <vt:lpstr>Arial</vt:lpstr>
      <vt:lpstr>Arial Narrow</vt:lpstr>
      <vt:lpstr>Arial Nova Cond</vt:lpstr>
      <vt:lpstr>Arial Nova Cond Light</vt:lpstr>
      <vt:lpstr>Arial Nova Light</vt:lpstr>
      <vt:lpstr>Bernard MT Condensed</vt:lpstr>
      <vt:lpstr>Calibri</vt:lpstr>
      <vt:lpstr>Calibri Light</vt:lpstr>
      <vt:lpstr>Franklin Gothic Book</vt:lpstr>
      <vt:lpstr>Georgia</vt:lpstr>
      <vt:lpstr>Gill Sans MT</vt:lpstr>
      <vt:lpstr>High Tower Text</vt:lpstr>
      <vt:lpstr>Times New Roman</vt:lpstr>
      <vt:lpstr>Office Theme</vt:lpstr>
      <vt:lpstr>1_Default Design</vt:lpstr>
      <vt:lpstr>1_Office Theme</vt:lpstr>
      <vt:lpstr>Default Design</vt:lpstr>
      <vt:lpstr>2_Office Theme</vt:lpstr>
      <vt:lpstr>PowerPoint Presentation</vt:lpstr>
      <vt:lpstr>PowerPoint Presentation</vt:lpstr>
      <vt:lpstr>PowerPoint Presentation</vt:lpstr>
      <vt:lpstr>PowerPoint Presentation</vt:lpstr>
      <vt:lpstr>PowerPoint Presentation</vt:lpstr>
      <vt:lpstr>PowerPoint Presentation</vt:lpstr>
      <vt:lpstr>YourOnLineProfessor.net </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Ted</dc:creator>
  <cp:keywords/>
  <dc:description>generated using python-pptx</dc:description>
  <cp:lastModifiedBy>Sean Tait</cp:lastModifiedBy>
  <cp:revision>27</cp:revision>
  <cp:lastPrinted>2026-05-27T20:23:35Z</cp:lastPrinted>
  <dcterms:created xsi:type="dcterms:W3CDTF">2013-01-27T09:14:16Z</dcterms:created>
  <dcterms:modified xsi:type="dcterms:W3CDTF">2026-05-29T14:26:56Z</dcterms:modified>
  <cp:category/>
</cp:coreProperties>
</file>